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マスター字幕の書式設定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97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1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75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84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40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499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917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68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2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68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0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1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24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6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89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13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3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F6BA27-F998-474A-9441-D9FFA67BAC3B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164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-tokyo.cobuy.j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9141618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3A9E30-53AD-4B3D-8141-D159266D1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59" y="685799"/>
            <a:ext cx="7259241" cy="3673474"/>
          </a:xfrm>
        </p:spPr>
        <p:txBody>
          <a:bodyPr>
            <a:normAutofit/>
          </a:bodyPr>
          <a:lstStyle/>
          <a:p>
            <a:r>
              <a:rPr lang="ja-JP" altLang="en-US" sz="4000" b="1" dirty="0">
                <a:solidFill>
                  <a:schemeClr val="tx2"/>
                </a:solidFill>
              </a:rPr>
              <a:t>交通・地域ラボ</a:t>
            </a:r>
            <a:br>
              <a:rPr lang="en-US" altLang="ja-JP" sz="4000" b="1" dirty="0">
                <a:solidFill>
                  <a:schemeClr val="tx2"/>
                </a:solidFill>
              </a:rPr>
            </a:br>
            <a:r>
              <a:rPr lang="ja-JP" altLang="en-US" sz="4000" b="1" dirty="0">
                <a:solidFill>
                  <a:schemeClr val="tx2"/>
                </a:solidFill>
              </a:rPr>
              <a:t>庶務のお仕事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C8552-15B0-4444-B53D-5E865E978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59" y="4648198"/>
            <a:ext cx="5254306" cy="1143002"/>
          </a:xfrm>
        </p:spPr>
        <p:txBody>
          <a:bodyPr>
            <a:normAutofit/>
          </a:bodyPr>
          <a:lstStyle/>
          <a:p>
            <a:endParaRPr kumimoji="1" lang="ja-JP" alt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68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6E0D554-490F-4C4E-B7CF-B1753F6D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0" y="2094613"/>
            <a:ext cx="7804298" cy="1925101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④次のような画面が出てくるので、左上の「購入依頼作成」にカーソルを合わせ、　　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新規作成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商品選択</a:t>
            </a:r>
            <a:r>
              <a:rPr kumimoji="1" lang="en-US" altLang="ja-JP" b="1" dirty="0"/>
              <a:t>)</a:t>
            </a:r>
            <a:r>
              <a:rPr kumimoji="1" lang="ja-JP" altLang="en-US" b="1" dirty="0"/>
              <a:t>をクリックする。</a:t>
            </a:r>
            <a:endParaRPr kumimoji="1" lang="en-US" altLang="ja-JP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0AE2AB-54B6-4B80-88EF-E06D9DF2085B}"/>
              </a:ext>
            </a:extLst>
          </p:cNvPr>
          <p:cNvSpPr/>
          <p:nvPr/>
        </p:nvSpPr>
        <p:spPr>
          <a:xfrm>
            <a:off x="664532" y="2257376"/>
            <a:ext cx="637955" cy="162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574A089-1B00-4D43-8ABF-C357D4BB7CDE}"/>
              </a:ext>
            </a:extLst>
          </p:cNvPr>
          <p:cNvSpPr/>
          <p:nvPr/>
        </p:nvSpPr>
        <p:spPr>
          <a:xfrm rot="10800000">
            <a:off x="829336" y="2489250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3A6030-4D61-48E3-BB7F-61C72C494C04}"/>
              </a:ext>
            </a:extLst>
          </p:cNvPr>
          <p:cNvSpPr txBox="1"/>
          <p:nvPr/>
        </p:nvSpPr>
        <p:spPr>
          <a:xfrm>
            <a:off x="752250" y="2977119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1BA2AAD-5D3B-45D2-8830-C499C4C3A3B4}"/>
              </a:ext>
            </a:extLst>
          </p:cNvPr>
          <p:cNvSpPr txBox="1"/>
          <p:nvPr/>
        </p:nvSpPr>
        <p:spPr>
          <a:xfrm>
            <a:off x="0" y="6230679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411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E839DD2-24E4-4781-ADAC-961B7B41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0" y="2604976"/>
            <a:ext cx="7804298" cy="3280244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⑤＋マークをクリックして購入したいものを探す。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</a:t>
            </a:r>
            <a:r>
              <a:rPr kumimoji="1" lang="en-US" altLang="ja-JP" b="1" dirty="0"/>
              <a:t>(ex.) A4</a:t>
            </a:r>
            <a:r>
              <a:rPr kumimoji="1" lang="ja-JP" altLang="en-US" b="1" dirty="0"/>
              <a:t>用紙が欲しい場合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　　  </a:t>
            </a:r>
            <a:r>
              <a:rPr kumimoji="1" lang="en-US" altLang="ja-JP" b="1" dirty="0"/>
              <a:t>OA</a:t>
            </a:r>
            <a:r>
              <a:rPr kumimoji="1" lang="ja-JP" altLang="en-US" b="1" dirty="0"/>
              <a:t>・</a:t>
            </a:r>
            <a:r>
              <a:rPr kumimoji="1" lang="en-US" altLang="ja-JP" b="1" dirty="0"/>
              <a:t>PC</a:t>
            </a:r>
            <a:r>
              <a:rPr kumimoji="1" lang="ja-JP" altLang="en-US" b="1" dirty="0"/>
              <a:t>サプライ </a:t>
            </a:r>
            <a:r>
              <a:rPr kumimoji="1" lang="en-US" altLang="ja-JP" b="1" dirty="0"/>
              <a:t>&gt; OA</a:t>
            </a:r>
            <a:r>
              <a:rPr kumimoji="1" lang="ja-JP" altLang="en-US" b="1" dirty="0"/>
              <a:t>・</a:t>
            </a:r>
            <a:r>
              <a:rPr kumimoji="1" lang="en-US" altLang="ja-JP" b="1" dirty="0"/>
              <a:t>PC</a:t>
            </a:r>
            <a:r>
              <a:rPr kumimoji="1" lang="ja-JP" altLang="en-US" b="1" dirty="0"/>
              <a:t>用紙 </a:t>
            </a:r>
            <a:r>
              <a:rPr kumimoji="1" lang="en-US" altLang="ja-JP" b="1" dirty="0"/>
              <a:t>&gt; </a:t>
            </a:r>
            <a:r>
              <a:rPr kumimoji="1" lang="ja-JP" altLang="en-US" b="1" u="sng" dirty="0"/>
              <a:t>コピー用紙</a:t>
            </a:r>
            <a:r>
              <a:rPr kumimoji="1" lang="en-US" altLang="ja-JP" b="1" u="sng" dirty="0"/>
              <a:t>(A4)</a:t>
            </a:r>
            <a:r>
              <a:rPr kumimoji="1" lang="ja-JP" altLang="en-US" b="1" dirty="0">
                <a:solidFill>
                  <a:schemeClr val="bg1"/>
                </a:solidFill>
              </a:rPr>
              <a:t>　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F5CD9E-BA99-4A41-AAD8-C482573E3FC2}"/>
              </a:ext>
            </a:extLst>
          </p:cNvPr>
          <p:cNvSpPr/>
          <p:nvPr/>
        </p:nvSpPr>
        <p:spPr>
          <a:xfrm>
            <a:off x="855920" y="4409689"/>
            <a:ext cx="159490" cy="1268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34F0914F-E622-4AF5-8A77-581DE0684AFD}"/>
              </a:ext>
            </a:extLst>
          </p:cNvPr>
          <p:cNvSpPr/>
          <p:nvPr/>
        </p:nvSpPr>
        <p:spPr>
          <a:xfrm>
            <a:off x="776176" y="3773634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9A81AE4C-2535-40FE-A5AF-DFEE3F498BC7}"/>
              </a:ext>
            </a:extLst>
          </p:cNvPr>
          <p:cNvSpPr/>
          <p:nvPr/>
        </p:nvSpPr>
        <p:spPr>
          <a:xfrm>
            <a:off x="6368902" y="1158949"/>
            <a:ext cx="2541182" cy="754911"/>
          </a:xfrm>
          <a:prstGeom prst="wedgeRoundRectCallout">
            <a:avLst>
              <a:gd name="adj1" fmla="val -43427"/>
              <a:gd name="adj2" fmla="val 751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最後は</a:t>
            </a:r>
            <a:endParaRPr kumimoji="1" lang="en-US" altLang="ja-JP" b="1" dirty="0"/>
          </a:p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ダブルクリック</a:t>
            </a:r>
            <a:r>
              <a:rPr kumimoji="1" lang="ja-JP" altLang="en-US" b="1" dirty="0"/>
              <a:t>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DF2639-B2DD-4F04-B1E6-3D25ECD8E1BA}"/>
              </a:ext>
            </a:extLst>
          </p:cNvPr>
          <p:cNvSpPr txBox="1"/>
          <p:nvPr/>
        </p:nvSpPr>
        <p:spPr>
          <a:xfrm>
            <a:off x="1201479" y="3783433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D6CBBE-48FA-481D-9203-F675EBB6173A}"/>
              </a:ext>
            </a:extLst>
          </p:cNvPr>
          <p:cNvSpPr txBox="1"/>
          <p:nvPr/>
        </p:nvSpPr>
        <p:spPr>
          <a:xfrm>
            <a:off x="0" y="6230679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451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32BCCE2-8CDA-4AE9-8928-4B33D2E24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1650"/>
          <a:stretch/>
        </p:blipFill>
        <p:spPr>
          <a:xfrm>
            <a:off x="669850" y="3071383"/>
            <a:ext cx="7804298" cy="3244357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⑥商品一覧が出てくるので、欲しい商品の商品名を</a:t>
            </a:r>
            <a:r>
              <a:rPr kumimoji="1" lang="ja-JP" altLang="en-US" b="1" dirty="0">
                <a:solidFill>
                  <a:schemeClr val="bg1"/>
                </a:solidFill>
              </a:rPr>
              <a:t>ダブルクリック</a:t>
            </a:r>
            <a:r>
              <a:rPr kumimoji="1" lang="ja-JP" altLang="en-US" b="1" dirty="0"/>
              <a:t>する。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</a:t>
            </a:r>
            <a:r>
              <a:rPr kumimoji="1" lang="en-US" altLang="ja-JP" b="1" dirty="0"/>
              <a:t> (ex.) A4</a:t>
            </a:r>
            <a:r>
              <a:rPr kumimoji="1" lang="ja-JP" altLang="en-US" b="1" dirty="0"/>
              <a:t>用紙が欲しい場合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en-US" altLang="ja-JP" b="1" dirty="0"/>
              <a:t>                     </a:t>
            </a:r>
            <a:r>
              <a:rPr kumimoji="1" lang="ja-JP" altLang="en-US" b="1" dirty="0"/>
              <a:t>スマートバリュー</a:t>
            </a:r>
            <a:r>
              <a:rPr kumimoji="1" lang="en-US" altLang="ja-JP" b="1" dirty="0"/>
              <a:t>A032J  </a:t>
            </a:r>
            <a:r>
              <a:rPr kumimoji="1" lang="ja-JP" altLang="en-US" b="1" dirty="0"/>
              <a:t>文華堂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en-US" altLang="ja-JP" b="1" dirty="0"/>
              <a:t>                     </a:t>
            </a:r>
            <a:r>
              <a:rPr kumimoji="1" lang="ja-JP" altLang="en-US" b="1" dirty="0"/>
              <a:t>　マルチコピーペーパー</a:t>
            </a:r>
            <a:r>
              <a:rPr kumimoji="1" lang="en-US" altLang="ja-JP" b="1" dirty="0"/>
              <a:t>HB(</a:t>
            </a:r>
            <a:r>
              <a:rPr kumimoji="1" lang="ja-JP" altLang="en-US" b="1" dirty="0"/>
              <a:t>高白色</a:t>
            </a:r>
            <a:r>
              <a:rPr kumimoji="1" lang="en-US" altLang="ja-JP" b="1" dirty="0"/>
              <a:t>)</a:t>
            </a:r>
            <a:r>
              <a:rPr kumimoji="1" lang="ja-JP" altLang="en-US" b="1" dirty="0"/>
              <a:t> </a:t>
            </a:r>
            <a:r>
              <a:rPr kumimoji="1" lang="en-US" altLang="ja-JP" b="1" dirty="0"/>
              <a:t>A4</a:t>
            </a:r>
            <a:r>
              <a:rPr kumimoji="1" lang="ja-JP" altLang="en-US" b="1" dirty="0"/>
              <a:t> 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冊</a:t>
            </a:r>
            <a:r>
              <a:rPr kumimoji="1" lang="en-US" altLang="ja-JP" b="1" dirty="0"/>
              <a:t>(500</a:t>
            </a:r>
            <a:r>
              <a:rPr kumimoji="1" lang="ja-JP" altLang="en-US" b="1" dirty="0"/>
              <a:t>枚</a:t>
            </a:r>
            <a:r>
              <a:rPr kumimoji="1" lang="en-US" altLang="ja-JP" b="1" dirty="0"/>
              <a:t>)</a:t>
            </a:r>
            <a:r>
              <a:rPr kumimoji="1" lang="ja-JP" altLang="en-US" b="1" dirty="0"/>
              <a:t>　</a:t>
            </a:r>
            <a:r>
              <a:rPr kumimoji="1" lang="en-US" altLang="ja-JP" b="1" dirty="0"/>
              <a:t>\340.00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C7B1FA3-A205-4EC6-8C74-A6418961654B}"/>
              </a:ext>
            </a:extLst>
          </p:cNvPr>
          <p:cNvSpPr/>
          <p:nvPr/>
        </p:nvSpPr>
        <p:spPr>
          <a:xfrm>
            <a:off x="3896831" y="5817430"/>
            <a:ext cx="1876647" cy="264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E3980515-3D0C-45C5-B5A9-29ED79394E8F}"/>
              </a:ext>
            </a:extLst>
          </p:cNvPr>
          <p:cNvSpPr/>
          <p:nvPr/>
        </p:nvSpPr>
        <p:spPr>
          <a:xfrm rot="16200000">
            <a:off x="3349255" y="5729000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66C6C9-74EE-4AD1-9C12-8C373B3EA588}"/>
              </a:ext>
            </a:extLst>
          </p:cNvPr>
          <p:cNvSpPr txBox="1"/>
          <p:nvPr/>
        </p:nvSpPr>
        <p:spPr>
          <a:xfrm>
            <a:off x="2793702" y="5758381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80A71D-97DF-4711-951B-B74B2C0D58BA}"/>
              </a:ext>
            </a:extLst>
          </p:cNvPr>
          <p:cNvSpPr txBox="1"/>
          <p:nvPr/>
        </p:nvSpPr>
        <p:spPr>
          <a:xfrm>
            <a:off x="0" y="6230679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0603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474FB3-9159-496D-8432-5ACA1E550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407"/>
          <a:stretch/>
        </p:blipFill>
        <p:spPr>
          <a:xfrm>
            <a:off x="1192177" y="2615841"/>
            <a:ext cx="6759645" cy="3778830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⑦数量を入力する。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⑧アクションの「購入依頼へ商品を追加」をクリックする。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⑨上部の「状況確認」にカーソルを合わせ、「購入依頼一覧」をクリックする。　　　　　</a:t>
            </a:r>
            <a:endParaRPr kumimoji="1" lang="en-US" altLang="ja-JP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BA297E-31DE-4FAF-8527-2F82CF79B864}"/>
              </a:ext>
            </a:extLst>
          </p:cNvPr>
          <p:cNvSpPr/>
          <p:nvPr/>
        </p:nvSpPr>
        <p:spPr>
          <a:xfrm>
            <a:off x="5417284" y="5174392"/>
            <a:ext cx="664536" cy="264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BCE61B9-DC79-4264-9BF7-C70EEEDD6FAB}"/>
              </a:ext>
            </a:extLst>
          </p:cNvPr>
          <p:cNvSpPr/>
          <p:nvPr/>
        </p:nvSpPr>
        <p:spPr>
          <a:xfrm>
            <a:off x="2110567" y="5333370"/>
            <a:ext cx="207334" cy="210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C0754D-573D-4AF3-95A3-7C31DAB1FF0B}"/>
              </a:ext>
            </a:extLst>
          </p:cNvPr>
          <p:cNvSpPr txBox="1"/>
          <p:nvPr/>
        </p:nvSpPr>
        <p:spPr>
          <a:xfrm>
            <a:off x="3060845" y="5239846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AE9615-D4DD-4550-ADB8-6D9A136B48B9}"/>
              </a:ext>
            </a:extLst>
          </p:cNvPr>
          <p:cNvSpPr txBox="1"/>
          <p:nvPr/>
        </p:nvSpPr>
        <p:spPr>
          <a:xfrm>
            <a:off x="6743689" y="5075755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BF6AF58C-6D98-45AD-809F-D57FBB484F41}"/>
              </a:ext>
            </a:extLst>
          </p:cNvPr>
          <p:cNvSpPr/>
          <p:nvPr/>
        </p:nvSpPr>
        <p:spPr>
          <a:xfrm rot="5400000">
            <a:off x="6321049" y="5058670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1DC18909-634C-4EE2-8AB0-CD1914A94894}"/>
              </a:ext>
            </a:extLst>
          </p:cNvPr>
          <p:cNvSpPr/>
          <p:nvPr/>
        </p:nvSpPr>
        <p:spPr>
          <a:xfrm rot="5400000">
            <a:off x="2599656" y="5224180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31E82D-72A3-4D11-9A48-510B3761D29A}"/>
              </a:ext>
            </a:extLst>
          </p:cNvPr>
          <p:cNvSpPr/>
          <p:nvPr/>
        </p:nvSpPr>
        <p:spPr>
          <a:xfrm>
            <a:off x="2356431" y="2761873"/>
            <a:ext cx="441251" cy="193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8C6536F6-3A60-4563-B4FB-0BA8DDDAA148}"/>
              </a:ext>
            </a:extLst>
          </p:cNvPr>
          <p:cNvSpPr/>
          <p:nvPr/>
        </p:nvSpPr>
        <p:spPr>
          <a:xfrm rot="10800000">
            <a:off x="2412251" y="3003697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3F7ABD2-6B5E-4B70-9125-9F4E26B0C08D}"/>
              </a:ext>
            </a:extLst>
          </p:cNvPr>
          <p:cNvSpPr txBox="1"/>
          <p:nvPr/>
        </p:nvSpPr>
        <p:spPr>
          <a:xfrm>
            <a:off x="2731228" y="3051544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⑨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7043A38-F19F-42BA-93F9-C34615C463B6}"/>
              </a:ext>
            </a:extLst>
          </p:cNvPr>
          <p:cNvSpPr txBox="1"/>
          <p:nvPr/>
        </p:nvSpPr>
        <p:spPr>
          <a:xfrm>
            <a:off x="0" y="6230679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5443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⑩アクションの「編集」をクリックする。　　　　</a:t>
            </a:r>
            <a:endParaRPr kumimoji="1" lang="en-US" altLang="ja-JP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F793653-1C3E-4EE0-81C0-197AA59B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0" y="1874936"/>
            <a:ext cx="7804298" cy="2366978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5C0F9DD-2055-4925-8548-D944C874803C}"/>
              </a:ext>
            </a:extLst>
          </p:cNvPr>
          <p:cNvSpPr/>
          <p:nvPr/>
        </p:nvSpPr>
        <p:spPr>
          <a:xfrm>
            <a:off x="7352418" y="3781016"/>
            <a:ext cx="207334" cy="210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B26D7367-FADF-40CA-8B6D-C5F27B6CF870}"/>
              </a:ext>
            </a:extLst>
          </p:cNvPr>
          <p:cNvSpPr/>
          <p:nvPr/>
        </p:nvSpPr>
        <p:spPr>
          <a:xfrm rot="10800000">
            <a:off x="7288621" y="4109004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B2B2C3-355E-4BA0-AE1E-0F7BC7E8A359}"/>
              </a:ext>
            </a:extLst>
          </p:cNvPr>
          <p:cNvSpPr txBox="1"/>
          <p:nvPr/>
        </p:nvSpPr>
        <p:spPr>
          <a:xfrm>
            <a:off x="7607598" y="4156851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⑩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A625780-EA4D-4083-A8D1-DC9EDE01BABB}"/>
              </a:ext>
            </a:extLst>
          </p:cNvPr>
          <p:cNvSpPr txBox="1"/>
          <p:nvPr/>
        </p:nvSpPr>
        <p:spPr>
          <a:xfrm>
            <a:off x="0" y="6230679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269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4464185-4E61-4546-9DD2-5116BFAB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0" y="3872727"/>
            <a:ext cx="7804298" cy="2761990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⑪商品名、販売元、数量、合計が正しいか確認する。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⑫購入依頼理由を入力する。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   </a:t>
            </a:r>
            <a:r>
              <a:rPr kumimoji="1" lang="en-US" altLang="ja-JP" b="1" dirty="0"/>
              <a:t> (ex.) A4</a:t>
            </a:r>
            <a:r>
              <a:rPr kumimoji="1" lang="ja-JP" altLang="en-US" b="1" dirty="0"/>
              <a:t>用紙が欲しい場合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en-US" altLang="ja-JP" b="1" dirty="0"/>
              <a:t>                    </a:t>
            </a:r>
            <a:r>
              <a:rPr kumimoji="1" lang="ja-JP" altLang="en-US" b="1" dirty="0"/>
              <a:t>「研究室内のコピー用紙が切れたため」など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⑬送信ボタンをクリックする。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→原先生に購入依頼のメールが送信される。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endParaRPr kumimoji="1" lang="en-US" altLang="ja-JP" b="1" dirty="0"/>
          </a:p>
          <a:p>
            <a:pPr>
              <a:lnSpc>
                <a:spcPct val="150000"/>
              </a:lnSpc>
            </a:pP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　　　　</a:t>
            </a:r>
            <a:endParaRPr kumimoji="1" lang="en-US" altLang="ja-JP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5C0F9DD-2055-4925-8548-D944C874803C}"/>
              </a:ext>
            </a:extLst>
          </p:cNvPr>
          <p:cNvSpPr/>
          <p:nvPr/>
        </p:nvSpPr>
        <p:spPr>
          <a:xfrm>
            <a:off x="669849" y="6106795"/>
            <a:ext cx="2860159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B26D7367-FADF-40CA-8B6D-C5F27B6CF870}"/>
              </a:ext>
            </a:extLst>
          </p:cNvPr>
          <p:cNvSpPr/>
          <p:nvPr/>
        </p:nvSpPr>
        <p:spPr>
          <a:xfrm rot="5400000">
            <a:off x="3758610" y="6106795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B2B2C3-355E-4BA0-AE1E-0F7BC7E8A359}"/>
              </a:ext>
            </a:extLst>
          </p:cNvPr>
          <p:cNvSpPr txBox="1"/>
          <p:nvPr/>
        </p:nvSpPr>
        <p:spPr>
          <a:xfrm>
            <a:off x="4170624" y="6122743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D9A7CA-9F79-44E6-8420-B4635AF593E3}"/>
              </a:ext>
            </a:extLst>
          </p:cNvPr>
          <p:cNvSpPr/>
          <p:nvPr/>
        </p:nvSpPr>
        <p:spPr>
          <a:xfrm>
            <a:off x="8088721" y="4714018"/>
            <a:ext cx="406694" cy="21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9F8985C-9A09-4A6D-A5A4-B86AFFCA43B6}"/>
              </a:ext>
            </a:extLst>
          </p:cNvPr>
          <p:cNvSpPr/>
          <p:nvPr/>
        </p:nvSpPr>
        <p:spPr>
          <a:xfrm rot="10800000">
            <a:off x="8132579" y="5032493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4E4381-C6A3-4F17-A44A-ABCE4B154690}"/>
              </a:ext>
            </a:extLst>
          </p:cNvPr>
          <p:cNvSpPr txBox="1"/>
          <p:nvPr/>
        </p:nvSpPr>
        <p:spPr>
          <a:xfrm>
            <a:off x="7648795" y="4967052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⑬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624BC04-1C88-48AF-B769-8FBEEB7AAB1B}"/>
              </a:ext>
            </a:extLst>
          </p:cNvPr>
          <p:cNvSpPr txBox="1"/>
          <p:nvPr/>
        </p:nvSpPr>
        <p:spPr>
          <a:xfrm>
            <a:off x="0" y="6230679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2411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⑭購入依頼を送信したことを原先生に伝える。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→原先生の確認後、商品の発注が行われ、数日後に研究室に商品が届く。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en-US" altLang="ja-JP" b="1" dirty="0"/>
              <a:t>※</a:t>
            </a:r>
            <a:r>
              <a:rPr kumimoji="1" lang="ja-JP" altLang="en-US" b="1" dirty="0"/>
              <a:t>購入依頼送信後の動向は「状況確認」→「注文依頼一覧」で確認できる。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endParaRPr kumimoji="1" lang="en-US" altLang="ja-JP" b="1" dirty="0"/>
          </a:p>
          <a:p>
            <a:pPr>
              <a:lnSpc>
                <a:spcPct val="150000"/>
              </a:lnSpc>
            </a:pP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　　　　</a:t>
            </a:r>
            <a:endParaRPr kumimoji="1" lang="en-US" altLang="ja-JP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3597965-43E5-4E6D-A88B-017E7E34D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38" y="2993866"/>
            <a:ext cx="5199321" cy="360644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B88D15-FADE-4CD1-81EE-0C264AB8E8CD}"/>
              </a:ext>
            </a:extLst>
          </p:cNvPr>
          <p:cNvSpPr/>
          <p:nvPr/>
        </p:nvSpPr>
        <p:spPr>
          <a:xfrm>
            <a:off x="6618773" y="4239580"/>
            <a:ext cx="207334" cy="210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9933F5FF-FDB7-43EE-8841-BAA158B56F2E}"/>
              </a:ext>
            </a:extLst>
          </p:cNvPr>
          <p:cNvSpPr/>
          <p:nvPr/>
        </p:nvSpPr>
        <p:spPr>
          <a:xfrm rot="10800000">
            <a:off x="6554976" y="4567568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91788F1-089D-42CE-869B-87331FD4CEDD}"/>
              </a:ext>
            </a:extLst>
          </p:cNvPr>
          <p:cNvSpPr/>
          <p:nvPr/>
        </p:nvSpPr>
        <p:spPr>
          <a:xfrm>
            <a:off x="3030274" y="4578627"/>
            <a:ext cx="3051549" cy="1939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801E74-A451-41E1-A772-0739343B6FFC}"/>
              </a:ext>
            </a:extLst>
          </p:cNvPr>
          <p:cNvSpPr txBox="1"/>
          <p:nvPr/>
        </p:nvSpPr>
        <p:spPr>
          <a:xfrm>
            <a:off x="0" y="6230679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928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F97D37-5FD7-4B09-A80D-CC961B7B053E}"/>
              </a:ext>
            </a:extLst>
          </p:cNvPr>
          <p:cNvSpPr txBox="1"/>
          <p:nvPr/>
        </p:nvSpPr>
        <p:spPr>
          <a:xfrm>
            <a:off x="0" y="627321"/>
            <a:ext cx="9143999" cy="5182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＜概要＞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ja-JP" altLang="en-US" b="1" u="sng" dirty="0"/>
              <a:t>○自転車駐輪許可申請書の提出</a:t>
            </a:r>
            <a:endParaRPr kumimoji="1" lang="en-US" altLang="ja-JP" b="1" u="sng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時期：</a:t>
            </a:r>
            <a:r>
              <a:rPr kumimoji="1" lang="en-US" altLang="ja-JP" b="1" dirty="0"/>
              <a:t>4</a:t>
            </a:r>
            <a:r>
              <a:rPr kumimoji="1" lang="ja-JP" altLang="en-US" b="1" dirty="0"/>
              <a:t>月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詳細：第二購買部のサービスカウンターに行って申請書を書く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ja-JP" altLang="en-US" b="1" u="sng" dirty="0"/>
              <a:t>○自転車の清掃</a:t>
            </a:r>
            <a:endParaRPr kumimoji="1" lang="en-US" altLang="ja-JP" b="1" u="sng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時期：研究室の定期清掃の時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ja-JP" altLang="en-US" b="1" u="sng" dirty="0"/>
              <a:t>○自転車の定期点検</a:t>
            </a:r>
            <a:endParaRPr kumimoji="1" lang="en-US" altLang="ja-JP" b="1" u="sng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時期：年に数回、または自転車の調子が悪い時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　　　　</a:t>
            </a:r>
            <a:endParaRPr kumimoji="1" lang="en-US" altLang="ja-JP" b="1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2455C162-497A-4118-AD09-EA58278ABD19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④研究室共有自転車のメンテナンス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AE87B7-83D7-4C1C-9540-E07336A46A90}"/>
              </a:ext>
            </a:extLst>
          </p:cNvPr>
          <p:cNvSpPr txBox="1"/>
          <p:nvPr/>
        </p:nvSpPr>
        <p:spPr>
          <a:xfrm>
            <a:off x="0" y="6230679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290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63AD9-7079-4890-B02A-4B1B135F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1584250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　目次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D0607F-A9E9-4334-980B-CBB33CB4D793}"/>
              </a:ext>
            </a:extLst>
          </p:cNvPr>
          <p:cNvSpPr txBox="1"/>
          <p:nvPr/>
        </p:nvSpPr>
        <p:spPr>
          <a:xfrm>
            <a:off x="0" y="627321"/>
            <a:ext cx="9143999" cy="476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ja-JP" altLang="en-US" b="1" u="sng" dirty="0"/>
              <a:t>①</a:t>
            </a:r>
            <a:r>
              <a:rPr lang="ja-JP" altLang="en-US" b="1" u="sng" dirty="0"/>
              <a:t>アネックスの管理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 b="1" dirty="0"/>
              <a:t>　　　概要</a:t>
            </a: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ja-JP" altLang="en-US" b="1" dirty="0"/>
              <a:t>　　</a:t>
            </a:r>
            <a:r>
              <a:rPr lang="ja-JP" altLang="en-US" b="1" u="sng" dirty="0"/>
              <a:t>②大型物品、シュレッダー等の廃棄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 b="1" dirty="0"/>
              <a:t>　　　概要</a:t>
            </a:r>
            <a:endParaRPr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ja-JP" altLang="en-US" b="1" u="sng" dirty="0"/>
              <a:t>③研究室内のプリンター・印刷用紙の管理</a:t>
            </a:r>
            <a:endParaRPr kumimoji="1" lang="en-US" altLang="ja-JP" b="1" u="sng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概要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</a:t>
            </a:r>
            <a:r>
              <a:rPr kumimoji="1" lang="en-US" altLang="ja-JP" b="1" dirty="0"/>
              <a:t>UT</a:t>
            </a:r>
            <a:r>
              <a:rPr kumimoji="1" lang="ja-JP" altLang="en-US" b="1" dirty="0"/>
              <a:t>購買の仕組み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</a:t>
            </a:r>
            <a:r>
              <a:rPr kumimoji="1" lang="en-US" altLang="ja-JP" b="1" dirty="0"/>
              <a:t>UT</a:t>
            </a:r>
            <a:r>
              <a:rPr kumimoji="1" lang="ja-JP" altLang="en-US" b="1" dirty="0"/>
              <a:t>購買の使い方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ja-JP" altLang="en-US" b="1" u="sng" dirty="0"/>
              <a:t>④研究室共有自転車のメンテナンス</a:t>
            </a:r>
            <a:endParaRPr kumimoji="1" lang="en-US" altLang="ja-JP" b="1" u="sng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概要</a:t>
            </a:r>
          </a:p>
        </p:txBody>
      </p:sp>
    </p:spTree>
    <p:extLst>
      <p:ext uri="{BB962C8B-B14F-4D97-AF65-F5344CB8AC3E}">
        <p14:creationId xmlns:p14="http://schemas.microsoft.com/office/powerpoint/2010/main" val="108191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63AD9-7079-4890-B02A-4B1B135F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1584250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　年間スケジュール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8FEC97D-FE56-4212-A318-5A137A9C7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3401"/>
              </p:ext>
            </p:extLst>
          </p:nvPr>
        </p:nvGraphicFramePr>
        <p:xfrm>
          <a:off x="871870" y="1652181"/>
          <a:ext cx="740026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7180">
                  <a:extLst>
                    <a:ext uri="{9D8B030D-6E8A-4147-A177-3AD203B41FA5}">
                      <a16:colId xmlns:a16="http://schemas.microsoft.com/office/drawing/2014/main" val="1476124078"/>
                    </a:ext>
                  </a:extLst>
                </a:gridCol>
                <a:gridCol w="1057180">
                  <a:extLst>
                    <a:ext uri="{9D8B030D-6E8A-4147-A177-3AD203B41FA5}">
                      <a16:colId xmlns:a16="http://schemas.microsoft.com/office/drawing/2014/main" val="1483933107"/>
                    </a:ext>
                  </a:extLst>
                </a:gridCol>
                <a:gridCol w="1057180">
                  <a:extLst>
                    <a:ext uri="{9D8B030D-6E8A-4147-A177-3AD203B41FA5}">
                      <a16:colId xmlns:a16="http://schemas.microsoft.com/office/drawing/2014/main" val="1306638398"/>
                    </a:ext>
                  </a:extLst>
                </a:gridCol>
                <a:gridCol w="1057180">
                  <a:extLst>
                    <a:ext uri="{9D8B030D-6E8A-4147-A177-3AD203B41FA5}">
                      <a16:colId xmlns:a16="http://schemas.microsoft.com/office/drawing/2014/main" val="2033907170"/>
                    </a:ext>
                  </a:extLst>
                </a:gridCol>
                <a:gridCol w="1057180">
                  <a:extLst>
                    <a:ext uri="{9D8B030D-6E8A-4147-A177-3AD203B41FA5}">
                      <a16:colId xmlns:a16="http://schemas.microsoft.com/office/drawing/2014/main" val="1904169938"/>
                    </a:ext>
                  </a:extLst>
                </a:gridCol>
                <a:gridCol w="1057180">
                  <a:extLst>
                    <a:ext uri="{9D8B030D-6E8A-4147-A177-3AD203B41FA5}">
                      <a16:colId xmlns:a16="http://schemas.microsoft.com/office/drawing/2014/main" val="2202202555"/>
                    </a:ext>
                  </a:extLst>
                </a:gridCol>
                <a:gridCol w="1057180">
                  <a:extLst>
                    <a:ext uri="{9D8B030D-6E8A-4147-A177-3AD203B41FA5}">
                      <a16:colId xmlns:a16="http://schemas.microsoft.com/office/drawing/2014/main" val="3786894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82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3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3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58946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F2C283F6-EAF8-4606-AD65-BC95B8DFD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66602"/>
              </p:ext>
            </p:extLst>
          </p:nvPr>
        </p:nvGraphicFramePr>
        <p:xfrm>
          <a:off x="871870" y="4193362"/>
          <a:ext cx="740026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7180">
                  <a:extLst>
                    <a:ext uri="{9D8B030D-6E8A-4147-A177-3AD203B41FA5}">
                      <a16:colId xmlns:a16="http://schemas.microsoft.com/office/drawing/2014/main" val="1476124078"/>
                    </a:ext>
                  </a:extLst>
                </a:gridCol>
                <a:gridCol w="1057180">
                  <a:extLst>
                    <a:ext uri="{9D8B030D-6E8A-4147-A177-3AD203B41FA5}">
                      <a16:colId xmlns:a16="http://schemas.microsoft.com/office/drawing/2014/main" val="1483933107"/>
                    </a:ext>
                  </a:extLst>
                </a:gridCol>
                <a:gridCol w="1057180">
                  <a:extLst>
                    <a:ext uri="{9D8B030D-6E8A-4147-A177-3AD203B41FA5}">
                      <a16:colId xmlns:a16="http://schemas.microsoft.com/office/drawing/2014/main" val="1306638398"/>
                    </a:ext>
                  </a:extLst>
                </a:gridCol>
                <a:gridCol w="1057180">
                  <a:extLst>
                    <a:ext uri="{9D8B030D-6E8A-4147-A177-3AD203B41FA5}">
                      <a16:colId xmlns:a16="http://schemas.microsoft.com/office/drawing/2014/main" val="2033907170"/>
                    </a:ext>
                  </a:extLst>
                </a:gridCol>
                <a:gridCol w="1057180">
                  <a:extLst>
                    <a:ext uri="{9D8B030D-6E8A-4147-A177-3AD203B41FA5}">
                      <a16:colId xmlns:a16="http://schemas.microsoft.com/office/drawing/2014/main" val="1904169938"/>
                    </a:ext>
                  </a:extLst>
                </a:gridCol>
                <a:gridCol w="1057180">
                  <a:extLst>
                    <a:ext uri="{9D8B030D-6E8A-4147-A177-3AD203B41FA5}">
                      <a16:colId xmlns:a16="http://schemas.microsoft.com/office/drawing/2014/main" val="2202202555"/>
                    </a:ext>
                  </a:extLst>
                </a:gridCol>
                <a:gridCol w="1057180">
                  <a:extLst>
                    <a:ext uri="{9D8B030D-6E8A-4147-A177-3AD203B41FA5}">
                      <a16:colId xmlns:a16="http://schemas.microsoft.com/office/drawing/2014/main" val="3786894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82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3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3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58946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B96ECD-5F15-4B2C-B5D3-9F840C9D0AEE}"/>
              </a:ext>
            </a:extLst>
          </p:cNvPr>
          <p:cNvSpPr txBox="1"/>
          <p:nvPr/>
        </p:nvSpPr>
        <p:spPr>
          <a:xfrm>
            <a:off x="0" y="6230679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645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04E283C5-994F-46C2-BF2B-4862C8BC734E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①アネックスの管理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26571A-3555-4516-9D2E-E8A652F002D6}"/>
              </a:ext>
            </a:extLst>
          </p:cNvPr>
          <p:cNvSpPr txBox="1"/>
          <p:nvPr/>
        </p:nvSpPr>
        <p:spPr>
          <a:xfrm>
            <a:off x="0" y="6230679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9889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2FAB1ED-41AE-4294-8EAF-45D07E4F18A4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②大型物品、シュレッダー等の廃棄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692B6D-8459-4FA3-ACA0-36D74692A435}"/>
              </a:ext>
            </a:extLst>
          </p:cNvPr>
          <p:cNvSpPr txBox="1"/>
          <p:nvPr/>
        </p:nvSpPr>
        <p:spPr>
          <a:xfrm>
            <a:off x="0" y="6230679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9988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③研究室内のプリンター・印刷用紙の管理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0B33CBC-67BB-4FEF-9822-5D573600E1AB}"/>
              </a:ext>
            </a:extLst>
          </p:cNvPr>
          <p:cNvSpPr txBox="1"/>
          <p:nvPr/>
        </p:nvSpPr>
        <p:spPr>
          <a:xfrm>
            <a:off x="0" y="627321"/>
            <a:ext cx="9143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＜概要＞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7DAD9E-40D9-4A3C-AB7D-1BCBAC1919C2}"/>
              </a:ext>
            </a:extLst>
          </p:cNvPr>
          <p:cNvSpPr txBox="1"/>
          <p:nvPr/>
        </p:nvSpPr>
        <p:spPr>
          <a:xfrm>
            <a:off x="0" y="6230679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769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購買の仕組み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3EE183-6FC6-4705-BA32-ED5E1AC5B2E3}"/>
              </a:ext>
            </a:extLst>
          </p:cNvPr>
          <p:cNvSpPr txBox="1"/>
          <p:nvPr/>
        </p:nvSpPr>
        <p:spPr>
          <a:xfrm>
            <a:off x="3721490" y="5104383"/>
            <a:ext cx="1701020" cy="85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3600" b="1" dirty="0"/>
              <a:t>庶務</a:t>
            </a:r>
            <a:endParaRPr lang="ja-JP" altLang="en-US" sz="3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48D356-C78A-47EE-B78C-BD14EB3E747A}"/>
              </a:ext>
            </a:extLst>
          </p:cNvPr>
          <p:cNvSpPr txBox="1"/>
          <p:nvPr/>
        </p:nvSpPr>
        <p:spPr>
          <a:xfrm>
            <a:off x="3721490" y="3498963"/>
            <a:ext cx="1701020" cy="854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3600" b="1" dirty="0"/>
              <a:t>原先生</a:t>
            </a:r>
            <a:endParaRPr lang="ja-JP" altLang="en-US" sz="3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6AD4D1-8F85-4BC7-86F1-5270E2DFF603}"/>
              </a:ext>
            </a:extLst>
          </p:cNvPr>
          <p:cNvSpPr txBox="1"/>
          <p:nvPr/>
        </p:nvSpPr>
        <p:spPr>
          <a:xfrm>
            <a:off x="3721490" y="1893447"/>
            <a:ext cx="1701020" cy="85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3600" b="1" dirty="0"/>
              <a:t>業者</a:t>
            </a:r>
            <a:endParaRPr lang="ja-JP" altLang="en-US" sz="3600" b="1" dirty="0"/>
          </a:p>
        </p:txBody>
      </p:sp>
      <p:sp>
        <p:nvSpPr>
          <p:cNvPr id="12" name="矢印: 左カーブ 11">
            <a:extLst>
              <a:ext uri="{FF2B5EF4-FFF2-40B4-BE49-F238E27FC236}">
                <a16:creationId xmlns:a16="http://schemas.microsoft.com/office/drawing/2014/main" id="{A5829B11-F91D-4173-A9A7-0ACC63160889}"/>
              </a:ext>
            </a:extLst>
          </p:cNvPr>
          <p:cNvSpPr/>
          <p:nvPr/>
        </p:nvSpPr>
        <p:spPr>
          <a:xfrm rot="10800000">
            <a:off x="2854842" y="2735150"/>
            <a:ext cx="542260" cy="845288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矢印: 左カーブ 12">
            <a:extLst>
              <a:ext uri="{FF2B5EF4-FFF2-40B4-BE49-F238E27FC236}">
                <a16:creationId xmlns:a16="http://schemas.microsoft.com/office/drawing/2014/main" id="{122E0494-E772-4787-90EB-4EC886542C3E}"/>
              </a:ext>
            </a:extLst>
          </p:cNvPr>
          <p:cNvSpPr/>
          <p:nvPr/>
        </p:nvSpPr>
        <p:spPr>
          <a:xfrm rot="10800000">
            <a:off x="2854842" y="4353043"/>
            <a:ext cx="542260" cy="845288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矢印: 左カーブ 13">
            <a:extLst>
              <a:ext uri="{FF2B5EF4-FFF2-40B4-BE49-F238E27FC236}">
                <a16:creationId xmlns:a16="http://schemas.microsoft.com/office/drawing/2014/main" id="{49E5D46F-196E-431E-B2A4-D6DDA54098A1}"/>
              </a:ext>
            </a:extLst>
          </p:cNvPr>
          <p:cNvSpPr/>
          <p:nvPr/>
        </p:nvSpPr>
        <p:spPr>
          <a:xfrm>
            <a:off x="5746898" y="2747624"/>
            <a:ext cx="914400" cy="2356760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1EE287-6D22-409D-BA9E-EDA504A04BC5}"/>
              </a:ext>
            </a:extLst>
          </p:cNvPr>
          <p:cNvSpPr txBox="1"/>
          <p:nvPr/>
        </p:nvSpPr>
        <p:spPr>
          <a:xfrm>
            <a:off x="648586" y="4544854"/>
            <a:ext cx="188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①購入依頼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0A9EA9-856C-44F5-B44D-F06A4F5CB602}"/>
              </a:ext>
            </a:extLst>
          </p:cNvPr>
          <p:cNvSpPr txBox="1"/>
          <p:nvPr/>
        </p:nvSpPr>
        <p:spPr>
          <a:xfrm>
            <a:off x="648587" y="2926961"/>
            <a:ext cx="188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②発注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360C4E9-40B5-4BAF-89A0-E14596113A89}"/>
              </a:ext>
            </a:extLst>
          </p:cNvPr>
          <p:cNvSpPr txBox="1"/>
          <p:nvPr/>
        </p:nvSpPr>
        <p:spPr>
          <a:xfrm>
            <a:off x="6985686" y="3695170"/>
            <a:ext cx="150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③納品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D160FD5-F0C2-49D5-AE56-24802417F90D}"/>
              </a:ext>
            </a:extLst>
          </p:cNvPr>
          <p:cNvSpPr txBox="1"/>
          <p:nvPr/>
        </p:nvSpPr>
        <p:spPr>
          <a:xfrm>
            <a:off x="0" y="6230679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719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9EF95F-D0F9-4546-B38B-E6378AFD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9" y="2615016"/>
            <a:ext cx="5067304" cy="361566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①</a:t>
            </a:r>
            <a:r>
              <a:rPr lang="ja-JP" altLang="en-US" b="1" dirty="0">
                <a:hlinkClick r:id="rId3"/>
              </a:rPr>
              <a:t>新電子受発注システム</a:t>
            </a:r>
            <a:r>
              <a:rPr lang="en-US" altLang="ja-JP" b="1" dirty="0"/>
              <a:t>(https://u-tokyo.cobuy.jp/)</a:t>
            </a:r>
            <a:r>
              <a:rPr lang="ja-JP" altLang="en-US" b="1" dirty="0"/>
              <a:t>にアクセスする。</a:t>
            </a: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ja-JP" altLang="en-US" b="1" dirty="0"/>
              <a:t>　　②所定の企業</a:t>
            </a:r>
            <a:r>
              <a:rPr lang="en-US" altLang="ja-JP" b="1" dirty="0"/>
              <a:t>ID</a:t>
            </a:r>
            <a:r>
              <a:rPr lang="ja-JP" altLang="en-US" b="1" dirty="0" err="1"/>
              <a:t>、</a:t>
            </a:r>
            <a:r>
              <a:rPr lang="ja-JP" altLang="en-US" b="1" dirty="0"/>
              <a:t>ユーザ</a:t>
            </a:r>
            <a:r>
              <a:rPr lang="en-US" altLang="ja-JP" b="1" dirty="0"/>
              <a:t>ID</a:t>
            </a:r>
            <a:r>
              <a:rPr lang="ja-JP" altLang="en-US" b="1" dirty="0" err="1"/>
              <a:t>、</a:t>
            </a:r>
            <a:r>
              <a:rPr lang="ja-JP" altLang="en-US" b="1" dirty="0"/>
              <a:t>パスワードを入力してログインする。</a:t>
            </a:r>
          </a:p>
          <a:p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68B1F9-E493-49EC-A2E2-036365B5DDF8}"/>
              </a:ext>
            </a:extLst>
          </p:cNvPr>
          <p:cNvSpPr txBox="1"/>
          <p:nvPr/>
        </p:nvSpPr>
        <p:spPr>
          <a:xfrm>
            <a:off x="5809623" y="3211885"/>
            <a:ext cx="316774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600" b="1" dirty="0"/>
              <a:t>　　　企業</a:t>
            </a:r>
            <a:r>
              <a:rPr kumimoji="1" lang="en-US" altLang="ja-JP" sz="1600" b="1" dirty="0"/>
              <a:t>ID</a:t>
            </a:r>
            <a:r>
              <a:rPr kumimoji="1" lang="ja-JP" altLang="en-US" sz="1600" b="1" dirty="0"/>
              <a:t>：</a:t>
            </a:r>
            <a:r>
              <a:rPr kumimoji="1" lang="en-US" altLang="ja-JP" sz="1600" b="1" dirty="0" err="1"/>
              <a:t>tokyou</a:t>
            </a:r>
            <a:endParaRPr kumimoji="1" lang="en-US" altLang="ja-JP" sz="1600" b="1" dirty="0"/>
          </a:p>
          <a:p>
            <a:pPr>
              <a:lnSpc>
                <a:spcPct val="150000"/>
              </a:lnSpc>
            </a:pPr>
            <a:r>
              <a:rPr kumimoji="1" lang="ja-JP" altLang="en-US" sz="1600" b="1" dirty="0"/>
              <a:t>　　ユーザ</a:t>
            </a:r>
            <a:r>
              <a:rPr kumimoji="1" lang="en-US" altLang="ja-JP" sz="1600" b="1" dirty="0"/>
              <a:t>ID</a:t>
            </a:r>
            <a:r>
              <a:rPr kumimoji="1" lang="ja-JP" altLang="en-US" sz="1600" b="1" dirty="0"/>
              <a:t>：</a:t>
            </a:r>
            <a:r>
              <a:rPr kumimoji="1" lang="en-US" altLang="ja-JP" sz="1600" b="1" dirty="0"/>
              <a:t>1319242123AA</a:t>
            </a:r>
          </a:p>
          <a:p>
            <a:pPr>
              <a:lnSpc>
                <a:spcPct val="150000"/>
              </a:lnSpc>
            </a:pPr>
            <a:r>
              <a:rPr kumimoji="1" lang="ja-JP" altLang="en-US" sz="1600" b="1" dirty="0"/>
              <a:t>　パスワード：</a:t>
            </a:r>
            <a:r>
              <a:rPr kumimoji="1" lang="en-US" altLang="ja-JP" sz="1600" b="1" dirty="0"/>
              <a:t>tripstudent@324</a:t>
            </a:r>
            <a:endParaRPr lang="ja-JP" altLang="en-US" sz="16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13F180-CB92-438F-8ED5-464392B109E6}"/>
              </a:ext>
            </a:extLst>
          </p:cNvPr>
          <p:cNvSpPr txBox="1"/>
          <p:nvPr/>
        </p:nvSpPr>
        <p:spPr>
          <a:xfrm>
            <a:off x="0" y="6230679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817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③ログイン後の画面の左の方にある「発注業務」をクリックする。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C2671C0-3D8D-4E6C-A9F6-9835F2AE7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0" y="2094613"/>
            <a:ext cx="7804298" cy="376759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5976A9D-209A-4135-BABD-9FA7D608C69F}"/>
              </a:ext>
            </a:extLst>
          </p:cNvPr>
          <p:cNvSpPr/>
          <p:nvPr/>
        </p:nvSpPr>
        <p:spPr>
          <a:xfrm>
            <a:off x="669850" y="2604976"/>
            <a:ext cx="956931" cy="255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8F69B396-7570-428B-8FA7-51D3C8D0B981}"/>
              </a:ext>
            </a:extLst>
          </p:cNvPr>
          <p:cNvSpPr/>
          <p:nvPr/>
        </p:nvSpPr>
        <p:spPr>
          <a:xfrm rot="10800000">
            <a:off x="983510" y="2949301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C1D5D04-F60A-41AF-9164-AB1A31399575}"/>
              </a:ext>
            </a:extLst>
          </p:cNvPr>
          <p:cNvSpPr txBox="1"/>
          <p:nvPr/>
        </p:nvSpPr>
        <p:spPr>
          <a:xfrm>
            <a:off x="898448" y="3484846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6DB719-9C41-43A8-B78F-4C272B328554}"/>
              </a:ext>
            </a:extLst>
          </p:cNvPr>
          <p:cNvSpPr txBox="1"/>
          <p:nvPr/>
        </p:nvSpPr>
        <p:spPr>
          <a:xfrm>
            <a:off x="0" y="6230679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1592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210</TotalTime>
  <Words>68</Words>
  <Application>Microsoft Office PowerPoint</Application>
  <PresentationFormat>画面に合わせる (4:3)</PresentationFormat>
  <Paragraphs>145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メイリオ</vt:lpstr>
      <vt:lpstr>Century Gothic</vt:lpstr>
      <vt:lpstr>Wingdings 3</vt:lpstr>
      <vt:lpstr>スライス</vt:lpstr>
      <vt:lpstr>交通・地域ラボ 庶務のお仕事</vt:lpstr>
      <vt:lpstr>　目次</vt:lpstr>
      <vt:lpstr>　年間スケジュール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交通・地域ラボ 庶務のお仕事</dc:title>
  <dc:creator>KAJIHARA-PC</dc:creator>
  <cp:lastModifiedBy> </cp:lastModifiedBy>
  <cp:revision>94</cp:revision>
  <dcterms:created xsi:type="dcterms:W3CDTF">2018-04-02T06:27:07Z</dcterms:created>
  <dcterms:modified xsi:type="dcterms:W3CDTF">2018-04-03T08:41:07Z</dcterms:modified>
</cp:coreProperties>
</file>