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8" r:id="rId3"/>
    <p:sldId id="287" r:id="rId4"/>
    <p:sldId id="306" r:id="rId5"/>
    <p:sldId id="320" r:id="rId6"/>
    <p:sldId id="307" r:id="rId7"/>
    <p:sldId id="321" r:id="rId8"/>
    <p:sldId id="323" r:id="rId9"/>
    <p:sldId id="322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</p:sldIdLst>
  <p:sldSz cx="9144000" cy="6858000" type="screen4x3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4" autoAdjust="0"/>
  </p:normalViewPr>
  <p:slideViewPr>
    <p:cSldViewPr snapToGrid="0">
      <p:cViewPr varScale="1">
        <p:scale>
          <a:sx n="90" d="100"/>
          <a:sy n="90" d="100"/>
        </p:scale>
        <p:origin x="142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A6EE975-A02B-45FC-9686-562DC159E6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CFA524-4639-4EB3-9ABD-A483408CBA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16ACBB8-6D49-4BDE-88BE-8F4246F050A3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624371-BDB7-4186-A6B5-D4F8CB17B9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006846-E314-43EB-B7D1-E065219954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A70487-12BD-4231-9CF3-EF67E1132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473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1678B78-3E32-4FB7-852C-6FB35C379A2B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EE80DE6-E767-48DC-9C22-6B067B3D5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58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278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848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48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072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347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752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22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491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8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658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2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36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317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1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74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882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39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850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507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518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64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CF46D-851B-49D8-B855-D5968A3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CFCFFF5-5923-44F5-9E39-3ACD1F33D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9516CC-0E22-47A3-944A-A9712C92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60E820-ABEE-445D-B6D6-4366F706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47A96-5F3E-433B-9BC4-4763F5B2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68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2CE90-98E5-463B-B7E0-45F64BA3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11AAA7-F7E4-42AF-AD3F-F88EEDCE1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58EAD-534B-47F1-A39E-8CD5AE20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AFF71-6B5D-4633-BFB0-7FDACC8B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45279-F9D1-487B-BA98-FF7F15C0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92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4D5286-189B-4952-BA3B-33BE2C329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D05B75-F21D-4B6E-AAC4-4CC18B552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20692C-A1C7-494D-83A9-15782E41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44ECCF-20AD-4D6E-A6C7-057CBFDA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07C346-C437-443F-957E-11F95115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8B53C1-2B1A-4F8D-BB97-D62FAAEA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124B0E-84AD-4A2A-BE93-1C2AE8645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2A2D4-6CD9-4E34-8185-A1E541B5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DE6241-6FB6-4524-ACCD-FB7708BF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0C97DA-2077-4E22-9A30-0A80C8AF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84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72763-39E8-4A64-85D7-32D521A2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762D0-09B3-4FBA-A5F2-BA2969B2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AC36B0-A14F-4EB9-ADEC-C318D656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AA0C91-8257-49AA-B145-FCB76E4E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66B8F3-8641-4F8D-BBE6-3041E96E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95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CDF14-3267-43F6-88FE-06B87FB8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F1077-42FB-4244-A399-DCD6FB472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E0E5FB-E0F9-4136-8442-6EF234F15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D692E0-D0A8-451B-B20F-E53E51AF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5F901A-5135-438B-BE6B-B8996298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A629B1-32C7-4B9A-B377-77AB57EE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11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10ABC-F043-4E8E-B428-20126619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DDC351-0E65-4AD2-9BA6-538F00A38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06BEC6-FED7-46AD-AF73-218B135BF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F3EE1E-93E3-4264-B984-52170C289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7A50CDB-65D5-4F0C-A053-CD39D6ACF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99C55B-CABD-41E1-A443-ECCF2047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6DBFEA-0E30-4B6E-BF00-230E4F56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E38A46-CF41-4C38-8771-941B8486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15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4392B-48FD-4706-A0B0-48BAFCB5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FB10F2-1DF6-46A9-BB3C-311A8F1B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472E41-E183-4CD4-AF70-273F396D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2036BD-724A-4282-9113-103818F5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85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FBC917-FB9C-4044-86EE-712DCD49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43A3BE-95E4-4F03-BEA0-9CDFC08F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C1C96A-8FB1-4893-B119-4A95AE06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43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74DB4-1A12-4E8D-A6FF-14D7FF96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2118A-E83B-47E6-BD6D-66B3ED30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9AD37C-11E1-4B05-B4F3-B26554926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BC7C06-EFDE-43CC-BDE4-24294798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19AD1A-2872-44FB-9ED8-1F3A6D59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093D58-0BF2-49C7-A935-BA329116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18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898CF-9E23-4BB6-AD7C-11A7E42A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6680C0-BB70-4C9F-830F-25BEBAACE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A4BED9-8B5E-4FA3-BC53-5781187D2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542D41-6A77-42BB-A89A-AC8AE097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2C1317-106B-4C09-9821-5701AF0F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EA8D0A-2696-444D-89A7-9B3164D7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49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53F4BB-2377-42EA-A100-7E9A9B4C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5D0AE0-A0DF-4905-BED7-EB84F7445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95CB5-AECD-4206-BB9A-8004AADC1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4EEF-10C0-4763-8A6D-09C03F914823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700278-4DB9-463E-B202-BF6D421CB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5AF382-FCB8-4E87-ADFB-8242FBF02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09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p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ü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6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9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5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357081F-F80B-4CB9-91A6-C4B0111C93BC}"/>
              </a:ext>
            </a:extLst>
          </p:cNvPr>
          <p:cNvSpPr/>
          <p:nvPr/>
        </p:nvSpPr>
        <p:spPr>
          <a:xfrm>
            <a:off x="0" y="-1"/>
            <a:ext cx="9144000" cy="39792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1B473878-295F-4FD1-AAB2-7E1CB409D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139" y="1655869"/>
            <a:ext cx="8399721" cy="1335156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2800" b="1" dirty="0">
                <a:solidFill>
                  <a:schemeClr val="bg1"/>
                </a:solidFill>
              </a:rPr>
              <a:t>Bayesian Data Analysis CHAPTER 17:</a:t>
            </a:r>
            <a:br>
              <a:rPr lang="en-US" altLang="ja-JP" sz="2800" b="1" dirty="0">
                <a:solidFill>
                  <a:schemeClr val="bg1"/>
                </a:solidFill>
              </a:rPr>
            </a:br>
            <a:r>
              <a:rPr lang="en-US" altLang="ja-JP" sz="2800" b="1" dirty="0">
                <a:solidFill>
                  <a:schemeClr val="bg1"/>
                </a:solidFill>
              </a:rPr>
              <a:t>Metric</a:t>
            </a:r>
            <a:r>
              <a:rPr lang="ja-JP" altLang="en-US" sz="2800" b="1" dirty="0">
                <a:solidFill>
                  <a:schemeClr val="bg1"/>
                </a:solidFill>
              </a:rPr>
              <a:t> </a:t>
            </a:r>
            <a:r>
              <a:rPr lang="en-US" altLang="ja-JP" sz="2800" b="1" dirty="0">
                <a:solidFill>
                  <a:schemeClr val="bg1"/>
                </a:solidFill>
              </a:rPr>
              <a:t>Predicted</a:t>
            </a:r>
            <a:r>
              <a:rPr lang="ja-JP" altLang="en-US" sz="2800" b="1" dirty="0">
                <a:solidFill>
                  <a:schemeClr val="bg1"/>
                </a:solidFill>
              </a:rPr>
              <a:t> </a:t>
            </a:r>
            <a:r>
              <a:rPr lang="en-US" altLang="ja-JP" sz="2800" b="1" dirty="0">
                <a:solidFill>
                  <a:schemeClr val="bg1"/>
                </a:solidFill>
              </a:rPr>
              <a:t>Variable</a:t>
            </a:r>
            <a:r>
              <a:rPr lang="ja-JP" altLang="en-US" sz="2800" b="1" dirty="0">
                <a:solidFill>
                  <a:schemeClr val="bg1"/>
                </a:solidFill>
              </a:rPr>
              <a:t> </a:t>
            </a:r>
            <a:r>
              <a:rPr lang="en-US" altLang="ja-JP" sz="2800" b="1" dirty="0">
                <a:solidFill>
                  <a:schemeClr val="bg1"/>
                </a:solidFill>
              </a:rPr>
              <a:t>with One Metric Predictor</a:t>
            </a:r>
            <a:endParaRPr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62506DB-366A-4F6B-8229-992CB2810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3860" y="6032500"/>
            <a:ext cx="6858000" cy="700548"/>
          </a:xfrm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M2 Yuki </a:t>
            </a:r>
            <a:r>
              <a:rPr kumimoji="1" lang="en-US" altLang="ja-JP" sz="2400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Kajihara</a:t>
            </a:r>
            <a:endParaRPr kumimoji="1" lang="ja-JP" altLang="en-US" sz="24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タイトル 5">
            <a:extLst>
              <a:ext uri="{FF2B5EF4-FFF2-40B4-BE49-F238E27FC236}">
                <a16:creationId xmlns:a16="http://schemas.microsoft.com/office/drawing/2014/main" id="{305D3F5A-5A46-4661-891E-BD777D294085}"/>
              </a:ext>
            </a:extLst>
          </p:cNvPr>
          <p:cNvSpPr txBox="1">
            <a:spLocks/>
          </p:cNvSpPr>
          <p:nvPr/>
        </p:nvSpPr>
        <p:spPr>
          <a:xfrm>
            <a:off x="372139" y="343904"/>
            <a:ext cx="4572000" cy="603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b="1" dirty="0">
                <a:solidFill>
                  <a:schemeClr val="bg1"/>
                </a:solidFill>
              </a:rPr>
              <a:t>Student Seminar #9 (2018/06/26)</a:t>
            </a:r>
            <a:endParaRPr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3EF4A6-B097-45C0-A9D1-5F898E4386F2}"/>
              </a:ext>
            </a:extLst>
          </p:cNvPr>
          <p:cNvSpPr/>
          <p:nvPr/>
        </p:nvSpPr>
        <p:spPr>
          <a:xfrm flipV="1">
            <a:off x="0" y="3879675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2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8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Mean centering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Slide the axis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so that zero falls under the mean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The Slope changes without any big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changes on the intercept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Solve parameter-correlation problem(???)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Standardize data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Re-scaling the data relative to their mean(</a:t>
            </a:r>
            <a:r>
              <a:rPr lang="en-US" altLang="ja-JP" sz="2000" b="1" i="1" dirty="0">
                <a:solidFill>
                  <a:schemeClr val="tx2"/>
                </a:solidFill>
              </a:rPr>
              <a:t>M </a:t>
            </a:r>
            <a:r>
              <a:rPr lang="en-US" altLang="ja-JP" sz="2000" dirty="0">
                <a:solidFill>
                  <a:schemeClr val="tx2"/>
                </a:solidFill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and standard deviation(</a:t>
            </a:r>
            <a:r>
              <a:rPr lang="en-US" altLang="ja-JP" sz="2000" b="1" i="1" dirty="0">
                <a:solidFill>
                  <a:schemeClr val="tx2"/>
                </a:solidFill>
              </a:rPr>
              <a:t>SD </a:t>
            </a:r>
            <a:r>
              <a:rPr lang="en-US" altLang="ja-JP" sz="2000" dirty="0">
                <a:solidFill>
                  <a:schemeClr val="tx2"/>
                </a:solidFill>
              </a:rPr>
              <a:t>):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Linear Regression using standardized data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</a:p>
          <a:p>
            <a:pPr>
              <a:lnSpc>
                <a:spcPct val="100000"/>
              </a:lnSpc>
            </a:pPr>
            <a:endParaRPr lang="en-US" altLang="ja-JP" sz="2000" b="1" dirty="0">
              <a:solidFill>
                <a:schemeClr val="tx2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C1B7146-4952-4071-837E-8F5F35CA41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8" r="3693" b="42983"/>
          <a:stretch/>
        </p:blipFill>
        <p:spPr>
          <a:xfrm>
            <a:off x="5859382" y="1416873"/>
            <a:ext cx="3176337" cy="3010532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9EAA428-3E58-44B0-A3A2-486D66218EF1}"/>
              </a:ext>
            </a:extLst>
          </p:cNvPr>
          <p:cNvCxnSpPr>
            <a:cxnSpLocks/>
          </p:cNvCxnSpPr>
          <p:nvPr/>
        </p:nvCxnSpPr>
        <p:spPr>
          <a:xfrm flipV="1">
            <a:off x="8340247" y="1638683"/>
            <a:ext cx="0" cy="2496551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418CFFF-6941-49BC-9BE9-6C3E9E6CEFE9}"/>
              </a:ext>
            </a:extLst>
          </p:cNvPr>
          <p:cNvSpPr txBox="1"/>
          <p:nvPr/>
        </p:nvSpPr>
        <p:spPr>
          <a:xfrm>
            <a:off x="8099389" y="4078536"/>
            <a:ext cx="48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1"/>
                </a:solidFill>
              </a:rPr>
              <a:t>0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5BAF2F7-3380-471F-9D39-381CAC1E510C}"/>
              </a:ext>
            </a:extLst>
          </p:cNvPr>
          <p:cNvCxnSpPr/>
          <p:nvPr/>
        </p:nvCxnSpPr>
        <p:spPr>
          <a:xfrm flipV="1">
            <a:off x="6324603" y="2047756"/>
            <a:ext cx="2424468" cy="5895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2C3F8D3-6AB5-444F-806E-F03431A71DFD}"/>
              </a:ext>
            </a:extLst>
          </p:cNvPr>
          <p:cNvCxnSpPr>
            <a:cxnSpLocks/>
          </p:cNvCxnSpPr>
          <p:nvPr/>
        </p:nvCxnSpPr>
        <p:spPr>
          <a:xfrm flipV="1">
            <a:off x="6324603" y="1831188"/>
            <a:ext cx="2370469" cy="21897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8F77E60-79D3-4A1C-B21B-FC1913284DF8}"/>
              </a:ext>
            </a:extLst>
          </p:cNvPr>
          <p:cNvCxnSpPr>
            <a:cxnSpLocks/>
          </p:cNvCxnSpPr>
          <p:nvPr/>
        </p:nvCxnSpPr>
        <p:spPr>
          <a:xfrm flipV="1">
            <a:off x="6324603" y="1638683"/>
            <a:ext cx="0" cy="2496551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C562EB-B623-40F6-B9E5-6E3D7FACCF43}"/>
              </a:ext>
            </a:extLst>
          </p:cNvPr>
          <p:cNvSpPr txBox="1"/>
          <p:nvPr/>
        </p:nvSpPr>
        <p:spPr>
          <a:xfrm>
            <a:off x="6083745" y="4078536"/>
            <a:ext cx="48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1"/>
                </a:solidFill>
              </a:rPr>
              <a:t>0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DE48738E-D33C-4106-BE52-DE4FE5D3CF6A}"/>
              </a:ext>
            </a:extLst>
          </p:cNvPr>
          <p:cNvSpPr/>
          <p:nvPr/>
        </p:nvSpPr>
        <p:spPr>
          <a:xfrm>
            <a:off x="6972443" y="3708114"/>
            <a:ext cx="866273" cy="31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F6AE49A-737E-479E-80A2-706EE6443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15" y="4522051"/>
            <a:ext cx="3313383" cy="536237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E64BAB90-B7FB-44E5-8595-13F671014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3" y="5454962"/>
            <a:ext cx="4703928" cy="1257375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7A69B-C981-4D83-AC2C-9B298E4EC815}"/>
              </a:ext>
            </a:extLst>
          </p:cNvPr>
          <p:cNvSpPr txBox="1"/>
          <p:nvPr/>
        </p:nvSpPr>
        <p:spPr>
          <a:xfrm>
            <a:off x="5665363" y="5519769"/>
            <a:ext cx="3478637" cy="8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i="1" dirty="0">
                <a:solidFill>
                  <a:schemeClr val="tx2"/>
                </a:solidFill>
              </a:rPr>
              <a:t>ζ</a:t>
            </a:r>
            <a:r>
              <a:rPr lang="en-US" altLang="ja-JP" sz="1400" b="1" i="1" dirty="0">
                <a:solidFill>
                  <a:schemeClr val="tx2"/>
                </a:solidFill>
              </a:rPr>
              <a:t>0</a:t>
            </a:r>
            <a:r>
              <a:rPr lang="en-US" altLang="ja-JP" dirty="0">
                <a:solidFill>
                  <a:schemeClr val="tx2"/>
                </a:solidFill>
              </a:rPr>
              <a:t> :</a:t>
            </a:r>
            <a:r>
              <a:rPr lang="ja-JP" altLang="en-US" dirty="0">
                <a:solidFill>
                  <a:schemeClr val="tx2"/>
                </a:solidFill>
              </a:rPr>
              <a:t> </a:t>
            </a:r>
            <a:r>
              <a:rPr lang="en-US" altLang="ja-JP" dirty="0">
                <a:solidFill>
                  <a:schemeClr val="tx2"/>
                </a:solidFill>
              </a:rPr>
              <a:t>the slope with the data</a:t>
            </a:r>
          </a:p>
          <a:p>
            <a:pPr>
              <a:lnSpc>
                <a:spcPct val="150000"/>
              </a:lnSpc>
            </a:pPr>
            <a:r>
              <a:rPr lang="en-US" altLang="ja-JP" b="1" i="1" dirty="0">
                <a:solidFill>
                  <a:schemeClr val="tx2"/>
                </a:solidFill>
              </a:rPr>
              <a:t>ζ</a:t>
            </a:r>
            <a:r>
              <a:rPr kumimoji="1" lang="en-US" altLang="ja-JP" sz="1400" b="1" i="1" dirty="0">
                <a:solidFill>
                  <a:schemeClr val="tx2"/>
                </a:solidFill>
              </a:rPr>
              <a:t>1</a:t>
            </a:r>
            <a:r>
              <a:rPr kumimoji="1" lang="en-US" altLang="ja-JP" dirty="0">
                <a:solidFill>
                  <a:schemeClr val="tx2"/>
                </a:solidFill>
              </a:rPr>
              <a:t> :</a:t>
            </a:r>
            <a:r>
              <a:rPr lang="ja-JP" altLang="en-US" dirty="0">
                <a:solidFill>
                  <a:schemeClr val="tx2"/>
                </a:solidFill>
              </a:rPr>
              <a:t> </a:t>
            </a:r>
            <a:r>
              <a:rPr lang="en-US" altLang="ja-JP" dirty="0">
                <a:solidFill>
                  <a:schemeClr val="tx2"/>
                </a:solidFill>
              </a:rPr>
              <a:t>the intercept with the data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766D4C0-3018-4D74-8BF5-404060AC0618}"/>
              </a:ext>
            </a:extLst>
          </p:cNvPr>
          <p:cNvSpPr/>
          <p:nvPr/>
        </p:nvSpPr>
        <p:spPr>
          <a:xfrm>
            <a:off x="1564105" y="5454962"/>
            <a:ext cx="252663" cy="284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69759F1-4E4F-4D6E-BA67-627859D8C90C}"/>
              </a:ext>
            </a:extLst>
          </p:cNvPr>
          <p:cNvSpPr/>
          <p:nvPr/>
        </p:nvSpPr>
        <p:spPr>
          <a:xfrm>
            <a:off x="1875498" y="5454962"/>
            <a:ext cx="252663" cy="2841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211D537-5241-4FC9-9317-839524D316E7}"/>
              </a:ext>
            </a:extLst>
          </p:cNvPr>
          <p:cNvSpPr/>
          <p:nvPr/>
        </p:nvSpPr>
        <p:spPr>
          <a:xfrm>
            <a:off x="5702688" y="5665159"/>
            <a:ext cx="283020" cy="304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3A89B08-5E25-42FB-AE0C-C27E3967270A}"/>
              </a:ext>
            </a:extLst>
          </p:cNvPr>
          <p:cNvSpPr/>
          <p:nvPr/>
        </p:nvSpPr>
        <p:spPr>
          <a:xfrm>
            <a:off x="5702688" y="6084110"/>
            <a:ext cx="283020" cy="30477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51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9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Interpreting the posterior distribution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Compare N=30 regression and N=300 one</a:t>
            </a:r>
          </a:p>
          <a:p>
            <a:pPr>
              <a:lnSpc>
                <a:spcPct val="100000"/>
              </a:lnSpc>
            </a:pPr>
            <a:r>
              <a:rPr lang="en-US" altLang="ja-JP" sz="2000" b="1" dirty="0">
                <a:solidFill>
                  <a:schemeClr val="tx2"/>
                </a:solidFill>
              </a:rPr>
              <a:t>The slope, intercept and scale </a:t>
            </a:r>
            <a:r>
              <a:rPr lang="en-US" altLang="ja-JP" sz="2000" dirty="0">
                <a:solidFill>
                  <a:schemeClr val="tx2"/>
                </a:solidFill>
              </a:rPr>
              <a:t>are about the same</a:t>
            </a:r>
          </a:p>
          <a:p>
            <a:pPr>
              <a:lnSpc>
                <a:spcPct val="100000"/>
              </a:lnSpc>
            </a:pPr>
            <a:r>
              <a:rPr lang="en-US" altLang="ja-JP" sz="2000" b="1" dirty="0">
                <a:solidFill>
                  <a:schemeClr val="tx2"/>
                </a:solidFill>
              </a:rPr>
              <a:t>The certainty</a:t>
            </a:r>
            <a:r>
              <a:rPr lang="en-US" altLang="ja-JP" sz="2000" dirty="0">
                <a:solidFill>
                  <a:schemeClr val="tx2"/>
                </a:solidFill>
              </a:rPr>
              <a:t> of the estimate for N=300 is tighter than for N=30</a:t>
            </a:r>
          </a:p>
          <a:p>
            <a:pPr>
              <a:lnSpc>
                <a:spcPct val="100000"/>
              </a:lnSpc>
            </a:pPr>
            <a:r>
              <a:rPr lang="en-US" altLang="ja-JP" sz="2000" b="1" dirty="0">
                <a:solidFill>
                  <a:schemeClr val="tx2"/>
                </a:solidFill>
              </a:rPr>
              <a:t>The normality parameter </a:t>
            </a:r>
            <a:r>
              <a:rPr lang="en-US" altLang="ja-JP" sz="2000" dirty="0">
                <a:solidFill>
                  <a:schemeClr val="tx2"/>
                </a:solidFill>
              </a:rPr>
              <a:t>for N=300 is bigger than for N=30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560D63C-44CE-42A6-A7EE-80F3954289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068" r="37044"/>
          <a:stretch/>
        </p:blipFill>
        <p:spPr>
          <a:xfrm>
            <a:off x="1281370" y="3383482"/>
            <a:ext cx="2940049" cy="295353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59B739E-6578-4DFB-BE62-3B0C22F96E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125" r="34059"/>
          <a:stretch/>
        </p:blipFill>
        <p:spPr>
          <a:xfrm>
            <a:off x="4922583" y="3365697"/>
            <a:ext cx="3159156" cy="295353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51A30F-BC1C-485D-9D42-55A55EEFEA86}"/>
              </a:ext>
            </a:extLst>
          </p:cNvPr>
          <p:cNvSpPr txBox="1"/>
          <p:nvPr/>
        </p:nvSpPr>
        <p:spPr>
          <a:xfrm>
            <a:off x="2014981" y="6337015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N=30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D85280D-9BCA-450E-8B29-5E07D9918FDC}"/>
              </a:ext>
            </a:extLst>
          </p:cNvPr>
          <p:cNvSpPr txBox="1"/>
          <p:nvPr/>
        </p:nvSpPr>
        <p:spPr>
          <a:xfrm>
            <a:off x="5862712" y="6337015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2"/>
                </a:solidFill>
              </a:rPr>
              <a:t>N=300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0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17. 3 </a:t>
            </a:r>
            <a:r>
              <a:rPr lang="en-US" altLang="ja-JP" sz="2400" b="1" dirty="0"/>
              <a:t>Hierarchical Regression on Individuals Within Groups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10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Object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Data that each individual contributes multiple observations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ex.) Reading-ability scores of children across several years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　   </a:t>
            </a:r>
            <a:r>
              <a:rPr lang="en-US" altLang="ja-JP" sz="2000" dirty="0">
                <a:solidFill>
                  <a:schemeClr val="tx2"/>
                </a:solidFill>
              </a:rPr>
              <a:t>Family income for different size of the family, for different regions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Assumption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Each individual is representative of the group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Every individual informs the estimate of the group slope and intercept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Get sharing of information across individuals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Goal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describe each individual with a linear regression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Estimate the typical slope and intercept of the group overall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endParaRPr lang="en-US" altLang="ja-JP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5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17. 3 </a:t>
            </a:r>
            <a:r>
              <a:rPr lang="en-US" altLang="ja-JP" sz="2400" b="1" dirty="0"/>
              <a:t>Hierarchical Regression on Individuals Within Groups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11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The model and implementation in JAGS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Diagram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C9EDFB8-F227-4BC6-AB1D-A6A11195D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60" y="2001255"/>
            <a:ext cx="5088079" cy="471755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F7D05EB-DD85-4E80-A63E-013D9180CBE3}"/>
              </a:ext>
            </a:extLst>
          </p:cNvPr>
          <p:cNvSpPr/>
          <p:nvPr/>
        </p:nvSpPr>
        <p:spPr>
          <a:xfrm>
            <a:off x="2027960" y="2001255"/>
            <a:ext cx="2458980" cy="752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366C33-C25C-4C85-B16F-3B016CC5DFA3}"/>
              </a:ext>
            </a:extLst>
          </p:cNvPr>
          <p:cNvSpPr/>
          <p:nvPr/>
        </p:nvSpPr>
        <p:spPr>
          <a:xfrm>
            <a:off x="4657059" y="2001255"/>
            <a:ext cx="2458980" cy="7525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D1D8950-6E34-4ABF-8BFA-5F0A61705258}"/>
              </a:ext>
            </a:extLst>
          </p:cNvPr>
          <p:cNvSpPr/>
          <p:nvPr/>
        </p:nvSpPr>
        <p:spPr>
          <a:xfrm>
            <a:off x="3629024" y="3108402"/>
            <a:ext cx="857915" cy="269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4A11B31-190D-4D30-9581-C3E9CCA2A0D1}"/>
              </a:ext>
            </a:extLst>
          </p:cNvPr>
          <p:cNvSpPr/>
          <p:nvPr/>
        </p:nvSpPr>
        <p:spPr>
          <a:xfrm>
            <a:off x="4860924" y="3108402"/>
            <a:ext cx="857915" cy="2697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C4FDE3-ADC5-433F-8DFF-69C2B71DD693}"/>
              </a:ext>
            </a:extLst>
          </p:cNvPr>
          <p:cNvSpPr txBox="1"/>
          <p:nvPr/>
        </p:nvSpPr>
        <p:spPr>
          <a:xfrm>
            <a:off x="368500" y="3378200"/>
            <a:ext cx="2458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i="1" dirty="0">
                <a:solidFill>
                  <a:srgbClr val="FF0000"/>
                </a:solidFill>
              </a:rPr>
              <a:t>μ</a:t>
            </a:r>
            <a:r>
              <a:rPr kumimoji="1" lang="en-US" altLang="ja-JP" sz="1000" b="1" i="1" dirty="0">
                <a:solidFill>
                  <a:srgbClr val="FF0000"/>
                </a:solidFill>
              </a:rPr>
              <a:t>0</a:t>
            </a:r>
            <a:r>
              <a:rPr lang="ja-JP" altLang="en-US" sz="14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: typical intercepts </a:t>
            </a:r>
          </a:p>
          <a:p>
            <a:r>
              <a:rPr lang="en-US" altLang="ja-JP" sz="2000" b="1" dirty="0">
                <a:solidFill>
                  <a:srgbClr val="FF0000"/>
                </a:solidFill>
              </a:rPr>
              <a:t>     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of th</a:t>
            </a:r>
            <a:r>
              <a:rPr lang="en-US" altLang="ja-JP" sz="2000" b="1" dirty="0">
                <a:solidFill>
                  <a:srgbClr val="FF0000"/>
                </a:solidFill>
              </a:rPr>
              <a:t>e individuals</a:t>
            </a:r>
          </a:p>
          <a:p>
            <a:endParaRPr kumimoji="1" lang="en-US" altLang="ja-JP" sz="2000" b="1" dirty="0">
              <a:solidFill>
                <a:srgbClr val="FF0000"/>
              </a:solidFill>
            </a:endParaRPr>
          </a:p>
          <a:p>
            <a:r>
              <a:rPr lang="en-US" altLang="ja-JP" sz="2000" b="1" i="1" dirty="0">
                <a:solidFill>
                  <a:srgbClr val="FF0000"/>
                </a:solidFill>
              </a:rPr>
              <a:t>σ</a:t>
            </a:r>
            <a:r>
              <a:rPr lang="en-US" altLang="ja-JP" sz="1000" b="1" i="1" dirty="0">
                <a:solidFill>
                  <a:srgbClr val="FF0000"/>
                </a:solidFill>
              </a:rPr>
              <a:t>0</a:t>
            </a:r>
            <a:r>
              <a:rPr lang="en-US" altLang="ja-JP" sz="1400" b="1" dirty="0">
                <a:solidFill>
                  <a:srgbClr val="FF0000"/>
                </a:solidFill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</a:rPr>
              <a:t>: variability of   </a:t>
            </a:r>
          </a:p>
          <a:p>
            <a:r>
              <a:rPr lang="en-US" altLang="ja-JP" sz="2000" b="1" dirty="0">
                <a:solidFill>
                  <a:srgbClr val="FF0000"/>
                </a:solidFill>
              </a:rPr>
              <a:t>      those individual</a:t>
            </a:r>
          </a:p>
          <a:p>
            <a:r>
              <a:rPr kumimoji="1" lang="en-US" altLang="ja-JP" sz="2000" b="1" dirty="0">
                <a:solidFill>
                  <a:srgbClr val="FF0000"/>
                </a:solidFill>
              </a:rPr>
              <a:t>      intercepts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4AE67D-6E89-4639-9E60-2E7894D20971}"/>
              </a:ext>
            </a:extLst>
          </p:cNvPr>
          <p:cNvSpPr txBox="1"/>
          <p:nvPr/>
        </p:nvSpPr>
        <p:spPr>
          <a:xfrm>
            <a:off x="6469510" y="3378200"/>
            <a:ext cx="2674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i="1" dirty="0">
                <a:solidFill>
                  <a:srgbClr val="00B050"/>
                </a:solidFill>
              </a:rPr>
              <a:t>μ</a:t>
            </a:r>
            <a:r>
              <a:rPr lang="en-US" altLang="ja-JP" sz="1000" b="1" i="1" dirty="0">
                <a:solidFill>
                  <a:srgbClr val="00B050"/>
                </a:solidFill>
              </a:rPr>
              <a:t>1</a:t>
            </a:r>
            <a:r>
              <a:rPr lang="ja-JP" altLang="en-US" sz="1400" b="1" dirty="0">
                <a:solidFill>
                  <a:srgbClr val="00B050"/>
                </a:solidFill>
              </a:rPr>
              <a:t> </a:t>
            </a:r>
            <a:r>
              <a:rPr kumimoji="1" lang="en-US" altLang="ja-JP" sz="2000" b="1" dirty="0">
                <a:solidFill>
                  <a:srgbClr val="00B050"/>
                </a:solidFill>
              </a:rPr>
              <a:t>: typical slopes of </a:t>
            </a:r>
          </a:p>
          <a:p>
            <a:r>
              <a:rPr lang="en-US" altLang="ja-JP" sz="2000" b="1" dirty="0">
                <a:solidFill>
                  <a:srgbClr val="00B050"/>
                </a:solidFill>
              </a:rPr>
              <a:t>     </a:t>
            </a:r>
            <a:r>
              <a:rPr kumimoji="1" lang="en-US" altLang="ja-JP" sz="2000" b="1" dirty="0">
                <a:solidFill>
                  <a:srgbClr val="00B050"/>
                </a:solidFill>
              </a:rPr>
              <a:t>th</a:t>
            </a:r>
            <a:r>
              <a:rPr lang="en-US" altLang="ja-JP" sz="2000" b="1" dirty="0">
                <a:solidFill>
                  <a:srgbClr val="00B050"/>
                </a:solidFill>
              </a:rPr>
              <a:t>e individuals</a:t>
            </a:r>
          </a:p>
          <a:p>
            <a:endParaRPr kumimoji="1" lang="en-US" altLang="ja-JP" sz="2000" b="1" dirty="0">
              <a:solidFill>
                <a:srgbClr val="00B050"/>
              </a:solidFill>
            </a:endParaRPr>
          </a:p>
          <a:p>
            <a:r>
              <a:rPr lang="en-US" altLang="ja-JP" sz="2000" b="1" i="1" dirty="0">
                <a:solidFill>
                  <a:srgbClr val="00B050"/>
                </a:solidFill>
              </a:rPr>
              <a:t>σ</a:t>
            </a:r>
            <a:r>
              <a:rPr lang="en-US" altLang="ja-JP" sz="1000" b="1" i="1" dirty="0">
                <a:solidFill>
                  <a:srgbClr val="00B050"/>
                </a:solidFill>
              </a:rPr>
              <a:t>1</a:t>
            </a:r>
            <a:r>
              <a:rPr lang="en-US" altLang="ja-JP" sz="1400" b="1" dirty="0">
                <a:solidFill>
                  <a:srgbClr val="00B050"/>
                </a:solidFill>
              </a:rPr>
              <a:t> </a:t>
            </a:r>
            <a:r>
              <a:rPr lang="en-US" altLang="ja-JP" sz="2000" b="1" dirty="0">
                <a:solidFill>
                  <a:srgbClr val="00B050"/>
                </a:solidFill>
              </a:rPr>
              <a:t>: variability of   </a:t>
            </a:r>
          </a:p>
          <a:p>
            <a:r>
              <a:rPr lang="en-US" altLang="ja-JP" sz="2000" b="1" dirty="0">
                <a:solidFill>
                  <a:srgbClr val="00B050"/>
                </a:solidFill>
              </a:rPr>
              <a:t>      those individual</a:t>
            </a:r>
          </a:p>
          <a:p>
            <a:r>
              <a:rPr kumimoji="1" lang="en-US" altLang="ja-JP" sz="2000" b="1" dirty="0">
                <a:solidFill>
                  <a:srgbClr val="00B050"/>
                </a:solidFill>
              </a:rPr>
              <a:t>      slopes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344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17. 3 </a:t>
            </a:r>
            <a:r>
              <a:rPr lang="en-US" altLang="ja-JP" sz="2400" b="1" dirty="0"/>
              <a:t>Hierarchical Regression on Individuals Within Groups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12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The posterior distribution : Shrinkage and prediction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Overall : Clearly positive by integrating each individual slope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Individual :  Notable shrinkage of the estimates of the individuals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The estimates are tightly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constrained by each data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AE05123-0C39-406E-A93A-1E490812BC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2750"/>
          <a:stretch/>
        </p:blipFill>
        <p:spPr>
          <a:xfrm>
            <a:off x="523589" y="3897250"/>
            <a:ext cx="4096322" cy="231012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4AD0B62-CFBC-48B2-9E58-1A022C1C01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250"/>
          <a:stretch/>
        </p:blipFill>
        <p:spPr>
          <a:xfrm>
            <a:off x="4301684" y="2539142"/>
            <a:ext cx="4096322" cy="389151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AFE36B3-08F5-4395-9194-38B362ECC084}"/>
              </a:ext>
            </a:extLst>
          </p:cNvPr>
          <p:cNvSpPr txBox="1"/>
          <p:nvPr/>
        </p:nvSpPr>
        <p:spPr>
          <a:xfrm>
            <a:off x="1844860" y="6361888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2"/>
                </a:solidFill>
              </a:rPr>
              <a:t>Overall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9293BF-0F45-4ED0-A5ED-420B0D99157F}"/>
              </a:ext>
            </a:extLst>
          </p:cNvPr>
          <p:cNvSpPr txBox="1"/>
          <p:nvPr/>
        </p:nvSpPr>
        <p:spPr>
          <a:xfrm>
            <a:off x="5659148" y="6361888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Individual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6D9918-0CF5-4586-A05C-6A0A342AB3A2}"/>
              </a:ext>
            </a:extLst>
          </p:cNvPr>
          <p:cNvSpPr/>
          <p:nvPr/>
        </p:nvSpPr>
        <p:spPr>
          <a:xfrm>
            <a:off x="6811853" y="5645888"/>
            <a:ext cx="1469065" cy="622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37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4 Quadratic Trend and Weighted Data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13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Object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Data that </a:t>
            </a:r>
            <a:r>
              <a:rPr lang="en-US" altLang="ja-JP" sz="2000" b="1" i="1" dirty="0">
                <a:solidFill>
                  <a:schemeClr val="tx2"/>
                </a:solidFill>
              </a:rPr>
              <a:t>y</a:t>
            </a:r>
            <a:r>
              <a:rPr lang="en-US" altLang="ja-JP" sz="2000" dirty="0">
                <a:solidFill>
                  <a:schemeClr val="tx2"/>
                </a:solidFill>
              </a:rPr>
              <a:t>  appears to have a </a:t>
            </a:r>
            <a:r>
              <a:rPr lang="en-US" altLang="ja-JP" sz="2000" b="1" dirty="0">
                <a:solidFill>
                  <a:schemeClr val="tx2"/>
                </a:solidFill>
              </a:rPr>
              <a:t>nonlinear</a:t>
            </a:r>
            <a:r>
              <a:rPr lang="en-US" altLang="ja-JP" sz="2000" dirty="0">
                <a:solidFill>
                  <a:schemeClr val="tx2"/>
                </a:solidFill>
              </a:rPr>
              <a:t> trend as </a:t>
            </a:r>
            <a:r>
              <a:rPr lang="en-US" altLang="ja-JP" sz="2000" b="1" i="1" dirty="0">
                <a:solidFill>
                  <a:schemeClr val="tx2"/>
                </a:solidFill>
              </a:rPr>
              <a:t>x </a:t>
            </a:r>
            <a:r>
              <a:rPr lang="en-US" altLang="ja-JP" sz="2000" dirty="0">
                <a:solidFill>
                  <a:schemeClr val="tx2"/>
                </a:solidFill>
              </a:rPr>
              <a:t> increases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Example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Family size and family income for each state in the U.S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Model</a:t>
            </a:r>
          </a:p>
          <a:p>
            <a:pPr>
              <a:lnSpc>
                <a:spcPct val="100000"/>
              </a:lnSpc>
            </a:pPr>
            <a:r>
              <a:rPr lang="en-US" altLang="ja-JP" sz="2000" b="1" i="1" u="sng" dirty="0" err="1">
                <a:solidFill>
                  <a:schemeClr val="tx2"/>
                </a:solidFill>
              </a:rPr>
              <a:t>μ</a:t>
            </a:r>
            <a:r>
              <a:rPr lang="en-US" altLang="ja-JP" sz="1400" b="1" i="1" u="sng" dirty="0" err="1">
                <a:solidFill>
                  <a:schemeClr val="tx2"/>
                </a:solidFill>
              </a:rPr>
              <a:t>i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= b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0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+ b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1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 + b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2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x^2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If </a:t>
            </a:r>
            <a:r>
              <a:rPr lang="en-US" altLang="ja-JP" sz="2000" b="1" i="1" dirty="0">
                <a:solidFill>
                  <a:schemeClr val="tx2"/>
                </a:solidFill>
              </a:rPr>
              <a:t>b</a:t>
            </a:r>
            <a:r>
              <a:rPr lang="en-US" altLang="ja-JP" sz="1400" b="1" i="1" dirty="0">
                <a:solidFill>
                  <a:schemeClr val="tx2"/>
                </a:solidFill>
              </a:rPr>
              <a:t>2</a:t>
            </a:r>
            <a:r>
              <a:rPr lang="ja-JP" altLang="en-US" sz="1400" b="1" i="1" dirty="0">
                <a:solidFill>
                  <a:schemeClr val="tx2"/>
                </a:solidFill>
              </a:rPr>
              <a:t> </a:t>
            </a:r>
            <a:r>
              <a:rPr lang="en-US" altLang="ja-JP" sz="1400" b="1" i="1" dirty="0">
                <a:solidFill>
                  <a:schemeClr val="tx2"/>
                </a:solidFill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</a:rPr>
              <a:t>= </a:t>
            </a:r>
            <a:r>
              <a:rPr lang="en-US" altLang="ja-JP" sz="2000" dirty="0">
                <a:solidFill>
                  <a:schemeClr val="tx2"/>
                </a:solidFill>
              </a:rPr>
              <a:t>0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linear model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If |</a:t>
            </a:r>
            <a:r>
              <a:rPr lang="en-US" altLang="ja-JP" sz="2000" b="1" i="1" dirty="0">
                <a:solidFill>
                  <a:schemeClr val="tx2"/>
                </a:solidFill>
              </a:rPr>
              <a:t>b</a:t>
            </a:r>
            <a:r>
              <a:rPr lang="en-US" altLang="ja-JP" sz="1400" b="1" i="1" dirty="0">
                <a:solidFill>
                  <a:schemeClr val="tx2"/>
                </a:solidFill>
              </a:rPr>
              <a:t>2</a:t>
            </a:r>
            <a:r>
              <a:rPr lang="en-US" altLang="ja-JP" sz="2000" b="1" i="1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| is big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nonlinear model is reasonable</a:t>
            </a:r>
            <a:r>
              <a:rPr lang="ja-JP" altLang="en-US" sz="2000" dirty="0">
                <a:solidFill>
                  <a:schemeClr val="tx2"/>
                </a:solidFill>
              </a:rPr>
              <a:t> 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altLang="ja-JP" sz="2000" b="1" dirty="0">
              <a:solidFill>
                <a:schemeClr val="tx2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D86733D-F7AC-43F8-B4B3-01EB6760FA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7624" b="62781"/>
          <a:stretch/>
        </p:blipFill>
        <p:spPr>
          <a:xfrm>
            <a:off x="5052533" y="2996420"/>
            <a:ext cx="3710467" cy="325232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4CEAF2-5184-474C-B1AA-A52C0B7D3769}"/>
              </a:ext>
            </a:extLst>
          </p:cNvPr>
          <p:cNvSpPr txBox="1"/>
          <p:nvPr/>
        </p:nvSpPr>
        <p:spPr>
          <a:xfrm>
            <a:off x="6050223" y="6203205"/>
            <a:ext cx="171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Family size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1C29BAC-37B3-4F34-AEAA-AA7CDDBA7614}"/>
              </a:ext>
            </a:extLst>
          </p:cNvPr>
          <p:cNvSpPr txBox="1"/>
          <p:nvPr/>
        </p:nvSpPr>
        <p:spPr>
          <a:xfrm rot="16200000">
            <a:off x="3775684" y="4422528"/>
            <a:ext cx="245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Median income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4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4 Quadratic Trend and Weighted Data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14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Nonlinear Regression using standardized data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Weighting data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The data report the median income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based on different numbers of families at each size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every median has a different amount of sampling noise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Consider “margin of error”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If margin of error is </a:t>
            </a:r>
            <a:r>
              <a:rPr lang="en-US" altLang="ja-JP" sz="2000" b="1" dirty="0">
                <a:solidFill>
                  <a:schemeClr val="tx2"/>
                </a:solidFill>
              </a:rPr>
              <a:t>high</a:t>
            </a:r>
            <a:r>
              <a:rPr lang="en-US" altLang="ja-JP" sz="2000" dirty="0">
                <a:solidFill>
                  <a:schemeClr val="tx2"/>
                </a:solidFill>
              </a:rPr>
              <a:t>, noise parameter should be </a:t>
            </a:r>
            <a:r>
              <a:rPr lang="en-US" altLang="ja-JP" sz="2000" b="1" dirty="0">
                <a:solidFill>
                  <a:schemeClr val="tx2"/>
                </a:solidFill>
              </a:rPr>
              <a:t>increased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If margin of error is </a:t>
            </a:r>
            <a:r>
              <a:rPr lang="en-US" altLang="ja-JP" sz="2000" b="1" dirty="0">
                <a:solidFill>
                  <a:schemeClr val="tx2"/>
                </a:solidFill>
              </a:rPr>
              <a:t>small</a:t>
            </a:r>
            <a:r>
              <a:rPr lang="en-US" altLang="ja-JP" sz="2000" dirty="0">
                <a:solidFill>
                  <a:schemeClr val="tx2"/>
                </a:solidFill>
              </a:rPr>
              <a:t>, noise parameter should be </a:t>
            </a:r>
            <a:r>
              <a:rPr lang="en-US" altLang="ja-JP" sz="2000" b="1" dirty="0">
                <a:solidFill>
                  <a:schemeClr val="tx2"/>
                </a:solidFill>
              </a:rPr>
              <a:t>decreased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82694B1-E7CC-4EBF-88F7-469288C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37870"/>
            <a:ext cx="5155063" cy="186139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836CBB4-8766-4497-8E8C-F40771987BE0}"/>
              </a:ext>
            </a:extLst>
          </p:cNvPr>
          <p:cNvSpPr txBox="1"/>
          <p:nvPr/>
        </p:nvSpPr>
        <p:spPr>
          <a:xfrm>
            <a:off x="5665363" y="1728761"/>
            <a:ext cx="3478637" cy="46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i="1" dirty="0">
                <a:solidFill>
                  <a:schemeClr val="tx2"/>
                </a:solidFill>
              </a:rPr>
              <a:t>ζ</a:t>
            </a:r>
            <a:r>
              <a:rPr lang="en-US" altLang="ja-JP" sz="1400" b="1" i="1" dirty="0">
                <a:solidFill>
                  <a:schemeClr val="tx2"/>
                </a:solidFill>
              </a:rPr>
              <a:t>0</a:t>
            </a:r>
            <a:r>
              <a:rPr lang="en-US" altLang="ja-JP" dirty="0">
                <a:solidFill>
                  <a:schemeClr val="tx2"/>
                </a:solidFill>
              </a:rPr>
              <a:t> , </a:t>
            </a:r>
            <a:r>
              <a:rPr lang="en-US" altLang="ja-JP" b="1" i="1" dirty="0">
                <a:solidFill>
                  <a:schemeClr val="tx2"/>
                </a:solidFill>
              </a:rPr>
              <a:t>ζ</a:t>
            </a:r>
            <a:r>
              <a:rPr kumimoji="1" lang="en-US" altLang="ja-JP" sz="1400" b="1" i="1" dirty="0">
                <a:solidFill>
                  <a:schemeClr val="tx2"/>
                </a:solidFill>
              </a:rPr>
              <a:t>1 , </a:t>
            </a:r>
            <a:r>
              <a:rPr lang="en-US" altLang="ja-JP" b="1" i="1" dirty="0">
                <a:solidFill>
                  <a:schemeClr val="tx2"/>
                </a:solidFill>
              </a:rPr>
              <a:t>ζ</a:t>
            </a:r>
            <a:r>
              <a:rPr lang="en-US" altLang="ja-JP" sz="1400" b="1" i="1" dirty="0">
                <a:solidFill>
                  <a:schemeClr val="tx2"/>
                </a:solidFill>
              </a:rPr>
              <a:t>2 </a:t>
            </a:r>
            <a:r>
              <a:rPr lang="en-US" altLang="ja-JP" sz="1400" dirty="0">
                <a:solidFill>
                  <a:schemeClr val="tx2"/>
                </a:solidFill>
              </a:rPr>
              <a:t>: coefficients using the data</a:t>
            </a:r>
            <a:r>
              <a:rPr kumimoji="1" lang="en-US" altLang="ja-JP" dirty="0">
                <a:solidFill>
                  <a:schemeClr val="tx2"/>
                </a:solidFill>
              </a:rPr>
              <a:t> 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979F03E-6960-468A-B982-E779D1B4ABC8}"/>
              </a:ext>
            </a:extLst>
          </p:cNvPr>
          <p:cNvSpPr/>
          <p:nvPr/>
        </p:nvSpPr>
        <p:spPr>
          <a:xfrm>
            <a:off x="1284705" y="1884487"/>
            <a:ext cx="182145" cy="2300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432094F-2249-4216-9E87-97919770B8CE}"/>
              </a:ext>
            </a:extLst>
          </p:cNvPr>
          <p:cNvSpPr/>
          <p:nvPr/>
        </p:nvSpPr>
        <p:spPr>
          <a:xfrm>
            <a:off x="5702688" y="1874151"/>
            <a:ext cx="283020" cy="304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25CBEF7-BB00-4135-9658-17697B6AB86F}"/>
              </a:ext>
            </a:extLst>
          </p:cNvPr>
          <p:cNvSpPr/>
          <p:nvPr/>
        </p:nvSpPr>
        <p:spPr>
          <a:xfrm>
            <a:off x="1596150" y="1884487"/>
            <a:ext cx="182145" cy="23006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58E9441-CEE7-4404-8ACE-D9930D525021}"/>
              </a:ext>
            </a:extLst>
          </p:cNvPr>
          <p:cNvSpPr/>
          <p:nvPr/>
        </p:nvSpPr>
        <p:spPr>
          <a:xfrm>
            <a:off x="2078750" y="1884487"/>
            <a:ext cx="182145" cy="23006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54A5EB9-3B5F-4A3E-9D71-108F6F037F21}"/>
              </a:ext>
            </a:extLst>
          </p:cNvPr>
          <p:cNvSpPr/>
          <p:nvPr/>
        </p:nvSpPr>
        <p:spPr>
          <a:xfrm>
            <a:off x="6051608" y="1874151"/>
            <a:ext cx="283020" cy="30477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C5C3996-E9C6-4F10-9271-0CCF514EF9F1}"/>
              </a:ext>
            </a:extLst>
          </p:cNvPr>
          <p:cNvSpPr/>
          <p:nvPr/>
        </p:nvSpPr>
        <p:spPr>
          <a:xfrm>
            <a:off x="6383346" y="1874151"/>
            <a:ext cx="283020" cy="30477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82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4 Quadratic Trend and Weighted Data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15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Results and interpretation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The quadratic coefficient is -2200 ~ -1700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Nonlinear model is reasonable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Hawaii (the amount of data is not big)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The trend is </a:t>
            </a:r>
            <a:r>
              <a:rPr lang="en-US" altLang="ja-JP" sz="2000" b="1" dirty="0">
                <a:solidFill>
                  <a:schemeClr val="tx2"/>
                </a:solidFill>
              </a:rPr>
              <a:t>upward</a:t>
            </a:r>
            <a:r>
              <a:rPr lang="en-US" altLang="ja-JP" sz="2000" dirty="0">
                <a:solidFill>
                  <a:schemeClr val="tx2"/>
                </a:solidFill>
              </a:rPr>
              <a:t>, but the curve is </a:t>
            </a:r>
            <a:r>
              <a:rPr lang="en-US" altLang="ja-JP" sz="2000" b="1" dirty="0">
                <a:solidFill>
                  <a:schemeClr val="tx2"/>
                </a:solidFill>
              </a:rPr>
              <a:t>downward curvature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Shrinkage from the group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California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a </a:t>
            </a:r>
            <a:r>
              <a:rPr lang="en-US" altLang="ja-JP" sz="2000" b="1" dirty="0">
                <a:solidFill>
                  <a:schemeClr val="tx2"/>
                </a:solidFill>
              </a:rPr>
              <a:t>narrow</a:t>
            </a:r>
            <a:r>
              <a:rPr lang="en-US" altLang="ja-JP" sz="2000" dirty="0">
                <a:solidFill>
                  <a:schemeClr val="tx2"/>
                </a:solidFill>
              </a:rPr>
              <a:t> spread at family size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a </a:t>
            </a:r>
            <a:r>
              <a:rPr lang="en-US" altLang="ja-JP" sz="2000" b="1" dirty="0">
                <a:solidFill>
                  <a:schemeClr val="tx2"/>
                </a:solidFill>
              </a:rPr>
              <a:t>large</a:t>
            </a:r>
            <a:r>
              <a:rPr lang="en-US" altLang="ja-JP" sz="2000" dirty="0">
                <a:solidFill>
                  <a:schemeClr val="tx2"/>
                </a:solidFill>
              </a:rPr>
              <a:t> spread at family size 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Most of the data for large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family sizes have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         large standard errors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b="1" dirty="0">
              <a:solidFill>
                <a:schemeClr val="tx2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176439D-FFA2-4611-98DB-4801BE2D9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4" t="62562" r="59161" b="24825"/>
          <a:stretch/>
        </p:blipFill>
        <p:spPr>
          <a:xfrm>
            <a:off x="5028865" y="4851399"/>
            <a:ext cx="1675167" cy="172780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872BE6A-A944-455B-AC5F-8423D2189F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93" t="38057" r="910" b="49405"/>
          <a:stretch/>
        </p:blipFill>
        <p:spPr>
          <a:xfrm>
            <a:off x="7104030" y="4851399"/>
            <a:ext cx="1639972" cy="167277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ED612A-D4DA-450C-BD90-9BD969630E65}"/>
              </a:ext>
            </a:extLst>
          </p:cNvPr>
          <p:cNvSpPr txBox="1"/>
          <p:nvPr/>
        </p:nvSpPr>
        <p:spPr>
          <a:xfrm>
            <a:off x="5264037" y="4451289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2"/>
                </a:solidFill>
              </a:rPr>
              <a:t>Hawaii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AF1911-5BD8-49F3-9F0C-89D8E39E502D}"/>
              </a:ext>
            </a:extLst>
          </p:cNvPr>
          <p:cNvSpPr txBox="1"/>
          <p:nvPr/>
        </p:nvSpPr>
        <p:spPr>
          <a:xfrm>
            <a:off x="7304029" y="4451289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2"/>
                </a:solidFill>
              </a:rPr>
              <a:t>California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54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4 Quadratic Trend and Weighted Data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16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Further extensions</a:t>
            </a: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07E6D50-92F9-4CDD-9FBC-1493AF6A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765"/>
              </p:ext>
            </p:extLst>
          </p:nvPr>
        </p:nvGraphicFramePr>
        <p:xfrm>
          <a:off x="895350" y="1728032"/>
          <a:ext cx="7353300" cy="4984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3179954849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1470657966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747211412"/>
                    </a:ext>
                  </a:extLst>
                </a:gridCol>
              </a:tblGrid>
              <a:tr h="1062886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An example of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family income 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and family size</a:t>
                      </a:r>
                    </a:p>
                    <a:p>
                      <a:endParaRPr kumimoji="1" lang="ja-JP" altLang="en-US" sz="1200" dirty="0"/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dirty="0"/>
                    </a:p>
                    <a:p>
                      <a:pPr algn="ctr"/>
                      <a:r>
                        <a:rPr kumimoji="1" lang="en-US" altLang="ja-JP" sz="1800" dirty="0"/>
                        <a:t>Extensions</a:t>
                      </a:r>
                      <a:endParaRPr kumimoji="1" lang="ja-JP" altLang="en-US" sz="1800" dirty="0"/>
                    </a:p>
                  </a:txBody>
                  <a:tcPr marL="80218" marR="80218" marT="40109" marB="40109"/>
                </a:tc>
                <a:extLst>
                  <a:ext uri="{0D108BD9-81ED-4DB2-BD59-A6C34878D82A}">
                    <a16:rowId xmlns:a16="http://schemas.microsoft.com/office/drawing/2014/main" val="4104500992"/>
                  </a:ext>
                </a:extLst>
              </a:tr>
              <a:tr h="954815">
                <a:tc>
                  <a:txBody>
                    <a:bodyPr/>
                    <a:lstStyle/>
                    <a:p>
                      <a:pPr marL="180000" algn="ctr"/>
                      <a:endParaRPr kumimoji="1" lang="en-US" altLang="ja-JP" sz="1200" b="1" dirty="0">
                        <a:solidFill>
                          <a:srgbClr val="00B050"/>
                        </a:solidFill>
                      </a:endParaRPr>
                    </a:p>
                    <a:p>
                      <a:pPr marL="0"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Trend</a:t>
                      </a:r>
                      <a:endParaRPr kumimoji="1" lang="ja-JP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linear</a:t>
                      </a:r>
                    </a:p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quadratic</a:t>
                      </a:r>
                      <a:endParaRPr kumimoji="1" lang="ja-JP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</a:rPr>
                        <a:t>higher-order polynomial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</a:rPr>
                        <a:t>Sinusoidal 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</a:rPr>
                        <a:t>exponential</a:t>
                      </a:r>
                    </a:p>
                  </a:txBody>
                  <a:tcPr marL="80218" marR="80218" marT="40109" marB="40109"/>
                </a:tc>
                <a:extLst>
                  <a:ext uri="{0D108BD9-81ED-4DB2-BD59-A6C34878D82A}">
                    <a16:rowId xmlns:a16="http://schemas.microsoft.com/office/drawing/2014/main" val="3171429244"/>
                  </a:ext>
                </a:extLst>
              </a:tr>
              <a:tr h="954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Noise distribution</a:t>
                      </a:r>
                      <a:endParaRPr kumimoji="1" lang="ja-JP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tx2"/>
                          </a:solidFill>
                        </a:rPr>
                        <a:t>a single lying</a:t>
                      </a:r>
                    </a:p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tx2"/>
                          </a:solidFill>
                        </a:rPr>
                        <a:t>noise for all individuals </a:t>
                      </a:r>
                      <a:endParaRPr kumimoji="1" lang="ja-JP" alt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vary among individuals</a:t>
                      </a:r>
                      <a:endParaRPr kumimoji="1" lang="ja-JP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extLst>
                  <a:ext uri="{0D108BD9-81ED-4DB2-BD59-A6C34878D82A}">
                    <a16:rowId xmlns:a16="http://schemas.microsoft.com/office/drawing/2014/main" val="2570269993"/>
                  </a:ext>
                </a:extLst>
              </a:tr>
              <a:tr h="954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Distribution</a:t>
                      </a:r>
                    </a:p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for parameters</a:t>
                      </a:r>
                      <a:endParaRPr kumimoji="1" lang="ja-JP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normal distribution</a:t>
                      </a:r>
                      <a:endParaRPr kumimoji="1" lang="ja-JP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b="1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t distribution</a:t>
                      </a:r>
                      <a:endParaRPr kumimoji="1" lang="ja-JP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extLst>
                  <a:ext uri="{0D108BD9-81ED-4DB2-BD59-A6C34878D82A}">
                    <a16:rowId xmlns:a16="http://schemas.microsoft.com/office/drawing/2014/main" val="51709951"/>
                  </a:ext>
                </a:extLst>
              </a:tr>
              <a:tr h="954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Considering</a:t>
                      </a:r>
                    </a:p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Covariation</a:t>
                      </a:r>
                      <a:endParaRPr kumimoji="1" lang="ja-JP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b="1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No</a:t>
                      </a:r>
                      <a:endParaRPr kumimoji="1" lang="ja-JP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tx2"/>
                          </a:solidFill>
                        </a:rPr>
                        <a:t>Use a multivariate normal prior on the intercept and slope </a:t>
                      </a:r>
                      <a:endParaRPr kumimoji="1" lang="ja-JP" alt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extLst>
                  <a:ext uri="{0D108BD9-81ED-4DB2-BD59-A6C34878D82A}">
                    <a16:rowId xmlns:a16="http://schemas.microsoft.com/office/drawing/2014/main" val="68005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363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5 Procedure and Perils for Expanding a Model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17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Posterior predictive check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Visualize the data and the posterior predictions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If the prediction doesn’t seem to fit the data, change the model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New model should be both </a:t>
            </a:r>
            <a:r>
              <a:rPr lang="en-US" altLang="ja-JP" sz="2000" b="1" dirty="0">
                <a:solidFill>
                  <a:schemeClr val="tx2"/>
                </a:solidFill>
              </a:rPr>
              <a:t>meaningful</a:t>
            </a:r>
            <a:r>
              <a:rPr lang="en-US" altLang="ja-JP" sz="2000" dirty="0">
                <a:solidFill>
                  <a:schemeClr val="tx2"/>
                </a:solidFill>
              </a:rPr>
              <a:t> and </a:t>
            </a:r>
            <a:r>
              <a:rPr lang="en-US" altLang="ja-JP" sz="2000" b="1" dirty="0">
                <a:solidFill>
                  <a:schemeClr val="tx2"/>
                </a:solidFill>
              </a:rPr>
              <a:t>computationally tractable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Create a posterior predictive sampling distribution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measure of discrepancy between the predictions and the data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Ways to extend a model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Add a parameter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ex.)  </a:t>
            </a:r>
            <a:r>
              <a:rPr lang="en-US" altLang="ja-JP" sz="2000" b="1" i="1" u="sng" dirty="0" err="1">
                <a:solidFill>
                  <a:schemeClr val="tx2"/>
                </a:solidFill>
              </a:rPr>
              <a:t>μ</a:t>
            </a:r>
            <a:r>
              <a:rPr lang="en-US" altLang="ja-JP" sz="1400" b="1" i="1" u="sng" dirty="0" err="1">
                <a:solidFill>
                  <a:schemeClr val="tx2"/>
                </a:solidFill>
              </a:rPr>
              <a:t>i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=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0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+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1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</a:t>
            </a:r>
            <a:r>
              <a:rPr lang="en-US" altLang="ja-JP" sz="1400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   </a:t>
            </a:r>
            <a:r>
              <a:rPr lang="ja-JP" altLang="en-US" sz="2000" dirty="0">
                <a:solidFill>
                  <a:schemeClr val="tx2"/>
                </a:solidFill>
              </a:rPr>
              <a:t>→   </a:t>
            </a:r>
            <a:r>
              <a:rPr lang="en-US" altLang="ja-JP" sz="2000" b="1" i="1" u="sng" dirty="0" err="1">
                <a:solidFill>
                  <a:schemeClr val="tx2"/>
                </a:solidFill>
              </a:rPr>
              <a:t>μ</a:t>
            </a:r>
            <a:r>
              <a:rPr lang="en-US" altLang="ja-JP" sz="1400" b="1" i="1" u="sng" dirty="0" err="1">
                <a:solidFill>
                  <a:schemeClr val="tx2"/>
                </a:solidFill>
              </a:rPr>
              <a:t>i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=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0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+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1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 +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2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x^2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You can check the validity of the model by considering </a:t>
            </a:r>
            <a:r>
              <a:rPr lang="en-US" altLang="ja-JP" sz="2000" b="1" i="1" dirty="0">
                <a:solidFill>
                  <a:schemeClr val="tx2"/>
                </a:solidFill>
              </a:rPr>
              <a:t>β</a:t>
            </a:r>
            <a:r>
              <a:rPr lang="en-US" altLang="ja-JP" sz="1400" b="1" i="1" dirty="0">
                <a:solidFill>
                  <a:schemeClr val="tx2"/>
                </a:solidFill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Try a completely different model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Compare models by </a:t>
            </a:r>
            <a:r>
              <a:rPr lang="en-US" altLang="ja-JP" sz="2000" b="1" dirty="0">
                <a:solidFill>
                  <a:schemeClr val="tx2"/>
                </a:solidFill>
              </a:rPr>
              <a:t>Bayesian model comparison</a:t>
            </a:r>
          </a:p>
          <a:p>
            <a:pPr>
              <a:lnSpc>
                <a:spcPct val="100000"/>
              </a:lnSpc>
            </a:pPr>
            <a:r>
              <a:rPr lang="ja-JP" altLang="en-US" sz="2000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“double dipping” : data are used to change </a:t>
            </a:r>
            <a:r>
              <a:rPr lang="en-US" altLang="ja-JP" sz="2000" b="1" dirty="0">
                <a:solidFill>
                  <a:schemeClr val="tx2"/>
                </a:solidFill>
              </a:rPr>
              <a:t>the prior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4907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03369B-678B-406C-AC17-D2EC7810AA72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/>
              <a:t>　</a:t>
            </a:r>
            <a:r>
              <a:rPr lang="en-US" altLang="ja-JP" sz="2800" b="1" dirty="0"/>
              <a:t>Contents</a:t>
            </a:r>
            <a:endParaRPr kumimoji="1" lang="ja-JP" altLang="en-US" sz="28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F78B70-EB29-468C-8AAC-AE4E46B7567C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3FEDA7D-F179-4F5B-AD8C-A61C51FB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98" y="1230664"/>
            <a:ext cx="6588684" cy="56273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Overview of Chapter17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17.1 Simple Linear Regression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17.2 Robust Linear Regression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17.3 Hierarchical Regression on Individuals Within Groups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17.4 Quadratic Trend and Weighted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17.5 Procedure and Perils for Expanding a Model</a:t>
            </a:r>
            <a:endParaRPr lang="en-US" altLang="ja-JP" sz="1600" b="1" dirty="0">
              <a:solidFill>
                <a:schemeClr val="tx2"/>
              </a:solidFill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A0FB9FE8-FD04-4169-95A8-CFCC9C7C0974}"/>
              </a:ext>
            </a:extLst>
          </p:cNvPr>
          <p:cNvSpPr txBox="1">
            <a:spLocks/>
          </p:cNvSpPr>
          <p:nvPr/>
        </p:nvSpPr>
        <p:spPr>
          <a:xfrm>
            <a:off x="399998" y="1230664"/>
            <a:ext cx="7372402" cy="562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algn="r">
              <a:buFont typeface="Arial" panose="020B0604020202020204" pitchFamily="34" charset="0"/>
              <a:buNone/>
            </a:pPr>
            <a:endParaRPr lang="en-US" altLang="ja-JP" sz="20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7385382A-BA08-4CC3-966B-F55E1C4C7EE5}"/>
              </a:ext>
            </a:extLst>
          </p:cNvPr>
          <p:cNvSpPr txBox="1">
            <a:spLocks/>
          </p:cNvSpPr>
          <p:nvPr/>
        </p:nvSpPr>
        <p:spPr>
          <a:xfrm>
            <a:off x="7247411" y="1230664"/>
            <a:ext cx="857663" cy="562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2-3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4-9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10-12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13-16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17-19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50402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5 Procedure and Perils for Expanding a Model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18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Steps to extend a JAGS or Stan model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Carefully specify the model with its new parameters</a:t>
            </a:r>
          </a:p>
          <a:p>
            <a:pPr marL="0" indent="0"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Draw a diagram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Be sure all the new parameters have sensible priors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Define initial values for all the new parameters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You can let JAGS initialize parameters automatically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Tell JAGS to track the new parameters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Stan automatically tracks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Modify the summary and graphics output to properly display the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extended model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You should write </a:t>
            </a:r>
            <a:r>
              <a:rPr lang="en-US" altLang="ja-JP" sz="2000" b="1" dirty="0">
                <a:solidFill>
                  <a:schemeClr val="tx2"/>
                </a:solidFill>
              </a:rPr>
              <a:t>R code </a:t>
            </a:r>
            <a:r>
              <a:rPr lang="en-US" altLang="ja-JP" sz="2000" dirty="0">
                <a:solidFill>
                  <a:schemeClr val="tx2"/>
                </a:solidFill>
              </a:rPr>
              <a:t>because graphics are displayed by R</a:t>
            </a:r>
          </a:p>
        </p:txBody>
      </p:sp>
    </p:spTree>
    <p:extLst>
      <p:ext uri="{BB962C8B-B14F-4D97-AF65-F5344CB8AC3E}">
        <p14:creationId xmlns:p14="http://schemas.microsoft.com/office/powerpoint/2010/main" val="148862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5 Procedure and Perils for Expanding a Model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19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Perils of adding parameters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Increase in uncertainty of a parameter estimate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The curvature and slope trade-off strongly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Even if curvature is 0, the certainty of slope decreases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The one of the ways to solve the problem is standardizing the data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A54D93A-44FB-44BB-91F2-57F8A7C5D7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22"/>
          <a:stretch/>
        </p:blipFill>
        <p:spPr>
          <a:xfrm rot="-60000">
            <a:off x="700984" y="3822762"/>
            <a:ext cx="4173025" cy="238106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7E03B70-12D3-4E1B-BBAC-694A209DCC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66"/>
          <a:stretch/>
        </p:blipFill>
        <p:spPr>
          <a:xfrm>
            <a:off x="4146678" y="3862122"/>
            <a:ext cx="4251328" cy="244800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F62EFDC-4B6C-4FCC-91F2-859467631C43}"/>
              </a:ext>
            </a:extLst>
          </p:cNvPr>
          <p:cNvSpPr txBox="1"/>
          <p:nvPr/>
        </p:nvSpPr>
        <p:spPr>
          <a:xfrm>
            <a:off x="1648951" y="6347622"/>
            <a:ext cx="2277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Quadratic trend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A0A8C1-C544-4C08-AA5A-14D081FBD151}"/>
              </a:ext>
            </a:extLst>
          </p:cNvPr>
          <p:cNvSpPr txBox="1"/>
          <p:nvPr/>
        </p:nvSpPr>
        <p:spPr>
          <a:xfrm>
            <a:off x="5133797" y="6385114"/>
            <a:ext cx="2277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Linear trend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A48E224-B481-4DF4-B23A-92F52E6D11F9}"/>
              </a:ext>
            </a:extLst>
          </p:cNvPr>
          <p:cNvSpPr/>
          <p:nvPr/>
        </p:nvSpPr>
        <p:spPr>
          <a:xfrm>
            <a:off x="3595840" y="3997292"/>
            <a:ext cx="330200" cy="1016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97934BB-E57D-453D-82A3-BD7D6CB9819B}"/>
              </a:ext>
            </a:extLst>
          </p:cNvPr>
          <p:cNvSpPr/>
          <p:nvPr/>
        </p:nvSpPr>
        <p:spPr>
          <a:xfrm>
            <a:off x="1807982" y="5086125"/>
            <a:ext cx="330200" cy="1016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2FDD95C-DCDF-45AC-A2F8-7A74ACA349C3}"/>
              </a:ext>
            </a:extLst>
          </p:cNvPr>
          <p:cNvSpPr/>
          <p:nvPr/>
        </p:nvSpPr>
        <p:spPr>
          <a:xfrm>
            <a:off x="7114204" y="3997292"/>
            <a:ext cx="330200" cy="67630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F1D0C2F-9E7E-44EF-89D9-51E282CF420E}"/>
              </a:ext>
            </a:extLst>
          </p:cNvPr>
          <p:cNvSpPr/>
          <p:nvPr/>
        </p:nvSpPr>
        <p:spPr>
          <a:xfrm>
            <a:off x="5217960" y="5283200"/>
            <a:ext cx="330200" cy="78800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3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Overview</a:t>
            </a:r>
            <a:r>
              <a:rPr kumimoji="1" lang="en-US" altLang="ja-JP" sz="2800" b="1" dirty="0"/>
              <a:t> of Chapter 17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369299" cy="22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Purpose</a:t>
            </a:r>
            <a:endParaRPr lang="en-US" altLang="ja-JP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Predict</a:t>
            </a:r>
            <a:r>
              <a:rPr lang="ja-JP" altLang="en-US" sz="2000" dirty="0">
                <a:solidFill>
                  <a:schemeClr val="tx2"/>
                </a:solidFill>
              </a:rPr>
              <a:t> </a:t>
            </a:r>
            <a:r>
              <a:rPr lang="en-US" altLang="ja-JP" sz="2000" b="1" u="sng" dirty="0">
                <a:solidFill>
                  <a:schemeClr val="tx2"/>
                </a:solidFill>
              </a:rPr>
              <a:t>one</a:t>
            </a:r>
            <a:r>
              <a:rPr lang="ja-JP" altLang="en-US" sz="2000" b="1" u="sng" dirty="0">
                <a:solidFill>
                  <a:schemeClr val="tx2"/>
                </a:solidFill>
              </a:rPr>
              <a:t> </a:t>
            </a:r>
            <a:r>
              <a:rPr lang="en-US" altLang="ja-JP" sz="2000" b="1" u="sng" dirty="0">
                <a:solidFill>
                  <a:schemeClr val="tx2"/>
                </a:solidFill>
              </a:rPr>
              <a:t>metric variable</a:t>
            </a:r>
            <a:r>
              <a:rPr lang="en-US" altLang="ja-JP" sz="2000" b="1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from </a:t>
            </a:r>
            <a:r>
              <a:rPr lang="en-US" altLang="ja-JP" sz="2000" b="1" u="sng" dirty="0">
                <a:solidFill>
                  <a:schemeClr val="tx2"/>
                </a:solidFill>
              </a:rPr>
              <a:t>one metric predictor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ex.)</a:t>
            </a: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Structure</a:t>
            </a:r>
            <a:r>
              <a:rPr lang="en-US" altLang="ja-JP" sz="2400" dirty="0">
                <a:solidFill>
                  <a:schemeClr val="tx2"/>
                </a:solidFill>
              </a:rPr>
              <a:t>        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8B253D-D7A9-4642-9CFE-FF549ECCA1D0}"/>
              </a:ext>
            </a:extLst>
          </p:cNvPr>
          <p:cNvSpPr txBox="1"/>
          <p:nvPr/>
        </p:nvSpPr>
        <p:spPr>
          <a:xfrm>
            <a:off x="5108526" y="1936949"/>
            <a:ext cx="81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i="1" dirty="0">
                <a:solidFill>
                  <a:schemeClr val="tx2"/>
                </a:solidFill>
              </a:rPr>
              <a:t>x</a:t>
            </a:r>
            <a:endParaRPr kumimoji="1" lang="ja-JP" altLang="en-US" sz="2400" b="1" i="1" dirty="0">
              <a:solidFill>
                <a:schemeClr val="tx2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29011C9-4EAA-4308-B53E-B18468621FEF}"/>
              </a:ext>
            </a:extLst>
          </p:cNvPr>
          <p:cNvSpPr txBox="1"/>
          <p:nvPr/>
        </p:nvSpPr>
        <p:spPr>
          <a:xfrm>
            <a:off x="2251532" y="1936949"/>
            <a:ext cx="81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i="1" dirty="0">
                <a:solidFill>
                  <a:schemeClr val="tx2"/>
                </a:solidFill>
              </a:rPr>
              <a:t>y</a:t>
            </a:r>
            <a:endParaRPr kumimoji="1" lang="ja-JP" altLang="en-US" sz="2400" b="1" i="1" dirty="0">
              <a:solidFill>
                <a:schemeClr val="tx2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81D98F9-EE43-417A-B19C-C2104561D57F}"/>
              </a:ext>
            </a:extLst>
          </p:cNvPr>
          <p:cNvSpPr txBox="1"/>
          <p:nvPr/>
        </p:nvSpPr>
        <p:spPr>
          <a:xfrm>
            <a:off x="1840629" y="2469744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weight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805C85C-C832-4818-B048-56EBBF4AE0A8}"/>
              </a:ext>
            </a:extLst>
          </p:cNvPr>
          <p:cNvSpPr txBox="1"/>
          <p:nvPr/>
        </p:nvSpPr>
        <p:spPr>
          <a:xfrm>
            <a:off x="4967264" y="2469744"/>
            <a:ext cx="110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height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7CCFBD4-4C6E-42A6-BEB5-6E1E7984B50E}"/>
              </a:ext>
            </a:extLst>
          </p:cNvPr>
          <p:cNvSpPr/>
          <p:nvPr/>
        </p:nvSpPr>
        <p:spPr>
          <a:xfrm>
            <a:off x="546100" y="5428930"/>
            <a:ext cx="1923520" cy="9796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Simple Linear</a:t>
            </a:r>
          </a:p>
          <a:p>
            <a:pPr algn="ctr"/>
            <a:r>
              <a:rPr lang="en-US" altLang="ja-JP" b="1" dirty="0"/>
              <a:t>Regression</a:t>
            </a:r>
            <a:endParaRPr kumimoji="1" lang="ja-JP" altLang="en-US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2ECBEB9-026E-46E1-B7CB-B7C2087298F3}"/>
              </a:ext>
            </a:extLst>
          </p:cNvPr>
          <p:cNvSpPr/>
          <p:nvPr/>
        </p:nvSpPr>
        <p:spPr>
          <a:xfrm>
            <a:off x="1565540" y="3679902"/>
            <a:ext cx="1923520" cy="9796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Hierarchical </a:t>
            </a:r>
          </a:p>
          <a:p>
            <a:pPr algn="ctr"/>
            <a:r>
              <a:rPr lang="en-US" altLang="ja-JP" b="1" dirty="0"/>
              <a:t>Regression</a:t>
            </a:r>
            <a:endParaRPr kumimoji="1" lang="ja-JP" altLang="en-US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F91FE2B-C1F4-40BB-B9EB-605DCD2C2895}"/>
              </a:ext>
            </a:extLst>
          </p:cNvPr>
          <p:cNvSpPr/>
          <p:nvPr/>
        </p:nvSpPr>
        <p:spPr>
          <a:xfrm>
            <a:off x="2654300" y="5434000"/>
            <a:ext cx="1923520" cy="9796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Robust Linear</a:t>
            </a:r>
          </a:p>
          <a:p>
            <a:pPr algn="ctr"/>
            <a:r>
              <a:rPr lang="en-US" altLang="ja-JP" b="1" dirty="0"/>
              <a:t>Regression</a:t>
            </a:r>
            <a:endParaRPr kumimoji="1" lang="ja-JP" altLang="en-US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01B89B25-FD22-4D5B-99AF-B4665AE9A448}"/>
              </a:ext>
            </a:extLst>
          </p:cNvPr>
          <p:cNvSpPr/>
          <p:nvPr/>
        </p:nvSpPr>
        <p:spPr>
          <a:xfrm>
            <a:off x="4762500" y="5434000"/>
            <a:ext cx="1923520" cy="979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Nonl</a:t>
            </a:r>
            <a:r>
              <a:rPr kumimoji="1" lang="en-US" altLang="ja-JP" b="1" dirty="0"/>
              <a:t>inear</a:t>
            </a:r>
          </a:p>
          <a:p>
            <a:pPr algn="ctr"/>
            <a:r>
              <a:rPr lang="en-US" altLang="ja-JP" b="1" dirty="0"/>
              <a:t>Regression</a:t>
            </a:r>
            <a:endParaRPr kumimoji="1" lang="ja-JP" altLang="en-US" b="1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5C32AA1-F599-405D-B343-36F190FDB62F}"/>
              </a:ext>
            </a:extLst>
          </p:cNvPr>
          <p:cNvSpPr/>
          <p:nvPr/>
        </p:nvSpPr>
        <p:spPr>
          <a:xfrm>
            <a:off x="7036330" y="4449293"/>
            <a:ext cx="1923520" cy="9796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Expanding </a:t>
            </a:r>
          </a:p>
          <a:p>
            <a:pPr algn="ctr"/>
            <a:r>
              <a:rPr kumimoji="1" lang="en-US" altLang="ja-JP" b="1" dirty="0"/>
              <a:t>a Model</a:t>
            </a:r>
            <a:endParaRPr kumimoji="1" lang="ja-JP" altLang="en-US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46F5CF-9193-4D02-819E-8526F1946D74}"/>
              </a:ext>
            </a:extLst>
          </p:cNvPr>
          <p:cNvSpPr/>
          <p:nvPr/>
        </p:nvSpPr>
        <p:spPr>
          <a:xfrm>
            <a:off x="381000" y="3429000"/>
            <a:ext cx="6477000" cy="316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C38F25-ACCB-4B82-A474-5130F55D3670}"/>
              </a:ext>
            </a:extLst>
          </p:cNvPr>
          <p:cNvCxnSpPr>
            <a:cxnSpLocks/>
          </p:cNvCxnSpPr>
          <p:nvPr/>
        </p:nvCxnSpPr>
        <p:spPr>
          <a:xfrm flipV="1">
            <a:off x="4673600" y="3429000"/>
            <a:ext cx="0" cy="316230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306FD31-82A2-47C5-9685-C2B18BF42E52}"/>
              </a:ext>
            </a:extLst>
          </p:cNvPr>
          <p:cNvCxnSpPr>
            <a:cxnSpLocks/>
          </p:cNvCxnSpPr>
          <p:nvPr/>
        </p:nvCxnSpPr>
        <p:spPr>
          <a:xfrm flipH="1">
            <a:off x="381000" y="4901011"/>
            <a:ext cx="6477000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116A187-927B-4CAA-94E9-8BB29A492672}"/>
              </a:ext>
            </a:extLst>
          </p:cNvPr>
          <p:cNvSpPr txBox="1"/>
          <p:nvPr/>
        </p:nvSpPr>
        <p:spPr>
          <a:xfrm>
            <a:off x="4839144" y="3024368"/>
            <a:ext cx="217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</a:rPr>
              <a:t>Specific Model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9A39D0-2F3C-4565-8DFB-4AD6C6D664DD}"/>
              </a:ext>
            </a:extLst>
          </p:cNvPr>
          <p:cNvSpPr txBox="1"/>
          <p:nvPr/>
        </p:nvSpPr>
        <p:spPr>
          <a:xfrm>
            <a:off x="2792125" y="4954372"/>
            <a:ext cx="217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0070C0"/>
                </a:solidFill>
              </a:rPr>
              <a:t>Linear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F26F37E-29B4-44C8-9AC7-D7D073232FB9}"/>
              </a:ext>
            </a:extLst>
          </p:cNvPr>
          <p:cNvSpPr txBox="1"/>
          <p:nvPr/>
        </p:nvSpPr>
        <p:spPr>
          <a:xfrm>
            <a:off x="4920233" y="4954372"/>
            <a:ext cx="1608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0070C0"/>
                </a:solidFill>
              </a:rPr>
              <a:t>Nonlinear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958C51D-51C3-4810-A62E-27D7AC418F68}"/>
              </a:ext>
            </a:extLst>
          </p:cNvPr>
          <p:cNvSpPr txBox="1"/>
          <p:nvPr/>
        </p:nvSpPr>
        <p:spPr>
          <a:xfrm>
            <a:off x="389390" y="4903572"/>
            <a:ext cx="217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00B050"/>
                </a:solidFill>
              </a:rPr>
              <a:t>Nonhierarchical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DB2C61C-4062-4D5A-BD4D-98B68BFFCD75}"/>
              </a:ext>
            </a:extLst>
          </p:cNvPr>
          <p:cNvSpPr txBox="1"/>
          <p:nvPr/>
        </p:nvSpPr>
        <p:spPr>
          <a:xfrm>
            <a:off x="398583" y="4484640"/>
            <a:ext cx="217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00B050"/>
                </a:solidFill>
              </a:rPr>
              <a:t>Hierarchical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17.1 Simple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</a:rPr>
              <a:t>2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369299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Step</a:t>
            </a:r>
            <a:endParaRPr lang="en-US" altLang="ja-JP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Generate any random </a:t>
            </a:r>
            <a:r>
              <a:rPr lang="en-US" altLang="ja-JP" sz="2000" b="1" i="1" dirty="0">
                <a:solidFill>
                  <a:schemeClr val="tx2"/>
                </a:solidFill>
              </a:rPr>
              <a:t>x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Compute the mean predicted value of </a:t>
            </a:r>
            <a:r>
              <a:rPr lang="en-US" altLang="ja-JP" sz="2000" b="1" i="1" dirty="0">
                <a:solidFill>
                  <a:schemeClr val="tx2"/>
                </a:solidFill>
              </a:rPr>
              <a:t>y </a:t>
            </a:r>
            <a:r>
              <a:rPr lang="en-US" altLang="ja-JP" sz="2000" dirty="0">
                <a:solidFill>
                  <a:schemeClr val="tx2"/>
                </a:solidFill>
              </a:rPr>
              <a:t> by </a:t>
            </a:r>
            <a:r>
              <a:rPr lang="ja-JP" altLang="en-US" sz="2000" dirty="0">
                <a:solidFill>
                  <a:schemeClr val="tx2"/>
                </a:solidFill>
              </a:rPr>
              <a:t>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μ =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0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+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1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 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Generate random variable for datum </a:t>
            </a:r>
            <a:r>
              <a:rPr lang="en-US" altLang="ja-JP" sz="2000" b="1" i="1" dirty="0">
                <a:solidFill>
                  <a:schemeClr val="tx2"/>
                </a:solidFill>
              </a:rPr>
              <a:t>y  </a:t>
            </a:r>
            <a:r>
              <a:rPr lang="en-US" altLang="ja-JP" sz="2000" dirty="0">
                <a:solidFill>
                  <a:schemeClr val="tx2"/>
                </a:solidFill>
              </a:rPr>
              <a:t>from a</a:t>
            </a:r>
            <a:r>
              <a:rPr lang="en-US" altLang="ja-JP" sz="2000" b="1" i="1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normal distribution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( </a:t>
            </a:r>
            <a:r>
              <a:rPr lang="en-US" altLang="ja-JP" sz="2000" b="1" i="1" dirty="0">
                <a:solidFill>
                  <a:schemeClr val="tx2"/>
                </a:solidFill>
              </a:rPr>
              <a:t>μ</a:t>
            </a:r>
            <a:r>
              <a:rPr lang="en-US" altLang="ja-JP" sz="2000" dirty="0">
                <a:solidFill>
                  <a:schemeClr val="tx2"/>
                </a:solidFill>
              </a:rPr>
              <a:t> : mean, </a:t>
            </a:r>
            <a:r>
              <a:rPr lang="en-US" altLang="ja-JP" sz="2000" b="1" i="1" dirty="0">
                <a:solidFill>
                  <a:schemeClr val="tx2"/>
                </a:solidFill>
              </a:rPr>
              <a:t>σ</a:t>
            </a:r>
            <a:r>
              <a:rPr lang="en-US" altLang="ja-JP" sz="2000" dirty="0">
                <a:solidFill>
                  <a:schemeClr val="tx2"/>
                </a:solidFill>
              </a:rPr>
              <a:t> : standard deviation)</a:t>
            </a:r>
            <a:endParaRPr lang="en-US" altLang="ja-JP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Figure  </a:t>
            </a:r>
            <a:r>
              <a:rPr lang="en-US" altLang="ja-JP" sz="2400" dirty="0">
                <a:solidFill>
                  <a:schemeClr val="tx2"/>
                </a:solidFill>
              </a:rPr>
              <a:t>         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4DEEEF1-A502-4948-B46D-CF227D7D5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8" y="3777350"/>
            <a:ext cx="5906133" cy="292825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BE60AFC-3F2D-4BA7-87D3-F04644FD065E}"/>
              </a:ext>
            </a:extLst>
          </p:cNvPr>
          <p:cNvSpPr/>
          <p:nvPr/>
        </p:nvSpPr>
        <p:spPr>
          <a:xfrm>
            <a:off x="792456" y="4052852"/>
            <a:ext cx="2476500" cy="2220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1C57ED-B2EB-4847-8024-21E5B8A32D1C}"/>
              </a:ext>
            </a:extLst>
          </p:cNvPr>
          <p:cNvSpPr/>
          <p:nvPr/>
        </p:nvSpPr>
        <p:spPr>
          <a:xfrm>
            <a:off x="3713774" y="4052852"/>
            <a:ext cx="2476500" cy="22209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D5A812-7446-4FC3-8D17-7AFD550A36DB}"/>
              </a:ext>
            </a:extLst>
          </p:cNvPr>
          <p:cNvSpPr txBox="1"/>
          <p:nvPr/>
        </p:nvSpPr>
        <p:spPr>
          <a:xfrm>
            <a:off x="6322009" y="4056750"/>
            <a:ext cx="2821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Generate x from</a:t>
            </a:r>
            <a:endParaRPr kumimoji="1" lang="en-US" altLang="ja-JP" dirty="0">
              <a:solidFill>
                <a:schemeClr val="tx2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Left : 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b="1" dirty="0">
                <a:solidFill>
                  <a:srgbClr val="FF0000"/>
                </a:solidFill>
              </a:rPr>
              <a:t>a uniform distribution</a:t>
            </a:r>
            <a:endParaRPr lang="en-US" altLang="ja-JP" dirty="0">
              <a:solidFill>
                <a:schemeClr val="tx2"/>
              </a:solidFill>
            </a:endParaRPr>
          </a:p>
          <a:p>
            <a:r>
              <a:rPr kumimoji="1" lang="en-US" altLang="ja-JP" dirty="0">
                <a:solidFill>
                  <a:srgbClr val="00B050"/>
                </a:solidFill>
              </a:rPr>
              <a:t>Right : </a:t>
            </a:r>
          </a:p>
          <a:p>
            <a:r>
              <a:rPr lang="en-US" altLang="ja-JP" dirty="0">
                <a:solidFill>
                  <a:srgbClr val="00B050"/>
                </a:solidFill>
              </a:rPr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a bimodal distribution</a:t>
            </a:r>
          </a:p>
          <a:p>
            <a:endParaRPr lang="en-US" altLang="ja-JP" b="1" dirty="0">
              <a:solidFill>
                <a:srgbClr val="00B050"/>
              </a:solidFill>
            </a:endParaRPr>
          </a:p>
          <a:p>
            <a:r>
              <a:rPr lang="en-US" altLang="ja-JP" dirty="0">
                <a:solidFill>
                  <a:schemeClr val="tx2"/>
                </a:solidFill>
              </a:rPr>
              <a:t>Both shows data from</a:t>
            </a:r>
          </a:p>
          <a:p>
            <a:r>
              <a:rPr lang="en-US" altLang="ja-JP" b="1" dirty="0">
                <a:solidFill>
                  <a:schemeClr val="tx2"/>
                </a:solidFill>
              </a:rPr>
              <a:t>the same model</a:t>
            </a:r>
          </a:p>
        </p:txBody>
      </p:sp>
    </p:spTree>
    <p:extLst>
      <p:ext uri="{BB962C8B-B14F-4D97-AF65-F5344CB8AC3E}">
        <p14:creationId xmlns:p14="http://schemas.microsoft.com/office/powerpoint/2010/main" val="25560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17.1 Simple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3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369299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Assumption</a:t>
            </a:r>
            <a:endParaRPr lang="en-US" altLang="ja-JP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b="1" i="1" dirty="0">
                <a:solidFill>
                  <a:schemeClr val="tx2"/>
                </a:solidFill>
              </a:rPr>
              <a:t>Homogeneity of variance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At every value of x, the variance of y is the same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b="1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Figure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000" dirty="0">
                <a:solidFill>
                  <a:schemeClr val="tx2"/>
                </a:solidFill>
              </a:rPr>
              <a:t>       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4DEEEF1-A502-4948-B46D-CF227D7D5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8" y="3777350"/>
            <a:ext cx="5906133" cy="292825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BE60AFC-3F2D-4BA7-87D3-F04644FD065E}"/>
              </a:ext>
            </a:extLst>
          </p:cNvPr>
          <p:cNvSpPr/>
          <p:nvPr/>
        </p:nvSpPr>
        <p:spPr>
          <a:xfrm>
            <a:off x="792456" y="4052852"/>
            <a:ext cx="2476500" cy="2220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1C57ED-B2EB-4847-8024-21E5B8A32D1C}"/>
              </a:ext>
            </a:extLst>
          </p:cNvPr>
          <p:cNvSpPr/>
          <p:nvPr/>
        </p:nvSpPr>
        <p:spPr>
          <a:xfrm>
            <a:off x="3713774" y="4052852"/>
            <a:ext cx="2476500" cy="22209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D5A812-7446-4FC3-8D17-7AFD550A36DB}"/>
              </a:ext>
            </a:extLst>
          </p:cNvPr>
          <p:cNvSpPr txBox="1"/>
          <p:nvPr/>
        </p:nvSpPr>
        <p:spPr>
          <a:xfrm>
            <a:off x="6322009" y="4056750"/>
            <a:ext cx="2821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Both assumes</a:t>
            </a:r>
          </a:p>
          <a:p>
            <a:r>
              <a:rPr lang="en-US" altLang="ja-JP" b="1" i="1" dirty="0">
                <a:solidFill>
                  <a:schemeClr val="tx2"/>
                </a:solidFill>
              </a:rPr>
              <a:t>Homogeneity of variance</a:t>
            </a:r>
            <a:endParaRPr lang="en-US" altLang="ja-JP" b="1" dirty="0">
              <a:solidFill>
                <a:schemeClr val="tx2"/>
              </a:solidFill>
            </a:endParaRPr>
          </a:p>
          <a:p>
            <a:endParaRPr lang="en-US" altLang="ja-JP" dirty="0">
              <a:solidFill>
                <a:schemeClr val="tx2"/>
              </a:solidFill>
            </a:endParaRPr>
          </a:p>
          <a:p>
            <a:r>
              <a:rPr lang="en-US" altLang="ja-JP" dirty="0">
                <a:solidFill>
                  <a:schemeClr val="tx2"/>
                </a:solidFill>
              </a:rPr>
              <a:t>But hard to see it</a:t>
            </a:r>
            <a:endParaRPr lang="en-US" altLang="ja-JP" i="1" dirty="0">
              <a:solidFill>
                <a:schemeClr val="tx2"/>
              </a:solidFill>
            </a:endParaRPr>
          </a:p>
          <a:p>
            <a:r>
              <a:rPr lang="en-US" altLang="ja-JP" dirty="0">
                <a:solidFill>
                  <a:schemeClr val="tx2"/>
                </a:solidFill>
              </a:rPr>
              <a:t>on </a:t>
            </a:r>
            <a:r>
              <a:rPr lang="en-US" altLang="ja-JP" b="1" dirty="0">
                <a:solidFill>
                  <a:srgbClr val="00B050"/>
                </a:solidFill>
              </a:rPr>
              <a:t>the right figure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because there is an area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w</a:t>
            </a:r>
            <a:r>
              <a:rPr kumimoji="1" lang="en-US" altLang="ja-JP" dirty="0">
                <a:solidFill>
                  <a:schemeClr val="tx2"/>
                </a:solidFill>
              </a:rPr>
              <a:t>hich x is sparse </a:t>
            </a:r>
          </a:p>
          <a:p>
            <a:endParaRPr lang="en-US" altLang="ja-JP" dirty="0">
              <a:solidFill>
                <a:schemeClr val="tx2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BFA8E24-43E4-47AB-B919-60483F29D287}"/>
              </a:ext>
            </a:extLst>
          </p:cNvPr>
          <p:cNvCxnSpPr>
            <a:cxnSpLocks/>
          </p:cNvCxnSpPr>
          <p:nvPr/>
        </p:nvCxnSpPr>
        <p:spPr>
          <a:xfrm flipV="1">
            <a:off x="1088219" y="4366098"/>
            <a:ext cx="2189456" cy="1828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A13379A-A472-4A69-93D3-A96D929C8251}"/>
              </a:ext>
            </a:extLst>
          </p:cNvPr>
          <p:cNvCxnSpPr>
            <a:cxnSpLocks/>
          </p:cNvCxnSpPr>
          <p:nvPr/>
        </p:nvCxnSpPr>
        <p:spPr>
          <a:xfrm flipV="1">
            <a:off x="792456" y="4107642"/>
            <a:ext cx="2189456" cy="1828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3CF9D1-0654-4C2D-B293-BE51811DB73C}"/>
              </a:ext>
            </a:extLst>
          </p:cNvPr>
          <p:cNvCxnSpPr>
            <a:cxnSpLocks/>
          </p:cNvCxnSpPr>
          <p:nvPr/>
        </p:nvCxnSpPr>
        <p:spPr>
          <a:xfrm flipV="1">
            <a:off x="4000818" y="4366098"/>
            <a:ext cx="2189456" cy="18288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1DC0E-3B0D-4497-9475-EEACB7D73231}"/>
              </a:ext>
            </a:extLst>
          </p:cNvPr>
          <p:cNvCxnSpPr>
            <a:cxnSpLocks/>
          </p:cNvCxnSpPr>
          <p:nvPr/>
        </p:nvCxnSpPr>
        <p:spPr>
          <a:xfrm flipV="1">
            <a:off x="3705055" y="4107642"/>
            <a:ext cx="2189456" cy="18288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A98D22-0753-401A-9A8D-6DFA4A77A07A}"/>
              </a:ext>
            </a:extLst>
          </p:cNvPr>
          <p:cNvSpPr txBox="1"/>
          <p:nvPr/>
        </p:nvSpPr>
        <p:spPr>
          <a:xfrm>
            <a:off x="393700" y="2463800"/>
            <a:ext cx="8140700" cy="86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750"/>
              </a:spcBef>
              <a:buFont typeface="Wingdings" panose="05000000000000000000" pitchFamily="2" charset="2"/>
              <a:buChar char="n"/>
            </a:pPr>
            <a:r>
              <a:rPr kumimoji="1" lang="en-US" altLang="ja-JP" sz="2400" b="1" dirty="0">
                <a:solidFill>
                  <a:schemeClr val="tx2"/>
                </a:solidFill>
              </a:rPr>
              <a:t>Note</a:t>
            </a:r>
            <a:endParaRPr lang="en-US" altLang="ja-JP" sz="24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2000" dirty="0">
                <a:solidFill>
                  <a:schemeClr val="tx2"/>
                </a:solidFill>
              </a:rPr>
              <a:t>Simple Linear Regression describes </a:t>
            </a:r>
            <a:r>
              <a:rPr lang="en-US" altLang="ja-JP" sz="2000" b="1" dirty="0">
                <a:solidFill>
                  <a:schemeClr val="tx2"/>
                </a:solidFill>
              </a:rPr>
              <a:t>tendencies</a:t>
            </a:r>
            <a:r>
              <a:rPr lang="en-US" altLang="ja-JP" sz="2000" dirty="0">
                <a:solidFill>
                  <a:schemeClr val="tx2"/>
                </a:solidFill>
              </a:rPr>
              <a:t>, not </a:t>
            </a:r>
            <a:r>
              <a:rPr lang="en-US" altLang="ja-JP" sz="2000" b="1" dirty="0">
                <a:solidFill>
                  <a:schemeClr val="tx2"/>
                </a:solidFill>
              </a:rPr>
              <a:t>causality</a:t>
            </a:r>
            <a:endParaRPr lang="en-US" altLang="ja-JP" sz="2400" b="1" dirty="0">
              <a:solidFill>
                <a:schemeClr val="tx2"/>
              </a:solidFill>
            </a:endParaRPr>
          </a:p>
        </p:txBody>
      </p:sp>
      <p:sp>
        <p:nvSpPr>
          <p:cNvPr id="19" name="矢印: 上下 18">
            <a:extLst>
              <a:ext uri="{FF2B5EF4-FFF2-40B4-BE49-F238E27FC236}">
                <a16:creationId xmlns:a16="http://schemas.microsoft.com/office/drawing/2014/main" id="{AEB1A85E-30FD-40BE-ACE4-53FDFAEAEA5B}"/>
              </a:ext>
            </a:extLst>
          </p:cNvPr>
          <p:cNvSpPr/>
          <p:nvPr/>
        </p:nvSpPr>
        <p:spPr>
          <a:xfrm>
            <a:off x="1945005" y="4971199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上下 19">
            <a:extLst>
              <a:ext uri="{FF2B5EF4-FFF2-40B4-BE49-F238E27FC236}">
                <a16:creationId xmlns:a16="http://schemas.microsoft.com/office/drawing/2014/main" id="{067F6C2D-D103-4D43-B28B-26FE7EACD0D7}"/>
              </a:ext>
            </a:extLst>
          </p:cNvPr>
          <p:cNvSpPr/>
          <p:nvPr/>
        </p:nvSpPr>
        <p:spPr>
          <a:xfrm>
            <a:off x="2465998" y="4524149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2349075A-4029-4A70-AA60-2D945342174B}"/>
              </a:ext>
            </a:extLst>
          </p:cNvPr>
          <p:cNvSpPr/>
          <p:nvPr/>
        </p:nvSpPr>
        <p:spPr>
          <a:xfrm>
            <a:off x="1268046" y="5528691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上下 21">
            <a:extLst>
              <a:ext uri="{FF2B5EF4-FFF2-40B4-BE49-F238E27FC236}">
                <a16:creationId xmlns:a16="http://schemas.microsoft.com/office/drawing/2014/main" id="{AA576404-D787-47D7-83D5-ABAC5FE8D55F}"/>
              </a:ext>
            </a:extLst>
          </p:cNvPr>
          <p:cNvSpPr/>
          <p:nvPr/>
        </p:nvSpPr>
        <p:spPr>
          <a:xfrm>
            <a:off x="4876704" y="4952149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862BE141-AEEA-42DA-B57C-877A4FA65E5B}"/>
              </a:ext>
            </a:extLst>
          </p:cNvPr>
          <p:cNvSpPr/>
          <p:nvPr/>
        </p:nvSpPr>
        <p:spPr>
          <a:xfrm>
            <a:off x="5397697" y="4524149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上下 23">
            <a:extLst>
              <a:ext uri="{FF2B5EF4-FFF2-40B4-BE49-F238E27FC236}">
                <a16:creationId xmlns:a16="http://schemas.microsoft.com/office/drawing/2014/main" id="{51F1390D-8BE5-49AD-8422-022410075C45}"/>
              </a:ext>
            </a:extLst>
          </p:cNvPr>
          <p:cNvSpPr/>
          <p:nvPr/>
        </p:nvSpPr>
        <p:spPr>
          <a:xfrm>
            <a:off x="4199745" y="5515991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97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4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Object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Data which have </a:t>
            </a:r>
            <a:r>
              <a:rPr lang="en-US" altLang="ja-JP" sz="2000" b="1" dirty="0">
                <a:solidFill>
                  <a:schemeClr val="tx2"/>
                </a:solidFill>
              </a:rPr>
              <a:t>outliers</a:t>
            </a:r>
            <a:endParaRPr lang="en-US" altLang="ja-JP" sz="2000" b="1" u="sng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Assumption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The datum </a:t>
            </a:r>
            <a:r>
              <a:rPr lang="en-US" altLang="ja-JP" sz="2000" b="1" i="1" dirty="0" err="1">
                <a:solidFill>
                  <a:schemeClr val="tx2"/>
                </a:solidFill>
              </a:rPr>
              <a:t>y</a:t>
            </a:r>
            <a:r>
              <a:rPr lang="en-US" altLang="ja-JP" sz="1400" b="1" i="1" dirty="0" err="1">
                <a:solidFill>
                  <a:schemeClr val="tx2"/>
                </a:solidFill>
              </a:rPr>
              <a:t>i</a:t>
            </a:r>
            <a:r>
              <a:rPr lang="en-US" altLang="ja-JP" sz="1400" b="1" i="1" dirty="0">
                <a:solidFill>
                  <a:schemeClr val="tx2"/>
                </a:solidFill>
              </a:rPr>
              <a:t> </a:t>
            </a:r>
            <a:r>
              <a:rPr lang="en-US" altLang="ja-JP" sz="2000" b="1" i="1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is a </a:t>
            </a:r>
            <a:r>
              <a:rPr lang="en-US" altLang="ja-JP" sz="2000" b="1" dirty="0">
                <a:solidFill>
                  <a:schemeClr val="tx2"/>
                </a:solidFill>
              </a:rPr>
              <a:t>t-distributed</a:t>
            </a:r>
            <a:r>
              <a:rPr lang="en-US" altLang="ja-JP" sz="2000" dirty="0">
                <a:solidFill>
                  <a:schemeClr val="tx2"/>
                </a:solidFill>
              </a:rPr>
              <a:t> random value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around the central tendency  </a:t>
            </a:r>
            <a:r>
              <a:rPr lang="en-US" altLang="ja-JP" sz="2000" b="1" i="1" u="sng" dirty="0" err="1">
                <a:solidFill>
                  <a:schemeClr val="tx2"/>
                </a:solidFill>
              </a:rPr>
              <a:t>μ</a:t>
            </a:r>
            <a:r>
              <a:rPr lang="en-US" altLang="ja-JP" sz="1400" b="1" i="1" u="sng" dirty="0" err="1">
                <a:solidFill>
                  <a:schemeClr val="tx2"/>
                </a:solidFill>
              </a:rPr>
              <a:t>i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=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0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+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1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i</a:t>
            </a:r>
            <a:endParaRPr lang="en-US" altLang="ja-JP" sz="1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Diagram</a:t>
            </a:r>
            <a:r>
              <a:rPr lang="en-US" altLang="ja-JP" sz="2000" dirty="0">
                <a:solidFill>
                  <a:schemeClr val="tx2"/>
                </a:solidFill>
              </a:rPr>
              <a:t>        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48D2E4A-4DE1-44E6-9C4B-5250EB46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30" y="3690221"/>
            <a:ext cx="3035339" cy="30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0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5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Goal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Determine what combinations of </a:t>
            </a:r>
            <a:r>
              <a:rPr lang="en-US" altLang="ja-JP" sz="2000" b="1" i="1" dirty="0">
                <a:solidFill>
                  <a:schemeClr val="tx2"/>
                </a:solidFill>
              </a:rPr>
              <a:t>β</a:t>
            </a:r>
            <a:r>
              <a:rPr lang="en-US" altLang="ja-JP" sz="1400" b="1" i="1" dirty="0">
                <a:solidFill>
                  <a:schemeClr val="tx2"/>
                </a:solidFill>
              </a:rPr>
              <a:t>0</a:t>
            </a:r>
            <a:r>
              <a:rPr lang="en-US" altLang="ja-JP" sz="2000" dirty="0">
                <a:solidFill>
                  <a:schemeClr val="tx2"/>
                </a:solidFill>
              </a:rPr>
              <a:t>, </a:t>
            </a:r>
            <a:r>
              <a:rPr lang="en-US" altLang="ja-JP" sz="2000" b="1" i="1" dirty="0">
                <a:solidFill>
                  <a:schemeClr val="tx2"/>
                </a:solidFill>
              </a:rPr>
              <a:t>β</a:t>
            </a:r>
            <a:r>
              <a:rPr lang="en-US" altLang="ja-JP" sz="1400" b="1" i="1" dirty="0">
                <a:solidFill>
                  <a:schemeClr val="tx2"/>
                </a:solidFill>
              </a:rPr>
              <a:t>1</a:t>
            </a:r>
            <a:r>
              <a:rPr lang="en-US" altLang="ja-JP" sz="2000" dirty="0">
                <a:solidFill>
                  <a:schemeClr val="tx2"/>
                </a:solidFill>
              </a:rPr>
              <a:t>, </a:t>
            </a:r>
            <a:r>
              <a:rPr lang="en-US" altLang="ja-JP" sz="2000" b="1" i="1" dirty="0">
                <a:solidFill>
                  <a:schemeClr val="tx2"/>
                </a:solidFill>
              </a:rPr>
              <a:t>σ</a:t>
            </a:r>
            <a:r>
              <a:rPr lang="en-US" altLang="ja-JP" sz="2000" dirty="0">
                <a:solidFill>
                  <a:schemeClr val="tx2"/>
                </a:solidFill>
              </a:rPr>
              <a:t>,</a:t>
            </a:r>
            <a:r>
              <a:rPr lang="ja-JP" altLang="en-US" sz="2000" dirty="0">
                <a:solidFill>
                  <a:schemeClr val="tx2"/>
                </a:solidFill>
              </a:rPr>
              <a:t> </a:t>
            </a:r>
            <a:r>
              <a:rPr lang="en-US" altLang="ja-JP" sz="2000" b="1" i="1" dirty="0">
                <a:solidFill>
                  <a:schemeClr val="tx2"/>
                </a:solidFill>
              </a:rPr>
              <a:t>v</a:t>
            </a:r>
            <a:r>
              <a:rPr lang="en-US" altLang="ja-JP" sz="2000" dirty="0">
                <a:solidFill>
                  <a:schemeClr val="tx2"/>
                </a:solidFill>
              </a:rPr>
              <a:t>  are credible, given the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The answer (from Bayes’ rule) :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>
                <a:solidFill>
                  <a:schemeClr val="tx2"/>
                </a:solidFill>
              </a:rPr>
              <a:t>     → </a:t>
            </a:r>
            <a:r>
              <a:rPr lang="en-US" altLang="ja-JP" sz="2000" dirty="0">
                <a:solidFill>
                  <a:schemeClr val="tx2"/>
                </a:solidFill>
              </a:rPr>
              <a:t>Complicated…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Use JAGS or Stan!</a:t>
            </a:r>
          </a:p>
          <a:p>
            <a:pPr>
              <a:lnSpc>
                <a:spcPct val="100000"/>
              </a:lnSpc>
            </a:pP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What we have to do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Specify sensible priors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Make sure that the MCMC process generates a trustworthy sample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that is converged and well mixed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Talk about it later</a:t>
            </a:r>
          </a:p>
          <a:p>
            <a:pPr>
              <a:lnSpc>
                <a:spcPct val="100000"/>
              </a:lnSpc>
            </a:pPr>
            <a:endParaRPr lang="en-US" altLang="ja-JP" sz="2000" b="1" dirty="0">
              <a:solidFill>
                <a:schemeClr val="tx2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DD95EF-21F3-43E2-A642-8BD7FECC0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2518850"/>
            <a:ext cx="6737684" cy="7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7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6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Figure</a:t>
            </a:r>
            <a:endParaRPr lang="en-US" altLang="ja-JP" sz="2000" dirty="0">
              <a:solidFill>
                <a:schemeClr val="tx2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CA2C96A-6E7F-4900-AAC0-376C08C24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66" y="2126661"/>
            <a:ext cx="2997307" cy="441538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8760AFB-6C3F-4A2C-94D6-7E87EB68E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29" y="2144444"/>
            <a:ext cx="3045995" cy="437982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BA4121-6CAC-4EFE-80BA-BF2E3A499CC3}"/>
              </a:ext>
            </a:extLst>
          </p:cNvPr>
          <p:cNvSpPr txBox="1"/>
          <p:nvPr/>
        </p:nvSpPr>
        <p:spPr>
          <a:xfrm>
            <a:off x="1997039" y="1613358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N = 30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92B78BB-E242-43D8-B73C-69EE6B0FA703}"/>
              </a:ext>
            </a:extLst>
          </p:cNvPr>
          <p:cNvSpPr txBox="1"/>
          <p:nvPr/>
        </p:nvSpPr>
        <p:spPr>
          <a:xfrm>
            <a:off x="5811049" y="1613358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tx2"/>
                </a:solidFill>
              </a:rPr>
              <a:t>N = 300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0FDA84C-302E-4EFF-950F-7FAC8F8E3510}"/>
              </a:ext>
            </a:extLst>
          </p:cNvPr>
          <p:cNvSpPr txBox="1"/>
          <p:nvPr/>
        </p:nvSpPr>
        <p:spPr>
          <a:xfrm>
            <a:off x="1997039" y="3980660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height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1B2704-DA34-421D-A2EC-496D4BAC6233}"/>
              </a:ext>
            </a:extLst>
          </p:cNvPr>
          <p:cNvSpPr txBox="1"/>
          <p:nvPr/>
        </p:nvSpPr>
        <p:spPr>
          <a:xfrm>
            <a:off x="5811049" y="3980660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height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2771A3A-70CE-41D1-97AD-45A854F6D19F}"/>
              </a:ext>
            </a:extLst>
          </p:cNvPr>
          <p:cNvSpPr txBox="1"/>
          <p:nvPr/>
        </p:nvSpPr>
        <p:spPr>
          <a:xfrm rot="16200000">
            <a:off x="408256" y="3160663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weight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A3B0212-2732-4563-B296-8E9C5CA3D9F3}"/>
              </a:ext>
            </a:extLst>
          </p:cNvPr>
          <p:cNvSpPr txBox="1"/>
          <p:nvPr/>
        </p:nvSpPr>
        <p:spPr>
          <a:xfrm rot="16200000">
            <a:off x="4239416" y="3160663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weight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7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7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Problem with using raw data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Parameter-correlation problem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The credible slopes and intercepts trade off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en-US" altLang="ja-JP" sz="2000" dirty="0">
                <a:solidFill>
                  <a:srgbClr val="FF0000"/>
                </a:solidFill>
              </a:rPr>
              <a:t>When the slope is small, the intercept is big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en-US" altLang="ja-JP" sz="2000" dirty="0">
                <a:solidFill>
                  <a:srgbClr val="00B050"/>
                </a:solidFill>
              </a:rPr>
              <a:t>When the slope is big, the intercept is small</a:t>
            </a: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MCMC sampling is difficult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Two parameter values change slowly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Ways to make the sampling more efficient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Change the sampling algorithm </a:t>
            </a:r>
            <a:r>
              <a:rPr lang="ja-JP" altLang="en-US" sz="2000" dirty="0">
                <a:solidFill>
                  <a:schemeClr val="tx2"/>
                </a:solidFill>
              </a:rPr>
              <a:t>→</a:t>
            </a:r>
            <a:r>
              <a:rPr lang="en-US" altLang="ja-JP" sz="2000" dirty="0">
                <a:solidFill>
                  <a:schemeClr val="tx2"/>
                </a:solidFill>
              </a:rPr>
              <a:t> Stan : HMC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Transform the data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b="1" dirty="0">
                <a:solidFill>
                  <a:schemeClr val="tx2"/>
                </a:solidFill>
              </a:rPr>
              <a:t>JAGS : Standardization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A223A06-0F63-4AC9-82FA-B787A5E08E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8" r="3693" b="42983"/>
          <a:stretch/>
        </p:blipFill>
        <p:spPr>
          <a:xfrm>
            <a:off x="5859382" y="1416873"/>
            <a:ext cx="3176337" cy="3010532"/>
          </a:xfrm>
          <a:prstGeom prst="rect">
            <a:avLst/>
          </a:prstGeo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5F7D39F-E7DC-40C5-9B0C-41D0A7144874}"/>
              </a:ext>
            </a:extLst>
          </p:cNvPr>
          <p:cNvCxnSpPr/>
          <p:nvPr/>
        </p:nvCxnSpPr>
        <p:spPr>
          <a:xfrm flipV="1">
            <a:off x="6324603" y="2047756"/>
            <a:ext cx="2424468" cy="5895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7ACE105-6357-49B3-BA9B-27C6C7E36BAC}"/>
              </a:ext>
            </a:extLst>
          </p:cNvPr>
          <p:cNvCxnSpPr>
            <a:cxnSpLocks/>
          </p:cNvCxnSpPr>
          <p:nvPr/>
        </p:nvCxnSpPr>
        <p:spPr>
          <a:xfrm flipV="1">
            <a:off x="6324603" y="1831188"/>
            <a:ext cx="2370469" cy="21897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9DEBADB-DCD0-4ED6-9E7E-B2216853714A}"/>
              </a:ext>
            </a:extLst>
          </p:cNvPr>
          <p:cNvCxnSpPr>
            <a:cxnSpLocks/>
          </p:cNvCxnSpPr>
          <p:nvPr/>
        </p:nvCxnSpPr>
        <p:spPr>
          <a:xfrm flipV="1">
            <a:off x="6324603" y="1638683"/>
            <a:ext cx="0" cy="2496551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733686-BEF9-44BC-B7B5-9B814C2AEDBF}"/>
              </a:ext>
            </a:extLst>
          </p:cNvPr>
          <p:cNvSpPr txBox="1"/>
          <p:nvPr/>
        </p:nvSpPr>
        <p:spPr>
          <a:xfrm>
            <a:off x="6083745" y="4078536"/>
            <a:ext cx="48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1"/>
                </a:solidFill>
              </a:rPr>
              <a:t>0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7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 Emoji"/>
        <a:ea typeface="メイリオ"/>
        <a:cs typeface=""/>
      </a:majorFont>
      <a:minorFont>
        <a:latin typeface="Segoe UI Emoj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4434</TotalTime>
  <Words>1182</Words>
  <Application>Microsoft Office PowerPoint</Application>
  <PresentationFormat>画面に合わせる (4:3)</PresentationFormat>
  <Paragraphs>321</Paragraphs>
  <Slides>21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8" baseType="lpstr">
      <vt:lpstr>Meiryo UI</vt:lpstr>
      <vt:lpstr>メイリオ</vt:lpstr>
      <vt:lpstr>游ゴシック</vt:lpstr>
      <vt:lpstr>Arial</vt:lpstr>
      <vt:lpstr>Segoe UI Emoji</vt:lpstr>
      <vt:lpstr>Wingdings</vt:lpstr>
      <vt:lpstr>Office テーマ</vt:lpstr>
      <vt:lpstr>Bayesian Data Analysis CHAPTER 17: Metric Predicted Variable with One Metric Predictor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コンピューテーショナルフォトグラフィに基づく 3次元計測による物体認識手法 </dc:title>
  <dc:creator>梶原　裕希</dc:creator>
  <cp:lastModifiedBy>KAJIHARA-PC</cp:lastModifiedBy>
  <cp:revision>1549</cp:revision>
  <cp:lastPrinted>2018-06-26T02:57:22Z</cp:lastPrinted>
  <dcterms:created xsi:type="dcterms:W3CDTF">2018-02-06T09:58:42Z</dcterms:created>
  <dcterms:modified xsi:type="dcterms:W3CDTF">2018-07-02T03:42:36Z</dcterms:modified>
</cp:coreProperties>
</file>