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63" r:id="rId3"/>
    <p:sldId id="258" r:id="rId4"/>
    <p:sldId id="264" r:id="rId5"/>
    <p:sldId id="273" r:id="rId6"/>
    <p:sldId id="285" r:id="rId7"/>
    <p:sldId id="266" r:id="rId8"/>
    <p:sldId id="276" r:id="rId9"/>
    <p:sldId id="268" r:id="rId10"/>
    <p:sldId id="275" r:id="rId11"/>
    <p:sldId id="269" r:id="rId12"/>
    <p:sldId id="270" r:id="rId13"/>
    <p:sldId id="271" r:id="rId14"/>
    <p:sldId id="274" r:id="rId15"/>
    <p:sldId id="278" r:id="rId16"/>
    <p:sldId id="279" r:id="rId17"/>
    <p:sldId id="281" r:id="rId18"/>
    <p:sldId id="282" r:id="rId19"/>
    <p:sldId id="284" r:id="rId20"/>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CB2BD"/>
    <a:srgbClr val="FF9999"/>
    <a:srgbClr val="F0AABE"/>
    <a:srgbClr val="F5C3C7"/>
    <a:srgbClr val="00823B"/>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9" autoAdjust="0"/>
    <p:restoredTop sz="84353" autoAdjust="0"/>
  </p:normalViewPr>
  <p:slideViewPr>
    <p:cSldViewPr snapToGrid="0">
      <p:cViewPr varScale="1">
        <p:scale>
          <a:sx n="112" d="100"/>
          <a:sy n="112" d="100"/>
        </p:scale>
        <p:origin x="102" y="14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48F6FE5F-6236-4E19-B33D-0CC1BBB19806}" type="datetimeFigureOut">
              <a:rPr kumimoji="1" lang="ja-JP" altLang="en-US" smtClean="0"/>
              <a:t>2016/2/12</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DC59302F-FCBC-4ADA-85D6-C2BFCC012BC7}" type="slidenum">
              <a:rPr kumimoji="1" lang="ja-JP" altLang="en-US" smtClean="0"/>
              <a:t>‹#›</a:t>
            </a:fld>
            <a:endParaRPr kumimoji="1" lang="ja-JP" altLang="en-US"/>
          </a:p>
        </p:txBody>
      </p:sp>
    </p:spTree>
    <p:extLst>
      <p:ext uri="{BB962C8B-B14F-4D97-AF65-F5344CB8AC3E}">
        <p14:creationId xmlns:p14="http://schemas.microsoft.com/office/powerpoint/2010/main" val="13614748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1</a:t>
            </a:fld>
            <a:endParaRPr kumimoji="1" lang="ja-JP" altLang="en-US"/>
          </a:p>
        </p:txBody>
      </p:sp>
    </p:spTree>
    <p:extLst>
      <p:ext uri="{BB962C8B-B14F-4D97-AF65-F5344CB8AC3E}">
        <p14:creationId xmlns:p14="http://schemas.microsoft.com/office/powerpoint/2010/main" val="3634298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10</a:t>
            </a:fld>
            <a:endParaRPr kumimoji="1" lang="ja-JP" altLang="en-US"/>
          </a:p>
        </p:txBody>
      </p:sp>
    </p:spTree>
    <p:extLst>
      <p:ext uri="{BB962C8B-B14F-4D97-AF65-F5344CB8AC3E}">
        <p14:creationId xmlns:p14="http://schemas.microsoft.com/office/powerpoint/2010/main" val="823496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11</a:t>
            </a:fld>
            <a:endParaRPr kumimoji="1" lang="ja-JP" altLang="en-US"/>
          </a:p>
        </p:txBody>
      </p:sp>
    </p:spTree>
    <p:extLst>
      <p:ext uri="{BB962C8B-B14F-4D97-AF65-F5344CB8AC3E}">
        <p14:creationId xmlns:p14="http://schemas.microsoft.com/office/powerpoint/2010/main" val="2937495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12</a:t>
            </a:fld>
            <a:endParaRPr kumimoji="1" lang="ja-JP" altLang="en-US"/>
          </a:p>
        </p:txBody>
      </p:sp>
    </p:spTree>
    <p:extLst>
      <p:ext uri="{BB962C8B-B14F-4D97-AF65-F5344CB8AC3E}">
        <p14:creationId xmlns:p14="http://schemas.microsoft.com/office/powerpoint/2010/main" val="3249024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13</a:t>
            </a:fld>
            <a:endParaRPr kumimoji="1" lang="ja-JP" altLang="en-US"/>
          </a:p>
        </p:txBody>
      </p:sp>
    </p:spTree>
    <p:extLst>
      <p:ext uri="{BB962C8B-B14F-4D97-AF65-F5344CB8AC3E}">
        <p14:creationId xmlns:p14="http://schemas.microsoft.com/office/powerpoint/2010/main" val="394188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また、データ同化のためのシミュレーションモデルに関しては、アクティビティベースモデルを利用します。</a:t>
            </a:r>
            <a:endParaRPr kumimoji="1" lang="en-US" altLang="ja-JP" dirty="0" smtClean="0"/>
          </a:p>
          <a:p>
            <a:r>
              <a:rPr kumimoji="1" lang="ja-JP" altLang="en-US" dirty="0" smtClean="0"/>
              <a:t>アクティビティベースモデルは、ます個人の活動の場所と時間を決定し、移動はその派生需要として把握します。この点で、移動に焦点が当てられた古典的な四段階推定法とは異なります。個人属性や制約条件を考慮し、個人ごとの目的地の選択行動をモデルで表現する非集計行動モデルであるため、より細かで動的な交通状況を表現でき、現代的なマネジメント評価に適しているといえるが、計算負荷が大きく、現実的な適用例は少ないというのが現状です。</a:t>
            </a:r>
            <a:endParaRPr kumimoji="1" lang="en-US" altLang="ja-JP" dirty="0" smtClean="0"/>
          </a:p>
          <a:p>
            <a:r>
              <a:rPr kumimoji="1" lang="ja-JP" altLang="en-US" dirty="0" smtClean="0"/>
              <a:t>交通分析とモデル体型はこの図の通りとなっております。・・・・・・・・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DC1156E9-627A-42F3-8E29-7CFAF043435F}" type="slidenum">
              <a:rPr kumimoji="1" lang="ja-JP" altLang="en-US" smtClean="0"/>
              <a:t>16</a:t>
            </a:fld>
            <a:endParaRPr kumimoji="1" lang="ja-JP" altLang="en-US"/>
          </a:p>
        </p:txBody>
      </p:sp>
    </p:spTree>
    <p:extLst>
      <p:ext uri="{BB962C8B-B14F-4D97-AF65-F5344CB8AC3E}">
        <p14:creationId xmlns:p14="http://schemas.microsoft.com/office/powerpoint/2010/main" val="442694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次に、研究でも用いるマイクロシミュレーションモデルについて述べていきます。</a:t>
            </a:r>
            <a:endParaRPr kumimoji="1" lang="en-US" altLang="ja-JP" dirty="0" smtClean="0"/>
          </a:p>
          <a:p>
            <a:r>
              <a:rPr kumimoji="1" lang="ja-JP" altLang="en-US" dirty="0" smtClean="0"/>
              <a:t>マイクロシミュレーションモデルとは、個々の活動主体の選択行動を確率的に表現し、個別の行動を積み上げて都市全体の動きを表現します。</a:t>
            </a:r>
            <a:endParaRPr kumimoji="1" lang="en-US" altLang="ja-JP" dirty="0" smtClean="0"/>
          </a:p>
          <a:p>
            <a:r>
              <a:rPr kumimoji="1" lang="ja-JP" altLang="en-US" dirty="0" smtClean="0"/>
              <a:t>バーリーによれば、都市システムは様々な相互作用的な構成要素で成り立っていると考えられているが、その中でも世帯・企業の移転・転居モデル、個人の活動参加モデル、交通システムモデルの</a:t>
            </a:r>
            <a:r>
              <a:rPr kumimoji="1" lang="en-US" altLang="ja-JP" dirty="0" smtClean="0"/>
              <a:t>3</a:t>
            </a:r>
            <a:r>
              <a:rPr kumimoji="1" lang="ja-JP" altLang="en-US" dirty="0" err="1" smtClean="0"/>
              <a:t>つの</a:t>
            </a:r>
            <a:r>
              <a:rPr kumimoji="1" lang="ja-JP" altLang="en-US" dirty="0" smtClean="0"/>
              <a:t>モデルを利用したアプローチが決定的とされています。都市システムを構成する</a:t>
            </a:r>
            <a:r>
              <a:rPr kumimoji="1" lang="en-US" altLang="ja-JP" dirty="0" smtClean="0"/>
              <a:t>3</a:t>
            </a:r>
            <a:r>
              <a:rPr kumimoji="1" lang="ja-JP" altLang="en-US" dirty="0" err="1" smtClean="0"/>
              <a:t>つの</a:t>
            </a:r>
            <a:r>
              <a:rPr kumimoji="1" lang="ja-JP" altLang="en-US" dirty="0" smtClean="0"/>
              <a:t>モデルの関係はこの図の通りとされています。</a:t>
            </a:r>
            <a:endParaRPr kumimoji="1" lang="en-US" altLang="ja-JP" dirty="0" smtClean="0"/>
          </a:p>
          <a:p>
            <a:r>
              <a:rPr kumimoji="1" lang="ja-JP" altLang="en-US" dirty="0" smtClean="0"/>
              <a:t>例えば、活動参加モデルは、外因性のインプットとして社会経済・ニーズや、旅行需要管理、また移転・転居モデルのアウトプットとしてのファシリティ、施設利便性、交通システムモデルのアウトプットとしての混雑情報を内因性のインプットとし、これらから各個人の活動</a:t>
            </a:r>
            <a:r>
              <a:rPr kumimoji="1" lang="en-US" altLang="ja-JP" dirty="0" smtClean="0"/>
              <a:t>/</a:t>
            </a:r>
            <a:r>
              <a:rPr kumimoji="1" lang="ja-JP" altLang="en-US" dirty="0" smtClean="0"/>
              <a:t>旅行モデルを表現します。またアウトプットとして各個人の移動需要を示し、交通システムモデルにおいてこれが活用されるという関係になっております。</a:t>
            </a:r>
            <a:endParaRPr kumimoji="1" lang="en-US" altLang="ja-JP" dirty="0" smtClean="0"/>
          </a:p>
          <a:p>
            <a:r>
              <a:rPr kumimoji="1" lang="ja-JP" altLang="en-US" dirty="0" smtClean="0"/>
              <a:t>この関係の中で、与えられたデータから、各モデルのパラメータ、各モデルが表す状態推定を行っていくことで都市全体の動きを表現していきます。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C1156E9-627A-42F3-8E29-7CFAF043435F}" type="slidenum">
              <a:rPr kumimoji="1" lang="ja-JP" altLang="en-US" smtClean="0"/>
              <a:t>17</a:t>
            </a:fld>
            <a:endParaRPr kumimoji="1" lang="ja-JP" altLang="en-US"/>
          </a:p>
        </p:txBody>
      </p:sp>
    </p:spTree>
    <p:extLst>
      <p:ext uri="{BB962C8B-B14F-4D97-AF65-F5344CB8AC3E}">
        <p14:creationId xmlns:p14="http://schemas.microsoft.com/office/powerpoint/2010/main" val="147824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先ほどの相互の関係性を利用して状態推定を行っていきます。</a:t>
            </a:r>
            <a:endParaRPr kumimoji="1" lang="en-US" altLang="ja-JP" dirty="0" smtClean="0"/>
          </a:p>
          <a:p>
            <a:r>
              <a:rPr kumimoji="1" lang="ja-JP" altLang="en-US" dirty="0" smtClean="0"/>
              <a:t>各モデルの状態、アウトプット、モデルパラメータ、観測データがこのような形であらわされたとします。</a:t>
            </a:r>
            <a:endParaRPr kumimoji="1" lang="en-US" altLang="ja-JP" dirty="0" smtClean="0"/>
          </a:p>
          <a:p>
            <a:r>
              <a:rPr kumimoji="1" lang="ja-JP" altLang="en-US" dirty="0" smtClean="0"/>
              <a:t>状態というのは前のページの・・・アウトプットは前のページの・・・・</a:t>
            </a:r>
            <a:endParaRPr kumimoji="1" lang="en-US" altLang="ja-JP" dirty="0" smtClean="0"/>
          </a:p>
          <a:p>
            <a:endParaRPr kumimoji="1" lang="en-US" altLang="ja-JP" dirty="0" smtClean="0"/>
          </a:p>
          <a:p>
            <a:r>
              <a:rPr kumimoji="1" lang="ja-JP" altLang="en-US" dirty="0" smtClean="0"/>
              <a:t>このとき、活動参加モデルの状態推定はこのように示されることになります。</a:t>
            </a:r>
            <a:endParaRPr kumimoji="1" lang="en-US" altLang="ja-JP" dirty="0" smtClean="0"/>
          </a:p>
          <a:p>
            <a:r>
              <a:rPr kumimoji="1" lang="ja-JP" altLang="en-US" smtClean="0"/>
              <a:t>また、</a:t>
            </a:r>
            <a:endParaRPr kumimoji="1" lang="ja-JP" altLang="en-US" dirty="0"/>
          </a:p>
        </p:txBody>
      </p:sp>
      <p:sp>
        <p:nvSpPr>
          <p:cNvPr id="4" name="スライド番号プレースホルダー 3"/>
          <p:cNvSpPr>
            <a:spLocks noGrp="1"/>
          </p:cNvSpPr>
          <p:nvPr>
            <p:ph type="sldNum" sz="quarter" idx="10"/>
          </p:nvPr>
        </p:nvSpPr>
        <p:spPr/>
        <p:txBody>
          <a:bodyPr/>
          <a:lstStyle/>
          <a:p>
            <a:fld id="{DC1156E9-627A-42F3-8E29-7CFAF043435F}" type="slidenum">
              <a:rPr kumimoji="1" lang="ja-JP" altLang="en-US" smtClean="0"/>
              <a:t>18</a:t>
            </a:fld>
            <a:endParaRPr kumimoji="1" lang="ja-JP" altLang="en-US"/>
          </a:p>
        </p:txBody>
      </p:sp>
    </p:spTree>
    <p:extLst>
      <p:ext uri="{BB962C8B-B14F-4D97-AF65-F5344CB8AC3E}">
        <p14:creationId xmlns:p14="http://schemas.microsoft.com/office/powerpoint/2010/main" val="291714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参考として、</a:t>
            </a:r>
            <a:r>
              <a:rPr kumimoji="1" lang="en-US" altLang="ja-JP" dirty="0" smtClean="0"/>
              <a:t>PCATS</a:t>
            </a:r>
            <a:r>
              <a:rPr kumimoji="1" lang="ja-JP" altLang="en-US" dirty="0" smtClean="0"/>
              <a:t>の計算手順の簡略図を示します。</a:t>
            </a:r>
            <a:endParaRPr kumimoji="1" lang="en-US" altLang="ja-JP" dirty="0" smtClean="0"/>
          </a:p>
          <a:p>
            <a:r>
              <a:rPr kumimoji="1" lang="en-US" altLang="ja-JP" dirty="0" smtClean="0"/>
              <a:t>PCATS</a:t>
            </a:r>
            <a:r>
              <a:rPr kumimoji="1" lang="ja-JP" altLang="en-US" dirty="0" smtClean="0"/>
              <a:t>では、個人の一日の活動を、学校や通勤・仕事等あらかじめ決められた固定活動と空いた時間に行う自由活動に分類します。</a:t>
            </a:r>
            <a:endParaRPr kumimoji="1" lang="en-US" altLang="ja-JP" dirty="0" smtClean="0"/>
          </a:p>
          <a:p>
            <a:r>
              <a:rPr kumimoji="1" lang="ja-JP" altLang="en-US" dirty="0" smtClean="0"/>
              <a:t>このようにまず活動時間、自由活動の有無を決め、活動内容、交通手段、活動時間の選択を行っていき、これを最終固定活動を行うまで繰り返し行っていきます。</a:t>
            </a:r>
            <a:endParaRPr kumimoji="1" lang="en-US" altLang="ja-JP" dirty="0" smtClean="0"/>
          </a:p>
          <a:p>
            <a:r>
              <a:rPr kumimoji="1" lang="ja-JP" altLang="en-US" dirty="0" smtClean="0"/>
              <a:t>このように個人の活動を再現していき、これを積み重ねていくことで都市全体の動きを表現し、</a:t>
            </a:r>
            <a:r>
              <a:rPr kumimoji="1" lang="en-US" altLang="ja-JP" dirty="0" smtClean="0"/>
              <a:t>OD</a:t>
            </a:r>
            <a:r>
              <a:rPr kumimoji="1" lang="ja-JP" altLang="en-US" dirty="0" smtClean="0"/>
              <a:t>データ推定を行っていくという流れになります。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DC1156E9-627A-42F3-8E29-7CFAF043435F}" type="slidenum">
              <a:rPr kumimoji="1" lang="ja-JP" altLang="en-US" smtClean="0"/>
              <a:t>19</a:t>
            </a:fld>
            <a:endParaRPr kumimoji="1" lang="ja-JP" altLang="en-US"/>
          </a:p>
        </p:txBody>
      </p:sp>
    </p:spTree>
    <p:extLst>
      <p:ext uri="{BB962C8B-B14F-4D97-AF65-F5344CB8AC3E}">
        <p14:creationId xmlns:p14="http://schemas.microsoft.com/office/powerpoint/2010/main" val="48136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2</a:t>
            </a:fld>
            <a:endParaRPr kumimoji="1" lang="ja-JP" altLang="en-US"/>
          </a:p>
        </p:txBody>
      </p:sp>
    </p:spTree>
    <p:extLst>
      <p:ext uri="{BB962C8B-B14F-4D97-AF65-F5344CB8AC3E}">
        <p14:creationId xmlns:p14="http://schemas.microsoft.com/office/powerpoint/2010/main" val="154675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3</a:t>
            </a:fld>
            <a:endParaRPr kumimoji="1" lang="ja-JP" altLang="en-US"/>
          </a:p>
        </p:txBody>
      </p:sp>
    </p:spTree>
    <p:extLst>
      <p:ext uri="{BB962C8B-B14F-4D97-AF65-F5344CB8AC3E}">
        <p14:creationId xmlns:p14="http://schemas.microsoft.com/office/powerpoint/2010/main" val="80389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4</a:t>
            </a:fld>
            <a:endParaRPr kumimoji="1" lang="ja-JP" altLang="en-US"/>
          </a:p>
        </p:txBody>
      </p:sp>
    </p:spTree>
    <p:extLst>
      <p:ext uri="{BB962C8B-B14F-4D97-AF65-F5344CB8AC3E}">
        <p14:creationId xmlns:p14="http://schemas.microsoft.com/office/powerpoint/2010/main" val="161324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5</a:t>
            </a:fld>
            <a:endParaRPr kumimoji="1" lang="ja-JP" altLang="en-US"/>
          </a:p>
        </p:txBody>
      </p:sp>
    </p:spTree>
    <p:extLst>
      <p:ext uri="{BB962C8B-B14F-4D97-AF65-F5344CB8AC3E}">
        <p14:creationId xmlns:p14="http://schemas.microsoft.com/office/powerpoint/2010/main" val="1699254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6</a:t>
            </a:fld>
            <a:endParaRPr kumimoji="1" lang="ja-JP" altLang="en-US"/>
          </a:p>
        </p:txBody>
      </p:sp>
    </p:spTree>
    <p:extLst>
      <p:ext uri="{BB962C8B-B14F-4D97-AF65-F5344CB8AC3E}">
        <p14:creationId xmlns:p14="http://schemas.microsoft.com/office/powerpoint/2010/main" val="259788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7</a:t>
            </a:fld>
            <a:endParaRPr kumimoji="1" lang="ja-JP" altLang="en-US"/>
          </a:p>
        </p:txBody>
      </p:sp>
    </p:spTree>
    <p:extLst>
      <p:ext uri="{BB962C8B-B14F-4D97-AF65-F5344CB8AC3E}">
        <p14:creationId xmlns:p14="http://schemas.microsoft.com/office/powerpoint/2010/main" val="271430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8</a:t>
            </a:fld>
            <a:endParaRPr kumimoji="1" lang="ja-JP" altLang="en-US"/>
          </a:p>
        </p:txBody>
      </p:sp>
    </p:spTree>
    <p:extLst>
      <p:ext uri="{BB962C8B-B14F-4D97-AF65-F5344CB8AC3E}">
        <p14:creationId xmlns:p14="http://schemas.microsoft.com/office/powerpoint/2010/main" val="303201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59302F-FCBC-4ADA-85D6-C2BFCC012BC7}" type="slidenum">
              <a:rPr kumimoji="1" lang="ja-JP" altLang="en-US" smtClean="0"/>
              <a:t>9</a:t>
            </a:fld>
            <a:endParaRPr kumimoji="1" lang="ja-JP" altLang="en-US"/>
          </a:p>
        </p:txBody>
      </p:sp>
    </p:spTree>
    <p:extLst>
      <p:ext uri="{BB962C8B-B14F-4D97-AF65-F5344CB8AC3E}">
        <p14:creationId xmlns:p14="http://schemas.microsoft.com/office/powerpoint/2010/main" val="3535760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55869"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D3C87F4-7E94-4FEA-BD50-8B5746FD235E}" type="datetime1">
              <a:rPr kumimoji="1" lang="ja-JP" altLang="en-US" smtClean="0"/>
              <a:t>2016/2/12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23177334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C8A3E7D-F9E7-45D4-80F3-0C23E0E37B58}" type="datetime1">
              <a:rPr kumimoji="1" lang="ja-JP" altLang="en-US" smtClean="0"/>
              <a:t>2016/2/12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76440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C4EF494-3A56-4A88-B3D3-43F773C20EBD}" type="datetime1">
              <a:rPr kumimoji="1" lang="ja-JP" altLang="en-US" smtClean="0"/>
              <a:t>2016/2/12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192226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190" y="647654"/>
            <a:ext cx="8811809" cy="5708697"/>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a:xfrm>
            <a:off x="332190" y="6435834"/>
            <a:ext cx="2057400" cy="365125"/>
          </a:xfrm>
        </p:spPr>
        <p:txBody>
          <a:bodyPr/>
          <a:lstStyle/>
          <a:p>
            <a:fld id="{6972CB3E-EE57-41D6-ABFA-40278DD865A5}" type="datetime1">
              <a:rPr kumimoji="1" lang="ja-JP" altLang="en-US" smtClean="0"/>
              <a:t>2016/2/12</a:t>
            </a:fld>
            <a:endParaRPr kumimoji="1" lang="ja-JP" altLang="en-US"/>
          </a:p>
        </p:txBody>
      </p:sp>
      <p:sp>
        <p:nvSpPr>
          <p:cNvPr id="5" name="Footer Placeholder 4"/>
          <p:cNvSpPr>
            <a:spLocks noGrp="1"/>
          </p:cNvSpPr>
          <p:nvPr>
            <p:ph type="ftr" sz="quarter" idx="11"/>
          </p:nvPr>
        </p:nvSpPr>
        <p:spPr>
          <a:xfrm>
            <a:off x="2984562" y="6435834"/>
            <a:ext cx="3086100" cy="365125"/>
          </a:xfrm>
        </p:spPr>
        <p:txBody>
          <a:bodyPr/>
          <a:lstStyle/>
          <a:p>
            <a:endParaRPr kumimoji="1" lang="ja-JP" altLang="en-US"/>
          </a:p>
        </p:txBody>
      </p:sp>
      <p:sp>
        <p:nvSpPr>
          <p:cNvPr id="6" name="Slide Number Placeholder 5"/>
          <p:cNvSpPr>
            <a:spLocks noGrp="1"/>
          </p:cNvSpPr>
          <p:nvPr>
            <p:ph type="sldNum" sz="quarter" idx="12"/>
          </p:nvPr>
        </p:nvSpPr>
        <p:spPr>
          <a:xfrm>
            <a:off x="7966509" y="58006"/>
            <a:ext cx="955496" cy="571500"/>
          </a:xfrm>
        </p:spPr>
        <p:txBody>
          <a:bodyPr/>
          <a:lstStyle>
            <a:lvl1pPr>
              <a:defRPr sz="3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EAB99802-F8D1-46CB-BB19-E4BE2D0AD105}" type="slidenum">
              <a:rPr lang="ja-JP" altLang="en-US" smtClean="0"/>
              <a:pPr/>
              <a:t>‹#›</a:t>
            </a:fld>
            <a:endParaRPr lang="ja-JP" altLang="en-US" dirty="0"/>
          </a:p>
        </p:txBody>
      </p:sp>
      <p:sp>
        <p:nvSpPr>
          <p:cNvPr id="7" name="Rectangle 9"/>
          <p:cNvSpPr>
            <a:spLocks noChangeArrowheads="1"/>
          </p:cNvSpPr>
          <p:nvPr userDrawn="1"/>
        </p:nvSpPr>
        <p:spPr bwMode="auto">
          <a:xfrm rot="16200000">
            <a:off x="-3382765" y="3382765"/>
            <a:ext cx="6858001" cy="92468"/>
          </a:xfrm>
          <a:prstGeom prst="rect">
            <a:avLst/>
          </a:prstGeom>
          <a:solidFill>
            <a:schemeClr val="tx1"/>
          </a:solidFill>
          <a:ln w="3175">
            <a:solidFill>
              <a:schemeClr val="bg1"/>
            </a:solidFill>
            <a:miter lim="800000"/>
            <a:headEnd/>
            <a:tailEnd/>
          </a:ln>
          <a:effectLst/>
          <a:scene3d>
            <a:camera prst="orthographicFront"/>
            <a:lightRig rig="threePt" dir="t"/>
          </a:scene3d>
          <a:sp3d>
            <a:bevelT prst="angle"/>
          </a:sp3d>
        </p:spPr>
        <p:txBody>
          <a:bodyPr wrap="none" anchor="ctr"/>
          <a:lstStyle/>
          <a:p>
            <a:pPr algn="r"/>
            <a:endParaRPr lang="en-US" altLang="ja-JP" sz="1200" b="1" dirty="0">
              <a:solidFill>
                <a:schemeClr val="bg1"/>
              </a:solidFill>
              <a:latin typeface="Century Gothic" panose="020B0502020202020204" pitchFamily="34" charset="0"/>
            </a:endParaRPr>
          </a:p>
        </p:txBody>
      </p:sp>
      <p:sp>
        <p:nvSpPr>
          <p:cNvPr id="8" name="Rectangle 10"/>
          <p:cNvSpPr>
            <a:spLocks noChangeArrowheads="1"/>
          </p:cNvSpPr>
          <p:nvPr userDrawn="1"/>
        </p:nvSpPr>
        <p:spPr bwMode="auto">
          <a:xfrm rot="16200000" flipV="1">
            <a:off x="-3271684" y="3406142"/>
            <a:ext cx="6858002" cy="45719"/>
          </a:xfrm>
          <a:prstGeom prst="rect">
            <a:avLst/>
          </a:prstGeom>
          <a:solidFill>
            <a:srgbClr val="FF0000"/>
          </a:solidFill>
          <a:ln w="3175">
            <a:noFill/>
            <a:miter lim="800000"/>
            <a:headEnd/>
            <a:tailEnd/>
          </a:ln>
          <a:effectLst/>
          <a:scene3d>
            <a:camera prst="orthographicFront"/>
            <a:lightRig rig="threePt" dir="t"/>
          </a:scene3d>
          <a:sp3d>
            <a:bevelT prst="angle"/>
          </a:sp3d>
          <a:extLst/>
        </p:spPr>
        <p:txBody>
          <a:bodyPr wrap="none" anchor="ctr"/>
          <a:lstStyle/>
          <a:p>
            <a:endParaRPr lang="ja-JP" altLang="en-US"/>
          </a:p>
        </p:txBody>
      </p:sp>
      <p:sp>
        <p:nvSpPr>
          <p:cNvPr id="9" name="Rectangle 12"/>
          <p:cNvSpPr>
            <a:spLocks noChangeArrowheads="1"/>
          </p:cNvSpPr>
          <p:nvPr userDrawn="1"/>
        </p:nvSpPr>
        <p:spPr bwMode="auto">
          <a:xfrm>
            <a:off x="332191" y="79438"/>
            <a:ext cx="116696" cy="236446"/>
          </a:xfrm>
          <a:prstGeom prst="rect">
            <a:avLst/>
          </a:prstGeom>
          <a:solidFill>
            <a:schemeClr val="tx1"/>
          </a:solidFill>
          <a:ln w="12700">
            <a:solidFill>
              <a:schemeClr val="tx1"/>
            </a:solidFill>
            <a:miter lim="800000"/>
            <a:headEnd/>
            <a:tailEnd/>
          </a:ln>
          <a:effectLst/>
          <a:scene3d>
            <a:camera prst="orthographicFront"/>
            <a:lightRig rig="threePt" dir="t"/>
          </a:scene3d>
          <a:sp3d>
            <a:bevelT prst="angle"/>
          </a:sp3d>
        </p:spPr>
        <p:txBody>
          <a:bodyPr wrap="none" anchor="ctr"/>
          <a:lstStyle/>
          <a:p>
            <a:endParaRPr lang="ja-JP" altLang="en-US"/>
          </a:p>
        </p:txBody>
      </p:sp>
      <p:sp>
        <p:nvSpPr>
          <p:cNvPr id="10" name="Rectangle 2"/>
          <p:cNvSpPr>
            <a:spLocks noGrp="1" noChangeArrowheads="1"/>
          </p:cNvSpPr>
          <p:nvPr>
            <p:ph type="title"/>
          </p:nvPr>
        </p:nvSpPr>
        <p:spPr bwMode="auto">
          <a:xfrm>
            <a:off x="518740" y="115734"/>
            <a:ext cx="6377474" cy="49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defRPr sz="300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lang="ja-JP" altLang="en-US" dirty="0" smtClean="0"/>
              <a:t>マスタ タイトルの書式設定</a:t>
            </a:r>
          </a:p>
        </p:txBody>
      </p:sp>
      <p:sp>
        <p:nvSpPr>
          <p:cNvPr id="16" name="Rectangle 12"/>
          <p:cNvSpPr>
            <a:spLocks noChangeArrowheads="1"/>
          </p:cNvSpPr>
          <p:nvPr userDrawn="1"/>
        </p:nvSpPr>
        <p:spPr bwMode="auto">
          <a:xfrm>
            <a:off x="332191" y="315884"/>
            <a:ext cx="116696" cy="236446"/>
          </a:xfrm>
          <a:prstGeom prst="rect">
            <a:avLst/>
          </a:prstGeom>
          <a:solidFill>
            <a:srgbClr val="FF0000"/>
          </a:solidFill>
          <a:ln w="12700">
            <a:solidFill>
              <a:srgbClr val="FF0000"/>
            </a:solidFill>
            <a:miter lim="800000"/>
            <a:headEnd/>
            <a:tailEnd/>
          </a:ln>
          <a:effectLst/>
          <a:scene3d>
            <a:camera prst="orthographicFront"/>
            <a:lightRig rig="threePt" dir="t"/>
          </a:scene3d>
          <a:sp3d>
            <a:bevelT prst="angle"/>
          </a:sp3d>
        </p:spPr>
        <p:txBody>
          <a:bodyPr wrap="none" anchor="ctr"/>
          <a:lstStyle/>
          <a:p>
            <a:endParaRPr lang="ja-JP" altLang="en-US"/>
          </a:p>
        </p:txBody>
      </p:sp>
    </p:spTree>
    <p:extLst>
      <p:ext uri="{BB962C8B-B14F-4D97-AF65-F5344CB8AC3E}">
        <p14:creationId xmlns:p14="http://schemas.microsoft.com/office/powerpoint/2010/main" val="1330707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855B0F0-7AF6-478B-840F-29747B2BB48A}" type="datetime1">
              <a:rPr kumimoji="1" lang="ja-JP" altLang="en-US" smtClean="0"/>
              <a:t>2016/2/12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37551901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5009EDC-1BC3-444C-B75C-097928789F58}" type="datetime1">
              <a:rPr kumimoji="1" lang="ja-JP" altLang="en-US" smtClean="0"/>
              <a:t>2016/2/12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233152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C79B713-F7EB-4888-A848-33FE3E7C2A09}" type="datetime1">
              <a:rPr kumimoji="1" lang="ja-JP" altLang="en-US" smtClean="0"/>
              <a:t>2016/2/12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93106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BEF4C51-394D-45A4-B3E2-4644FE49E536}" type="datetime1">
              <a:rPr kumimoji="1" lang="ja-JP" altLang="en-US" smtClean="0"/>
              <a:t>2016/2/12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20829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C30B2-A9BC-429D-864C-C4D58E1ACAF7}" type="datetime1">
              <a:rPr kumimoji="1" lang="ja-JP" altLang="en-US" smtClean="0"/>
              <a:t>2016/2/12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153544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9D5D78-3F4B-4B03-84BC-9D128F75FAA7}" type="datetime1">
              <a:rPr kumimoji="1" lang="ja-JP" altLang="en-US" smtClean="0"/>
              <a:t>2016/2/12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102616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622C310-F8A9-4349-AC9A-8E14AC981081}" type="datetime1">
              <a:rPr kumimoji="1" lang="ja-JP" altLang="en-US" smtClean="0"/>
              <a:t>2016/2/12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259034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47A99-EDDF-48D5-AEAB-FBEEF0EDEC3B}" type="datetime1">
              <a:rPr kumimoji="1" lang="ja-JP" altLang="en-US" smtClean="0"/>
              <a:t>2016/2/12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9802-F8D1-46CB-BB19-E4BE2D0AD105}" type="slidenum">
              <a:rPr kumimoji="1" lang="ja-JP" altLang="en-US" smtClean="0"/>
              <a:t>‹#›</a:t>
            </a:fld>
            <a:endParaRPr kumimoji="1" lang="ja-JP" altLang="en-US"/>
          </a:p>
        </p:txBody>
      </p:sp>
    </p:spTree>
    <p:extLst>
      <p:ext uri="{BB962C8B-B14F-4D97-AF65-F5344CB8AC3E}">
        <p14:creationId xmlns:p14="http://schemas.microsoft.com/office/powerpoint/2010/main" val="2167933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png"/><Relationship Id="rId18" Type="http://schemas.openxmlformats.org/officeDocument/2006/relationships/image" Target="../media/image32.png"/><Relationship Id="rId3" Type="http://schemas.openxmlformats.org/officeDocument/2006/relationships/image" Target="../media/image13.png"/><Relationship Id="rId21" Type="http://schemas.openxmlformats.org/officeDocument/2006/relationships/image" Target="../media/image35.png"/><Relationship Id="rId7" Type="http://schemas.openxmlformats.org/officeDocument/2006/relationships/image" Target="../media/image170.png"/><Relationship Id="rId12" Type="http://schemas.openxmlformats.org/officeDocument/2006/relationships/image" Target="../media/image22.png"/><Relationship Id="rId17" Type="http://schemas.openxmlformats.org/officeDocument/2006/relationships/image" Target="../media/image270.png"/><Relationship Id="rId2" Type="http://schemas.openxmlformats.org/officeDocument/2006/relationships/notesSlide" Target="../notesSlides/notesSlide11.xml"/><Relationship Id="rId16" Type="http://schemas.openxmlformats.org/officeDocument/2006/relationships/image" Target="../media/image26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0.png"/><Relationship Id="rId23" Type="http://schemas.openxmlformats.org/officeDocument/2006/relationships/image" Target="../media/image37.png"/><Relationship Id="rId10" Type="http://schemas.openxmlformats.org/officeDocument/2006/relationships/image" Target="../media/image20.png"/><Relationship Id="rId19"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3.png"/><Relationship Id="rId21" Type="http://schemas.openxmlformats.org/officeDocument/2006/relationships/image" Target="../media/image35.png"/><Relationship Id="rId7" Type="http://schemas.openxmlformats.org/officeDocument/2006/relationships/image" Target="../media/image170.png"/><Relationship Id="rId12" Type="http://schemas.openxmlformats.org/officeDocument/2006/relationships/image" Target="../media/image22.png"/><Relationship Id="rId17" Type="http://schemas.openxmlformats.org/officeDocument/2006/relationships/image" Target="../media/image270.png"/><Relationship Id="rId25" Type="http://schemas.openxmlformats.org/officeDocument/2006/relationships/image" Target="../media/image39.png"/><Relationship Id="rId2" Type="http://schemas.openxmlformats.org/officeDocument/2006/relationships/notesSlide" Target="../notesSlides/notesSlide12.xml"/><Relationship Id="rId16" Type="http://schemas.openxmlformats.org/officeDocument/2006/relationships/image" Target="../media/image26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8.png"/><Relationship Id="rId5" Type="http://schemas.openxmlformats.org/officeDocument/2006/relationships/image" Target="../media/image15.png"/><Relationship Id="rId15" Type="http://schemas.openxmlformats.org/officeDocument/2006/relationships/image" Target="../media/image250.png"/><Relationship Id="rId23" Type="http://schemas.openxmlformats.org/officeDocument/2006/relationships/image" Target="../media/image37.png"/><Relationship Id="rId10" Type="http://schemas.openxmlformats.org/officeDocument/2006/relationships/image" Target="../media/image20.png"/><Relationship Id="rId19"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6.png"/><Relationship Id="rId27"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png"/><Relationship Id="rId18" Type="http://schemas.openxmlformats.org/officeDocument/2006/relationships/image" Target="../media/image42.png"/><Relationship Id="rId3" Type="http://schemas.openxmlformats.org/officeDocument/2006/relationships/image" Target="../media/image13.png"/><Relationship Id="rId7" Type="http://schemas.openxmlformats.org/officeDocument/2006/relationships/image" Target="../media/image170.png"/><Relationship Id="rId12" Type="http://schemas.openxmlformats.org/officeDocument/2006/relationships/image" Target="../media/image22.png"/><Relationship Id="rId17" Type="http://schemas.openxmlformats.org/officeDocument/2006/relationships/image" Target="../media/image44.png"/><Relationship Id="rId2" Type="http://schemas.openxmlformats.org/officeDocument/2006/relationships/notesSlide" Target="../notesSlides/notesSlide13.xml"/><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0.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jpe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0.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8.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0.png"/><Relationship Id="rId12" Type="http://schemas.openxmlformats.org/officeDocument/2006/relationships/image" Target="../media/image22.png"/><Relationship Id="rId17" Type="http://schemas.openxmlformats.org/officeDocument/2006/relationships/image" Target="../media/image270.png"/><Relationship Id="rId2" Type="http://schemas.openxmlformats.org/officeDocument/2006/relationships/notesSlide" Target="../notesSlides/notesSlide9.xml"/><Relationship Id="rId16" Type="http://schemas.openxmlformats.org/officeDocument/2006/relationships/image" Target="../media/image260.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0.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5404919" y="5525031"/>
            <a:ext cx="3739081" cy="425596"/>
          </a:xfr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ja-JP" altLang="en-US" sz="2000" dirty="0" smtClean="0">
                <a:solidFill>
                  <a:schemeClr val="bg1"/>
                </a:solidFill>
                <a:latin typeface="HGP明朝E" panose="02020900000000000000" pitchFamily="18" charset="-128"/>
                <a:ea typeface="HGP明朝E" panose="02020900000000000000" pitchFamily="18" charset="-128"/>
              </a:rPr>
              <a:t>地域</a:t>
            </a:r>
            <a:r>
              <a:rPr lang="en-US" altLang="ja-JP" sz="2000" dirty="0" smtClean="0">
                <a:solidFill>
                  <a:schemeClr val="bg1"/>
                </a:solidFill>
                <a:latin typeface="HGP明朝E" panose="02020900000000000000" pitchFamily="18" charset="-128"/>
                <a:ea typeface="HGP明朝E" panose="02020900000000000000" pitchFamily="18" charset="-128"/>
              </a:rPr>
              <a:t>/</a:t>
            </a:r>
            <a:r>
              <a:rPr lang="ja-JP" altLang="en-US" sz="2000" dirty="0" smtClean="0">
                <a:solidFill>
                  <a:schemeClr val="bg1"/>
                </a:solidFill>
                <a:latin typeface="HGP明朝E" panose="02020900000000000000" pitchFamily="18" charset="-128"/>
                <a:ea typeface="HGP明朝E" panose="02020900000000000000" pitchFamily="18" charset="-128"/>
              </a:rPr>
              <a:t>情報研究室　　原田 遼</a:t>
            </a:r>
            <a:endParaRPr kumimoji="1" lang="ja-JP" altLang="en-US" sz="2000" dirty="0">
              <a:solidFill>
                <a:schemeClr val="bg1"/>
              </a:solidFill>
              <a:latin typeface="HGP明朝E" panose="02020900000000000000" pitchFamily="18" charset="-128"/>
              <a:ea typeface="HGP明朝E" panose="02020900000000000000" pitchFamily="18" charset="-128"/>
            </a:endParaRPr>
          </a:p>
        </p:txBody>
      </p:sp>
      <p:sp>
        <p:nvSpPr>
          <p:cNvPr id="4" name="タイトル 3"/>
          <p:cNvSpPr>
            <a:spLocks noGrp="1"/>
          </p:cNvSpPr>
          <p:nvPr>
            <p:ph type="ctrTitle"/>
          </p:nvPr>
        </p:nvSpPr>
        <p:spPr>
          <a:xfrm>
            <a:off x="-1" y="0"/>
            <a:ext cx="9144000" cy="1647998"/>
          </a:xfrm>
          <a:solidFill>
            <a:schemeClr val="bg2">
              <a:lumMod val="25000"/>
            </a:schemeClr>
          </a:solidFill>
          <a:ln>
            <a:noFill/>
          </a:ln>
          <a:effectLst/>
          <a:scene3d>
            <a:camera prst="orthographicFront">
              <a:rot lat="0" lon="0" rev="0"/>
            </a:camera>
            <a:lightRig rig="chilly" dir="t">
              <a:rot lat="0" lon="0" rev="18480000"/>
            </a:lightRig>
          </a:scene3d>
          <a:sp3d prstMaterial="clear">
            <a:bevelT h="63500"/>
          </a:sp3d>
        </p:spPr>
        <p:txBody>
          <a:bodyPr anchor="ctr">
            <a:normAutofit/>
          </a:bodyPr>
          <a:lstStyle/>
          <a:p>
            <a:r>
              <a:rPr lang="ja-JP" altLang="en-US" sz="4400" dirty="0" smtClean="0">
                <a:solidFill>
                  <a:schemeClr val="bg1"/>
                </a:solidFill>
                <a:latin typeface="HGP明朝E" panose="02020900000000000000" pitchFamily="18" charset="-128"/>
                <a:ea typeface="HGP明朝E" panose="02020900000000000000" pitchFamily="18" charset="-128"/>
              </a:rPr>
              <a:t>異種交通</a:t>
            </a:r>
            <a:r>
              <a:rPr lang="ja-JP" altLang="en-US" sz="4400" dirty="0">
                <a:solidFill>
                  <a:schemeClr val="bg1"/>
                </a:solidFill>
                <a:latin typeface="HGP明朝E" panose="02020900000000000000" pitchFamily="18" charset="-128"/>
                <a:ea typeface="HGP明朝E" panose="02020900000000000000" pitchFamily="18" charset="-128"/>
              </a:rPr>
              <a:t>データ</a:t>
            </a:r>
            <a:r>
              <a:rPr lang="ja-JP" altLang="en-US" sz="4400" dirty="0" smtClean="0">
                <a:solidFill>
                  <a:schemeClr val="bg1"/>
                </a:solidFill>
                <a:latin typeface="HGP明朝E" panose="02020900000000000000" pitchFamily="18" charset="-128"/>
                <a:ea typeface="HGP明朝E" panose="02020900000000000000" pitchFamily="18" charset="-128"/>
              </a:rPr>
              <a:t>を利用した</a:t>
            </a:r>
            <a:r>
              <a:rPr lang="en-US" altLang="ja-JP" sz="4400" dirty="0" smtClean="0">
                <a:solidFill>
                  <a:schemeClr val="bg1"/>
                </a:solidFill>
                <a:latin typeface="HGP明朝E" panose="02020900000000000000" pitchFamily="18" charset="-128"/>
                <a:ea typeface="HGP明朝E" panose="02020900000000000000" pitchFamily="18" charset="-128"/>
              </a:rPr>
              <a:t/>
            </a:r>
            <a:br>
              <a:rPr lang="en-US" altLang="ja-JP" sz="4400" dirty="0" smtClean="0">
                <a:solidFill>
                  <a:schemeClr val="bg1"/>
                </a:solidFill>
                <a:latin typeface="HGP明朝E" panose="02020900000000000000" pitchFamily="18" charset="-128"/>
                <a:ea typeface="HGP明朝E" panose="02020900000000000000" pitchFamily="18" charset="-128"/>
              </a:rPr>
            </a:br>
            <a:r>
              <a:rPr lang="en-US" altLang="ja-JP" sz="4400" dirty="0" smtClean="0">
                <a:solidFill>
                  <a:schemeClr val="bg1"/>
                </a:solidFill>
                <a:latin typeface="HGP明朝E" panose="02020900000000000000" pitchFamily="18" charset="-128"/>
                <a:ea typeface="HGP明朝E" panose="02020900000000000000" pitchFamily="18" charset="-128"/>
              </a:rPr>
              <a:t>OD</a:t>
            </a:r>
            <a:r>
              <a:rPr lang="ja-JP" altLang="en-US" sz="4400" dirty="0" smtClean="0">
                <a:solidFill>
                  <a:schemeClr val="bg1"/>
                </a:solidFill>
                <a:latin typeface="HGP明朝E" panose="02020900000000000000" pitchFamily="18" charset="-128"/>
                <a:ea typeface="HGP明朝E" panose="02020900000000000000" pitchFamily="18" charset="-128"/>
              </a:rPr>
              <a:t>推計に関する研究</a:t>
            </a:r>
            <a:endParaRPr kumimoji="1" lang="ja-JP" altLang="en-US" sz="4400" dirty="0">
              <a:solidFill>
                <a:schemeClr val="bg1"/>
              </a:solidFill>
              <a:latin typeface="HGP明朝E" panose="02020900000000000000" pitchFamily="18" charset="-128"/>
              <a:ea typeface="HGP明朝E" panose="02020900000000000000" pitchFamily="18" charset="-128"/>
            </a:endParaRPr>
          </a:p>
        </p:txBody>
      </p:sp>
      <p:sp>
        <p:nvSpPr>
          <p:cNvPr id="7" name="サブタイトル 2"/>
          <p:cNvSpPr txBox="1">
            <a:spLocks/>
          </p:cNvSpPr>
          <p:nvPr/>
        </p:nvSpPr>
        <p:spPr>
          <a:xfrm>
            <a:off x="5404918" y="5950627"/>
            <a:ext cx="3739082" cy="902847"/>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2000" dirty="0" smtClean="0">
                <a:solidFill>
                  <a:schemeClr val="bg1"/>
                </a:solidFill>
                <a:latin typeface="HGP明朝E" panose="02020900000000000000" pitchFamily="18" charset="-128"/>
                <a:ea typeface="HGP明朝E" panose="02020900000000000000" pitchFamily="18" charset="-128"/>
              </a:rPr>
              <a:t>主査：　布施孝志 准教授</a:t>
            </a:r>
            <a:endParaRPr lang="en-US" altLang="ja-JP" sz="2000" dirty="0" smtClean="0">
              <a:solidFill>
                <a:schemeClr val="bg1"/>
              </a:solidFill>
              <a:latin typeface="HGP明朝E" panose="02020900000000000000" pitchFamily="18" charset="-128"/>
              <a:ea typeface="HGP明朝E" panose="02020900000000000000" pitchFamily="18" charset="-128"/>
            </a:endParaRPr>
          </a:p>
          <a:p>
            <a:r>
              <a:rPr lang="ja-JP" altLang="en-US" sz="2000" dirty="0" smtClean="0">
                <a:solidFill>
                  <a:schemeClr val="bg1"/>
                </a:solidFill>
                <a:latin typeface="HGP明朝E" panose="02020900000000000000" pitchFamily="18" charset="-128"/>
                <a:ea typeface="HGP明朝E" panose="02020900000000000000" pitchFamily="18" charset="-128"/>
              </a:rPr>
              <a:t>副査：　羽藤英二 教授　</a:t>
            </a:r>
            <a:endParaRPr lang="ja-JP" altLang="en-US" sz="2000" dirty="0">
              <a:solidFill>
                <a:schemeClr val="bg1"/>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033656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10</a:t>
            </a:fld>
            <a:endParaRPr lang="ja-JP" altLang="en-US" dirty="0"/>
          </a:p>
        </p:txBody>
      </p:sp>
      <p:sp>
        <p:nvSpPr>
          <p:cNvPr id="5" name="タイトル 4"/>
          <p:cNvSpPr>
            <a:spLocks noGrp="1"/>
          </p:cNvSpPr>
          <p:nvPr>
            <p:ph type="title"/>
          </p:nvPr>
        </p:nvSpPr>
        <p:spPr/>
        <p:txBody>
          <a:bodyPr/>
          <a:lstStyle/>
          <a:p>
            <a:r>
              <a:rPr kumimoji="1" lang="ja-JP" altLang="en-US" dirty="0" smtClean="0"/>
              <a:t>研究の手法</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生活行動シミュレータ</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PCATS</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8003" y="1232558"/>
            <a:ext cx="8934284" cy="1015663"/>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個人</a:t>
            </a:r>
            <a:r>
              <a:rPr lang="ja-JP" altLang="en-US" sz="2000" dirty="0" smtClean="0">
                <a:latin typeface="メイリオ" panose="020B0604030504040204" pitchFamily="50" charset="-128"/>
                <a:ea typeface="メイリオ" panose="020B0604030504040204" pitchFamily="50" charset="-128"/>
              </a:rPr>
              <a:t>の生活行動に関する意思決定を時間軸上で逐次再現し，</a:t>
            </a:r>
            <a:r>
              <a:rPr lang="en-US" altLang="ja-JP" sz="2000" dirty="0">
                <a:latin typeface="メイリオ" panose="020B0604030504040204" pitchFamily="50" charset="-128"/>
                <a:ea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それに伴う生活行動の軌跡を，時空間制約を考慮して再現する</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生活行動マイクロシミュレーション</a:t>
            </a:r>
            <a:endParaRPr lang="en-US" altLang="ja-JP" sz="2000" dirty="0" smtClean="0">
              <a:latin typeface="メイリオ" panose="020B0604030504040204" pitchFamily="50" charset="-128"/>
              <a:ea typeface="メイリオ" panose="020B0604030504040204" pitchFamily="50" charset="-128"/>
            </a:endParaRPr>
          </a:p>
        </p:txBody>
      </p:sp>
      <p:sp>
        <p:nvSpPr>
          <p:cNvPr id="8" name="正方形/長方形 7"/>
          <p:cNvSpPr/>
          <p:nvPr/>
        </p:nvSpPr>
        <p:spPr>
          <a:xfrm>
            <a:off x="3445002" y="2419339"/>
            <a:ext cx="2348465" cy="932969"/>
          </a:xfrm>
          <a:prstGeom prst="rect">
            <a:avLst/>
          </a:prstGeom>
          <a:solidFill>
            <a:schemeClr val="bg1">
              <a:lumMod val="8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000" b="1" dirty="0" smtClean="0">
                <a:solidFill>
                  <a:schemeClr val="tx1"/>
                </a:solidFill>
                <a:latin typeface="メイリオ" panose="020B0604030504040204" pitchFamily="50" charset="-128"/>
                <a:ea typeface="メイリオ" panose="020B0604030504040204" pitchFamily="50" charset="-128"/>
              </a:rPr>
              <a:t>個人・世帯データ</a:t>
            </a:r>
            <a:endParaRPr kumimoji="1" lang="en-US" altLang="ja-JP" sz="2000" b="1" dirty="0" smtClean="0">
              <a:solidFill>
                <a:schemeClr val="tx1"/>
              </a:solidFill>
              <a:latin typeface="メイリオ" panose="020B0604030504040204" pitchFamily="50" charset="-128"/>
              <a:ea typeface="メイリオ" panose="020B0604030504040204" pitchFamily="50" charset="-128"/>
            </a:endParaRPr>
          </a:p>
          <a:p>
            <a:pPr algn="ctr"/>
            <a:r>
              <a:rPr lang="ja-JP" altLang="en-US" sz="1600" dirty="0" smtClean="0">
                <a:solidFill>
                  <a:schemeClr val="tx1"/>
                </a:solidFill>
                <a:latin typeface="メイリオ" panose="020B0604030504040204" pitchFamily="50" charset="-128"/>
                <a:ea typeface="メイリオ" panose="020B0604030504040204" pitchFamily="50" charset="-128"/>
              </a:rPr>
              <a:t>・年齢</a:t>
            </a:r>
            <a:r>
              <a:rPr lang="en-US" altLang="ja-JP" sz="1600" dirty="0" smtClean="0">
                <a:solidFill>
                  <a:schemeClr val="tx1"/>
                </a:solidFill>
                <a:latin typeface="メイリオ" panose="020B0604030504040204" pitchFamily="50" charset="-128"/>
                <a:ea typeface="メイリオ" panose="020B0604030504040204" pitchFamily="50" charset="-128"/>
              </a:rPr>
              <a:t>/</a:t>
            </a:r>
            <a:r>
              <a:rPr lang="ja-JP" altLang="en-US" sz="1600" dirty="0" smtClean="0">
                <a:solidFill>
                  <a:schemeClr val="tx1"/>
                </a:solidFill>
                <a:latin typeface="メイリオ" panose="020B0604030504040204" pitchFamily="50" charset="-128"/>
                <a:ea typeface="メイリオ" panose="020B0604030504040204" pitchFamily="50" charset="-128"/>
              </a:rPr>
              <a:t>性別　・職業</a:t>
            </a:r>
            <a:endParaRPr lang="en-US" altLang="ja-JP" sz="160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1600" dirty="0" smtClean="0">
                <a:solidFill>
                  <a:schemeClr val="tx1"/>
                </a:solidFill>
                <a:latin typeface="メイリオ" panose="020B0604030504040204" pitchFamily="50" charset="-128"/>
                <a:ea typeface="メイリオ" panose="020B0604030504040204" pitchFamily="50" charset="-128"/>
              </a:rPr>
              <a:t>・収入　・免許有無等</a:t>
            </a:r>
          </a:p>
        </p:txBody>
      </p:sp>
      <p:sp>
        <p:nvSpPr>
          <p:cNvPr id="9" name="正方形/長方形 8"/>
          <p:cNvSpPr/>
          <p:nvPr/>
        </p:nvSpPr>
        <p:spPr>
          <a:xfrm>
            <a:off x="6096467" y="2419339"/>
            <a:ext cx="2348465" cy="932969"/>
          </a:xfrm>
          <a:prstGeom prst="rect">
            <a:avLst/>
          </a:prstGeom>
          <a:solidFill>
            <a:schemeClr val="accent2">
              <a:lumMod val="20000"/>
              <a:lumOff val="8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b="1" dirty="0">
                <a:solidFill>
                  <a:schemeClr val="tx1"/>
                </a:solidFill>
                <a:latin typeface="メイリオ" panose="020B0604030504040204" pitchFamily="50" charset="-128"/>
                <a:ea typeface="メイリオ" panose="020B0604030504040204" pitchFamily="50" charset="-128"/>
              </a:rPr>
              <a:t>地域</a:t>
            </a:r>
            <a:r>
              <a:rPr kumimoji="1" lang="ja-JP" altLang="en-US" sz="2000" b="1" dirty="0" smtClean="0">
                <a:solidFill>
                  <a:schemeClr val="tx1"/>
                </a:solidFill>
                <a:latin typeface="メイリオ" panose="020B0604030504040204" pitchFamily="50" charset="-128"/>
                <a:ea typeface="メイリオ" panose="020B0604030504040204" pitchFamily="50" charset="-128"/>
              </a:rPr>
              <a:t>データ</a:t>
            </a:r>
            <a:endParaRPr kumimoji="1" lang="en-US" altLang="ja-JP" sz="2000" b="1" dirty="0" smtClean="0">
              <a:solidFill>
                <a:schemeClr val="tx1"/>
              </a:solidFill>
              <a:latin typeface="メイリオ" panose="020B0604030504040204" pitchFamily="50" charset="-128"/>
              <a:ea typeface="メイリオ" panose="020B0604030504040204" pitchFamily="50" charset="-128"/>
            </a:endParaRPr>
          </a:p>
          <a:p>
            <a:pPr algn="ctr"/>
            <a:r>
              <a:rPr lang="ja-JP" altLang="en-US" sz="1600" dirty="0" smtClean="0">
                <a:solidFill>
                  <a:schemeClr val="tx1"/>
                </a:solidFill>
                <a:latin typeface="メイリオ" panose="020B0604030504040204" pitchFamily="50" charset="-128"/>
                <a:ea typeface="メイリオ" panose="020B0604030504040204" pitchFamily="50" charset="-128"/>
              </a:rPr>
              <a:t>・店舗数　・面積</a:t>
            </a:r>
            <a:endParaRPr lang="en-US" altLang="ja-JP" sz="160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1600" dirty="0" smtClean="0">
                <a:solidFill>
                  <a:schemeClr val="tx1"/>
                </a:solidFill>
                <a:latin typeface="メイリオ" panose="020B0604030504040204" pitchFamily="50" charset="-128"/>
                <a:ea typeface="メイリオ" panose="020B0604030504040204" pitchFamily="50" charset="-128"/>
              </a:rPr>
              <a:t>・店舗密度・昼間人口</a:t>
            </a:r>
          </a:p>
        </p:txBody>
      </p:sp>
      <p:sp>
        <p:nvSpPr>
          <p:cNvPr id="10" name="正方形/長方形 9"/>
          <p:cNvSpPr/>
          <p:nvPr/>
        </p:nvSpPr>
        <p:spPr>
          <a:xfrm>
            <a:off x="355580" y="2419339"/>
            <a:ext cx="2720606" cy="932969"/>
          </a:xfrm>
          <a:prstGeom prst="rect">
            <a:avLst/>
          </a:prstGeom>
          <a:solidFill>
            <a:srgbClr val="FF0000">
              <a:alpha val="25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000" b="1" dirty="0" smtClean="0">
                <a:solidFill>
                  <a:schemeClr val="tx1"/>
                </a:solidFill>
                <a:latin typeface="メイリオ" panose="020B0604030504040204" pitchFamily="50" charset="-128"/>
                <a:ea typeface="メイリオ" panose="020B0604030504040204" pitchFamily="50" charset="-128"/>
              </a:rPr>
              <a:t>交通データ</a:t>
            </a:r>
            <a:endParaRPr kumimoji="1" lang="en-US" altLang="ja-JP" sz="2000" b="1" dirty="0" smtClean="0">
              <a:solidFill>
                <a:schemeClr val="tx1"/>
              </a:solidFill>
              <a:latin typeface="メイリオ" panose="020B0604030504040204" pitchFamily="50" charset="-128"/>
              <a:ea typeface="メイリオ" panose="020B0604030504040204" pitchFamily="50" charset="-128"/>
            </a:endParaRPr>
          </a:p>
          <a:p>
            <a:pPr algn="ctr"/>
            <a:r>
              <a:rPr lang="ja-JP" altLang="en-US" sz="1600" dirty="0" smtClean="0">
                <a:solidFill>
                  <a:schemeClr val="tx1"/>
                </a:solidFill>
                <a:latin typeface="メイリオ" panose="020B0604030504040204" pitchFamily="50" charset="-128"/>
                <a:ea typeface="メイリオ" panose="020B0604030504040204" pitchFamily="50" charset="-128"/>
              </a:rPr>
              <a:t>・機関別</a:t>
            </a:r>
            <a:r>
              <a:rPr lang="en-US" altLang="ja-JP" sz="1600" dirty="0" smtClean="0">
                <a:solidFill>
                  <a:schemeClr val="tx1"/>
                </a:solidFill>
                <a:latin typeface="メイリオ" panose="020B0604030504040204" pitchFamily="50" charset="-128"/>
                <a:ea typeface="メイリオ" panose="020B0604030504040204" pitchFamily="50" charset="-128"/>
              </a:rPr>
              <a:t>OD</a:t>
            </a:r>
            <a:r>
              <a:rPr lang="ja-JP" altLang="en-US" sz="1600" dirty="0" smtClean="0">
                <a:solidFill>
                  <a:schemeClr val="tx1"/>
                </a:solidFill>
                <a:latin typeface="メイリオ" panose="020B0604030504040204" pitchFamily="50" charset="-128"/>
                <a:ea typeface="メイリオ" panose="020B0604030504040204" pitchFamily="50" charset="-128"/>
              </a:rPr>
              <a:t>所要時間</a:t>
            </a:r>
            <a:r>
              <a:rPr lang="en-US" altLang="ja-JP" sz="1600" dirty="0" smtClean="0">
                <a:solidFill>
                  <a:schemeClr val="tx1"/>
                </a:solidFill>
                <a:latin typeface="メイリオ" panose="020B0604030504040204" pitchFamily="50" charset="-128"/>
                <a:ea typeface="メイリオ" panose="020B0604030504040204" pitchFamily="50" charset="-128"/>
              </a:rPr>
              <a:t>/</a:t>
            </a:r>
            <a:r>
              <a:rPr lang="ja-JP" altLang="en-US" sz="1600" dirty="0" smtClean="0">
                <a:solidFill>
                  <a:schemeClr val="tx1"/>
                </a:solidFill>
                <a:latin typeface="メイリオ" panose="020B0604030504040204" pitchFamily="50" charset="-128"/>
                <a:ea typeface="メイリオ" panose="020B0604030504040204" pitchFamily="50" charset="-128"/>
              </a:rPr>
              <a:t>費用</a:t>
            </a:r>
            <a:endParaRPr lang="en-US" altLang="ja-JP" sz="160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1600" dirty="0" smtClean="0">
                <a:solidFill>
                  <a:schemeClr val="tx1"/>
                </a:solidFill>
                <a:latin typeface="メイリオ" panose="020B0604030504040204" pitchFamily="50" charset="-128"/>
                <a:ea typeface="メイリオ" panose="020B0604030504040204" pitchFamily="50" charset="-128"/>
              </a:rPr>
              <a:t>・乗り換え回数データ</a:t>
            </a:r>
          </a:p>
        </p:txBody>
      </p:sp>
      <p:cxnSp>
        <p:nvCxnSpPr>
          <p:cNvPr id="11" name="直線矢印コネクタ 10"/>
          <p:cNvCxnSpPr>
            <a:stCxn id="8" idx="2"/>
          </p:cNvCxnSpPr>
          <p:nvPr/>
        </p:nvCxnSpPr>
        <p:spPr>
          <a:xfrm>
            <a:off x="4619235" y="3352308"/>
            <a:ext cx="0" cy="889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10" idx="2"/>
          </p:cNvCxnSpPr>
          <p:nvPr/>
        </p:nvCxnSpPr>
        <p:spPr>
          <a:xfrm>
            <a:off x="1715883" y="3352308"/>
            <a:ext cx="0" cy="24902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1715883" y="3601328"/>
            <a:ext cx="2903351"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4644792" y="3601328"/>
            <a:ext cx="265425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7299042" y="3352308"/>
            <a:ext cx="0" cy="24902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3311998" y="4242193"/>
            <a:ext cx="2610852" cy="519354"/>
          </a:xfrm>
          <a:prstGeom prst="roundRect">
            <a:avLst/>
          </a:prstGeom>
          <a:noFill/>
          <a:ln w="28575">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en-US" altLang="ja-JP" sz="2400" dirty="0" smtClean="0">
                <a:solidFill>
                  <a:schemeClr val="tx1"/>
                </a:solidFill>
                <a:latin typeface="メイリオ" panose="020B0604030504040204" pitchFamily="50" charset="-128"/>
                <a:ea typeface="メイリオ" panose="020B0604030504040204" pitchFamily="50" charset="-128"/>
              </a:rPr>
              <a:t>PCATS</a:t>
            </a: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cxnSp>
        <p:nvCxnSpPr>
          <p:cNvPr id="17" name="直線矢印コネクタ 16"/>
          <p:cNvCxnSpPr>
            <a:stCxn id="16" idx="2"/>
            <a:endCxn id="20" idx="0"/>
          </p:cNvCxnSpPr>
          <p:nvPr/>
        </p:nvCxnSpPr>
        <p:spPr>
          <a:xfrm>
            <a:off x="4617424" y="4761547"/>
            <a:ext cx="7962" cy="583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617424" y="3796677"/>
            <a:ext cx="877960"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rPr>
              <a:t>入力</a:t>
            </a:r>
          </a:p>
        </p:txBody>
      </p:sp>
      <p:sp>
        <p:nvSpPr>
          <p:cNvPr id="19" name="テキスト ボックス 18"/>
          <p:cNvSpPr txBox="1"/>
          <p:nvPr/>
        </p:nvSpPr>
        <p:spPr>
          <a:xfrm>
            <a:off x="4634370" y="4952737"/>
            <a:ext cx="877960"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rPr>
              <a:t>出力</a:t>
            </a:r>
          </a:p>
        </p:txBody>
      </p:sp>
      <p:sp>
        <p:nvSpPr>
          <p:cNvPr id="20" name="正方形/長方形 19"/>
          <p:cNvSpPr/>
          <p:nvPr/>
        </p:nvSpPr>
        <p:spPr>
          <a:xfrm>
            <a:off x="2558894" y="5345327"/>
            <a:ext cx="4132984" cy="1258070"/>
          </a:xfrm>
          <a:prstGeom prst="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2000" b="1" dirty="0" smtClean="0">
                <a:solidFill>
                  <a:schemeClr val="tx1"/>
                </a:solidFill>
                <a:latin typeface="メイリオ" panose="020B0604030504040204" pitchFamily="50" charset="-128"/>
                <a:ea typeface="メイリオ" panose="020B0604030504040204" pitchFamily="50" charset="-128"/>
              </a:rPr>
              <a:t>○全時間における活動の要素</a:t>
            </a:r>
            <a:endParaRPr kumimoji="1" lang="en-US" altLang="ja-JP" sz="2000" b="1" dirty="0" smtClean="0">
              <a:solidFill>
                <a:schemeClr val="tx1"/>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solidFill>
                <a:latin typeface="メイリオ" panose="020B0604030504040204" pitchFamily="50" charset="-128"/>
                <a:ea typeface="メイリオ" panose="020B0604030504040204" pitchFamily="50" charset="-128"/>
              </a:rPr>
              <a:t>　</a:t>
            </a:r>
            <a:r>
              <a:rPr kumimoji="1" lang="en-US" altLang="ja-JP" sz="1600" dirty="0" smtClean="0">
                <a:solidFill>
                  <a:schemeClr val="tx1"/>
                </a:solidFill>
                <a:latin typeface="メイリオ" panose="020B0604030504040204" pitchFamily="50" charset="-128"/>
                <a:ea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rPr>
              <a:t>活動場所，開始</a:t>
            </a:r>
            <a:r>
              <a:rPr kumimoji="1" lang="en-US" altLang="ja-JP" sz="1600" dirty="0" smtClean="0">
                <a:solidFill>
                  <a:schemeClr val="tx1"/>
                </a:solidFill>
                <a:latin typeface="メイリオ" panose="020B0604030504040204" pitchFamily="50" charset="-128"/>
                <a:ea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rPr>
              <a:t>終了時刻，活動内容</a:t>
            </a:r>
            <a:r>
              <a:rPr kumimoji="1" lang="en-US" altLang="ja-JP" sz="1600" dirty="0" smtClean="0">
                <a:solidFill>
                  <a:schemeClr val="tx1"/>
                </a:solidFill>
                <a:latin typeface="メイリオ" panose="020B0604030504040204" pitchFamily="50" charset="-128"/>
                <a:ea typeface="メイリオ" panose="020B0604030504040204" pitchFamily="50" charset="-128"/>
              </a:rPr>
              <a:t>)</a:t>
            </a:r>
          </a:p>
          <a:p>
            <a:r>
              <a:rPr lang="ja-JP" altLang="en-US" sz="2000" b="1" dirty="0" smtClean="0">
                <a:solidFill>
                  <a:schemeClr val="tx1"/>
                </a:solidFill>
                <a:latin typeface="メイリオ" panose="020B0604030504040204" pitchFamily="50" charset="-128"/>
                <a:ea typeface="メイリオ" panose="020B0604030504040204" pitchFamily="50" charset="-128"/>
              </a:rPr>
              <a:t>○全時間帯における移動の要素</a:t>
            </a:r>
            <a:endParaRPr lang="en-US" altLang="ja-JP" sz="2000" b="1" dirty="0" smtClean="0">
              <a:solidFill>
                <a:schemeClr val="tx1"/>
              </a:solidFill>
              <a:latin typeface="メイリオ" panose="020B0604030504040204" pitchFamily="50" charset="-128"/>
              <a:ea typeface="メイリオ" panose="020B0604030504040204" pitchFamily="50" charset="-128"/>
            </a:endParaRPr>
          </a:p>
          <a:p>
            <a:r>
              <a:rPr lang="en-US" altLang="ja-JP" sz="1600" dirty="0" smtClean="0">
                <a:solidFill>
                  <a:schemeClr val="tx1"/>
                </a:solidFill>
                <a:latin typeface="メイリオ" panose="020B0604030504040204" pitchFamily="50" charset="-128"/>
                <a:ea typeface="メイリオ" panose="020B0604030504040204" pitchFamily="50" charset="-128"/>
              </a:rPr>
              <a:t>   (</a:t>
            </a:r>
            <a:r>
              <a:rPr lang="ja-JP" altLang="en-US" sz="1600" dirty="0" smtClean="0">
                <a:solidFill>
                  <a:schemeClr val="tx1"/>
                </a:solidFill>
                <a:latin typeface="メイリオ" panose="020B0604030504040204" pitchFamily="50" charset="-128"/>
                <a:ea typeface="メイリオ" panose="020B0604030504040204" pitchFamily="50" charset="-128"/>
              </a:rPr>
              <a:t>交通機関，時刻，出発</a:t>
            </a:r>
            <a:r>
              <a:rPr lang="en-US" altLang="ja-JP" sz="1600" dirty="0" smtClean="0">
                <a:solidFill>
                  <a:schemeClr val="tx1"/>
                </a:solidFill>
                <a:latin typeface="メイリオ" panose="020B0604030504040204" pitchFamily="50" charset="-128"/>
                <a:ea typeface="メイリオ" panose="020B0604030504040204" pitchFamily="50" charset="-128"/>
              </a:rPr>
              <a:t>/</a:t>
            </a:r>
            <a:r>
              <a:rPr lang="ja-JP" altLang="en-US" sz="1600" dirty="0" smtClean="0">
                <a:solidFill>
                  <a:schemeClr val="tx1"/>
                </a:solidFill>
                <a:latin typeface="メイリオ" panose="020B0604030504040204" pitchFamily="50" charset="-128"/>
                <a:ea typeface="メイリオ" panose="020B0604030504040204" pitchFamily="50" charset="-128"/>
              </a:rPr>
              <a:t>到着地</a:t>
            </a:r>
            <a:r>
              <a:rPr lang="en-US" altLang="ja-JP" sz="1600" dirty="0" smtClean="0">
                <a:solidFill>
                  <a:schemeClr val="tx1"/>
                </a:solidFill>
                <a:latin typeface="メイリオ" panose="020B0604030504040204" pitchFamily="50" charset="-128"/>
                <a:ea typeface="メイリオ" panose="020B0604030504040204" pitchFamily="50" charset="-128"/>
              </a:rPr>
              <a:t>)</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a:xfrm>
            <a:off x="6691878" y="5974362"/>
            <a:ext cx="4539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結合子 21"/>
          <p:cNvSpPr/>
          <p:nvPr/>
        </p:nvSpPr>
        <p:spPr>
          <a:xfrm>
            <a:off x="7242863" y="5353071"/>
            <a:ext cx="1201394" cy="1171254"/>
          </a:xfrm>
          <a:prstGeom prst="flowChartConnector">
            <a:avLst/>
          </a:prstGeom>
          <a:solidFill>
            <a:srgbClr val="FFCCFF"/>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latin typeface="メイリオ" panose="020B0604030504040204" pitchFamily="50" charset="-128"/>
                <a:ea typeface="メイリオ" panose="020B0604030504040204" pitchFamily="50" charset="-128"/>
              </a:rPr>
              <a:t>OD</a:t>
            </a:r>
          </a:p>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推計</a:t>
            </a:r>
          </a:p>
        </p:txBody>
      </p:sp>
      <p:sp>
        <p:nvSpPr>
          <p:cNvPr id="23" name="ストライプ矢印 22"/>
          <p:cNvSpPr/>
          <p:nvPr/>
        </p:nvSpPr>
        <p:spPr>
          <a:xfrm rot="5400000">
            <a:off x="4295230" y="3708152"/>
            <a:ext cx="236343" cy="219529"/>
          </a:xfrm>
          <a:prstGeom prst="stripedRightArrow">
            <a:avLst/>
          </a:prstGeom>
          <a:solidFill>
            <a:schemeClr val="tx1"/>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ストライプ矢印 28"/>
          <p:cNvSpPr/>
          <p:nvPr/>
        </p:nvSpPr>
        <p:spPr>
          <a:xfrm rot="5400000">
            <a:off x="4295230" y="4839716"/>
            <a:ext cx="236343" cy="219529"/>
          </a:xfrm>
          <a:prstGeom prst="stripedRightArrow">
            <a:avLst/>
          </a:prstGeom>
          <a:solidFill>
            <a:schemeClr val="tx1"/>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0026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5000" accel="50000" decel="50000" fill="hold" grpId="0" nodeType="clickEffect">
                                  <p:stCondLst>
                                    <p:cond delay="0"/>
                                  </p:stCondLst>
                                  <p:childTnLst>
                                    <p:animMotion origin="layout" path="M 1.11111E-6 -2.96296E-6 L 1.11111E-6 0.0294 " pathEditMode="relative" rAng="0" ptsTypes="AA">
                                      <p:cBhvr>
                                        <p:cTn id="6" dur="1000" fill="hold"/>
                                        <p:tgtEl>
                                          <p:spTgt spid="23"/>
                                        </p:tgtEl>
                                        <p:attrNameLst>
                                          <p:attrName>ppt_x</p:attrName>
                                          <p:attrName>ppt_y</p:attrName>
                                        </p:attrNameLst>
                                      </p:cBhvr>
                                      <p:rCtr x="0" y="1458"/>
                                    </p:animMotion>
                                  </p:childTnLst>
                                </p:cTn>
                              </p:par>
                              <p:par>
                                <p:cTn id="7" presetID="42" presetClass="path" presetSubtype="0" repeatCount="5000" accel="50000" decel="50000" fill="hold" grpId="0" nodeType="withEffect">
                                  <p:stCondLst>
                                    <p:cond delay="0"/>
                                  </p:stCondLst>
                                  <p:childTnLst>
                                    <p:animMotion origin="layout" path="M 1.11111E-6 7.40741E-7 L 1.11111E-6 0.0294 " pathEditMode="relative" rAng="0" ptsTypes="AA">
                                      <p:cBhvr>
                                        <p:cTn id="8" dur="1000" fill="hold"/>
                                        <p:tgtEl>
                                          <p:spTgt spid="29"/>
                                        </p:tgtEl>
                                        <p:attrNameLst>
                                          <p:attrName>ppt_x</p:attrName>
                                          <p:attrName>ppt_y</p:attrName>
                                        </p:attrNameLst>
                                      </p:cBhvr>
                                      <p:rCtr x="0" y="1458"/>
                                    </p:animMotion>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テキスト ボックス 65"/>
          <p:cNvSpPr txBox="1"/>
          <p:nvPr/>
        </p:nvSpPr>
        <p:spPr>
          <a:xfrm>
            <a:off x="2036971" y="2672300"/>
            <a:ext cx="784665" cy="646331"/>
          </a:xfrm>
          <a:prstGeom prst="rect">
            <a:avLst/>
          </a:prstGeom>
          <a:solidFill>
            <a:schemeClr val="bg1"/>
          </a:solidFill>
        </p:spPr>
        <p:txBody>
          <a:bodyPr wrap="square" rtlCol="0">
            <a:spAutoFit/>
          </a:bodyPr>
          <a:lstStyle/>
          <a:p>
            <a:r>
              <a:rPr kumimoji="1"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状態更新</a:t>
            </a:r>
          </a:p>
        </p:txBody>
      </p:sp>
      <p:cxnSp>
        <p:nvCxnSpPr>
          <p:cNvPr id="53" name="直線矢印コネクタ 52"/>
          <p:cNvCxnSpPr>
            <a:stCxn id="34" idx="4"/>
            <a:endCxn id="49" idx="0"/>
          </p:cNvCxnSpPr>
          <p:nvPr/>
        </p:nvCxnSpPr>
        <p:spPr>
          <a:xfrm flipH="1">
            <a:off x="2626535" y="2591606"/>
            <a:ext cx="1" cy="667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11</a:t>
            </a:fld>
            <a:endParaRPr lang="ja-JP" altLang="en-US" dirty="0"/>
          </a:p>
        </p:txBody>
      </p:sp>
      <p:sp>
        <p:nvSpPr>
          <p:cNvPr id="5" name="タイトル 4"/>
          <p:cNvSpPr>
            <a:spLocks noGrp="1"/>
          </p:cNvSpPr>
          <p:nvPr>
            <p:ph type="title"/>
          </p:nvPr>
        </p:nvSpPr>
        <p:spPr/>
        <p:txBody>
          <a:bodyPr/>
          <a:lstStyle/>
          <a:p>
            <a:r>
              <a:rPr kumimoji="1" lang="ja-JP" altLang="en-US" dirty="0" smtClean="0"/>
              <a:t>研究の手法</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一般状態空間モデル</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観測モデル</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3" name="円/楕円 32"/>
              <p:cNvSpPr/>
              <p:nvPr/>
            </p:nvSpPr>
            <p:spPr>
              <a:xfrm>
                <a:off x="1077597" y="2075002"/>
                <a:ext cx="566157" cy="53149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0</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3" name="円/楕円 32"/>
              <p:cNvSpPr>
                <a:spLocks noRot="1" noChangeAspect="1" noMove="1" noResize="1" noEditPoints="1" noAdjustHandles="1" noChangeArrowheads="1" noChangeShapeType="1" noTextEdit="1"/>
              </p:cNvSpPr>
              <p:nvPr/>
            </p:nvSpPr>
            <p:spPr>
              <a:xfrm>
                <a:off x="1077597" y="2075002"/>
                <a:ext cx="566157" cy="531494"/>
              </a:xfrm>
              <a:prstGeom prst="ellipse">
                <a:avLst/>
              </a:prstGeom>
              <a:blipFill rotWithShape="0">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円/楕円 33"/>
              <p:cNvSpPr/>
              <p:nvPr/>
            </p:nvSpPr>
            <p:spPr>
              <a:xfrm>
                <a:off x="2351388" y="2075002"/>
                <a:ext cx="550295" cy="51660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4" name="円/楕円 33"/>
              <p:cNvSpPr>
                <a:spLocks noRot="1" noChangeAspect="1" noMove="1" noResize="1" noEditPoints="1" noAdjustHandles="1" noChangeArrowheads="1" noChangeShapeType="1" noTextEdit="1"/>
              </p:cNvSpPr>
              <p:nvPr/>
            </p:nvSpPr>
            <p:spPr>
              <a:xfrm>
                <a:off x="2351388" y="2075002"/>
                <a:ext cx="550295" cy="516604"/>
              </a:xfrm>
              <a:prstGeom prst="ellipse">
                <a:avLst/>
              </a:prstGeom>
              <a:blipFill rotWithShape="0">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円/楕円 34"/>
              <p:cNvSpPr/>
              <p:nvPr/>
            </p:nvSpPr>
            <p:spPr>
              <a:xfrm>
                <a:off x="3625179"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5" name="円/楕円 34"/>
              <p:cNvSpPr>
                <a:spLocks noRot="1" noChangeAspect="1" noMove="1" noResize="1" noEditPoints="1" noAdjustHandles="1" noChangeArrowheads="1" noChangeShapeType="1" noTextEdit="1"/>
              </p:cNvSpPr>
              <p:nvPr/>
            </p:nvSpPr>
            <p:spPr>
              <a:xfrm>
                <a:off x="3625179" y="2075001"/>
                <a:ext cx="550297" cy="516606"/>
              </a:xfrm>
              <a:prstGeom prst="ellipse">
                <a:avLst/>
              </a:prstGeom>
              <a:blipFill rotWithShape="0">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円/楕円 35"/>
              <p:cNvSpPr/>
              <p:nvPr/>
            </p:nvSpPr>
            <p:spPr>
              <a:xfrm>
                <a:off x="4898970"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6" name="円/楕円 35"/>
              <p:cNvSpPr>
                <a:spLocks noRot="1" noChangeAspect="1" noMove="1" noResize="1" noEditPoints="1" noAdjustHandles="1" noChangeArrowheads="1" noChangeShapeType="1" noTextEdit="1"/>
              </p:cNvSpPr>
              <p:nvPr/>
            </p:nvSpPr>
            <p:spPr>
              <a:xfrm>
                <a:off x="4898970" y="2075001"/>
                <a:ext cx="550297" cy="516606"/>
              </a:xfrm>
              <a:prstGeom prst="ellipse">
                <a:avLst/>
              </a:prstGeom>
              <a:blipFill rotWithShape="0">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円/楕円 36"/>
              <p:cNvSpPr/>
              <p:nvPr/>
            </p:nvSpPr>
            <p:spPr>
              <a:xfrm>
                <a:off x="7630799" y="2075001"/>
                <a:ext cx="566159" cy="53149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𝑛</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7" name="円/楕円 36"/>
              <p:cNvSpPr>
                <a:spLocks noRot="1" noChangeAspect="1" noMove="1" noResize="1" noEditPoints="1" noAdjustHandles="1" noChangeArrowheads="1" noChangeShapeType="1" noTextEdit="1"/>
              </p:cNvSpPr>
              <p:nvPr/>
            </p:nvSpPr>
            <p:spPr>
              <a:xfrm>
                <a:off x="7630799" y="2075001"/>
                <a:ext cx="566159" cy="531496"/>
              </a:xfrm>
              <a:prstGeom prst="ellipse">
                <a:avLst/>
              </a:prstGeom>
              <a:blipFill rotWithShape="0">
                <a:blip r:embed="rId7"/>
                <a:stretch>
                  <a:fillRect/>
                </a:stretch>
              </a:blipFill>
              <a:ln>
                <a:solidFill>
                  <a:schemeClr val="tx1"/>
                </a:solidFill>
              </a:ln>
            </p:spPr>
            <p:txBody>
              <a:bodyPr/>
              <a:lstStyle/>
              <a:p>
                <a:r>
                  <a:rPr lang="ja-JP" altLang="en-US">
                    <a:noFill/>
                  </a:rPr>
                  <a:t> </a:t>
                </a:r>
              </a:p>
            </p:txBody>
          </p:sp>
        </mc:Fallback>
      </mc:AlternateContent>
      <p:cxnSp>
        <p:nvCxnSpPr>
          <p:cNvPr id="38" name="直線矢印コネクタ 37"/>
          <p:cNvCxnSpPr>
            <a:stCxn id="33" idx="6"/>
            <a:endCxn id="34" idx="2"/>
          </p:cNvCxnSpPr>
          <p:nvPr/>
        </p:nvCxnSpPr>
        <p:spPr>
          <a:xfrm flipV="1">
            <a:off x="1643754" y="2333304"/>
            <a:ext cx="707634" cy="74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4" idx="6"/>
            <a:endCxn id="35" idx="2"/>
          </p:cNvCxnSpPr>
          <p:nvPr/>
        </p:nvCxnSpPr>
        <p:spPr>
          <a:xfrm>
            <a:off x="2901683" y="2333304"/>
            <a:ext cx="7234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35" idx="6"/>
            <a:endCxn id="36" idx="2"/>
          </p:cNvCxnSpPr>
          <p:nvPr/>
        </p:nvCxnSpPr>
        <p:spPr>
          <a:xfrm>
            <a:off x="4175476" y="2333304"/>
            <a:ext cx="7234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7025748" y="2377522"/>
            <a:ext cx="6050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649596" y="2250930"/>
            <a:ext cx="1294266" cy="307777"/>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a:t>
            </a:r>
            <a:endParaRPr kumimoji="1" lang="ja-JP" altLang="en-US" sz="1400"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3" name="円/楕円 42"/>
              <p:cNvSpPr/>
              <p:nvPr/>
            </p:nvSpPr>
            <p:spPr>
              <a:xfrm>
                <a:off x="3009038" y="1346858"/>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3" name="円/楕円 42"/>
              <p:cNvSpPr>
                <a:spLocks noRot="1" noChangeAspect="1" noMove="1" noResize="1" noEditPoints="1" noAdjustHandles="1" noChangeArrowheads="1" noChangeShapeType="1" noTextEdit="1"/>
              </p:cNvSpPr>
              <p:nvPr/>
            </p:nvSpPr>
            <p:spPr>
              <a:xfrm>
                <a:off x="3009038" y="1346858"/>
                <a:ext cx="511506" cy="481559"/>
              </a:xfrm>
              <a:prstGeom prst="ellipse">
                <a:avLst/>
              </a:prstGeom>
              <a:blipFill rotWithShape="0">
                <a:blip r:embed="rId8"/>
                <a:stretch>
                  <a:fillRect/>
                </a:stretch>
              </a:blipFill>
              <a:ln>
                <a:solidFill>
                  <a:schemeClr val="tx1"/>
                </a:solidFill>
              </a:ln>
            </p:spPr>
            <p:txBody>
              <a:bodyPr/>
              <a:lstStyle/>
              <a:p>
                <a:r>
                  <a:rPr lang="ja-JP" altLang="en-US">
                    <a:noFill/>
                  </a:rPr>
                  <a:t> </a:t>
                </a:r>
              </a:p>
            </p:txBody>
          </p:sp>
        </mc:Fallback>
      </mc:AlternateContent>
      <p:cxnSp>
        <p:nvCxnSpPr>
          <p:cNvPr id="44" name="直線矢印コネクタ 43"/>
          <p:cNvCxnSpPr>
            <a:stCxn id="43" idx="5"/>
            <a:endCxn id="35" idx="1"/>
          </p:cNvCxnSpPr>
          <p:nvPr/>
        </p:nvCxnSpPr>
        <p:spPr>
          <a:xfrm>
            <a:off x="3445636" y="1757894"/>
            <a:ext cx="260132" cy="392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円/楕円 44"/>
              <p:cNvSpPr/>
              <p:nvPr/>
            </p:nvSpPr>
            <p:spPr>
              <a:xfrm>
                <a:off x="4355621" y="1344386"/>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5" name="円/楕円 44"/>
              <p:cNvSpPr>
                <a:spLocks noRot="1" noChangeAspect="1" noMove="1" noResize="1" noEditPoints="1" noAdjustHandles="1" noChangeArrowheads="1" noChangeShapeType="1" noTextEdit="1"/>
              </p:cNvSpPr>
              <p:nvPr/>
            </p:nvSpPr>
            <p:spPr>
              <a:xfrm>
                <a:off x="4355621" y="1344386"/>
                <a:ext cx="511506" cy="481559"/>
              </a:xfrm>
              <a:prstGeom prst="ellipse">
                <a:avLst/>
              </a:prstGeom>
              <a:blipFill rotWithShape="0">
                <a:blip r:embed="rId9"/>
                <a:stretch>
                  <a:fillRect l="-1099"/>
                </a:stretch>
              </a:blipFill>
              <a:ln>
                <a:solidFill>
                  <a:schemeClr val="tx1"/>
                </a:solidFill>
              </a:ln>
            </p:spPr>
            <p:txBody>
              <a:bodyPr/>
              <a:lstStyle/>
              <a:p>
                <a:r>
                  <a:rPr lang="ja-JP" altLang="en-US">
                    <a:noFill/>
                  </a:rPr>
                  <a:t> </a:t>
                </a:r>
              </a:p>
            </p:txBody>
          </p:sp>
        </mc:Fallback>
      </mc:AlternateContent>
      <p:cxnSp>
        <p:nvCxnSpPr>
          <p:cNvPr id="46" name="直線矢印コネクタ 45"/>
          <p:cNvCxnSpPr/>
          <p:nvPr/>
        </p:nvCxnSpPr>
        <p:spPr>
          <a:xfrm>
            <a:off x="4837872" y="1734902"/>
            <a:ext cx="245345" cy="371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円/楕円 46"/>
              <p:cNvSpPr/>
              <p:nvPr/>
            </p:nvSpPr>
            <p:spPr>
              <a:xfrm>
                <a:off x="6994094" y="1340191"/>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b="0" i="1" smtClean="0">
                              <a:solidFill>
                                <a:schemeClr val="tx1"/>
                              </a:solidFill>
                              <a:latin typeface="Cambria Math" panose="02040503050406030204" pitchFamily="18" charset="0"/>
                              <a:ea typeface="メイリオ" panose="020B0604030504040204" pitchFamily="50" charset="-128"/>
                            </a:rPr>
                            <m:t>  </m:t>
                          </m:r>
                          <m:r>
                            <a:rPr kumimoji="1" lang="en-US" altLang="ja-JP" b="0" i="1" smtClean="0">
                              <a:solidFill>
                                <a:schemeClr val="tx1"/>
                              </a:solidFill>
                              <a:latin typeface="Cambria Math" panose="02040503050406030204" pitchFamily="18" charset="0"/>
                              <a:ea typeface="メイリオ" panose="020B0604030504040204" pitchFamily="50" charset="-128"/>
                            </a:rPr>
                            <m:t>𝑢</m:t>
                          </m:r>
                        </m:e>
                        <m:sub>
                          <m:r>
                            <a:rPr kumimoji="1" lang="en-US" altLang="ja-JP" b="0" i="1" smtClean="0">
                              <a:solidFill>
                                <a:schemeClr val="tx1"/>
                              </a:solidFill>
                              <a:latin typeface="Cambria Math" panose="02040503050406030204" pitchFamily="18" charset="0"/>
                              <a:ea typeface="メイリオ" panose="020B0604030504040204" pitchFamily="50" charset="-128"/>
                            </a:rPr>
                            <m:t>𝑛</m:t>
                          </m:r>
                          <m:r>
                            <a:rPr kumimoji="1" lang="en-US" altLang="ja-JP"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7" name="円/楕円 46"/>
              <p:cNvSpPr>
                <a:spLocks noRot="1" noChangeAspect="1" noMove="1" noResize="1" noEditPoints="1" noAdjustHandles="1" noChangeArrowheads="1" noChangeShapeType="1" noTextEdit="1"/>
              </p:cNvSpPr>
              <p:nvPr/>
            </p:nvSpPr>
            <p:spPr>
              <a:xfrm>
                <a:off x="6994094" y="1340191"/>
                <a:ext cx="511506" cy="481559"/>
              </a:xfrm>
              <a:prstGeom prst="ellipse">
                <a:avLst/>
              </a:prstGeom>
              <a:blipFill rotWithShape="0">
                <a:blip r:embed="rId10"/>
                <a:stretch>
                  <a:fillRect l="-9890" r="-4396"/>
                </a:stretch>
              </a:blipFill>
              <a:ln>
                <a:solidFill>
                  <a:schemeClr val="tx1"/>
                </a:solidFill>
              </a:ln>
            </p:spPr>
            <p:txBody>
              <a:bodyPr/>
              <a:lstStyle/>
              <a:p>
                <a:r>
                  <a:rPr lang="ja-JP" altLang="en-US">
                    <a:noFill/>
                  </a:rPr>
                  <a:t> </a:t>
                </a:r>
              </a:p>
            </p:txBody>
          </p:sp>
        </mc:Fallback>
      </mc:AlternateContent>
      <p:cxnSp>
        <p:nvCxnSpPr>
          <p:cNvPr id="48" name="直線矢印コネクタ 47"/>
          <p:cNvCxnSpPr>
            <a:stCxn id="47" idx="5"/>
            <a:endCxn id="37" idx="1"/>
          </p:cNvCxnSpPr>
          <p:nvPr/>
        </p:nvCxnSpPr>
        <p:spPr>
          <a:xfrm>
            <a:off x="7430692" y="1751227"/>
            <a:ext cx="283019" cy="401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円/楕円 48"/>
              <p:cNvSpPr/>
              <p:nvPr/>
            </p:nvSpPr>
            <p:spPr>
              <a:xfrm>
                <a:off x="2219256"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1</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9" name="円/楕円 48"/>
              <p:cNvSpPr>
                <a:spLocks noRot="1" noChangeAspect="1" noMove="1" noResize="1" noEditPoints="1" noAdjustHandles="1" noChangeArrowheads="1" noChangeShapeType="1" noTextEdit="1"/>
              </p:cNvSpPr>
              <p:nvPr/>
            </p:nvSpPr>
            <p:spPr>
              <a:xfrm>
                <a:off x="2219256" y="3259244"/>
                <a:ext cx="814557" cy="1305185"/>
              </a:xfrm>
              <a:prstGeom prst="ellipse">
                <a:avLst/>
              </a:prstGeom>
              <a:blipFill rotWithShape="0">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3520544" y="3259243"/>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400" i="1" smtClean="0">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2</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0" name="円/楕円 49"/>
              <p:cNvSpPr>
                <a:spLocks noRot="1" noChangeAspect="1" noMove="1" noResize="1" noEditPoints="1" noAdjustHandles="1" noChangeArrowheads="1" noChangeShapeType="1" noTextEdit="1"/>
              </p:cNvSpPr>
              <p:nvPr/>
            </p:nvSpPr>
            <p:spPr>
              <a:xfrm>
                <a:off x="3520544" y="3259243"/>
                <a:ext cx="814557" cy="1305185"/>
              </a:xfrm>
              <a:prstGeom prst="ellipse">
                <a:avLst/>
              </a:prstGeom>
              <a:blipFill rotWithShape="0">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4766839"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ea typeface="メイリオ" panose="020B0604030504040204" pitchFamily="50" charset="-128"/>
                        </a:rPr>
                        <m:t> </m:t>
                      </m:r>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r>
                  <a:rPr lang="en-US" altLang="ja-JP" sz="2400" dirty="0" smtClean="0">
                    <a:solidFill>
                      <a:schemeClr val="tx1"/>
                    </a:solidFill>
                    <a:ea typeface="メイリオ" panose="020B0604030504040204" pitchFamily="50" charset="-128"/>
                  </a:rPr>
                  <a:t> </a:t>
                </a:r>
                <a14:m>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1" name="円/楕円 50"/>
              <p:cNvSpPr>
                <a:spLocks noRot="1" noChangeAspect="1" noMove="1" noResize="1" noEditPoints="1" noAdjustHandles="1" noChangeArrowheads="1" noChangeShapeType="1" noTextEdit="1"/>
              </p:cNvSpPr>
              <p:nvPr/>
            </p:nvSpPr>
            <p:spPr>
              <a:xfrm>
                <a:off x="4766839" y="3259244"/>
                <a:ext cx="814557" cy="1305185"/>
              </a:xfrm>
              <a:prstGeom prst="ellipse">
                <a:avLst/>
              </a:prstGeom>
              <a:blipFill rotWithShape="0">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7508904" y="3279131"/>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𝑛</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2" name="円/楕円 51"/>
              <p:cNvSpPr>
                <a:spLocks noRot="1" noChangeAspect="1" noMove="1" noResize="1" noEditPoints="1" noAdjustHandles="1" noChangeArrowheads="1" noChangeShapeType="1" noTextEdit="1"/>
              </p:cNvSpPr>
              <p:nvPr/>
            </p:nvSpPr>
            <p:spPr>
              <a:xfrm>
                <a:off x="7508904" y="3279131"/>
                <a:ext cx="814557" cy="1305185"/>
              </a:xfrm>
              <a:prstGeom prst="ellipse">
                <a:avLst/>
              </a:prstGeom>
              <a:blipFill rotWithShape="0">
                <a:blip r:embed="rId14"/>
                <a:stretch>
                  <a:fillRect/>
                </a:stretch>
              </a:blipFill>
              <a:ln>
                <a:solidFill>
                  <a:schemeClr val="tx1"/>
                </a:solidFill>
              </a:ln>
            </p:spPr>
            <p:txBody>
              <a:bodyPr/>
              <a:lstStyle/>
              <a:p>
                <a:r>
                  <a:rPr lang="ja-JP" altLang="en-US">
                    <a:noFill/>
                  </a:rPr>
                  <a:t> </a:t>
                </a:r>
              </a:p>
            </p:txBody>
          </p:sp>
        </mc:Fallback>
      </mc:AlternateContent>
      <p:cxnSp>
        <p:nvCxnSpPr>
          <p:cNvPr id="54" name="直線矢印コネクタ 53"/>
          <p:cNvCxnSpPr/>
          <p:nvPr/>
        </p:nvCxnSpPr>
        <p:spPr>
          <a:xfrm flipH="1">
            <a:off x="3908366" y="2611493"/>
            <a:ext cx="1" cy="617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5173467" y="2611493"/>
            <a:ext cx="1" cy="626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a:off x="7918609" y="2653637"/>
            <a:ext cx="1" cy="5844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805231" y="2653637"/>
            <a:ext cx="1171369"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初期状態</a:t>
            </a:r>
          </a:p>
        </p:txBody>
      </p:sp>
      <p:grpSp>
        <p:nvGrpSpPr>
          <p:cNvPr id="82" name="グループ化 81"/>
          <p:cNvGrpSpPr/>
          <p:nvPr/>
        </p:nvGrpSpPr>
        <p:grpSpPr>
          <a:xfrm>
            <a:off x="324572" y="5232064"/>
            <a:ext cx="8763943" cy="1572542"/>
            <a:chOff x="324572" y="5040175"/>
            <a:chExt cx="8763943" cy="1572542"/>
          </a:xfrm>
        </p:grpSpPr>
        <mc:AlternateContent xmlns:mc="http://schemas.openxmlformats.org/markup-compatibility/2006" xmlns:a14="http://schemas.microsoft.com/office/drawing/2010/main">
          <mc:Choice Requires="a14">
            <p:sp>
              <p:nvSpPr>
                <p:cNvPr id="68" name="テキスト ボックス 67"/>
                <p:cNvSpPr txBox="1"/>
                <p:nvPr/>
              </p:nvSpPr>
              <p:spPr>
                <a:xfrm>
                  <a:off x="324572" y="5040175"/>
                  <a:ext cx="6110228" cy="617028"/>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状態ベクトル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acc>
                            <m:accPr>
                              <m:chr m:val="̃"/>
                              <m:ctrlPr>
                                <a:rPr lang="en-US" altLang="ja-JP" sz="2000" i="1">
                                  <a:latin typeface="Cambria Math" panose="02040503050406030204" pitchFamily="18" charset="0"/>
                                  <a:ea typeface="メイリオ" panose="020B0604030504040204" pitchFamily="50" charset="-128"/>
                                </a:rPr>
                              </m:ctrlPr>
                            </m:accPr>
                            <m:e>
                              <m:r>
                                <a:rPr lang="en-US" altLang="ja-JP" sz="2000" i="1">
                                  <a:latin typeface="Cambria Math" panose="02040503050406030204" pitchFamily="18" charset="0"/>
                                  <a:ea typeface="メイリオ" panose="020B0604030504040204" pitchFamily="50" charset="-128"/>
                                </a:rPr>
                                <m:t>𝑥</m:t>
                              </m:r>
                            </m:e>
                          </m:acc>
                        </m:e>
                        <m:sub>
                          <m:r>
                            <a:rPr lang="en-US" altLang="ja-JP" sz="2000" i="1">
                              <a:latin typeface="Cambria Math" panose="02040503050406030204" pitchFamily="18" charset="0"/>
                              <a:ea typeface="メイリオ" panose="020B0604030504040204" pitchFamily="50" charset="-128"/>
                            </a:rPr>
                            <m:t>𝑖</m:t>
                          </m:r>
                        </m:sub>
                      </m:sSub>
                    </m:oMath>
                  </a14:m>
                  <a:r>
                    <a:rPr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ctrlPr>
                            <a:rPr lang="en-US" altLang="ja-JP" sz="2000" i="1" dirty="0">
                              <a:latin typeface="Cambria Math" panose="02040503050406030204" pitchFamily="18" charset="0"/>
                              <a:ea typeface="メイリオ" panose="020B0604030504040204" pitchFamily="50" charset="-128"/>
                            </a:rPr>
                          </m:ctrlPr>
                        </m:dPr>
                        <m:e>
                          <m:eqArr>
                            <m:eqArrPr>
                              <m:ctrlPr>
                                <a:rPr lang="en-US" altLang="ja-JP" sz="2000" i="1" dirty="0">
                                  <a:latin typeface="Cambria Math" panose="02040503050406030204" pitchFamily="18" charset="0"/>
                                  <a:ea typeface="メイリオ" panose="020B0604030504040204" pitchFamily="50" charset="-128"/>
                                </a:rPr>
                              </m:ctrlPr>
                            </m:eqArrPr>
                            <m:e>
                              <m:sSub>
                                <m:sSubPr>
                                  <m:ctrlPr>
                                    <a:rPr lang="en-US" altLang="ja-JP" sz="2000" i="1" dirty="0">
                                      <a:latin typeface="Cambria Math" panose="02040503050406030204" pitchFamily="18" charset="0"/>
                                      <a:ea typeface="メイリオ" panose="020B0604030504040204" pitchFamily="50" charset="-128"/>
                                    </a:rPr>
                                  </m:ctrlPr>
                                </m:sSubPr>
                                <m:e>
                                  <m:r>
                                    <a:rPr lang="en-US" altLang="ja-JP" sz="2000" i="1" dirty="0">
                                      <a:latin typeface="Cambria Math" panose="02040503050406030204" pitchFamily="18" charset="0"/>
                                      <a:ea typeface="メイリオ" panose="020B0604030504040204" pitchFamily="50" charset="-128"/>
                                    </a:rPr>
                                    <m:t>𝑥</m:t>
                                  </m:r>
                                </m:e>
                                <m:sub>
                                  <m:r>
                                    <a:rPr lang="en-US" altLang="ja-JP" sz="2000" i="1" dirty="0">
                                      <a:latin typeface="Cambria Math" panose="02040503050406030204" pitchFamily="18" charset="0"/>
                                      <a:ea typeface="メイリオ" panose="020B0604030504040204" pitchFamily="50" charset="-128"/>
                                    </a:rPr>
                                    <m:t>𝑖</m:t>
                                  </m:r>
                                </m:sub>
                              </m:sSub>
                            </m:e>
                            <m:e>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𝜃</m:t>
                                  </m:r>
                                </m:e>
                                <m:sub>
                                  <m:r>
                                    <a:rPr lang="en-US" altLang="ja-JP" sz="2000" i="1">
                                      <a:latin typeface="Cambria Math" panose="02040503050406030204" pitchFamily="18" charset="0"/>
                                    </a:rPr>
                                    <m:t>𝑖</m:t>
                                  </m:r>
                                </m:sub>
                              </m:sSub>
                            </m:e>
                          </m:eqArr>
                        </m:e>
                      </m:d>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000" i="1" dirty="0">
                              <a:latin typeface="Cambria Math" panose="02040503050406030204" pitchFamily="18" charset="0"/>
                              <a:ea typeface="メイリオ" panose="020B0604030504040204" pitchFamily="50" charset="-128"/>
                            </a:rPr>
                          </m:ctrlPr>
                        </m:sSubPr>
                        <m:e>
                          <m:r>
                            <a:rPr lang="en-US" altLang="ja-JP" sz="2000" i="1" dirty="0">
                              <a:latin typeface="Cambria Math" panose="02040503050406030204" pitchFamily="18" charset="0"/>
                              <a:ea typeface="メイリオ" panose="020B0604030504040204" pitchFamily="50" charset="-128"/>
                            </a:rPr>
                            <m:t>𝑥</m:t>
                          </m:r>
                        </m:e>
                        <m:sub>
                          <m:r>
                            <a:rPr lang="en-US" altLang="ja-JP" sz="2000" i="1" dirty="0">
                              <a:latin typeface="Cambria Math" panose="02040503050406030204" pitchFamily="18" charset="0"/>
                              <a:ea typeface="メイリオ" panose="020B0604030504040204" pitchFamily="50" charset="-128"/>
                            </a:rPr>
                            <m:t>𝑖</m:t>
                          </m:r>
                        </m:sub>
                      </m:sSub>
                      <m:r>
                        <a:rPr lang="en-US" altLang="ja-JP" sz="2000" dirty="0">
                          <a:latin typeface="Cambria Math" panose="02040503050406030204" pitchFamily="18" charset="0"/>
                          <a:ea typeface="メイリオ" panose="020B0604030504040204" pitchFamily="50" charset="-128"/>
                        </a:rPr>
                        <m:t> :</m:t>
                      </m:r>
                    </m:oMath>
                  </a14:m>
                  <a:r>
                    <a:rPr lang="ja-JP" altLang="en-US" sz="2000" dirty="0">
                      <a:latin typeface="メイリオ" panose="020B0604030504040204" pitchFamily="50" charset="-128"/>
                      <a:ea typeface="メイリオ" panose="020B0604030504040204" pitchFamily="50" charset="-128"/>
                    </a:rPr>
                    <a:t> 全</a:t>
                  </a:r>
                  <a:r>
                    <a:rPr lang="en-US" altLang="ja-JP" sz="2000" dirty="0">
                      <a:latin typeface="メイリオ" panose="020B0604030504040204" pitchFamily="50" charset="-128"/>
                      <a:ea typeface="メイリオ" panose="020B0604030504040204" pitchFamily="50" charset="-128"/>
                    </a:rPr>
                    <a:t>OD   </a:t>
                  </a:r>
                  <a14:m>
                    <m:oMath xmlns:m="http://schemas.openxmlformats.org/officeDocument/2006/math">
                      <m:r>
                        <a:rPr lang="ja-JP" altLang="en-US" sz="2000" i="1">
                          <a:latin typeface="Cambria Math" panose="02040503050406030204" pitchFamily="18" charset="0"/>
                        </a:rPr>
                        <m:t>𝜃</m:t>
                      </m:r>
                      <m:r>
                        <a:rPr lang="en-US" altLang="ja-JP" sz="2000" i="1">
                          <a:latin typeface="Cambria Math" panose="02040503050406030204" pitchFamily="18" charset="0"/>
                        </a:rPr>
                        <m:t>﷮</m:t>
                      </m:r>
                      <m:r>
                        <a:rPr lang="en-US" altLang="ja-JP" sz="2000" i="1">
                          <a:latin typeface="Cambria Math" panose="02040503050406030204" pitchFamily="18" charset="0"/>
                        </a:rPr>
                        <m:t>𝑖</m:t>
                      </m:r>
                    </m:oMath>
                  </a14:m>
                  <a:r>
                    <a:rPr lang="en-US" altLang="ja-JP" sz="2000" dirty="0">
                      <a:latin typeface="メイリオ" panose="020B0604030504040204" pitchFamily="50" charset="-128"/>
                      <a:ea typeface="メイリオ" panose="020B0604030504040204" pitchFamily="50" charset="-128"/>
                    </a:rPr>
                    <a:t> : </a:t>
                  </a:r>
                  <a:r>
                    <a:rPr lang="ja-JP" altLang="en-US" sz="2000" dirty="0">
                      <a:latin typeface="メイリオ" panose="020B0604030504040204" pitchFamily="50" charset="-128"/>
                      <a:ea typeface="メイリオ" panose="020B0604030504040204" pitchFamily="50" charset="-128"/>
                    </a:rPr>
                    <a:t>定</a:t>
                  </a:r>
                  <a:r>
                    <a:rPr lang="ja-JP" altLang="en-US" sz="2000" dirty="0" smtClean="0">
                      <a:latin typeface="メイリオ" panose="020B0604030504040204" pitchFamily="50" charset="-128"/>
                      <a:ea typeface="メイリオ" panose="020B0604030504040204" pitchFamily="50" charset="-128"/>
                    </a:rPr>
                    <a:t>数項</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324572" y="5040175"/>
                  <a:ext cx="6110228" cy="617028"/>
                </a:xfrm>
                <a:prstGeom prst="rect">
                  <a:avLst/>
                </a:prstGeom>
                <a:blipFill rotWithShape="0">
                  <a:blip r:embed="rId15"/>
                  <a:stretch>
                    <a:fillRect l="-997" b="-39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324572" y="5712711"/>
                  <a:ext cx="8688799" cy="420756"/>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観測</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ベクトル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𝐴</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全</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(PT</a:t>
                  </a:r>
                  <a:r>
                    <a:rPr lang="ja-JP" altLang="en-US" dirty="0">
                      <a:latin typeface="メイリオ" panose="020B0604030504040204" pitchFamily="50" charset="-128"/>
                      <a:ea typeface="メイリオ" panose="020B0604030504040204" pitchFamily="50" charset="-128"/>
                    </a:rPr>
                    <a:t>調査</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𝐵</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集計</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ゼンリン</a:t>
                  </a:r>
                  <a:r>
                    <a:rPr lang="en-US" altLang="ja-JP" dirty="0">
                      <a:latin typeface="メイリオ" panose="020B0604030504040204" pitchFamily="50" charset="-128"/>
                      <a:ea typeface="メイリオ" panose="020B0604030504040204" pitchFamily="50" charset="-128"/>
                    </a:rPr>
                    <a:t>)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𝐶</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道路</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(ETC)</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324572" y="5712711"/>
                  <a:ext cx="8688799" cy="420756"/>
                </a:xfrm>
                <a:prstGeom prst="rect">
                  <a:avLst/>
                </a:prstGeom>
                <a:blipFill rotWithShape="0">
                  <a:blip r:embed="rId16"/>
                  <a:stretch>
                    <a:fillRect l="-701" t="-2899" r="-561"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324572" y="6212607"/>
                  <a:ext cx="8763943"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制御</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ベクトル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𝑖</m:t>
                          </m:r>
                        </m:sub>
                      </m:sSub>
                      <m:r>
                        <a:rPr lang="ja-JP" altLang="en-US" sz="2000" i="1">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世帯属性</a:t>
                  </a:r>
                  <a:r>
                    <a:rPr lang="ja-JP" altLang="en-US" sz="2000" dirty="0" smtClean="0">
                      <a:latin typeface="メイリオ" panose="020B0604030504040204" pitchFamily="50" charset="-128"/>
                      <a:ea typeface="メイリオ" panose="020B0604030504040204" pitchFamily="50" charset="-128"/>
                    </a:rPr>
                    <a:t>等</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324572" y="6212607"/>
                  <a:ext cx="8763943" cy="400110"/>
                </a:xfrm>
                <a:prstGeom prst="rect">
                  <a:avLst/>
                </a:prstGeom>
                <a:blipFill rotWithShape="0">
                  <a:blip r:embed="rId17"/>
                  <a:stretch>
                    <a:fillRect l="-695" t="-9231" b="-27692"/>
                  </a:stretch>
                </a:blipFill>
              </p:spPr>
              <p:txBody>
                <a:bodyPr/>
                <a:lstStyle/>
                <a:p>
                  <a:r>
                    <a:rPr lang="ja-JP" altLang="en-US">
                      <a:noFill/>
                    </a:rPr>
                    <a:t> </a:t>
                  </a:r>
                </a:p>
              </p:txBody>
            </p:sp>
          </mc:Fallback>
        </mc:AlternateContent>
        <p:cxnSp>
          <p:nvCxnSpPr>
            <p:cNvPr id="72" name="直線コネクタ 71"/>
            <p:cNvCxnSpPr/>
            <p:nvPr/>
          </p:nvCxnSpPr>
          <p:spPr>
            <a:xfrm flipH="1">
              <a:off x="355581" y="5675705"/>
              <a:ext cx="85664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flipH="1">
              <a:off x="355581" y="6146045"/>
              <a:ext cx="85664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a:off x="2135903" y="5187820"/>
              <a:ext cx="0" cy="1424897"/>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85" name="テキスト ボックス 84"/>
          <p:cNvSpPr txBox="1"/>
          <p:nvPr/>
        </p:nvSpPr>
        <p:spPr>
          <a:xfrm>
            <a:off x="3574320" y="4825100"/>
            <a:ext cx="2096982" cy="461665"/>
          </a:xfrm>
          <a:prstGeom prst="rect">
            <a:avLst/>
          </a:prstGeom>
          <a:noFill/>
        </p:spPr>
        <p:txBody>
          <a:bodyPr wrap="square" rtlCol="0">
            <a:spAutoFit/>
          </a:bodyPr>
          <a:lstStyle/>
          <a:p>
            <a:r>
              <a:rPr lang="ja-JP" altLang="en-US" sz="2400" dirty="0" smtClean="0">
                <a:solidFill>
                  <a:srgbClr val="FF9999"/>
                </a:solidFill>
                <a:latin typeface="メイリオ" panose="020B0604030504040204" pitchFamily="50" charset="-128"/>
                <a:ea typeface="メイリオ" panose="020B0604030504040204" pitchFamily="50" charset="-128"/>
                <a:cs typeface="メイリオ" panose="020B0604030504040204" pitchFamily="50" charset="-128"/>
              </a:rPr>
              <a:t>観測</a:t>
            </a:r>
            <a:r>
              <a:rPr lang="ja-JP" altLang="en-US" sz="2400" dirty="0">
                <a:solidFill>
                  <a:srgbClr val="FF9999"/>
                </a:solidFill>
                <a:latin typeface="メイリオ" panose="020B0604030504040204" pitchFamily="50" charset="-128"/>
                <a:ea typeface="メイリオ" panose="020B0604030504040204" pitchFamily="50" charset="-128"/>
                <a:cs typeface="メイリオ" panose="020B0604030504040204" pitchFamily="50" charset="-128"/>
              </a:rPr>
              <a:t>ベクトル</a:t>
            </a:r>
            <a:endParaRPr kumimoji="1" lang="ja-JP" altLang="en-US" sz="2400" dirty="0" smtClean="0">
              <a:solidFill>
                <a:srgbClr val="FF9999"/>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291748" y="1543204"/>
            <a:ext cx="553998" cy="2341961"/>
          </a:xfrm>
          <a:prstGeom prst="rect">
            <a:avLst/>
          </a:prstGeom>
          <a:noFill/>
        </p:spPr>
        <p:txBody>
          <a:bodyPr vert="eaVert" wrap="squar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状態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ベクトル</a:t>
            </a:r>
            <a:endPar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正方形/長方形 63"/>
          <p:cNvSpPr/>
          <p:nvPr/>
        </p:nvSpPr>
        <p:spPr>
          <a:xfrm>
            <a:off x="2087943" y="2042746"/>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3369647" y="2053799"/>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61" name="右矢印 60"/>
          <p:cNvSpPr/>
          <p:nvPr/>
        </p:nvSpPr>
        <p:spPr>
          <a:xfrm rot="16200000">
            <a:off x="2690927" y="2823447"/>
            <a:ext cx="303589" cy="38127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4634201" y="2053798"/>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291748" y="1232557"/>
            <a:ext cx="8721623" cy="5625443"/>
          </a:xfrm>
          <a:prstGeom prst="rect">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p:nvGrpSpPr>
        <p:grpSpPr>
          <a:xfrm>
            <a:off x="1965203" y="1973590"/>
            <a:ext cx="3895249" cy="2894805"/>
            <a:chOff x="5174201" y="2220123"/>
            <a:chExt cx="3895249" cy="2894805"/>
          </a:xfrm>
        </p:grpSpPr>
        <p:sp>
          <p:nvSpPr>
            <p:cNvPr id="67" name="テキスト ボックス 66"/>
            <p:cNvSpPr txBox="1"/>
            <p:nvPr/>
          </p:nvSpPr>
          <p:spPr>
            <a:xfrm>
              <a:off x="6169433" y="2951975"/>
              <a:ext cx="784665" cy="646331"/>
            </a:xfrm>
            <a:prstGeom prst="rect">
              <a:avLst/>
            </a:prstGeom>
            <a:solidFill>
              <a:schemeClr val="bg1"/>
            </a:solidFill>
          </p:spPr>
          <p:txBody>
            <a:bodyPr wrap="square" rtlCol="0">
              <a:spAutoFit/>
            </a:bodyPr>
            <a:lstStyle/>
            <a:p>
              <a:r>
                <a:rPr kumimoji="1"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状態更新</a:t>
              </a:r>
            </a:p>
          </p:txBody>
        </p:sp>
        <p:sp>
          <p:nvSpPr>
            <p:cNvPr id="93" name="正方形/長方形 92"/>
            <p:cNvSpPr/>
            <p:nvPr/>
          </p:nvSpPr>
          <p:spPr>
            <a:xfrm>
              <a:off x="5174201" y="2220123"/>
              <a:ext cx="3895249" cy="2894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94" name="円/楕円 93"/>
                <p:cNvSpPr/>
                <p:nvPr/>
              </p:nvSpPr>
              <p:spPr>
                <a:xfrm>
                  <a:off x="5560638" y="2327174"/>
                  <a:ext cx="550295" cy="51660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4" name="円/楕円 73"/>
                <p:cNvSpPr>
                  <a:spLocks noRot="1" noChangeAspect="1" noMove="1" noResize="1" noEditPoints="1" noAdjustHandles="1" noChangeArrowheads="1" noChangeShapeType="1" noTextEdit="1"/>
                </p:cNvSpPr>
                <p:nvPr/>
              </p:nvSpPr>
              <p:spPr>
                <a:xfrm>
                  <a:off x="5560638" y="2327174"/>
                  <a:ext cx="550295" cy="516604"/>
                </a:xfrm>
                <a:prstGeom prst="ellipse">
                  <a:avLst/>
                </a:prstGeom>
                <a:blipFill rotWithShape="0">
                  <a:blip r:embed="rId18"/>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円/楕円 94"/>
                <p:cNvSpPr/>
                <p:nvPr/>
              </p:nvSpPr>
              <p:spPr>
                <a:xfrm>
                  <a:off x="6834429" y="2327173"/>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6" name="円/楕円 75"/>
                <p:cNvSpPr>
                  <a:spLocks noRot="1" noChangeAspect="1" noMove="1" noResize="1" noEditPoints="1" noAdjustHandles="1" noChangeArrowheads="1" noChangeShapeType="1" noTextEdit="1"/>
                </p:cNvSpPr>
                <p:nvPr/>
              </p:nvSpPr>
              <p:spPr>
                <a:xfrm>
                  <a:off x="6834429" y="2327173"/>
                  <a:ext cx="550297" cy="516606"/>
                </a:xfrm>
                <a:prstGeom prst="ellipse">
                  <a:avLst/>
                </a:prstGeom>
                <a:blipFill rotWithShape="0">
                  <a:blip r:embed="rId19"/>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円/楕円 95"/>
                <p:cNvSpPr/>
                <p:nvPr/>
              </p:nvSpPr>
              <p:spPr>
                <a:xfrm>
                  <a:off x="8108220" y="2327173"/>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8" name="円/楕円 77"/>
                <p:cNvSpPr>
                  <a:spLocks noRot="1" noChangeAspect="1" noMove="1" noResize="1" noEditPoints="1" noAdjustHandles="1" noChangeArrowheads="1" noChangeShapeType="1" noTextEdit="1"/>
                </p:cNvSpPr>
                <p:nvPr/>
              </p:nvSpPr>
              <p:spPr>
                <a:xfrm>
                  <a:off x="8108220" y="2327173"/>
                  <a:ext cx="550297" cy="516606"/>
                </a:xfrm>
                <a:prstGeom prst="ellipse">
                  <a:avLst/>
                </a:prstGeom>
                <a:blipFill rotWithShape="0">
                  <a:blip r:embed="rId20"/>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円/楕円 96"/>
                <p:cNvSpPr/>
                <p:nvPr/>
              </p:nvSpPr>
              <p:spPr>
                <a:xfrm>
                  <a:off x="5428506" y="3511416"/>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1</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9" name="円/楕円 78"/>
                <p:cNvSpPr>
                  <a:spLocks noRot="1" noChangeAspect="1" noMove="1" noResize="1" noEditPoints="1" noAdjustHandles="1" noChangeArrowheads="1" noChangeShapeType="1" noTextEdit="1"/>
                </p:cNvSpPr>
                <p:nvPr/>
              </p:nvSpPr>
              <p:spPr>
                <a:xfrm>
                  <a:off x="5428506" y="3511416"/>
                  <a:ext cx="814557" cy="1305185"/>
                </a:xfrm>
                <a:prstGeom prst="ellipse">
                  <a:avLst/>
                </a:prstGeom>
                <a:blipFill rotWithShape="0">
                  <a:blip r:embed="rId2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円/楕円 97"/>
                <p:cNvSpPr/>
                <p:nvPr/>
              </p:nvSpPr>
              <p:spPr>
                <a:xfrm>
                  <a:off x="6729794" y="3511415"/>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400" i="1" smtClean="0">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2</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80" name="円/楕円 79"/>
                <p:cNvSpPr>
                  <a:spLocks noRot="1" noChangeAspect="1" noMove="1" noResize="1" noEditPoints="1" noAdjustHandles="1" noChangeArrowheads="1" noChangeShapeType="1" noTextEdit="1"/>
                </p:cNvSpPr>
                <p:nvPr/>
              </p:nvSpPr>
              <p:spPr>
                <a:xfrm>
                  <a:off x="6729794" y="3511415"/>
                  <a:ext cx="814557" cy="1305185"/>
                </a:xfrm>
                <a:prstGeom prst="ellipse">
                  <a:avLst/>
                </a:prstGeom>
                <a:blipFill rotWithShape="0">
                  <a:blip r:embed="rId2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円/楕円 98"/>
                <p:cNvSpPr/>
                <p:nvPr/>
              </p:nvSpPr>
              <p:spPr>
                <a:xfrm>
                  <a:off x="7976089" y="3511416"/>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ea typeface="メイリオ" panose="020B0604030504040204" pitchFamily="50" charset="-128"/>
                          </a:rPr>
                          <m:t> </m:t>
                        </m:r>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r>
                    <a:rPr lang="en-US" altLang="ja-JP" sz="2400" dirty="0" smtClean="0">
                      <a:solidFill>
                        <a:schemeClr val="tx1"/>
                      </a:solidFill>
                      <a:ea typeface="メイリオ" panose="020B0604030504040204" pitchFamily="50" charset="-128"/>
                    </a:rPr>
                    <a:t> </a:t>
                  </a:r>
                  <a14:m>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81" name="円/楕円 80"/>
                <p:cNvSpPr>
                  <a:spLocks noRot="1" noChangeAspect="1" noMove="1" noResize="1" noEditPoints="1" noAdjustHandles="1" noChangeArrowheads="1" noChangeShapeType="1" noTextEdit="1"/>
                </p:cNvSpPr>
                <p:nvPr/>
              </p:nvSpPr>
              <p:spPr>
                <a:xfrm>
                  <a:off x="7976089" y="3511416"/>
                  <a:ext cx="814557" cy="1305185"/>
                </a:xfrm>
                <a:prstGeom prst="ellipse">
                  <a:avLst/>
                </a:prstGeom>
                <a:blipFill rotWithShape="0">
                  <a:blip r:embed="rId23"/>
                  <a:stretch>
                    <a:fillRect/>
                  </a:stretch>
                </a:blipFill>
                <a:ln>
                  <a:solidFill>
                    <a:schemeClr val="tx1"/>
                  </a:solidFill>
                </a:ln>
              </p:spPr>
              <p:txBody>
                <a:bodyPr/>
                <a:lstStyle/>
                <a:p>
                  <a:r>
                    <a:rPr lang="ja-JP" altLang="en-US">
                      <a:noFill/>
                    </a:rPr>
                    <a:t> </a:t>
                  </a:r>
                </a:p>
              </p:txBody>
            </p:sp>
          </mc:Fallback>
        </mc:AlternateContent>
        <p:cxnSp>
          <p:nvCxnSpPr>
            <p:cNvPr id="100" name="直線矢印コネクタ 99"/>
            <p:cNvCxnSpPr>
              <a:stCxn id="94" idx="4"/>
              <a:endCxn id="97" idx="0"/>
            </p:cNvCxnSpPr>
            <p:nvPr/>
          </p:nvCxnSpPr>
          <p:spPr>
            <a:xfrm flipH="1">
              <a:off x="5835785" y="2843778"/>
              <a:ext cx="1" cy="667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H="1">
              <a:off x="7117616" y="2863665"/>
              <a:ext cx="1" cy="617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H="1">
              <a:off x="8382717" y="2863665"/>
              <a:ext cx="1" cy="626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正方形/長方形 102"/>
            <p:cNvSpPr/>
            <p:nvPr/>
          </p:nvSpPr>
          <p:spPr>
            <a:xfrm>
              <a:off x="5297193" y="2294918"/>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578897" y="2305971"/>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7843451" y="2305970"/>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grpSp>
      <p:sp>
        <p:nvSpPr>
          <p:cNvPr id="74" name="角丸四角形 73"/>
          <p:cNvSpPr/>
          <p:nvPr/>
        </p:nvSpPr>
        <p:spPr>
          <a:xfrm>
            <a:off x="2594946" y="1394849"/>
            <a:ext cx="2854321" cy="451555"/>
          </a:xfrm>
          <a:prstGeom prst="roundRect">
            <a:avLst/>
          </a:prstGeom>
          <a:solidFill>
            <a:srgbClr val="C00000"/>
          </a:solidFill>
          <a:ln>
            <a:solidFill>
              <a:srgbClr val="FCB2BD"/>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観測</a:t>
            </a:r>
            <a:r>
              <a:rPr kumimoji="1" lang="ja-JP" altLang="en-US"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モデル</a:t>
            </a:r>
          </a:p>
        </p:txBody>
      </p:sp>
    </p:spTree>
    <p:extLst>
      <p:ext uri="{BB962C8B-B14F-4D97-AF65-F5344CB8AC3E}">
        <p14:creationId xmlns:p14="http://schemas.microsoft.com/office/powerpoint/2010/main" val="2889854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テキスト ボックス 65"/>
          <p:cNvSpPr txBox="1"/>
          <p:nvPr/>
        </p:nvSpPr>
        <p:spPr>
          <a:xfrm>
            <a:off x="2036971" y="2672300"/>
            <a:ext cx="784665" cy="646331"/>
          </a:xfrm>
          <a:prstGeom prst="rect">
            <a:avLst/>
          </a:prstGeom>
          <a:solidFill>
            <a:schemeClr val="bg1"/>
          </a:solidFill>
        </p:spPr>
        <p:txBody>
          <a:bodyPr wrap="square" rtlCol="0">
            <a:spAutoFit/>
          </a:bodyPr>
          <a:lstStyle/>
          <a:p>
            <a:r>
              <a:rPr kumimoji="1"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状態更新</a:t>
            </a:r>
          </a:p>
        </p:txBody>
      </p:sp>
      <p:cxnSp>
        <p:nvCxnSpPr>
          <p:cNvPr id="53" name="直線矢印コネクタ 52"/>
          <p:cNvCxnSpPr>
            <a:stCxn id="34" idx="4"/>
            <a:endCxn id="49" idx="0"/>
          </p:cNvCxnSpPr>
          <p:nvPr/>
        </p:nvCxnSpPr>
        <p:spPr>
          <a:xfrm flipH="1">
            <a:off x="2626535" y="2591606"/>
            <a:ext cx="1" cy="667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12</a:t>
            </a:fld>
            <a:endParaRPr lang="ja-JP" altLang="en-US" dirty="0"/>
          </a:p>
        </p:txBody>
      </p:sp>
      <p:sp>
        <p:nvSpPr>
          <p:cNvPr id="5" name="タイトル 4"/>
          <p:cNvSpPr>
            <a:spLocks noGrp="1"/>
          </p:cNvSpPr>
          <p:nvPr>
            <p:ph type="title"/>
          </p:nvPr>
        </p:nvSpPr>
        <p:spPr/>
        <p:txBody>
          <a:bodyPr/>
          <a:lstStyle/>
          <a:p>
            <a:r>
              <a:rPr kumimoji="1" lang="ja-JP" altLang="en-US" dirty="0" smtClean="0"/>
              <a:t>研究の手法</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一般状態空間モデル</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観測モデル</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3" name="円/楕円 32"/>
              <p:cNvSpPr/>
              <p:nvPr/>
            </p:nvSpPr>
            <p:spPr>
              <a:xfrm>
                <a:off x="1077597" y="2075002"/>
                <a:ext cx="566157" cy="53149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0</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3" name="円/楕円 32"/>
              <p:cNvSpPr>
                <a:spLocks noRot="1" noChangeAspect="1" noMove="1" noResize="1" noEditPoints="1" noAdjustHandles="1" noChangeArrowheads="1" noChangeShapeType="1" noTextEdit="1"/>
              </p:cNvSpPr>
              <p:nvPr/>
            </p:nvSpPr>
            <p:spPr>
              <a:xfrm>
                <a:off x="1077597" y="2075002"/>
                <a:ext cx="566157" cy="531494"/>
              </a:xfrm>
              <a:prstGeom prst="ellipse">
                <a:avLst/>
              </a:prstGeom>
              <a:blipFill rotWithShape="0">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円/楕円 33"/>
              <p:cNvSpPr/>
              <p:nvPr/>
            </p:nvSpPr>
            <p:spPr>
              <a:xfrm>
                <a:off x="2351388" y="2075002"/>
                <a:ext cx="550295" cy="51660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4" name="円/楕円 33"/>
              <p:cNvSpPr>
                <a:spLocks noRot="1" noChangeAspect="1" noMove="1" noResize="1" noEditPoints="1" noAdjustHandles="1" noChangeArrowheads="1" noChangeShapeType="1" noTextEdit="1"/>
              </p:cNvSpPr>
              <p:nvPr/>
            </p:nvSpPr>
            <p:spPr>
              <a:xfrm>
                <a:off x="2351388" y="2075002"/>
                <a:ext cx="550295" cy="516604"/>
              </a:xfrm>
              <a:prstGeom prst="ellipse">
                <a:avLst/>
              </a:prstGeom>
              <a:blipFill rotWithShape="0">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円/楕円 34"/>
              <p:cNvSpPr/>
              <p:nvPr/>
            </p:nvSpPr>
            <p:spPr>
              <a:xfrm>
                <a:off x="3625179"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5" name="円/楕円 34"/>
              <p:cNvSpPr>
                <a:spLocks noRot="1" noChangeAspect="1" noMove="1" noResize="1" noEditPoints="1" noAdjustHandles="1" noChangeArrowheads="1" noChangeShapeType="1" noTextEdit="1"/>
              </p:cNvSpPr>
              <p:nvPr/>
            </p:nvSpPr>
            <p:spPr>
              <a:xfrm>
                <a:off x="3625179" y="2075001"/>
                <a:ext cx="550297" cy="516606"/>
              </a:xfrm>
              <a:prstGeom prst="ellipse">
                <a:avLst/>
              </a:prstGeom>
              <a:blipFill rotWithShape="0">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円/楕円 35"/>
              <p:cNvSpPr/>
              <p:nvPr/>
            </p:nvSpPr>
            <p:spPr>
              <a:xfrm>
                <a:off x="4898970"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6" name="円/楕円 35"/>
              <p:cNvSpPr>
                <a:spLocks noRot="1" noChangeAspect="1" noMove="1" noResize="1" noEditPoints="1" noAdjustHandles="1" noChangeArrowheads="1" noChangeShapeType="1" noTextEdit="1"/>
              </p:cNvSpPr>
              <p:nvPr/>
            </p:nvSpPr>
            <p:spPr>
              <a:xfrm>
                <a:off x="4898970" y="2075001"/>
                <a:ext cx="550297" cy="516606"/>
              </a:xfrm>
              <a:prstGeom prst="ellipse">
                <a:avLst/>
              </a:prstGeom>
              <a:blipFill rotWithShape="0">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円/楕円 36"/>
              <p:cNvSpPr/>
              <p:nvPr/>
            </p:nvSpPr>
            <p:spPr>
              <a:xfrm>
                <a:off x="7630799" y="2075001"/>
                <a:ext cx="566159" cy="53149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𝑛</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7" name="円/楕円 36"/>
              <p:cNvSpPr>
                <a:spLocks noRot="1" noChangeAspect="1" noMove="1" noResize="1" noEditPoints="1" noAdjustHandles="1" noChangeArrowheads="1" noChangeShapeType="1" noTextEdit="1"/>
              </p:cNvSpPr>
              <p:nvPr/>
            </p:nvSpPr>
            <p:spPr>
              <a:xfrm>
                <a:off x="7630799" y="2075001"/>
                <a:ext cx="566159" cy="531496"/>
              </a:xfrm>
              <a:prstGeom prst="ellipse">
                <a:avLst/>
              </a:prstGeom>
              <a:blipFill rotWithShape="0">
                <a:blip r:embed="rId7"/>
                <a:stretch>
                  <a:fillRect/>
                </a:stretch>
              </a:blipFill>
              <a:ln>
                <a:solidFill>
                  <a:schemeClr val="tx1"/>
                </a:solidFill>
              </a:ln>
            </p:spPr>
            <p:txBody>
              <a:bodyPr/>
              <a:lstStyle/>
              <a:p>
                <a:r>
                  <a:rPr lang="ja-JP" altLang="en-US">
                    <a:noFill/>
                  </a:rPr>
                  <a:t> </a:t>
                </a:r>
              </a:p>
            </p:txBody>
          </p:sp>
        </mc:Fallback>
      </mc:AlternateContent>
      <p:cxnSp>
        <p:nvCxnSpPr>
          <p:cNvPr id="38" name="直線矢印コネクタ 37"/>
          <p:cNvCxnSpPr>
            <a:stCxn id="33" idx="6"/>
            <a:endCxn id="34" idx="2"/>
          </p:cNvCxnSpPr>
          <p:nvPr/>
        </p:nvCxnSpPr>
        <p:spPr>
          <a:xfrm flipV="1">
            <a:off x="1643754" y="2333304"/>
            <a:ext cx="707634" cy="74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4" idx="6"/>
            <a:endCxn id="35" idx="2"/>
          </p:cNvCxnSpPr>
          <p:nvPr/>
        </p:nvCxnSpPr>
        <p:spPr>
          <a:xfrm>
            <a:off x="2901683" y="2333304"/>
            <a:ext cx="7234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35" idx="6"/>
            <a:endCxn id="36" idx="2"/>
          </p:cNvCxnSpPr>
          <p:nvPr/>
        </p:nvCxnSpPr>
        <p:spPr>
          <a:xfrm>
            <a:off x="4175476" y="2333304"/>
            <a:ext cx="7234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7025748" y="2377522"/>
            <a:ext cx="6050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649596" y="2250930"/>
            <a:ext cx="1294266" cy="307777"/>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a:t>
            </a:r>
            <a:endParaRPr kumimoji="1" lang="ja-JP" altLang="en-US" sz="1400"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3" name="円/楕円 42"/>
              <p:cNvSpPr/>
              <p:nvPr/>
            </p:nvSpPr>
            <p:spPr>
              <a:xfrm>
                <a:off x="3009038" y="1346858"/>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3" name="円/楕円 42"/>
              <p:cNvSpPr>
                <a:spLocks noRot="1" noChangeAspect="1" noMove="1" noResize="1" noEditPoints="1" noAdjustHandles="1" noChangeArrowheads="1" noChangeShapeType="1" noTextEdit="1"/>
              </p:cNvSpPr>
              <p:nvPr/>
            </p:nvSpPr>
            <p:spPr>
              <a:xfrm>
                <a:off x="3009038" y="1346858"/>
                <a:ext cx="511506" cy="481559"/>
              </a:xfrm>
              <a:prstGeom prst="ellipse">
                <a:avLst/>
              </a:prstGeom>
              <a:blipFill rotWithShape="0">
                <a:blip r:embed="rId8"/>
                <a:stretch>
                  <a:fillRect/>
                </a:stretch>
              </a:blipFill>
              <a:ln>
                <a:solidFill>
                  <a:schemeClr val="tx1"/>
                </a:solidFill>
              </a:ln>
            </p:spPr>
            <p:txBody>
              <a:bodyPr/>
              <a:lstStyle/>
              <a:p>
                <a:r>
                  <a:rPr lang="ja-JP" altLang="en-US">
                    <a:noFill/>
                  </a:rPr>
                  <a:t> </a:t>
                </a:r>
              </a:p>
            </p:txBody>
          </p:sp>
        </mc:Fallback>
      </mc:AlternateContent>
      <p:cxnSp>
        <p:nvCxnSpPr>
          <p:cNvPr id="44" name="直線矢印コネクタ 43"/>
          <p:cNvCxnSpPr>
            <a:stCxn id="43" idx="5"/>
            <a:endCxn id="35" idx="1"/>
          </p:cNvCxnSpPr>
          <p:nvPr/>
        </p:nvCxnSpPr>
        <p:spPr>
          <a:xfrm>
            <a:off x="3445636" y="1757894"/>
            <a:ext cx="260132" cy="392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円/楕円 44"/>
              <p:cNvSpPr/>
              <p:nvPr/>
            </p:nvSpPr>
            <p:spPr>
              <a:xfrm>
                <a:off x="4355621" y="1344386"/>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5" name="円/楕円 44"/>
              <p:cNvSpPr>
                <a:spLocks noRot="1" noChangeAspect="1" noMove="1" noResize="1" noEditPoints="1" noAdjustHandles="1" noChangeArrowheads="1" noChangeShapeType="1" noTextEdit="1"/>
              </p:cNvSpPr>
              <p:nvPr/>
            </p:nvSpPr>
            <p:spPr>
              <a:xfrm>
                <a:off x="4355621" y="1344386"/>
                <a:ext cx="511506" cy="481559"/>
              </a:xfrm>
              <a:prstGeom prst="ellipse">
                <a:avLst/>
              </a:prstGeom>
              <a:blipFill rotWithShape="0">
                <a:blip r:embed="rId9"/>
                <a:stretch>
                  <a:fillRect l="-1099"/>
                </a:stretch>
              </a:blipFill>
              <a:ln>
                <a:solidFill>
                  <a:schemeClr val="tx1"/>
                </a:solidFill>
              </a:ln>
            </p:spPr>
            <p:txBody>
              <a:bodyPr/>
              <a:lstStyle/>
              <a:p>
                <a:r>
                  <a:rPr lang="ja-JP" altLang="en-US">
                    <a:noFill/>
                  </a:rPr>
                  <a:t> </a:t>
                </a:r>
              </a:p>
            </p:txBody>
          </p:sp>
        </mc:Fallback>
      </mc:AlternateContent>
      <p:cxnSp>
        <p:nvCxnSpPr>
          <p:cNvPr id="46" name="直線矢印コネクタ 45"/>
          <p:cNvCxnSpPr/>
          <p:nvPr/>
        </p:nvCxnSpPr>
        <p:spPr>
          <a:xfrm>
            <a:off x="4837872" y="1734902"/>
            <a:ext cx="245345" cy="371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円/楕円 46"/>
              <p:cNvSpPr/>
              <p:nvPr/>
            </p:nvSpPr>
            <p:spPr>
              <a:xfrm>
                <a:off x="6994094" y="1340191"/>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b="0" i="1" smtClean="0">
                              <a:solidFill>
                                <a:schemeClr val="tx1"/>
                              </a:solidFill>
                              <a:latin typeface="Cambria Math" panose="02040503050406030204" pitchFamily="18" charset="0"/>
                              <a:ea typeface="メイリオ" panose="020B0604030504040204" pitchFamily="50" charset="-128"/>
                            </a:rPr>
                            <m:t>  </m:t>
                          </m:r>
                          <m:r>
                            <a:rPr kumimoji="1" lang="en-US" altLang="ja-JP" b="0" i="1" smtClean="0">
                              <a:solidFill>
                                <a:schemeClr val="tx1"/>
                              </a:solidFill>
                              <a:latin typeface="Cambria Math" panose="02040503050406030204" pitchFamily="18" charset="0"/>
                              <a:ea typeface="メイリオ" panose="020B0604030504040204" pitchFamily="50" charset="-128"/>
                            </a:rPr>
                            <m:t>𝑢</m:t>
                          </m:r>
                        </m:e>
                        <m:sub>
                          <m:r>
                            <a:rPr kumimoji="1" lang="en-US" altLang="ja-JP" b="0" i="1" smtClean="0">
                              <a:solidFill>
                                <a:schemeClr val="tx1"/>
                              </a:solidFill>
                              <a:latin typeface="Cambria Math" panose="02040503050406030204" pitchFamily="18" charset="0"/>
                              <a:ea typeface="メイリオ" panose="020B0604030504040204" pitchFamily="50" charset="-128"/>
                            </a:rPr>
                            <m:t>𝑛</m:t>
                          </m:r>
                          <m:r>
                            <a:rPr kumimoji="1" lang="en-US" altLang="ja-JP"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7" name="円/楕円 46"/>
              <p:cNvSpPr>
                <a:spLocks noRot="1" noChangeAspect="1" noMove="1" noResize="1" noEditPoints="1" noAdjustHandles="1" noChangeArrowheads="1" noChangeShapeType="1" noTextEdit="1"/>
              </p:cNvSpPr>
              <p:nvPr/>
            </p:nvSpPr>
            <p:spPr>
              <a:xfrm>
                <a:off x="6994094" y="1340191"/>
                <a:ext cx="511506" cy="481559"/>
              </a:xfrm>
              <a:prstGeom prst="ellipse">
                <a:avLst/>
              </a:prstGeom>
              <a:blipFill rotWithShape="0">
                <a:blip r:embed="rId10"/>
                <a:stretch>
                  <a:fillRect l="-9890" r="-4396"/>
                </a:stretch>
              </a:blipFill>
              <a:ln>
                <a:solidFill>
                  <a:schemeClr val="tx1"/>
                </a:solidFill>
              </a:ln>
            </p:spPr>
            <p:txBody>
              <a:bodyPr/>
              <a:lstStyle/>
              <a:p>
                <a:r>
                  <a:rPr lang="ja-JP" altLang="en-US">
                    <a:noFill/>
                  </a:rPr>
                  <a:t> </a:t>
                </a:r>
              </a:p>
            </p:txBody>
          </p:sp>
        </mc:Fallback>
      </mc:AlternateContent>
      <p:cxnSp>
        <p:nvCxnSpPr>
          <p:cNvPr id="48" name="直線矢印コネクタ 47"/>
          <p:cNvCxnSpPr>
            <a:stCxn id="47" idx="5"/>
            <a:endCxn id="37" idx="1"/>
          </p:cNvCxnSpPr>
          <p:nvPr/>
        </p:nvCxnSpPr>
        <p:spPr>
          <a:xfrm>
            <a:off x="7430692" y="1751227"/>
            <a:ext cx="283019" cy="401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円/楕円 48"/>
              <p:cNvSpPr/>
              <p:nvPr/>
            </p:nvSpPr>
            <p:spPr>
              <a:xfrm>
                <a:off x="2219256"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1</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9" name="円/楕円 48"/>
              <p:cNvSpPr>
                <a:spLocks noRot="1" noChangeAspect="1" noMove="1" noResize="1" noEditPoints="1" noAdjustHandles="1" noChangeArrowheads="1" noChangeShapeType="1" noTextEdit="1"/>
              </p:cNvSpPr>
              <p:nvPr/>
            </p:nvSpPr>
            <p:spPr>
              <a:xfrm>
                <a:off x="2219256" y="3259244"/>
                <a:ext cx="814557" cy="1305185"/>
              </a:xfrm>
              <a:prstGeom prst="ellipse">
                <a:avLst/>
              </a:prstGeom>
              <a:blipFill rotWithShape="0">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3520544" y="3259243"/>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400" i="1" smtClean="0">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2</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0" name="円/楕円 49"/>
              <p:cNvSpPr>
                <a:spLocks noRot="1" noChangeAspect="1" noMove="1" noResize="1" noEditPoints="1" noAdjustHandles="1" noChangeArrowheads="1" noChangeShapeType="1" noTextEdit="1"/>
              </p:cNvSpPr>
              <p:nvPr/>
            </p:nvSpPr>
            <p:spPr>
              <a:xfrm>
                <a:off x="3520544" y="3259243"/>
                <a:ext cx="814557" cy="1305185"/>
              </a:xfrm>
              <a:prstGeom prst="ellipse">
                <a:avLst/>
              </a:prstGeom>
              <a:blipFill rotWithShape="0">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4766839"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ea typeface="メイリオ" panose="020B0604030504040204" pitchFamily="50" charset="-128"/>
                        </a:rPr>
                        <m:t> </m:t>
                      </m:r>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r>
                  <a:rPr lang="en-US" altLang="ja-JP" sz="2400" dirty="0" smtClean="0">
                    <a:solidFill>
                      <a:schemeClr val="tx1"/>
                    </a:solidFill>
                    <a:ea typeface="メイリオ" panose="020B0604030504040204" pitchFamily="50" charset="-128"/>
                  </a:rPr>
                  <a:t> </a:t>
                </a:r>
                <a14:m>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1" name="円/楕円 50"/>
              <p:cNvSpPr>
                <a:spLocks noRot="1" noChangeAspect="1" noMove="1" noResize="1" noEditPoints="1" noAdjustHandles="1" noChangeArrowheads="1" noChangeShapeType="1" noTextEdit="1"/>
              </p:cNvSpPr>
              <p:nvPr/>
            </p:nvSpPr>
            <p:spPr>
              <a:xfrm>
                <a:off x="4766839" y="3259244"/>
                <a:ext cx="814557" cy="1305185"/>
              </a:xfrm>
              <a:prstGeom prst="ellipse">
                <a:avLst/>
              </a:prstGeom>
              <a:blipFill rotWithShape="0">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7508904" y="3279131"/>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𝑛</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2" name="円/楕円 51"/>
              <p:cNvSpPr>
                <a:spLocks noRot="1" noChangeAspect="1" noMove="1" noResize="1" noEditPoints="1" noAdjustHandles="1" noChangeArrowheads="1" noChangeShapeType="1" noTextEdit="1"/>
              </p:cNvSpPr>
              <p:nvPr/>
            </p:nvSpPr>
            <p:spPr>
              <a:xfrm>
                <a:off x="7508904" y="3279131"/>
                <a:ext cx="814557" cy="1305185"/>
              </a:xfrm>
              <a:prstGeom prst="ellipse">
                <a:avLst/>
              </a:prstGeom>
              <a:blipFill rotWithShape="0">
                <a:blip r:embed="rId14"/>
                <a:stretch>
                  <a:fillRect/>
                </a:stretch>
              </a:blipFill>
              <a:ln>
                <a:solidFill>
                  <a:schemeClr val="tx1"/>
                </a:solidFill>
              </a:ln>
            </p:spPr>
            <p:txBody>
              <a:bodyPr/>
              <a:lstStyle/>
              <a:p>
                <a:r>
                  <a:rPr lang="ja-JP" altLang="en-US">
                    <a:noFill/>
                  </a:rPr>
                  <a:t> </a:t>
                </a:r>
              </a:p>
            </p:txBody>
          </p:sp>
        </mc:Fallback>
      </mc:AlternateContent>
      <p:cxnSp>
        <p:nvCxnSpPr>
          <p:cNvPr id="54" name="直線矢印コネクタ 53"/>
          <p:cNvCxnSpPr/>
          <p:nvPr/>
        </p:nvCxnSpPr>
        <p:spPr>
          <a:xfrm flipH="1">
            <a:off x="3908366" y="2611493"/>
            <a:ext cx="1" cy="617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5173467" y="2611493"/>
            <a:ext cx="1" cy="626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a:off x="7918609" y="2653637"/>
            <a:ext cx="1" cy="5844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805231" y="2653637"/>
            <a:ext cx="1171369"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初期状態</a:t>
            </a:r>
          </a:p>
        </p:txBody>
      </p:sp>
      <p:grpSp>
        <p:nvGrpSpPr>
          <p:cNvPr id="82" name="グループ化 81"/>
          <p:cNvGrpSpPr/>
          <p:nvPr/>
        </p:nvGrpSpPr>
        <p:grpSpPr>
          <a:xfrm>
            <a:off x="324572" y="5232064"/>
            <a:ext cx="8763943" cy="1572542"/>
            <a:chOff x="324572" y="5040175"/>
            <a:chExt cx="8763943" cy="1572542"/>
          </a:xfrm>
        </p:grpSpPr>
        <mc:AlternateContent xmlns:mc="http://schemas.openxmlformats.org/markup-compatibility/2006" xmlns:a14="http://schemas.microsoft.com/office/drawing/2010/main">
          <mc:Choice Requires="a14">
            <p:sp>
              <p:nvSpPr>
                <p:cNvPr id="68" name="テキスト ボックス 67"/>
                <p:cNvSpPr txBox="1"/>
                <p:nvPr/>
              </p:nvSpPr>
              <p:spPr>
                <a:xfrm>
                  <a:off x="324572" y="5040175"/>
                  <a:ext cx="6110228" cy="617028"/>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状態ベクトル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acc>
                            <m:accPr>
                              <m:chr m:val="̃"/>
                              <m:ctrlPr>
                                <a:rPr lang="en-US" altLang="ja-JP" sz="2000" i="1">
                                  <a:latin typeface="Cambria Math" panose="02040503050406030204" pitchFamily="18" charset="0"/>
                                  <a:ea typeface="メイリオ" panose="020B0604030504040204" pitchFamily="50" charset="-128"/>
                                </a:rPr>
                              </m:ctrlPr>
                            </m:accPr>
                            <m:e>
                              <m:r>
                                <a:rPr lang="en-US" altLang="ja-JP" sz="2000" i="1">
                                  <a:latin typeface="Cambria Math" panose="02040503050406030204" pitchFamily="18" charset="0"/>
                                  <a:ea typeface="メイリオ" panose="020B0604030504040204" pitchFamily="50" charset="-128"/>
                                </a:rPr>
                                <m:t>𝑥</m:t>
                              </m:r>
                            </m:e>
                          </m:acc>
                        </m:e>
                        <m:sub>
                          <m:r>
                            <a:rPr lang="en-US" altLang="ja-JP" sz="2000" i="1">
                              <a:latin typeface="Cambria Math" panose="02040503050406030204" pitchFamily="18" charset="0"/>
                              <a:ea typeface="メイリオ" panose="020B0604030504040204" pitchFamily="50" charset="-128"/>
                            </a:rPr>
                            <m:t>𝑖</m:t>
                          </m:r>
                        </m:sub>
                      </m:sSub>
                    </m:oMath>
                  </a14:m>
                  <a:r>
                    <a:rPr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ctrlPr>
                            <a:rPr lang="en-US" altLang="ja-JP" sz="2000" i="1" dirty="0">
                              <a:latin typeface="Cambria Math" panose="02040503050406030204" pitchFamily="18" charset="0"/>
                              <a:ea typeface="メイリオ" panose="020B0604030504040204" pitchFamily="50" charset="-128"/>
                            </a:rPr>
                          </m:ctrlPr>
                        </m:dPr>
                        <m:e>
                          <m:eqArr>
                            <m:eqArrPr>
                              <m:ctrlPr>
                                <a:rPr lang="en-US" altLang="ja-JP" sz="2000" i="1" dirty="0">
                                  <a:latin typeface="Cambria Math" panose="02040503050406030204" pitchFamily="18" charset="0"/>
                                  <a:ea typeface="メイリオ" panose="020B0604030504040204" pitchFamily="50" charset="-128"/>
                                </a:rPr>
                              </m:ctrlPr>
                            </m:eqArrPr>
                            <m:e>
                              <m:sSub>
                                <m:sSubPr>
                                  <m:ctrlPr>
                                    <a:rPr lang="en-US" altLang="ja-JP" sz="2000" i="1" dirty="0">
                                      <a:latin typeface="Cambria Math" panose="02040503050406030204" pitchFamily="18" charset="0"/>
                                      <a:ea typeface="メイリオ" panose="020B0604030504040204" pitchFamily="50" charset="-128"/>
                                    </a:rPr>
                                  </m:ctrlPr>
                                </m:sSubPr>
                                <m:e>
                                  <m:r>
                                    <a:rPr lang="en-US" altLang="ja-JP" sz="2000" i="1" dirty="0">
                                      <a:latin typeface="Cambria Math" panose="02040503050406030204" pitchFamily="18" charset="0"/>
                                      <a:ea typeface="メイリオ" panose="020B0604030504040204" pitchFamily="50" charset="-128"/>
                                    </a:rPr>
                                    <m:t>𝑥</m:t>
                                  </m:r>
                                </m:e>
                                <m:sub>
                                  <m:r>
                                    <a:rPr lang="en-US" altLang="ja-JP" sz="2000" i="1" dirty="0">
                                      <a:latin typeface="Cambria Math" panose="02040503050406030204" pitchFamily="18" charset="0"/>
                                      <a:ea typeface="メイリオ" panose="020B0604030504040204" pitchFamily="50" charset="-128"/>
                                    </a:rPr>
                                    <m:t>𝑖</m:t>
                                  </m:r>
                                </m:sub>
                              </m:sSub>
                            </m:e>
                            <m:e>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𝜃</m:t>
                                  </m:r>
                                </m:e>
                                <m:sub>
                                  <m:r>
                                    <a:rPr lang="en-US" altLang="ja-JP" sz="2000" i="1">
                                      <a:latin typeface="Cambria Math" panose="02040503050406030204" pitchFamily="18" charset="0"/>
                                    </a:rPr>
                                    <m:t>𝑖</m:t>
                                  </m:r>
                                </m:sub>
                              </m:sSub>
                            </m:e>
                          </m:eqArr>
                        </m:e>
                      </m:d>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000" i="1" dirty="0">
                              <a:latin typeface="Cambria Math" panose="02040503050406030204" pitchFamily="18" charset="0"/>
                              <a:ea typeface="メイリオ" panose="020B0604030504040204" pitchFamily="50" charset="-128"/>
                            </a:rPr>
                          </m:ctrlPr>
                        </m:sSubPr>
                        <m:e>
                          <m:r>
                            <a:rPr lang="en-US" altLang="ja-JP" sz="2000" i="1" dirty="0">
                              <a:latin typeface="Cambria Math" panose="02040503050406030204" pitchFamily="18" charset="0"/>
                              <a:ea typeface="メイリオ" panose="020B0604030504040204" pitchFamily="50" charset="-128"/>
                            </a:rPr>
                            <m:t>𝑥</m:t>
                          </m:r>
                        </m:e>
                        <m:sub>
                          <m:r>
                            <a:rPr lang="en-US" altLang="ja-JP" sz="2000" i="1" dirty="0">
                              <a:latin typeface="Cambria Math" panose="02040503050406030204" pitchFamily="18" charset="0"/>
                              <a:ea typeface="メイリオ" panose="020B0604030504040204" pitchFamily="50" charset="-128"/>
                            </a:rPr>
                            <m:t>𝑖</m:t>
                          </m:r>
                        </m:sub>
                      </m:sSub>
                      <m:r>
                        <a:rPr lang="en-US" altLang="ja-JP" sz="2000" dirty="0">
                          <a:latin typeface="Cambria Math" panose="02040503050406030204" pitchFamily="18" charset="0"/>
                          <a:ea typeface="メイリオ" panose="020B0604030504040204" pitchFamily="50" charset="-128"/>
                        </a:rPr>
                        <m:t> :</m:t>
                      </m:r>
                    </m:oMath>
                  </a14:m>
                  <a:r>
                    <a:rPr lang="ja-JP" altLang="en-US" sz="2000" dirty="0">
                      <a:latin typeface="メイリオ" panose="020B0604030504040204" pitchFamily="50" charset="-128"/>
                      <a:ea typeface="メイリオ" panose="020B0604030504040204" pitchFamily="50" charset="-128"/>
                    </a:rPr>
                    <a:t> 全</a:t>
                  </a:r>
                  <a:r>
                    <a:rPr lang="en-US" altLang="ja-JP" sz="2000" dirty="0">
                      <a:latin typeface="メイリオ" panose="020B0604030504040204" pitchFamily="50" charset="-128"/>
                      <a:ea typeface="メイリオ" panose="020B0604030504040204" pitchFamily="50" charset="-128"/>
                    </a:rPr>
                    <a:t>OD   </a:t>
                  </a:r>
                  <a14:m>
                    <m:oMath xmlns:m="http://schemas.openxmlformats.org/officeDocument/2006/math">
                      <m:r>
                        <a:rPr lang="ja-JP" altLang="en-US" sz="2000" i="1">
                          <a:latin typeface="Cambria Math" panose="02040503050406030204" pitchFamily="18" charset="0"/>
                        </a:rPr>
                        <m:t>𝜃</m:t>
                      </m:r>
                      <m:r>
                        <a:rPr lang="en-US" altLang="ja-JP" sz="2000" i="1">
                          <a:latin typeface="Cambria Math" panose="02040503050406030204" pitchFamily="18" charset="0"/>
                        </a:rPr>
                        <m:t>﷮</m:t>
                      </m:r>
                      <m:r>
                        <a:rPr lang="en-US" altLang="ja-JP" sz="2000" i="1">
                          <a:latin typeface="Cambria Math" panose="02040503050406030204" pitchFamily="18" charset="0"/>
                        </a:rPr>
                        <m:t>𝑖</m:t>
                      </m:r>
                    </m:oMath>
                  </a14:m>
                  <a:r>
                    <a:rPr lang="en-US" altLang="ja-JP" sz="2000" dirty="0">
                      <a:latin typeface="メイリオ" panose="020B0604030504040204" pitchFamily="50" charset="-128"/>
                      <a:ea typeface="メイリオ" panose="020B0604030504040204" pitchFamily="50" charset="-128"/>
                    </a:rPr>
                    <a:t> : </a:t>
                  </a:r>
                  <a:r>
                    <a:rPr lang="ja-JP" altLang="en-US" sz="2000" dirty="0">
                      <a:latin typeface="メイリオ" panose="020B0604030504040204" pitchFamily="50" charset="-128"/>
                      <a:ea typeface="メイリオ" panose="020B0604030504040204" pitchFamily="50" charset="-128"/>
                    </a:rPr>
                    <a:t>定</a:t>
                  </a:r>
                  <a:r>
                    <a:rPr lang="ja-JP" altLang="en-US" sz="2000" dirty="0" smtClean="0">
                      <a:latin typeface="メイリオ" panose="020B0604030504040204" pitchFamily="50" charset="-128"/>
                      <a:ea typeface="メイリオ" panose="020B0604030504040204" pitchFamily="50" charset="-128"/>
                    </a:rPr>
                    <a:t>数項</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324572" y="5040175"/>
                  <a:ext cx="6110228" cy="617028"/>
                </a:xfrm>
                <a:prstGeom prst="rect">
                  <a:avLst/>
                </a:prstGeom>
                <a:blipFill rotWithShape="0">
                  <a:blip r:embed="rId15"/>
                  <a:stretch>
                    <a:fillRect l="-997" b="-39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324572" y="5712711"/>
                  <a:ext cx="8688799" cy="420756"/>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観測</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ベクトル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𝐴</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全</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(PT</a:t>
                  </a:r>
                  <a:r>
                    <a:rPr lang="ja-JP" altLang="en-US" dirty="0">
                      <a:latin typeface="メイリオ" panose="020B0604030504040204" pitchFamily="50" charset="-128"/>
                      <a:ea typeface="メイリオ" panose="020B0604030504040204" pitchFamily="50" charset="-128"/>
                    </a:rPr>
                    <a:t>調査</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𝐵</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集計</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ゼンリン</a:t>
                  </a:r>
                  <a:r>
                    <a:rPr lang="en-US" altLang="ja-JP" dirty="0">
                      <a:latin typeface="メイリオ" panose="020B0604030504040204" pitchFamily="50" charset="-128"/>
                      <a:ea typeface="メイリオ" panose="020B0604030504040204" pitchFamily="50" charset="-128"/>
                    </a:rPr>
                    <a:t>)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𝐶</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道路</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(ETC)</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324572" y="5712711"/>
                  <a:ext cx="8688799" cy="420756"/>
                </a:xfrm>
                <a:prstGeom prst="rect">
                  <a:avLst/>
                </a:prstGeom>
                <a:blipFill rotWithShape="0">
                  <a:blip r:embed="rId16"/>
                  <a:stretch>
                    <a:fillRect l="-701" t="-2899" r="-561"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324572" y="6212607"/>
                  <a:ext cx="8763943"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制御</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ベクトル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𝑖</m:t>
                          </m:r>
                        </m:sub>
                      </m:sSub>
                      <m:r>
                        <a:rPr lang="ja-JP" altLang="en-US" sz="2000" i="1">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世帯属性</a:t>
                  </a:r>
                  <a:r>
                    <a:rPr lang="ja-JP" altLang="en-US" sz="2000" dirty="0" smtClean="0">
                      <a:latin typeface="メイリオ" panose="020B0604030504040204" pitchFamily="50" charset="-128"/>
                      <a:ea typeface="メイリオ" panose="020B0604030504040204" pitchFamily="50" charset="-128"/>
                    </a:rPr>
                    <a:t>等</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324572" y="6212607"/>
                  <a:ext cx="8763943" cy="400110"/>
                </a:xfrm>
                <a:prstGeom prst="rect">
                  <a:avLst/>
                </a:prstGeom>
                <a:blipFill rotWithShape="0">
                  <a:blip r:embed="rId17"/>
                  <a:stretch>
                    <a:fillRect l="-695" t="-9231" b="-27692"/>
                  </a:stretch>
                </a:blipFill>
              </p:spPr>
              <p:txBody>
                <a:bodyPr/>
                <a:lstStyle/>
                <a:p>
                  <a:r>
                    <a:rPr lang="ja-JP" altLang="en-US">
                      <a:noFill/>
                    </a:rPr>
                    <a:t> </a:t>
                  </a:r>
                </a:p>
              </p:txBody>
            </p:sp>
          </mc:Fallback>
        </mc:AlternateContent>
        <p:cxnSp>
          <p:nvCxnSpPr>
            <p:cNvPr id="72" name="直線コネクタ 71"/>
            <p:cNvCxnSpPr/>
            <p:nvPr/>
          </p:nvCxnSpPr>
          <p:spPr>
            <a:xfrm flipH="1">
              <a:off x="355581" y="5675705"/>
              <a:ext cx="85664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flipH="1">
              <a:off x="355581" y="6146045"/>
              <a:ext cx="85664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a:off x="2135903" y="5187820"/>
              <a:ext cx="0" cy="1424897"/>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85" name="テキスト ボックス 84"/>
          <p:cNvSpPr txBox="1"/>
          <p:nvPr/>
        </p:nvSpPr>
        <p:spPr>
          <a:xfrm>
            <a:off x="3574320" y="4825100"/>
            <a:ext cx="2096982" cy="461665"/>
          </a:xfrm>
          <a:prstGeom prst="rect">
            <a:avLst/>
          </a:prstGeom>
          <a:noFill/>
        </p:spPr>
        <p:txBody>
          <a:bodyPr wrap="square" rtlCol="0">
            <a:spAutoFit/>
          </a:bodyPr>
          <a:lstStyle/>
          <a:p>
            <a:r>
              <a:rPr lang="ja-JP" altLang="en-US" sz="2400" dirty="0" smtClean="0">
                <a:solidFill>
                  <a:srgbClr val="FF9999"/>
                </a:solidFill>
                <a:latin typeface="メイリオ" panose="020B0604030504040204" pitchFamily="50" charset="-128"/>
                <a:ea typeface="メイリオ" panose="020B0604030504040204" pitchFamily="50" charset="-128"/>
                <a:cs typeface="メイリオ" panose="020B0604030504040204" pitchFamily="50" charset="-128"/>
              </a:rPr>
              <a:t>観測</a:t>
            </a:r>
            <a:r>
              <a:rPr lang="ja-JP" altLang="en-US" sz="2400" dirty="0">
                <a:solidFill>
                  <a:srgbClr val="FF9999"/>
                </a:solidFill>
                <a:latin typeface="メイリオ" panose="020B0604030504040204" pitchFamily="50" charset="-128"/>
                <a:ea typeface="メイリオ" panose="020B0604030504040204" pitchFamily="50" charset="-128"/>
                <a:cs typeface="メイリオ" panose="020B0604030504040204" pitchFamily="50" charset="-128"/>
              </a:rPr>
              <a:t>ベクトル</a:t>
            </a:r>
            <a:endParaRPr kumimoji="1" lang="ja-JP" altLang="en-US" sz="2400" dirty="0" smtClean="0">
              <a:solidFill>
                <a:srgbClr val="FF9999"/>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291748" y="1543204"/>
            <a:ext cx="553998" cy="2341961"/>
          </a:xfrm>
          <a:prstGeom prst="rect">
            <a:avLst/>
          </a:prstGeom>
          <a:noFill/>
        </p:spPr>
        <p:txBody>
          <a:bodyPr vert="eaVert" wrap="squar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状態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ベクトル</a:t>
            </a:r>
            <a:endPar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正方形/長方形 63"/>
          <p:cNvSpPr/>
          <p:nvPr/>
        </p:nvSpPr>
        <p:spPr>
          <a:xfrm>
            <a:off x="2087943" y="2042746"/>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71" name="正方形/長方形 70"/>
          <p:cNvSpPr/>
          <p:nvPr/>
        </p:nvSpPr>
        <p:spPr>
          <a:xfrm>
            <a:off x="3369647" y="2053799"/>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61" name="右矢印 60"/>
          <p:cNvSpPr/>
          <p:nvPr/>
        </p:nvSpPr>
        <p:spPr>
          <a:xfrm rot="16200000">
            <a:off x="2690927" y="2823447"/>
            <a:ext cx="303589" cy="38127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4634201" y="2053798"/>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263035" y="1152791"/>
            <a:ext cx="8746742" cy="5705210"/>
          </a:xfrm>
          <a:prstGeom prst="rect">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p:nvGrpSpPr>
        <p:grpSpPr>
          <a:xfrm>
            <a:off x="271631" y="1973543"/>
            <a:ext cx="3895249" cy="2894805"/>
            <a:chOff x="5174201" y="2220123"/>
            <a:chExt cx="3895249" cy="2894805"/>
          </a:xfrm>
        </p:grpSpPr>
        <p:sp>
          <p:nvSpPr>
            <p:cNvPr id="67" name="テキスト ボックス 66"/>
            <p:cNvSpPr txBox="1"/>
            <p:nvPr/>
          </p:nvSpPr>
          <p:spPr>
            <a:xfrm>
              <a:off x="6169433" y="2951975"/>
              <a:ext cx="784665" cy="646331"/>
            </a:xfrm>
            <a:prstGeom prst="rect">
              <a:avLst/>
            </a:prstGeom>
            <a:solidFill>
              <a:schemeClr val="bg1"/>
            </a:solidFill>
          </p:spPr>
          <p:txBody>
            <a:bodyPr wrap="square" rtlCol="0">
              <a:spAutoFit/>
            </a:bodyPr>
            <a:lstStyle/>
            <a:p>
              <a:r>
                <a:rPr kumimoji="1"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状態更新</a:t>
              </a:r>
            </a:p>
          </p:txBody>
        </p:sp>
        <p:sp>
          <p:nvSpPr>
            <p:cNvPr id="93" name="正方形/長方形 92"/>
            <p:cNvSpPr/>
            <p:nvPr/>
          </p:nvSpPr>
          <p:spPr>
            <a:xfrm>
              <a:off x="5174201" y="2220123"/>
              <a:ext cx="3895249" cy="2894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94" name="円/楕円 93"/>
                <p:cNvSpPr/>
                <p:nvPr/>
              </p:nvSpPr>
              <p:spPr>
                <a:xfrm>
                  <a:off x="5560638" y="2327174"/>
                  <a:ext cx="550295" cy="51660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4" name="円/楕円 73"/>
                <p:cNvSpPr>
                  <a:spLocks noRot="1" noChangeAspect="1" noMove="1" noResize="1" noEditPoints="1" noAdjustHandles="1" noChangeArrowheads="1" noChangeShapeType="1" noTextEdit="1"/>
                </p:cNvSpPr>
                <p:nvPr/>
              </p:nvSpPr>
              <p:spPr>
                <a:xfrm>
                  <a:off x="5560638" y="2327174"/>
                  <a:ext cx="550295" cy="516604"/>
                </a:xfrm>
                <a:prstGeom prst="ellipse">
                  <a:avLst/>
                </a:prstGeom>
                <a:blipFill rotWithShape="0">
                  <a:blip r:embed="rId18"/>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円/楕円 94"/>
                <p:cNvSpPr/>
                <p:nvPr/>
              </p:nvSpPr>
              <p:spPr>
                <a:xfrm>
                  <a:off x="6834429" y="2327173"/>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6" name="円/楕円 75"/>
                <p:cNvSpPr>
                  <a:spLocks noRot="1" noChangeAspect="1" noMove="1" noResize="1" noEditPoints="1" noAdjustHandles="1" noChangeArrowheads="1" noChangeShapeType="1" noTextEdit="1"/>
                </p:cNvSpPr>
                <p:nvPr/>
              </p:nvSpPr>
              <p:spPr>
                <a:xfrm>
                  <a:off x="6834429" y="2327173"/>
                  <a:ext cx="550297" cy="516606"/>
                </a:xfrm>
                <a:prstGeom prst="ellipse">
                  <a:avLst/>
                </a:prstGeom>
                <a:blipFill rotWithShape="0">
                  <a:blip r:embed="rId19"/>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円/楕円 95"/>
                <p:cNvSpPr/>
                <p:nvPr/>
              </p:nvSpPr>
              <p:spPr>
                <a:xfrm>
                  <a:off x="8108220" y="2327173"/>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8" name="円/楕円 77"/>
                <p:cNvSpPr>
                  <a:spLocks noRot="1" noChangeAspect="1" noMove="1" noResize="1" noEditPoints="1" noAdjustHandles="1" noChangeArrowheads="1" noChangeShapeType="1" noTextEdit="1"/>
                </p:cNvSpPr>
                <p:nvPr/>
              </p:nvSpPr>
              <p:spPr>
                <a:xfrm>
                  <a:off x="8108220" y="2327173"/>
                  <a:ext cx="550297" cy="516606"/>
                </a:xfrm>
                <a:prstGeom prst="ellipse">
                  <a:avLst/>
                </a:prstGeom>
                <a:blipFill rotWithShape="0">
                  <a:blip r:embed="rId20"/>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円/楕円 96"/>
                <p:cNvSpPr/>
                <p:nvPr/>
              </p:nvSpPr>
              <p:spPr>
                <a:xfrm>
                  <a:off x="5428506" y="3511416"/>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1</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9" name="円/楕円 78"/>
                <p:cNvSpPr>
                  <a:spLocks noRot="1" noChangeAspect="1" noMove="1" noResize="1" noEditPoints="1" noAdjustHandles="1" noChangeArrowheads="1" noChangeShapeType="1" noTextEdit="1"/>
                </p:cNvSpPr>
                <p:nvPr/>
              </p:nvSpPr>
              <p:spPr>
                <a:xfrm>
                  <a:off x="5428506" y="3511416"/>
                  <a:ext cx="814557" cy="1305185"/>
                </a:xfrm>
                <a:prstGeom prst="ellipse">
                  <a:avLst/>
                </a:prstGeom>
                <a:blipFill rotWithShape="0">
                  <a:blip r:embed="rId2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円/楕円 97"/>
                <p:cNvSpPr/>
                <p:nvPr/>
              </p:nvSpPr>
              <p:spPr>
                <a:xfrm>
                  <a:off x="6729794" y="3511415"/>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400" i="1" smtClean="0">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2</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80" name="円/楕円 79"/>
                <p:cNvSpPr>
                  <a:spLocks noRot="1" noChangeAspect="1" noMove="1" noResize="1" noEditPoints="1" noAdjustHandles="1" noChangeArrowheads="1" noChangeShapeType="1" noTextEdit="1"/>
                </p:cNvSpPr>
                <p:nvPr/>
              </p:nvSpPr>
              <p:spPr>
                <a:xfrm>
                  <a:off x="6729794" y="3511415"/>
                  <a:ext cx="814557" cy="1305185"/>
                </a:xfrm>
                <a:prstGeom prst="ellipse">
                  <a:avLst/>
                </a:prstGeom>
                <a:blipFill rotWithShape="0">
                  <a:blip r:embed="rId2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円/楕円 98"/>
                <p:cNvSpPr/>
                <p:nvPr/>
              </p:nvSpPr>
              <p:spPr>
                <a:xfrm>
                  <a:off x="7976089" y="3511416"/>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ea typeface="メイリオ" panose="020B0604030504040204" pitchFamily="50" charset="-128"/>
                          </a:rPr>
                          <m:t> </m:t>
                        </m:r>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r>
                    <a:rPr lang="en-US" altLang="ja-JP" sz="2400" dirty="0" smtClean="0">
                      <a:solidFill>
                        <a:schemeClr val="tx1"/>
                      </a:solidFill>
                      <a:ea typeface="メイリオ" panose="020B0604030504040204" pitchFamily="50" charset="-128"/>
                    </a:rPr>
                    <a:t> </a:t>
                  </a:r>
                  <a14:m>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81" name="円/楕円 80"/>
                <p:cNvSpPr>
                  <a:spLocks noRot="1" noChangeAspect="1" noMove="1" noResize="1" noEditPoints="1" noAdjustHandles="1" noChangeArrowheads="1" noChangeShapeType="1" noTextEdit="1"/>
                </p:cNvSpPr>
                <p:nvPr/>
              </p:nvSpPr>
              <p:spPr>
                <a:xfrm>
                  <a:off x="7976089" y="3511416"/>
                  <a:ext cx="814557" cy="1305185"/>
                </a:xfrm>
                <a:prstGeom prst="ellipse">
                  <a:avLst/>
                </a:prstGeom>
                <a:blipFill rotWithShape="0">
                  <a:blip r:embed="rId23"/>
                  <a:stretch>
                    <a:fillRect/>
                  </a:stretch>
                </a:blipFill>
                <a:ln>
                  <a:solidFill>
                    <a:schemeClr val="tx1"/>
                  </a:solidFill>
                </a:ln>
              </p:spPr>
              <p:txBody>
                <a:bodyPr/>
                <a:lstStyle/>
                <a:p>
                  <a:r>
                    <a:rPr lang="ja-JP" altLang="en-US">
                      <a:noFill/>
                    </a:rPr>
                    <a:t> </a:t>
                  </a:r>
                </a:p>
              </p:txBody>
            </p:sp>
          </mc:Fallback>
        </mc:AlternateContent>
        <p:cxnSp>
          <p:nvCxnSpPr>
            <p:cNvPr id="100" name="直線矢印コネクタ 99"/>
            <p:cNvCxnSpPr>
              <a:stCxn id="94" idx="4"/>
              <a:endCxn id="97" idx="0"/>
            </p:cNvCxnSpPr>
            <p:nvPr/>
          </p:nvCxnSpPr>
          <p:spPr>
            <a:xfrm flipH="1">
              <a:off x="5835785" y="2843778"/>
              <a:ext cx="1" cy="667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H="1">
              <a:off x="7117616" y="2863665"/>
              <a:ext cx="1" cy="617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H="1">
              <a:off x="8382717" y="2863665"/>
              <a:ext cx="1" cy="626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正方形/長方形 102"/>
            <p:cNvSpPr/>
            <p:nvPr/>
          </p:nvSpPr>
          <p:spPr>
            <a:xfrm>
              <a:off x="5297193" y="2294918"/>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578897" y="2305971"/>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7843451" y="2305970"/>
              <a:ext cx="1062138" cy="2734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grpSp>
      <p:sp>
        <p:nvSpPr>
          <p:cNvPr id="74" name="正方形/長方形 73"/>
          <p:cNvSpPr/>
          <p:nvPr/>
        </p:nvSpPr>
        <p:spPr>
          <a:xfrm>
            <a:off x="4351017" y="1428620"/>
            <a:ext cx="4558148" cy="5071768"/>
          </a:xfrm>
          <a:prstGeom prst="rect">
            <a:avLst/>
          </a:prstGeom>
          <a:solidFill>
            <a:schemeClr val="bg1"/>
          </a:solidFill>
          <a:ln>
            <a:solidFill>
              <a:schemeClr val="tx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endParaRPr lang="en-US" altLang="ja-JP" sz="2400" dirty="0" smtClean="0">
              <a:solidFill>
                <a:schemeClr val="tx1"/>
              </a:solidFill>
              <a:latin typeface="メイリオ" panose="020B0604030504040204" pitchFamily="50" charset="-128"/>
              <a:ea typeface="メイリオ" panose="020B0604030504040204" pitchFamily="50" charset="-128"/>
            </a:endParaRPr>
          </a:p>
          <a:p>
            <a:pPr algn="ctr"/>
            <a:endParaRPr lang="en-US" altLang="ja-JP" sz="2400" dirty="0">
              <a:solidFill>
                <a:schemeClr val="tx1"/>
              </a:solidFill>
              <a:latin typeface="メイリオ" panose="020B0604030504040204" pitchFamily="50" charset="-128"/>
              <a:ea typeface="メイリオ" panose="020B0604030504040204" pitchFamily="50" charset="-128"/>
            </a:endParaRPr>
          </a:p>
        </p:txBody>
      </p:sp>
      <p:sp>
        <p:nvSpPr>
          <p:cNvPr id="76" name="ストライプ矢印 75"/>
          <p:cNvSpPr/>
          <p:nvPr/>
        </p:nvSpPr>
        <p:spPr>
          <a:xfrm>
            <a:off x="4055381" y="3087970"/>
            <a:ext cx="532108" cy="823865"/>
          </a:xfrm>
          <a:prstGeom prst="striped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角丸四角形 77"/>
          <p:cNvSpPr/>
          <p:nvPr/>
        </p:nvSpPr>
        <p:spPr>
          <a:xfrm>
            <a:off x="779846" y="1428620"/>
            <a:ext cx="2854321" cy="451555"/>
          </a:xfrm>
          <a:prstGeom prst="roundRect">
            <a:avLst/>
          </a:prstGeom>
          <a:solidFill>
            <a:srgbClr val="C00000"/>
          </a:solidFill>
          <a:ln>
            <a:solidFill>
              <a:srgbClr val="FCB2BD"/>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観測</a:t>
            </a:r>
            <a:r>
              <a:rPr kumimoji="1" lang="ja-JP" altLang="en-US"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モデル</a:t>
            </a:r>
          </a:p>
        </p:txBody>
      </p:sp>
      <p:grpSp>
        <p:nvGrpSpPr>
          <p:cNvPr id="12" name="グループ化 11"/>
          <p:cNvGrpSpPr/>
          <p:nvPr/>
        </p:nvGrpSpPr>
        <p:grpSpPr>
          <a:xfrm>
            <a:off x="4543880" y="1654397"/>
            <a:ext cx="4465896" cy="4329078"/>
            <a:chOff x="4618022" y="1260084"/>
            <a:chExt cx="4465896" cy="4329078"/>
          </a:xfrm>
        </p:grpSpPr>
        <p:sp>
          <p:nvSpPr>
            <p:cNvPr id="3" name="テキスト ボックス 2"/>
            <p:cNvSpPr txBox="1"/>
            <p:nvPr/>
          </p:nvSpPr>
          <p:spPr>
            <a:xfrm>
              <a:off x="4618022" y="1260084"/>
              <a:ext cx="4465896" cy="707886"/>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シミュレーションと観測データを関係づける</a:t>
              </a:r>
              <a:r>
                <a:rPr kumimoji="1"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観測モデル</a:t>
              </a:r>
            </a:p>
          </p:txBody>
        </p:sp>
        <p:grpSp>
          <p:nvGrpSpPr>
            <p:cNvPr id="2" name="グループ化 1"/>
            <p:cNvGrpSpPr/>
            <p:nvPr/>
          </p:nvGrpSpPr>
          <p:grpSpPr>
            <a:xfrm>
              <a:off x="5408476" y="1996513"/>
              <a:ext cx="2730640" cy="2234643"/>
              <a:chOff x="5522589" y="2387395"/>
              <a:chExt cx="2730640" cy="2234643"/>
            </a:xfrm>
          </p:grpSpPr>
          <mc:AlternateContent xmlns:mc="http://schemas.openxmlformats.org/markup-compatibility/2006" xmlns:a14="http://schemas.microsoft.com/office/drawing/2010/main">
            <mc:Choice Requires="a14">
              <p:sp>
                <p:nvSpPr>
                  <p:cNvPr id="7" name="テキスト ボックス 6"/>
                  <p:cNvSpPr txBox="1"/>
                  <p:nvPr/>
                </p:nvSpPr>
                <p:spPr>
                  <a:xfrm>
                    <a:off x="5522589" y="2403166"/>
                    <a:ext cx="2730640" cy="1267270"/>
                  </a:xfrm>
                  <a:prstGeom prst="rect">
                    <a:avLst/>
                  </a:prstGeom>
                  <a:noFill/>
                </p:spPr>
                <p:txBody>
                  <a:bodyPr wrap="square" rtlCol="0">
                    <a:spAutoFit/>
                  </a:bodyPr>
                  <a:lstStyle/>
                  <a:p>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𝑝</m:t>
                            </m:r>
                          </m:e>
                          <m:sup>
                            <m:r>
                              <a:rPr lang="en-US" altLang="ja-JP" sz="2400" i="1">
                                <a:latin typeface="Cambria Math" panose="02040503050406030204" pitchFamily="18" charset="0"/>
                                <a:ea typeface="メイリオ" panose="020B0604030504040204" pitchFamily="50" charset="-128"/>
                              </a:rPr>
                              <m:t>𝐴</m:t>
                            </m:r>
                          </m:sup>
                        </m:sSup>
                        <m:r>
                          <a:rPr lang="en-US" altLang="ja-JP" sz="2400" b="0" i="1" smtClean="0">
                            <a:latin typeface="Cambria Math" panose="02040503050406030204" pitchFamily="18" charset="0"/>
                            <a:ea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 </m:t>
                        </m:r>
                        <m:sSubSup>
                          <m:sSubSupPr>
                            <m:ctrlPr>
                              <a:rPr lang="en-US" altLang="ja-JP" sz="2400" i="1">
                                <a:latin typeface="Cambria Math" panose="02040503050406030204" pitchFamily="18" charset="0"/>
                                <a:ea typeface="メイリオ" panose="020B0604030504040204" pitchFamily="50" charset="-128"/>
                              </a:rPr>
                            </m:ctrlPr>
                          </m:sSubSup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m:t>
                            </m:r>
                          </m:sub>
                          <m:sup>
                            <m:r>
                              <a:rPr lang="en-US" altLang="ja-JP" sz="2400" i="1">
                                <a:latin typeface="Cambria Math" panose="02040503050406030204" pitchFamily="18" charset="0"/>
                                <a:ea typeface="メイリオ" panose="020B0604030504040204" pitchFamily="50" charset="-128"/>
                              </a:rPr>
                              <m:t>𝐴</m:t>
                            </m:r>
                          </m:sup>
                        </m:sSubSup>
                        <m:r>
                          <a:rPr lang="en-US" altLang="ja-JP" sz="2400" b="0" i="1" smtClean="0">
                            <a:latin typeface="Cambria Math" panose="02040503050406030204" pitchFamily="18" charset="0"/>
                            <a:ea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 </m:t>
                            </m:r>
                            <m:acc>
                              <m:accPr>
                                <m:chr m:val="̃"/>
                                <m:ctrlPr>
                                  <a:rPr lang="en-US" altLang="ja-JP"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𝑥</m:t>
                                </m:r>
                              </m:e>
                            </m:acc>
                          </m:e>
                          <m:sub>
                            <m:r>
                              <a:rPr lang="en-US" altLang="ja-JP" sz="2400" i="1">
                                <a:latin typeface="Cambria Math" panose="02040503050406030204" pitchFamily="18" charset="0"/>
                                <a:ea typeface="メイリオ" panose="020B0604030504040204" pitchFamily="50" charset="-128"/>
                              </a:rPr>
                              <m:t>𝑖</m:t>
                            </m:r>
                          </m:sub>
                        </m:sSub>
                        <m:r>
                          <a:rPr lang="en-US" altLang="ja-JP" sz="2400" b="0" i="1" smtClean="0">
                            <a:latin typeface="Cambria Math" panose="02040503050406030204" pitchFamily="18" charset="0"/>
                            <a:ea typeface="メイリオ" panose="020B0604030504040204" pitchFamily="50" charset="-128"/>
                          </a:rPr>
                          <m:t> </m:t>
                        </m:r>
                      </m:oMath>
                    </a14:m>
                    <a:r>
                      <a:rPr lang="en-US" altLang="ja-JP" sz="2400" dirty="0" smtClean="0">
                        <a:latin typeface="メイリオ" panose="020B0604030504040204" pitchFamily="50" charset="-128"/>
                        <a:ea typeface="メイリオ" panose="020B0604030504040204" pitchFamily="50" charset="-128"/>
                      </a:rPr>
                      <a:t>)</a:t>
                    </a:r>
                  </a:p>
                  <a:p>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𝑝</m:t>
                            </m:r>
                          </m:e>
                          <m:sup>
                            <m:r>
                              <a:rPr lang="en-US" altLang="ja-JP" sz="2400" b="0" i="1" smtClean="0">
                                <a:latin typeface="Cambria Math" panose="02040503050406030204" pitchFamily="18" charset="0"/>
                                <a:ea typeface="メイリオ" panose="020B0604030504040204" pitchFamily="50" charset="-128"/>
                              </a:rPr>
                              <m:t>𝐵</m:t>
                            </m:r>
                          </m:sup>
                        </m:sSup>
                        <m:r>
                          <a:rPr lang="en-US" altLang="ja-JP" sz="2400" b="0" i="1" smtClean="0">
                            <a:latin typeface="Cambria Math" panose="02040503050406030204" pitchFamily="18" charset="0"/>
                            <a:ea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rPr>
                          <m:t>( </m:t>
                        </m:r>
                        <m:sSubSup>
                          <m:sSubSupPr>
                            <m:ctrlPr>
                              <a:rPr lang="en-US" altLang="ja-JP" sz="2400" i="1">
                                <a:latin typeface="Cambria Math" panose="02040503050406030204" pitchFamily="18" charset="0"/>
                                <a:ea typeface="メイリオ" panose="020B0604030504040204" pitchFamily="50" charset="-128"/>
                              </a:rPr>
                            </m:ctrlPr>
                          </m:sSubSup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m:t>
                            </m:r>
                          </m:sub>
                          <m:sup>
                            <m:r>
                              <a:rPr lang="en-US" altLang="ja-JP" sz="2400" b="0" i="1" smtClean="0">
                                <a:latin typeface="Cambria Math" panose="02040503050406030204" pitchFamily="18" charset="0"/>
                                <a:ea typeface="メイリオ" panose="020B0604030504040204" pitchFamily="50" charset="-128"/>
                              </a:rPr>
                              <m:t>𝐵</m:t>
                            </m:r>
                          </m:sup>
                        </m:sSubSup>
                        <m:r>
                          <a:rPr lang="en-US" altLang="ja-JP" sz="2400" i="1">
                            <a:latin typeface="Cambria Math" panose="02040503050406030204" pitchFamily="18" charset="0"/>
                            <a:ea typeface="メイリオ" panose="020B0604030504040204" pitchFamily="50" charset="-128"/>
                          </a:rPr>
                          <m:t> |</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 </m:t>
                            </m:r>
                            <m:acc>
                              <m:accPr>
                                <m:chr m:val="̃"/>
                                <m:ctrlPr>
                                  <a:rPr lang="en-US" altLang="ja-JP"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𝑥</m:t>
                                </m:r>
                              </m:e>
                            </m:acc>
                          </m:e>
                          <m:sub>
                            <m:r>
                              <a:rPr lang="en-US" altLang="ja-JP" sz="2400" i="1">
                                <a:latin typeface="Cambria Math" panose="02040503050406030204" pitchFamily="18" charset="0"/>
                                <a:ea typeface="メイリオ" panose="020B0604030504040204" pitchFamily="50" charset="-128"/>
                              </a:rPr>
                              <m:t>𝑖</m:t>
                            </m:r>
                          </m:sub>
                        </m:sSub>
                        <m:r>
                          <a:rPr lang="en-US" altLang="ja-JP" sz="2400" b="0" i="1" smtClean="0">
                            <a:latin typeface="Cambria Math" panose="02040503050406030204" pitchFamily="18" charset="0"/>
                            <a:ea typeface="メイリオ" panose="020B0604030504040204" pitchFamily="50" charset="-128"/>
                          </a:rPr>
                          <m:t> </m:t>
                        </m:r>
                      </m:oMath>
                    </a14:m>
                    <a:r>
                      <a:rPr lang="en-US" altLang="ja-JP"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𝑝</m:t>
                            </m:r>
                          </m:e>
                          <m:sup>
                            <m:r>
                              <a:rPr lang="en-US" altLang="ja-JP" sz="2400" b="0" i="1" smtClean="0">
                                <a:latin typeface="Cambria Math" panose="02040503050406030204" pitchFamily="18" charset="0"/>
                                <a:ea typeface="メイリオ" panose="020B0604030504040204" pitchFamily="50" charset="-128"/>
                              </a:rPr>
                              <m:t>𝐶</m:t>
                            </m:r>
                          </m:sup>
                        </m:sSup>
                        <m:r>
                          <a:rPr lang="en-US" altLang="ja-JP" sz="2400" i="1">
                            <a:latin typeface="Cambria Math" panose="02040503050406030204" pitchFamily="18" charset="0"/>
                            <a:ea typeface="メイリオ" panose="020B0604030504040204" pitchFamily="50" charset="-128"/>
                          </a:rPr>
                          <m:t> ( </m:t>
                        </m:r>
                        <m:sSubSup>
                          <m:sSubSupPr>
                            <m:ctrlPr>
                              <a:rPr lang="en-US" altLang="ja-JP" sz="2400" i="1">
                                <a:latin typeface="Cambria Math" panose="02040503050406030204" pitchFamily="18" charset="0"/>
                                <a:ea typeface="メイリオ" panose="020B0604030504040204" pitchFamily="50" charset="-128"/>
                              </a:rPr>
                            </m:ctrlPr>
                          </m:sSubSup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m:t>
                            </m:r>
                          </m:sub>
                          <m:sup>
                            <m:r>
                              <a:rPr lang="en-US" altLang="ja-JP" sz="2400" b="0" i="1" smtClean="0">
                                <a:latin typeface="Cambria Math" panose="02040503050406030204" pitchFamily="18" charset="0"/>
                                <a:ea typeface="メイリオ" panose="020B0604030504040204" pitchFamily="50" charset="-128"/>
                              </a:rPr>
                              <m:t>𝐶</m:t>
                            </m:r>
                          </m:sup>
                        </m:sSubSup>
                        <m:r>
                          <a:rPr lang="en-US" altLang="ja-JP" sz="2400" i="1">
                            <a:latin typeface="Cambria Math" panose="02040503050406030204" pitchFamily="18" charset="0"/>
                            <a:ea typeface="メイリオ" panose="020B0604030504040204" pitchFamily="50" charset="-128"/>
                          </a:rPr>
                          <m:t> |</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 </m:t>
                            </m:r>
                            <m:acc>
                              <m:accPr>
                                <m:chr m:val="̃"/>
                                <m:ctrlPr>
                                  <a:rPr lang="en-US" altLang="ja-JP"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𝑥</m:t>
                                </m:r>
                              </m:e>
                            </m:acc>
                          </m:e>
                          <m:sub>
                            <m:r>
                              <a:rPr lang="en-US" altLang="ja-JP" sz="2400" i="1">
                                <a:latin typeface="Cambria Math" panose="02040503050406030204" pitchFamily="18" charset="0"/>
                                <a:ea typeface="メイリオ" panose="020B0604030504040204" pitchFamily="50" charset="-128"/>
                              </a:rPr>
                              <m:t>𝑖</m:t>
                            </m:r>
                          </m:sub>
                        </m:sSub>
                        <m:r>
                          <a:rPr lang="en-US" altLang="ja-JP" sz="2400" i="1">
                            <a:latin typeface="Cambria Math" panose="02040503050406030204" pitchFamily="18" charset="0"/>
                            <a:ea typeface="メイリオ" panose="020B0604030504040204" pitchFamily="50" charset="-128"/>
                          </a:rPr>
                          <m:t> </m:t>
                        </m:r>
                      </m:oMath>
                    </a14:m>
                    <a:r>
                      <a:rPr lang="en-US" altLang="ja-JP" sz="2400" dirty="0">
                        <a:latin typeface="メイリオ" panose="020B0604030504040204" pitchFamily="50" charset="-128"/>
                        <a:ea typeface="メイリオ" panose="020B0604030504040204" pitchFamily="50" charset="-128"/>
                      </a:rPr>
                      <a:t>)</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5522589" y="2403166"/>
                    <a:ext cx="2730640" cy="1267270"/>
                  </a:xfrm>
                  <a:prstGeom prst="rect">
                    <a:avLst/>
                  </a:prstGeom>
                  <a:blipFill rotWithShape="0">
                    <a:blip r:embed="rId24"/>
                    <a:stretch>
                      <a:fillRect l="-670" t="-1442" b="-11058"/>
                    </a:stretch>
                  </a:blipFill>
                </p:spPr>
                <p:txBody>
                  <a:bodyPr/>
                  <a:lstStyle/>
                  <a:p>
                    <a:r>
                      <a:rPr lang="ja-JP" altLang="en-US">
                        <a:noFill/>
                      </a:rPr>
                      <a:t> </a:t>
                    </a:r>
                  </a:p>
                </p:txBody>
              </p:sp>
            </mc:Fallback>
          </mc:AlternateContent>
          <p:grpSp>
            <p:nvGrpSpPr>
              <p:cNvPr id="10" name="グループ化 9"/>
              <p:cNvGrpSpPr/>
              <p:nvPr/>
            </p:nvGrpSpPr>
            <p:grpSpPr>
              <a:xfrm>
                <a:off x="5838311" y="2387395"/>
                <a:ext cx="1891741" cy="2234643"/>
                <a:chOff x="5838311" y="2387395"/>
                <a:chExt cx="1891741" cy="2234643"/>
              </a:xfrm>
            </p:grpSpPr>
            <p:sp>
              <p:nvSpPr>
                <p:cNvPr id="9" name="正方形/長方形 8"/>
                <p:cNvSpPr/>
                <p:nvPr/>
              </p:nvSpPr>
              <p:spPr>
                <a:xfrm>
                  <a:off x="6173101" y="2393080"/>
                  <a:ext cx="428978" cy="1257045"/>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6729754" y="2387395"/>
                  <a:ext cx="428978" cy="1262730"/>
                </a:xfrm>
                <a:prstGeom prst="rect">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0" name="テキスト ボックス 79"/>
                    <p:cNvSpPr txBox="1"/>
                    <p:nvPr/>
                  </p:nvSpPr>
                  <p:spPr>
                    <a:xfrm>
                      <a:off x="5838311" y="3685541"/>
                      <a:ext cx="1040304" cy="923330"/>
                    </a:xfrm>
                    <a:prstGeom prst="rect">
                      <a:avLst/>
                    </a:prstGeom>
                    <a:noFill/>
                  </p:spPr>
                  <p:txBody>
                    <a:bodyPr wrap="square" rtlCol="0">
                      <a:spAutoFit/>
                    </a:bodyPr>
                    <a:lstStyle/>
                    <a:p>
                      <a:pPr algn="ctr"/>
                      <a14:m>
                        <m:oMath xmlns:m="http://schemas.openxmlformats.org/officeDocument/2006/math">
                          <m:r>
                            <a:rPr lang="en-US" altLang="ja-JP" b="1" i="1" smtClean="0">
                              <a:solidFill>
                                <a:srgbClr val="C00000"/>
                              </a:solidFill>
                              <a:latin typeface="Cambria Math" panose="02040503050406030204" pitchFamily="18" charset="0"/>
                              <a:ea typeface="メイリオ" panose="020B0604030504040204" pitchFamily="50" charset="-128"/>
                            </a:rPr>
                            <m:t>𝒊</m:t>
                          </m:r>
                          <m:r>
                            <a:rPr lang="ja-JP" altLang="en-US" b="1" i="1" smtClean="0">
                              <a:solidFill>
                                <a:srgbClr val="C00000"/>
                              </a:solidFill>
                              <a:latin typeface="Cambria Math" panose="02040503050406030204" pitchFamily="18" charset="0"/>
                              <a:ea typeface="メイリオ" panose="020B0604030504040204" pitchFamily="50" charset="-128"/>
                            </a:rPr>
                            <m:t>期</m:t>
                          </m:r>
                        </m:oMath>
                      </a14:m>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各観測</a:t>
                      </a:r>
                      <a:endParaRPr lang="en-US" altLang="ja-JP"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データ</a:t>
                      </a:r>
                      <a:endParaRPr lang="en-US" altLang="ja-JP"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5838311" y="3685541"/>
                      <a:ext cx="1040304" cy="923330"/>
                    </a:xfrm>
                    <a:prstGeom prst="rect">
                      <a:avLst/>
                    </a:prstGeom>
                    <a:blipFill rotWithShape="0">
                      <a:blip r:embed="rId25"/>
                      <a:stretch>
                        <a:fillRect t="-1974"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6596680" y="3698708"/>
                      <a:ext cx="1133372" cy="923330"/>
                    </a:xfrm>
                    <a:prstGeom prst="rect">
                      <a:avLst/>
                    </a:prstGeom>
                    <a:noFill/>
                  </p:spPr>
                  <p:txBody>
                    <a:bodyPr wrap="square" rtlCol="0">
                      <a:spAutoFit/>
                    </a:bodyPr>
                    <a:lstStyle/>
                    <a:p>
                      <a:pPr algn="ctr"/>
                      <a14:m>
                        <m:oMath xmlns:m="http://schemas.openxmlformats.org/officeDocument/2006/math">
                          <m:r>
                            <a:rPr lang="en-US" altLang="ja-JP" b="1" i="1" smtClean="0">
                              <a:solidFill>
                                <a:srgbClr val="002060"/>
                              </a:solidFill>
                              <a:latin typeface="Cambria Math" panose="02040503050406030204" pitchFamily="18" charset="0"/>
                              <a:ea typeface="メイリオ" panose="020B0604030504040204" pitchFamily="50" charset="-128"/>
                            </a:rPr>
                            <m:t>𝒊</m:t>
                          </m:r>
                          <m:r>
                            <a:rPr lang="ja-JP" altLang="en-US" b="1" i="1" smtClean="0">
                              <a:solidFill>
                                <a:srgbClr val="002060"/>
                              </a:solidFill>
                              <a:latin typeface="Cambria Math" panose="02040503050406030204" pitchFamily="18" charset="0"/>
                              <a:ea typeface="メイリオ" panose="020B0604030504040204" pitchFamily="50" charset="-128"/>
                            </a:rPr>
                            <m:t>期</m:t>
                          </m:r>
                        </m:oMath>
                      </a14:m>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状態</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（ＯＤ）</a:t>
                      </a:r>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6596680" y="3698708"/>
                      <a:ext cx="1133372" cy="923330"/>
                    </a:xfrm>
                    <a:prstGeom prst="rect">
                      <a:avLst/>
                    </a:prstGeom>
                    <a:blipFill rotWithShape="0">
                      <a:blip r:embed="rId26"/>
                      <a:stretch>
                        <a:fillRect l="-3226" t="-1974" r="-3763" b="-9868"/>
                      </a:stretch>
                    </a:blipFill>
                  </p:spPr>
                  <p:txBody>
                    <a:bodyPr/>
                    <a:lstStyle/>
                    <a:p>
                      <a:r>
                        <a:rPr lang="ja-JP" altLang="en-US">
                          <a:noFill/>
                        </a:rPr>
                        <a:t> </a:t>
                      </a:r>
                    </a:p>
                  </p:txBody>
                </p:sp>
              </mc:Fallback>
            </mc:AlternateContent>
          </p:grpSp>
        </p:grpSp>
        <p:grpSp>
          <p:nvGrpSpPr>
            <p:cNvPr id="11" name="グループ化 10"/>
            <p:cNvGrpSpPr/>
            <p:nvPr/>
          </p:nvGrpSpPr>
          <p:grpSpPr>
            <a:xfrm>
              <a:off x="4736034" y="4520472"/>
              <a:ext cx="4220763" cy="1068690"/>
              <a:chOff x="4753228" y="4284177"/>
              <a:chExt cx="4220763" cy="1068690"/>
            </a:xfrm>
          </p:grpSpPr>
          <p:sp>
            <p:nvSpPr>
              <p:cNvPr id="8" name="二等辺三角形 7"/>
              <p:cNvSpPr/>
              <p:nvPr/>
            </p:nvSpPr>
            <p:spPr>
              <a:xfrm rot="5400000">
                <a:off x="4729828" y="4346291"/>
                <a:ext cx="254116" cy="207316"/>
              </a:xfrm>
              <a:prstGeom prst="triangle">
                <a:avLst/>
              </a:prstGeom>
              <a:solidFill>
                <a:srgbClr val="C0000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3" name="テキスト ボックス 82"/>
                  <p:cNvSpPr txBox="1"/>
                  <p:nvPr/>
                </p:nvSpPr>
                <p:spPr>
                  <a:xfrm>
                    <a:off x="4935175" y="4284177"/>
                    <a:ext cx="4038816" cy="106869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観測モデルとして，</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推定</a:t>
                    </a:r>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OD(</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acc>
                              <m:accPr>
                                <m:chr m:val="̃"/>
                                <m:ctrlPr>
                                  <a:rPr lang="en-US" altLang="ja-JP"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𝑥</m:t>
                                </m:r>
                              </m:e>
                            </m:acc>
                          </m:e>
                          <m:sub>
                            <m:r>
                              <a:rPr lang="en-US" altLang="ja-JP" sz="2400" i="1">
                                <a:latin typeface="Cambria Math" panose="02040503050406030204" pitchFamily="18" charset="0"/>
                                <a:ea typeface="メイリオ" panose="020B0604030504040204" pitchFamily="50" charset="-128"/>
                              </a:rPr>
                              <m:t>𝑖</m:t>
                            </m:r>
                          </m:sub>
                        </m:sSub>
                      </m:oMath>
                    </a14:m>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と観測</a:t>
                    </a:r>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OD(</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m:t>
                            </m:r>
                          </m:sub>
                        </m:sSub>
                      </m:oMath>
                    </a14:m>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類似度</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エントロピー関数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を定義</a:t>
                    </a:r>
                    <a:endPar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4935175" y="4284177"/>
                    <a:ext cx="4038816" cy="1068690"/>
                  </a:xfrm>
                  <a:prstGeom prst="rect">
                    <a:avLst/>
                  </a:prstGeom>
                  <a:blipFill rotWithShape="0">
                    <a:blip r:embed="rId27"/>
                    <a:stretch>
                      <a:fillRect l="-1508" t="-3409" r="-151" b="-8523"/>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4288332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13</a:t>
            </a:fld>
            <a:endParaRPr lang="ja-JP" altLang="en-US" dirty="0"/>
          </a:p>
        </p:txBody>
      </p:sp>
      <p:sp>
        <p:nvSpPr>
          <p:cNvPr id="5" name="タイトル 4"/>
          <p:cNvSpPr>
            <a:spLocks noGrp="1"/>
          </p:cNvSpPr>
          <p:nvPr>
            <p:ph type="title"/>
          </p:nvPr>
        </p:nvSpPr>
        <p:spPr/>
        <p:txBody>
          <a:bodyPr/>
          <a:lstStyle/>
          <a:p>
            <a:r>
              <a:rPr kumimoji="1" lang="ja-JP" altLang="en-US" dirty="0" smtClean="0"/>
              <a:t>研究の手法</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全</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OD</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逐</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次</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推定</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3" name="円/楕円 32"/>
              <p:cNvSpPr/>
              <p:nvPr/>
            </p:nvSpPr>
            <p:spPr>
              <a:xfrm>
                <a:off x="1077597" y="2075002"/>
                <a:ext cx="566157" cy="53149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0</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3" name="円/楕円 32"/>
              <p:cNvSpPr>
                <a:spLocks noRot="1" noChangeAspect="1" noMove="1" noResize="1" noEditPoints="1" noAdjustHandles="1" noChangeArrowheads="1" noChangeShapeType="1" noTextEdit="1"/>
              </p:cNvSpPr>
              <p:nvPr/>
            </p:nvSpPr>
            <p:spPr>
              <a:xfrm>
                <a:off x="1077597" y="2075002"/>
                <a:ext cx="566157" cy="531494"/>
              </a:xfrm>
              <a:prstGeom prst="ellipse">
                <a:avLst/>
              </a:prstGeom>
              <a:blipFill rotWithShape="0">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円/楕円 33"/>
              <p:cNvSpPr/>
              <p:nvPr/>
            </p:nvSpPr>
            <p:spPr>
              <a:xfrm>
                <a:off x="2351388" y="2075002"/>
                <a:ext cx="550295" cy="51660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4" name="円/楕円 33"/>
              <p:cNvSpPr>
                <a:spLocks noRot="1" noChangeAspect="1" noMove="1" noResize="1" noEditPoints="1" noAdjustHandles="1" noChangeArrowheads="1" noChangeShapeType="1" noTextEdit="1"/>
              </p:cNvSpPr>
              <p:nvPr/>
            </p:nvSpPr>
            <p:spPr>
              <a:xfrm>
                <a:off x="2351388" y="2075002"/>
                <a:ext cx="550295" cy="516604"/>
              </a:xfrm>
              <a:prstGeom prst="ellipse">
                <a:avLst/>
              </a:prstGeom>
              <a:blipFill rotWithShape="0">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円/楕円 34"/>
              <p:cNvSpPr/>
              <p:nvPr/>
            </p:nvSpPr>
            <p:spPr>
              <a:xfrm>
                <a:off x="3625179"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5" name="円/楕円 34"/>
              <p:cNvSpPr>
                <a:spLocks noRot="1" noChangeAspect="1" noMove="1" noResize="1" noEditPoints="1" noAdjustHandles="1" noChangeArrowheads="1" noChangeShapeType="1" noTextEdit="1"/>
              </p:cNvSpPr>
              <p:nvPr/>
            </p:nvSpPr>
            <p:spPr>
              <a:xfrm>
                <a:off x="3625179" y="2075001"/>
                <a:ext cx="550297" cy="516606"/>
              </a:xfrm>
              <a:prstGeom prst="ellipse">
                <a:avLst/>
              </a:prstGeom>
              <a:blipFill rotWithShape="0">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円/楕円 35"/>
              <p:cNvSpPr/>
              <p:nvPr/>
            </p:nvSpPr>
            <p:spPr>
              <a:xfrm>
                <a:off x="4898970"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6" name="円/楕円 35"/>
              <p:cNvSpPr>
                <a:spLocks noRot="1" noChangeAspect="1" noMove="1" noResize="1" noEditPoints="1" noAdjustHandles="1" noChangeArrowheads="1" noChangeShapeType="1" noTextEdit="1"/>
              </p:cNvSpPr>
              <p:nvPr/>
            </p:nvSpPr>
            <p:spPr>
              <a:xfrm>
                <a:off x="4898970" y="2075001"/>
                <a:ext cx="550297" cy="516606"/>
              </a:xfrm>
              <a:prstGeom prst="ellipse">
                <a:avLst/>
              </a:prstGeom>
              <a:blipFill rotWithShape="0">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円/楕円 36"/>
              <p:cNvSpPr/>
              <p:nvPr/>
            </p:nvSpPr>
            <p:spPr>
              <a:xfrm>
                <a:off x="7630799" y="2075001"/>
                <a:ext cx="566159" cy="53149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𝑛</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7" name="円/楕円 36"/>
              <p:cNvSpPr>
                <a:spLocks noRot="1" noChangeAspect="1" noMove="1" noResize="1" noEditPoints="1" noAdjustHandles="1" noChangeArrowheads="1" noChangeShapeType="1" noTextEdit="1"/>
              </p:cNvSpPr>
              <p:nvPr/>
            </p:nvSpPr>
            <p:spPr>
              <a:xfrm>
                <a:off x="7630799" y="2075001"/>
                <a:ext cx="566159" cy="531496"/>
              </a:xfrm>
              <a:prstGeom prst="ellipse">
                <a:avLst/>
              </a:prstGeom>
              <a:blipFill rotWithShape="0">
                <a:blip r:embed="rId7"/>
                <a:stretch>
                  <a:fillRect/>
                </a:stretch>
              </a:blipFill>
              <a:ln>
                <a:solidFill>
                  <a:schemeClr val="tx1"/>
                </a:solidFill>
              </a:ln>
            </p:spPr>
            <p:txBody>
              <a:bodyPr/>
              <a:lstStyle/>
              <a:p>
                <a:r>
                  <a:rPr lang="ja-JP" altLang="en-US">
                    <a:noFill/>
                  </a:rPr>
                  <a:t> </a:t>
                </a:r>
              </a:p>
            </p:txBody>
          </p:sp>
        </mc:Fallback>
      </mc:AlternateContent>
      <p:cxnSp>
        <p:nvCxnSpPr>
          <p:cNvPr id="38" name="直線矢印コネクタ 37"/>
          <p:cNvCxnSpPr>
            <a:stCxn id="33" idx="6"/>
            <a:endCxn id="34" idx="2"/>
          </p:cNvCxnSpPr>
          <p:nvPr/>
        </p:nvCxnSpPr>
        <p:spPr>
          <a:xfrm flipV="1">
            <a:off x="1643754" y="2333304"/>
            <a:ext cx="707634" cy="74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4" idx="6"/>
            <a:endCxn id="35" idx="2"/>
          </p:cNvCxnSpPr>
          <p:nvPr/>
        </p:nvCxnSpPr>
        <p:spPr>
          <a:xfrm>
            <a:off x="2901683" y="2333304"/>
            <a:ext cx="7234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35" idx="6"/>
            <a:endCxn id="36" idx="2"/>
          </p:cNvCxnSpPr>
          <p:nvPr/>
        </p:nvCxnSpPr>
        <p:spPr>
          <a:xfrm>
            <a:off x="4175476" y="2333304"/>
            <a:ext cx="7234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7025748" y="2377522"/>
            <a:ext cx="6050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649596" y="2250930"/>
            <a:ext cx="1294266" cy="307777"/>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a:t>
            </a:r>
            <a:endParaRPr kumimoji="1" lang="ja-JP" altLang="en-US" sz="1400"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3" name="円/楕円 42"/>
              <p:cNvSpPr/>
              <p:nvPr/>
            </p:nvSpPr>
            <p:spPr>
              <a:xfrm>
                <a:off x="3009038" y="1346858"/>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3" name="円/楕円 42"/>
              <p:cNvSpPr>
                <a:spLocks noRot="1" noChangeAspect="1" noMove="1" noResize="1" noEditPoints="1" noAdjustHandles="1" noChangeArrowheads="1" noChangeShapeType="1" noTextEdit="1"/>
              </p:cNvSpPr>
              <p:nvPr/>
            </p:nvSpPr>
            <p:spPr>
              <a:xfrm>
                <a:off x="3009038" y="1346858"/>
                <a:ext cx="511506" cy="481559"/>
              </a:xfrm>
              <a:prstGeom prst="ellipse">
                <a:avLst/>
              </a:prstGeom>
              <a:blipFill rotWithShape="0">
                <a:blip r:embed="rId8"/>
                <a:stretch>
                  <a:fillRect/>
                </a:stretch>
              </a:blipFill>
              <a:ln>
                <a:solidFill>
                  <a:schemeClr val="tx1"/>
                </a:solidFill>
              </a:ln>
            </p:spPr>
            <p:txBody>
              <a:bodyPr/>
              <a:lstStyle/>
              <a:p>
                <a:r>
                  <a:rPr lang="ja-JP" altLang="en-US">
                    <a:noFill/>
                  </a:rPr>
                  <a:t> </a:t>
                </a:r>
              </a:p>
            </p:txBody>
          </p:sp>
        </mc:Fallback>
      </mc:AlternateContent>
      <p:cxnSp>
        <p:nvCxnSpPr>
          <p:cNvPr id="44" name="直線矢印コネクタ 43"/>
          <p:cNvCxnSpPr>
            <a:stCxn id="43" idx="5"/>
            <a:endCxn id="35" idx="1"/>
          </p:cNvCxnSpPr>
          <p:nvPr/>
        </p:nvCxnSpPr>
        <p:spPr>
          <a:xfrm>
            <a:off x="3445636" y="1757894"/>
            <a:ext cx="260132" cy="392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円/楕円 44"/>
              <p:cNvSpPr/>
              <p:nvPr/>
            </p:nvSpPr>
            <p:spPr>
              <a:xfrm>
                <a:off x="4355621" y="1344386"/>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5" name="円/楕円 44"/>
              <p:cNvSpPr>
                <a:spLocks noRot="1" noChangeAspect="1" noMove="1" noResize="1" noEditPoints="1" noAdjustHandles="1" noChangeArrowheads="1" noChangeShapeType="1" noTextEdit="1"/>
              </p:cNvSpPr>
              <p:nvPr/>
            </p:nvSpPr>
            <p:spPr>
              <a:xfrm>
                <a:off x="4355621" y="1344386"/>
                <a:ext cx="511506" cy="481559"/>
              </a:xfrm>
              <a:prstGeom prst="ellipse">
                <a:avLst/>
              </a:prstGeom>
              <a:blipFill rotWithShape="0">
                <a:blip r:embed="rId9"/>
                <a:stretch>
                  <a:fillRect l="-1099"/>
                </a:stretch>
              </a:blipFill>
              <a:ln>
                <a:solidFill>
                  <a:schemeClr val="tx1"/>
                </a:solidFill>
              </a:ln>
            </p:spPr>
            <p:txBody>
              <a:bodyPr/>
              <a:lstStyle/>
              <a:p>
                <a:r>
                  <a:rPr lang="ja-JP" altLang="en-US">
                    <a:noFill/>
                  </a:rPr>
                  <a:t> </a:t>
                </a:r>
              </a:p>
            </p:txBody>
          </p:sp>
        </mc:Fallback>
      </mc:AlternateContent>
      <p:cxnSp>
        <p:nvCxnSpPr>
          <p:cNvPr id="46" name="直線矢印コネクタ 45"/>
          <p:cNvCxnSpPr/>
          <p:nvPr/>
        </p:nvCxnSpPr>
        <p:spPr>
          <a:xfrm>
            <a:off x="4837872" y="1734902"/>
            <a:ext cx="245345" cy="371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円/楕円 46"/>
              <p:cNvSpPr/>
              <p:nvPr/>
            </p:nvSpPr>
            <p:spPr>
              <a:xfrm>
                <a:off x="6994094" y="1340191"/>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b="0" i="1" smtClean="0">
                              <a:solidFill>
                                <a:schemeClr val="tx1"/>
                              </a:solidFill>
                              <a:latin typeface="Cambria Math" panose="02040503050406030204" pitchFamily="18" charset="0"/>
                              <a:ea typeface="メイリオ" panose="020B0604030504040204" pitchFamily="50" charset="-128"/>
                            </a:rPr>
                            <m:t>  </m:t>
                          </m:r>
                          <m:r>
                            <a:rPr kumimoji="1" lang="en-US" altLang="ja-JP" b="0" i="1" smtClean="0">
                              <a:solidFill>
                                <a:schemeClr val="tx1"/>
                              </a:solidFill>
                              <a:latin typeface="Cambria Math" panose="02040503050406030204" pitchFamily="18" charset="0"/>
                              <a:ea typeface="メイリオ" panose="020B0604030504040204" pitchFamily="50" charset="-128"/>
                            </a:rPr>
                            <m:t>𝑢</m:t>
                          </m:r>
                        </m:e>
                        <m:sub>
                          <m:r>
                            <a:rPr kumimoji="1" lang="en-US" altLang="ja-JP" b="0" i="1" smtClean="0">
                              <a:solidFill>
                                <a:schemeClr val="tx1"/>
                              </a:solidFill>
                              <a:latin typeface="Cambria Math" panose="02040503050406030204" pitchFamily="18" charset="0"/>
                              <a:ea typeface="メイリオ" panose="020B0604030504040204" pitchFamily="50" charset="-128"/>
                            </a:rPr>
                            <m:t>𝑛</m:t>
                          </m:r>
                          <m:r>
                            <a:rPr kumimoji="1" lang="en-US" altLang="ja-JP"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7" name="円/楕円 46"/>
              <p:cNvSpPr>
                <a:spLocks noRot="1" noChangeAspect="1" noMove="1" noResize="1" noEditPoints="1" noAdjustHandles="1" noChangeArrowheads="1" noChangeShapeType="1" noTextEdit="1"/>
              </p:cNvSpPr>
              <p:nvPr/>
            </p:nvSpPr>
            <p:spPr>
              <a:xfrm>
                <a:off x="6994094" y="1340191"/>
                <a:ext cx="511506" cy="481559"/>
              </a:xfrm>
              <a:prstGeom prst="ellipse">
                <a:avLst/>
              </a:prstGeom>
              <a:blipFill rotWithShape="0">
                <a:blip r:embed="rId10"/>
                <a:stretch>
                  <a:fillRect l="-9890" r="-4396"/>
                </a:stretch>
              </a:blipFill>
              <a:ln>
                <a:solidFill>
                  <a:schemeClr val="tx1"/>
                </a:solidFill>
              </a:ln>
            </p:spPr>
            <p:txBody>
              <a:bodyPr/>
              <a:lstStyle/>
              <a:p>
                <a:r>
                  <a:rPr lang="ja-JP" altLang="en-US">
                    <a:noFill/>
                  </a:rPr>
                  <a:t> </a:t>
                </a:r>
              </a:p>
            </p:txBody>
          </p:sp>
        </mc:Fallback>
      </mc:AlternateContent>
      <p:cxnSp>
        <p:nvCxnSpPr>
          <p:cNvPr id="48" name="直線矢印コネクタ 47"/>
          <p:cNvCxnSpPr>
            <a:stCxn id="47" idx="5"/>
            <a:endCxn id="37" idx="1"/>
          </p:cNvCxnSpPr>
          <p:nvPr/>
        </p:nvCxnSpPr>
        <p:spPr>
          <a:xfrm>
            <a:off x="7430692" y="1751227"/>
            <a:ext cx="283019" cy="401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円/楕円 48"/>
              <p:cNvSpPr/>
              <p:nvPr/>
            </p:nvSpPr>
            <p:spPr>
              <a:xfrm>
                <a:off x="2219256"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1</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9" name="円/楕円 48"/>
              <p:cNvSpPr>
                <a:spLocks noRot="1" noChangeAspect="1" noMove="1" noResize="1" noEditPoints="1" noAdjustHandles="1" noChangeArrowheads="1" noChangeShapeType="1" noTextEdit="1"/>
              </p:cNvSpPr>
              <p:nvPr/>
            </p:nvSpPr>
            <p:spPr>
              <a:xfrm>
                <a:off x="2219256" y="3259244"/>
                <a:ext cx="814557" cy="1305185"/>
              </a:xfrm>
              <a:prstGeom prst="ellipse">
                <a:avLst/>
              </a:prstGeom>
              <a:blipFill rotWithShape="0">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3520544" y="3259243"/>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400" i="1" smtClean="0">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2</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0" name="円/楕円 49"/>
              <p:cNvSpPr>
                <a:spLocks noRot="1" noChangeAspect="1" noMove="1" noResize="1" noEditPoints="1" noAdjustHandles="1" noChangeArrowheads="1" noChangeShapeType="1" noTextEdit="1"/>
              </p:cNvSpPr>
              <p:nvPr/>
            </p:nvSpPr>
            <p:spPr>
              <a:xfrm>
                <a:off x="3520544" y="3259243"/>
                <a:ext cx="814557" cy="1305185"/>
              </a:xfrm>
              <a:prstGeom prst="ellipse">
                <a:avLst/>
              </a:prstGeom>
              <a:blipFill rotWithShape="0">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4766839"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ea typeface="メイリオ" panose="020B0604030504040204" pitchFamily="50" charset="-128"/>
                        </a:rPr>
                        <m:t> </m:t>
                      </m:r>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r>
                  <a:rPr lang="en-US" altLang="ja-JP" sz="2400" dirty="0" smtClean="0">
                    <a:solidFill>
                      <a:schemeClr val="tx1"/>
                    </a:solidFill>
                    <a:ea typeface="メイリオ" panose="020B0604030504040204" pitchFamily="50" charset="-128"/>
                  </a:rPr>
                  <a:t> </a:t>
                </a:r>
                <a14:m>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1" name="円/楕円 50"/>
              <p:cNvSpPr>
                <a:spLocks noRot="1" noChangeAspect="1" noMove="1" noResize="1" noEditPoints="1" noAdjustHandles="1" noChangeArrowheads="1" noChangeShapeType="1" noTextEdit="1"/>
              </p:cNvSpPr>
              <p:nvPr/>
            </p:nvSpPr>
            <p:spPr>
              <a:xfrm>
                <a:off x="4766839" y="3259244"/>
                <a:ext cx="814557" cy="1305185"/>
              </a:xfrm>
              <a:prstGeom prst="ellipse">
                <a:avLst/>
              </a:prstGeom>
              <a:blipFill rotWithShape="0">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7508904" y="3279131"/>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𝑛</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2" name="円/楕円 51"/>
              <p:cNvSpPr>
                <a:spLocks noRot="1" noChangeAspect="1" noMove="1" noResize="1" noEditPoints="1" noAdjustHandles="1" noChangeArrowheads="1" noChangeShapeType="1" noTextEdit="1"/>
              </p:cNvSpPr>
              <p:nvPr/>
            </p:nvSpPr>
            <p:spPr>
              <a:xfrm>
                <a:off x="7508904" y="3279131"/>
                <a:ext cx="814557" cy="1305185"/>
              </a:xfrm>
              <a:prstGeom prst="ellipse">
                <a:avLst/>
              </a:prstGeom>
              <a:blipFill rotWithShape="0">
                <a:blip r:embed="rId14"/>
                <a:stretch>
                  <a:fillRect/>
                </a:stretch>
              </a:blipFill>
              <a:ln>
                <a:solidFill>
                  <a:schemeClr val="tx1"/>
                </a:solidFill>
              </a:ln>
            </p:spPr>
            <p:txBody>
              <a:bodyPr/>
              <a:lstStyle/>
              <a:p>
                <a:r>
                  <a:rPr lang="ja-JP" altLang="en-US">
                    <a:noFill/>
                  </a:rPr>
                  <a:t> </a:t>
                </a:r>
              </a:p>
            </p:txBody>
          </p:sp>
        </mc:Fallback>
      </mc:AlternateContent>
      <p:cxnSp>
        <p:nvCxnSpPr>
          <p:cNvPr id="53" name="直線矢印コネクタ 52"/>
          <p:cNvCxnSpPr>
            <a:stCxn id="34" idx="4"/>
            <a:endCxn id="49" idx="0"/>
          </p:cNvCxnSpPr>
          <p:nvPr/>
        </p:nvCxnSpPr>
        <p:spPr>
          <a:xfrm flipH="1">
            <a:off x="2626535" y="2591606"/>
            <a:ext cx="1" cy="667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50" idx="0"/>
          </p:cNvCxnSpPr>
          <p:nvPr/>
        </p:nvCxnSpPr>
        <p:spPr>
          <a:xfrm>
            <a:off x="3908368" y="2611493"/>
            <a:ext cx="19455" cy="647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5173467" y="2611493"/>
            <a:ext cx="1" cy="626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a:off x="7918609" y="2653637"/>
            <a:ext cx="1" cy="5844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805231" y="2653637"/>
            <a:ext cx="1171369"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初期状態</a:t>
            </a:r>
          </a:p>
        </p:txBody>
      </p:sp>
      <mc:AlternateContent xmlns:mc="http://schemas.openxmlformats.org/markup-compatibility/2006" xmlns:a14="http://schemas.microsoft.com/office/drawing/2010/main">
        <mc:Choice Requires="a14">
          <p:sp>
            <p:nvSpPr>
              <p:cNvPr id="59" name="テキスト ボックス 58"/>
              <p:cNvSpPr txBox="1"/>
              <p:nvPr/>
            </p:nvSpPr>
            <p:spPr>
              <a:xfrm>
                <a:off x="5382503" y="1660458"/>
                <a:ext cx="1748903" cy="646331"/>
              </a:xfrm>
              <a:prstGeom prst="rect">
                <a:avLst/>
              </a:prstGeom>
              <a:noFill/>
            </p:spPr>
            <p:txBody>
              <a:bodyPr wrap="square" rtlCol="0">
                <a:spAutoFit/>
              </a:bodyPr>
              <a:lstStyle/>
              <a:p>
                <a:r>
                  <a:rPr lang="ja-JP" altLang="en-US" b="1" i="1" dirty="0" smtClean="0">
                    <a:solidFill>
                      <a:schemeClr val="tx1"/>
                    </a:solidFill>
                    <a:latin typeface="Cambria Math" panose="02040503050406030204" pitchFamily="18" charset="0"/>
                  </a:rPr>
                  <a:t>システム</a:t>
                </a:r>
                <a:r>
                  <a:rPr lang="ja-JP" altLang="en-US" b="1" i="1" dirty="0">
                    <a:solidFill>
                      <a:schemeClr val="tx1"/>
                    </a:solidFill>
                    <a:latin typeface="Cambria Math" panose="02040503050406030204" pitchFamily="18" charset="0"/>
                  </a:rPr>
                  <a:t>モ</a:t>
                </a:r>
                <a:r>
                  <a:rPr lang="ja-JP" altLang="en-US" b="1" i="1" dirty="0" smtClean="0">
                    <a:solidFill>
                      <a:schemeClr val="tx1"/>
                    </a:solidFill>
                    <a:latin typeface="Cambria Math" panose="02040503050406030204" pitchFamily="18" charset="0"/>
                  </a:rPr>
                  <a:t>デル</a:t>
                </a:r>
                <a:endParaRPr lang="en-US" altLang="ja-JP" b="1" i="1" dirty="0" smtClean="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b="1" i="1" smtClean="0">
                          <a:solidFill>
                            <a:schemeClr val="tx1"/>
                          </a:solidFill>
                          <a:latin typeface="Cambria Math" panose="02040503050406030204" pitchFamily="18" charset="0"/>
                        </a:rPr>
                        <m:t>𝒑</m:t>
                      </m:r>
                      <m:d>
                        <m:dPr>
                          <m:ctrlPr>
                            <a:rPr lang="en-US" altLang="ja-JP" b="1" i="1">
                              <a:solidFill>
                                <a:schemeClr val="tx1"/>
                              </a:solidFill>
                              <a:latin typeface="Cambria Math" panose="02040503050406030204" pitchFamily="18" charset="0"/>
                            </a:rPr>
                          </m:ctrlPr>
                        </m:dPr>
                        <m:e>
                          <m:sSub>
                            <m:sSubPr>
                              <m:ctrlPr>
                                <a:rPr lang="en-US" altLang="ja-JP" b="1" i="1">
                                  <a:solidFill>
                                    <a:schemeClr val="tx1"/>
                                  </a:solidFill>
                                  <a:latin typeface="Cambria Math" panose="02040503050406030204" pitchFamily="18" charset="0"/>
                                </a:rPr>
                              </m:ctrlPr>
                            </m:sSubPr>
                            <m:e>
                              <m:r>
                                <a:rPr lang="en-US" altLang="ja-JP" b="1" i="1">
                                  <a:solidFill>
                                    <a:schemeClr val="tx1"/>
                                  </a:solidFill>
                                  <a:latin typeface="Cambria Math" panose="02040503050406030204" pitchFamily="18" charset="0"/>
                                </a:rPr>
                                <m:t>𝒙</m:t>
                              </m:r>
                            </m:e>
                            <m:sub>
                              <m:r>
                                <a:rPr lang="en-US" altLang="ja-JP" b="1" i="1">
                                  <a:solidFill>
                                    <a:schemeClr val="tx1"/>
                                  </a:solidFill>
                                  <a:latin typeface="Cambria Math" panose="02040503050406030204" pitchFamily="18" charset="0"/>
                                </a:rPr>
                                <m:t>𝒊</m:t>
                              </m:r>
                            </m:sub>
                          </m:sSub>
                        </m:e>
                        <m:e>
                          <m:sSub>
                            <m:sSubPr>
                              <m:ctrlPr>
                                <a:rPr lang="en-US" altLang="ja-JP" b="1" i="1">
                                  <a:solidFill>
                                    <a:schemeClr val="tx1"/>
                                  </a:solidFill>
                                  <a:latin typeface="Cambria Math" panose="02040503050406030204" pitchFamily="18" charset="0"/>
                                </a:rPr>
                              </m:ctrlPr>
                            </m:sSubPr>
                            <m:e>
                              <m:r>
                                <a:rPr lang="en-US" altLang="ja-JP" b="1" i="1">
                                  <a:solidFill>
                                    <a:schemeClr val="tx1"/>
                                  </a:solidFill>
                                  <a:latin typeface="Cambria Math" panose="02040503050406030204" pitchFamily="18" charset="0"/>
                                </a:rPr>
                                <m:t>𝒙</m:t>
                              </m:r>
                            </m:e>
                            <m:sub>
                              <m:r>
                                <a:rPr lang="en-US" altLang="ja-JP" b="1" i="1">
                                  <a:solidFill>
                                    <a:schemeClr val="tx1"/>
                                  </a:solidFill>
                                  <a:latin typeface="Cambria Math" panose="02040503050406030204" pitchFamily="18" charset="0"/>
                                </a:rPr>
                                <m:t>𝒊</m:t>
                              </m:r>
                              <m:r>
                                <a:rPr lang="en-US" altLang="ja-JP" b="1" i="1">
                                  <a:solidFill>
                                    <a:schemeClr val="tx1"/>
                                  </a:solidFill>
                                  <a:latin typeface="Cambria Math" panose="02040503050406030204" pitchFamily="18" charset="0"/>
                                </a:rPr>
                                <m:t>−</m:t>
                              </m:r>
                              <m:r>
                                <a:rPr lang="en-US" altLang="ja-JP" b="1" i="1">
                                  <a:solidFill>
                                    <a:schemeClr val="tx1"/>
                                  </a:solidFill>
                                  <a:latin typeface="Cambria Math" panose="02040503050406030204" pitchFamily="18" charset="0"/>
                                </a:rPr>
                                <m:t>𝟏</m:t>
                              </m:r>
                            </m:sub>
                          </m:sSub>
                          <m:r>
                            <a:rPr lang="en-US" altLang="ja-JP" b="1" i="1">
                              <a:solidFill>
                                <a:schemeClr val="tx1"/>
                              </a:solidFill>
                              <a:latin typeface="Cambria Math" panose="02040503050406030204" pitchFamily="18" charset="0"/>
                            </a:rPr>
                            <m:t>,</m:t>
                          </m:r>
                          <m:sSub>
                            <m:sSubPr>
                              <m:ctrlPr>
                                <a:rPr lang="en-US" altLang="ja-JP" b="1" i="1">
                                  <a:solidFill>
                                    <a:schemeClr val="tx1"/>
                                  </a:solidFill>
                                  <a:latin typeface="Cambria Math" panose="02040503050406030204" pitchFamily="18" charset="0"/>
                                </a:rPr>
                              </m:ctrlPr>
                            </m:sSubPr>
                            <m:e>
                              <m:r>
                                <a:rPr lang="en-US" altLang="ja-JP" b="1" i="1">
                                  <a:solidFill>
                                    <a:schemeClr val="tx1"/>
                                  </a:solidFill>
                                  <a:latin typeface="Cambria Math" panose="02040503050406030204" pitchFamily="18" charset="0"/>
                                </a:rPr>
                                <m:t>𝒖</m:t>
                              </m:r>
                            </m:e>
                            <m:sub>
                              <m:r>
                                <a:rPr lang="en-US" altLang="ja-JP" b="1" i="1">
                                  <a:solidFill>
                                    <a:schemeClr val="tx1"/>
                                  </a:solidFill>
                                  <a:latin typeface="Cambria Math" panose="02040503050406030204" pitchFamily="18" charset="0"/>
                                </a:rPr>
                                <m:t>𝒊</m:t>
                              </m:r>
                              <m:r>
                                <a:rPr lang="en-US" altLang="ja-JP" b="1" i="1">
                                  <a:solidFill>
                                    <a:schemeClr val="tx1"/>
                                  </a:solidFill>
                                  <a:latin typeface="Cambria Math" panose="02040503050406030204" pitchFamily="18" charset="0"/>
                                </a:rPr>
                                <m:t>−</m:t>
                              </m:r>
                              <m:r>
                                <a:rPr lang="en-US" altLang="ja-JP" b="1" i="1">
                                  <a:solidFill>
                                    <a:schemeClr val="tx1"/>
                                  </a:solidFill>
                                  <a:latin typeface="Cambria Math" panose="02040503050406030204" pitchFamily="18" charset="0"/>
                                </a:rPr>
                                <m:t>𝟏</m:t>
                              </m:r>
                            </m:sub>
                          </m:sSub>
                        </m:e>
                      </m:d>
                    </m:oMath>
                  </m:oMathPara>
                </a14:m>
                <a:endParaRPr kumimoji="1" lang="ja-JP" altLang="en-US" sz="2400" b="1"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5382503" y="1660458"/>
                <a:ext cx="1748903" cy="646331"/>
              </a:xfrm>
              <a:prstGeom prst="rect">
                <a:avLst/>
              </a:prstGeom>
              <a:blipFill rotWithShape="0">
                <a:blip r:embed="rId16"/>
                <a:stretch>
                  <a:fillRect l="-3136" t="-6604" b="-1887"/>
                </a:stretch>
              </a:blipFill>
            </p:spPr>
            <p:txBody>
              <a:bodyPr/>
              <a:lstStyle/>
              <a:p>
                <a:r>
                  <a:rPr lang="ja-JP" altLang="en-US">
                    <a:noFill/>
                  </a:rPr>
                  <a:t> </a:t>
                </a:r>
              </a:p>
            </p:txBody>
          </p:sp>
        </mc:Fallback>
      </mc:AlternateContent>
      <p:sp>
        <p:nvSpPr>
          <p:cNvPr id="60" name="正方形/長方形 59"/>
          <p:cNvSpPr/>
          <p:nvPr/>
        </p:nvSpPr>
        <p:spPr>
          <a:xfrm>
            <a:off x="1976600" y="3094430"/>
            <a:ext cx="6542711" cy="1513423"/>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2" name="ストライプ矢印 1"/>
          <p:cNvSpPr/>
          <p:nvPr/>
        </p:nvSpPr>
        <p:spPr>
          <a:xfrm rot="19019784">
            <a:off x="7078949" y="2539952"/>
            <a:ext cx="295859" cy="560351"/>
          </a:xfrm>
          <a:prstGeom prst="stripedRightArrow">
            <a:avLst/>
          </a:prstGeom>
          <a:solidFill>
            <a:srgbClr val="00206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61" name="テキスト ボックス 60"/>
              <p:cNvSpPr txBox="1"/>
              <p:nvPr/>
            </p:nvSpPr>
            <p:spPr>
              <a:xfrm>
                <a:off x="7898457" y="2484208"/>
                <a:ext cx="1309095" cy="646331"/>
              </a:xfrm>
              <a:prstGeom prst="rect">
                <a:avLst/>
              </a:prstGeom>
              <a:noFill/>
            </p:spPr>
            <p:txBody>
              <a:bodyPr wrap="square" rtlCol="0">
                <a:spAutoFit/>
              </a:bodyPr>
              <a:lstStyle/>
              <a:p>
                <a:r>
                  <a:rPr lang="ja-JP" altLang="en-US" b="1" i="1" dirty="0" smtClean="0">
                    <a:solidFill>
                      <a:srgbClr val="C00000"/>
                    </a:solidFill>
                    <a:latin typeface="Cambria Math" panose="02040503050406030204" pitchFamily="18" charset="0"/>
                  </a:rPr>
                  <a:t>観測モデル</a:t>
                </a:r>
                <a:endParaRPr lang="en-US" altLang="ja-JP" b="1" i="1" dirty="0" smtClean="0">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b="1" i="1" smtClean="0">
                          <a:solidFill>
                            <a:srgbClr val="C00000"/>
                          </a:solidFill>
                          <a:latin typeface="Cambria Math" panose="02040503050406030204" pitchFamily="18" charset="0"/>
                        </a:rPr>
                        <m:t>𝒑</m:t>
                      </m:r>
                      <m:r>
                        <a:rPr lang="en-US" altLang="ja-JP" b="1" i="1" smtClean="0">
                          <a:solidFill>
                            <a:srgbClr val="C00000"/>
                          </a:solidFill>
                          <a:latin typeface="Cambria Math" panose="02040503050406030204" pitchFamily="18" charset="0"/>
                        </a:rPr>
                        <m:t>(</m:t>
                      </m:r>
                      <m:sSub>
                        <m:sSubPr>
                          <m:ctrlPr>
                            <a:rPr lang="en-US" altLang="ja-JP" b="1" i="1">
                              <a:solidFill>
                                <a:srgbClr val="C00000"/>
                              </a:solidFill>
                              <a:latin typeface="Cambria Math" panose="02040503050406030204" pitchFamily="18" charset="0"/>
                            </a:rPr>
                          </m:ctrlPr>
                        </m:sSubPr>
                        <m:e>
                          <m:r>
                            <a:rPr lang="en-US" altLang="ja-JP" b="1" i="1">
                              <a:solidFill>
                                <a:srgbClr val="C00000"/>
                              </a:solidFill>
                              <a:latin typeface="Cambria Math" panose="02040503050406030204" pitchFamily="18" charset="0"/>
                            </a:rPr>
                            <m:t>𝒛</m:t>
                          </m:r>
                        </m:e>
                        <m:sub>
                          <m:r>
                            <a:rPr lang="en-US" altLang="ja-JP" b="1" i="1">
                              <a:solidFill>
                                <a:srgbClr val="C00000"/>
                              </a:solidFill>
                              <a:latin typeface="Cambria Math" panose="02040503050406030204" pitchFamily="18" charset="0"/>
                            </a:rPr>
                            <m:t>𝒊</m:t>
                          </m:r>
                        </m:sub>
                      </m:sSub>
                      <m:r>
                        <a:rPr lang="en-US" altLang="ja-JP" b="1" i="1">
                          <a:solidFill>
                            <a:srgbClr val="C00000"/>
                          </a:solidFill>
                          <a:latin typeface="Cambria Math" panose="02040503050406030204" pitchFamily="18" charset="0"/>
                        </a:rPr>
                        <m:t>|</m:t>
                      </m:r>
                      <m:sSub>
                        <m:sSubPr>
                          <m:ctrlPr>
                            <a:rPr lang="en-US" altLang="ja-JP" b="1" i="1">
                              <a:solidFill>
                                <a:srgbClr val="C00000"/>
                              </a:solidFill>
                              <a:latin typeface="Cambria Math" panose="02040503050406030204" pitchFamily="18" charset="0"/>
                            </a:rPr>
                          </m:ctrlPr>
                        </m:sSubPr>
                        <m:e>
                          <m:r>
                            <a:rPr lang="en-US" altLang="ja-JP" b="1" i="1">
                              <a:solidFill>
                                <a:srgbClr val="C00000"/>
                              </a:solidFill>
                              <a:latin typeface="Cambria Math" panose="02040503050406030204" pitchFamily="18" charset="0"/>
                            </a:rPr>
                            <m:t>𝒙</m:t>
                          </m:r>
                        </m:e>
                        <m:sub>
                          <m:r>
                            <a:rPr lang="en-US" altLang="ja-JP" b="1" i="1">
                              <a:solidFill>
                                <a:srgbClr val="C00000"/>
                              </a:solidFill>
                              <a:latin typeface="Cambria Math" panose="02040503050406030204" pitchFamily="18" charset="0"/>
                            </a:rPr>
                            <m:t>𝒊</m:t>
                          </m:r>
                        </m:sub>
                      </m:sSub>
                      <m:r>
                        <a:rPr lang="en-US" altLang="ja-JP" b="1" i="1">
                          <a:solidFill>
                            <a:srgbClr val="C00000"/>
                          </a:solidFill>
                          <a:latin typeface="Cambria Math" panose="02040503050406030204" pitchFamily="18" charset="0"/>
                        </a:rPr>
                        <m:t>)</m:t>
                      </m:r>
                    </m:oMath>
                  </m:oMathPara>
                </a14:m>
                <a:endParaRPr kumimoji="1" lang="ja-JP" altLang="en-US" b="1" dirty="0" smtClean="0">
                  <a:solidFill>
                    <a:srgbClr val="C00000"/>
                  </a:solidFill>
                  <a:latin typeface="メイリオ" panose="020B0604030504040204" pitchFamily="50" charset="-128"/>
                  <a:ea typeface="メイリオ" panose="020B0604030504040204" pitchFamily="50" charset="-128"/>
                </a:endParaRPr>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7898457" y="2484208"/>
                <a:ext cx="1309095" cy="646331"/>
              </a:xfrm>
              <a:prstGeom prst="rect">
                <a:avLst/>
              </a:prstGeom>
              <a:blipFill rotWithShape="0">
                <a:blip r:embed="rId17"/>
                <a:stretch>
                  <a:fillRect l="-4206" t="-7547" r="-4206" b="-4717"/>
                </a:stretch>
              </a:blipFill>
            </p:spPr>
            <p:txBody>
              <a:bodyPr/>
              <a:lstStyle/>
              <a:p>
                <a:r>
                  <a:rPr lang="ja-JP" altLang="en-US">
                    <a:noFill/>
                  </a:rPr>
                  <a:t> </a:t>
                </a:r>
              </a:p>
            </p:txBody>
          </p:sp>
        </mc:Fallback>
      </mc:AlternateContent>
      <p:sp>
        <p:nvSpPr>
          <p:cNvPr id="66" name="右矢印 65"/>
          <p:cNvSpPr/>
          <p:nvPr/>
        </p:nvSpPr>
        <p:spPr>
          <a:xfrm>
            <a:off x="1077597" y="4558348"/>
            <a:ext cx="7515685" cy="60376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264832" y="5142206"/>
            <a:ext cx="8693083" cy="1554180"/>
            <a:chOff x="312500" y="4908611"/>
            <a:chExt cx="8693083" cy="1554180"/>
          </a:xfrm>
        </p:grpSpPr>
        <mc:AlternateContent xmlns:mc="http://schemas.openxmlformats.org/markup-compatibility/2006" xmlns:a14="http://schemas.microsoft.com/office/drawing/2010/main">
          <mc:Choice Requires="a14">
            <p:sp>
              <p:nvSpPr>
                <p:cNvPr id="58" name="テキスト ボックス 57"/>
                <p:cNvSpPr txBox="1"/>
                <p:nvPr/>
              </p:nvSpPr>
              <p:spPr>
                <a:xfrm>
                  <a:off x="493286" y="4912944"/>
                  <a:ext cx="8512297" cy="1491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𝑝</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𝑛</m:t>
                                </m:r>
                              </m:sub>
                            </m:sSub>
                          </m:e>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𝑧</m:t>
                                </m:r>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𝑛</m:t>
                                </m:r>
                              </m:sub>
                            </m:sSub>
                          </m:e>
                        </m:d>
                        <m:r>
                          <a:rPr lang="ja-JP" altLang="en-US" sz="2400" i="1" smtClean="0">
                            <a:latin typeface="Cambria Math" panose="02040503050406030204" pitchFamily="18" charset="0"/>
                          </a:rPr>
                          <m:t>　</m:t>
                        </m:r>
                        <m:r>
                          <a:rPr lang="en-US" altLang="ja-JP" sz="240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𝑝</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b="0" i="1" smtClean="0">
                                    <a:latin typeface="Cambria Math" panose="02040503050406030204" pitchFamily="18" charset="0"/>
                                  </a:rPr>
                                  <m:t>𝑛</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𝑛</m:t>
                                </m:r>
                              </m:sub>
                            </m:sSub>
                          </m:e>
                        </m:d>
                        <m:r>
                          <a:rPr lang="en-US" altLang="ja-JP" sz="2400" i="1">
                            <a:latin typeface="Cambria Math" panose="02040503050406030204" pitchFamily="18" charset="0"/>
                          </a:rPr>
                          <m:t>𝑝</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𝑛</m:t>
                                </m:r>
                              </m:sub>
                            </m:sSub>
                          </m:e>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𝑧</m:t>
                                </m:r>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𝑛</m:t>
                                </m:r>
                                <m:r>
                                  <a:rPr lang="en-US" altLang="ja-JP" sz="2400" i="1">
                                    <a:latin typeface="Cambria Math" panose="02040503050406030204" pitchFamily="18" charset="0"/>
                                  </a:rPr>
                                  <m:t>−1</m:t>
                                </m:r>
                              </m:sub>
                            </m:sSub>
                          </m:e>
                        </m:d>
                      </m:oMath>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                 =</m:t>
                        </m:r>
                        <m:r>
                          <a:rPr lang="en-US" altLang="ja-JP" sz="2400" i="1">
                            <a:latin typeface="Cambria Math" panose="02040503050406030204" pitchFamily="18" charset="0"/>
                          </a:rPr>
                          <m:t>𝑝</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b="0" i="1" smtClean="0">
                                <a:latin typeface="Cambria Math" panose="02040503050406030204" pitchFamily="18" charset="0"/>
                              </a:rPr>
                              <m:t>𝑛</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𝑛</m:t>
                            </m:r>
                          </m:sub>
                        </m:sSub>
                        <m:r>
                          <a:rPr lang="en-US" altLang="ja-JP" sz="2400" i="1">
                            <a:latin typeface="Cambria Math" panose="02040503050406030204" pitchFamily="18" charset="0"/>
                          </a:rPr>
                          <m:t>)</m:t>
                        </m:r>
                        <m:nary>
                          <m:naryPr>
                            <m:limLoc m:val="undOvr"/>
                            <m:subHide m:val="on"/>
                            <m:supHide m:val="on"/>
                            <m:ctrlPr>
                              <a:rPr lang="en-US" altLang="ja-JP" sz="2400" i="1">
                                <a:latin typeface="Cambria Math" panose="02040503050406030204" pitchFamily="18" charset="0"/>
                              </a:rPr>
                            </m:ctrlPr>
                          </m:naryPr>
                          <m:sub/>
                          <m:sup/>
                          <m:e>
                            <m:r>
                              <a:rPr lang="en-US" altLang="ja-JP" sz="2400" i="1">
                                <a:latin typeface="Cambria Math" panose="02040503050406030204" pitchFamily="18" charset="0"/>
                              </a:rPr>
                              <m:t>𝑝</m:t>
                            </m:r>
                            <m:d>
                              <m:dPr>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𝑛</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𝑛</m:t>
                                    </m:r>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b>
                                </m:sSub>
                              </m:e>
                            </m:d>
                            <m:r>
                              <a:rPr lang="ja-JP" altLang="en-US" sz="2400" i="1" smtClean="0">
                                <a:latin typeface="Cambria Math" panose="02040503050406030204" pitchFamily="18" charset="0"/>
                              </a:rPr>
                              <m:t>　</m:t>
                            </m:r>
                            <m:r>
                              <a:rPr lang="en-US" altLang="ja-JP" sz="2400" i="1">
                                <a:latin typeface="Cambria Math" panose="02040503050406030204" pitchFamily="18" charset="0"/>
                              </a:rPr>
                              <m:t>𝑝</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𝑛</m:t>
                                    </m:r>
                                    <m:r>
                                      <a:rPr lang="en-US" altLang="ja-JP" sz="2400" i="1">
                                        <a:latin typeface="Cambria Math" panose="02040503050406030204" pitchFamily="18" charset="0"/>
                                      </a:rPr>
                                      <m:t>−1</m:t>
                                    </m:r>
                                  </m:sub>
                                </m:sSub>
                              </m:e>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𝑧</m:t>
                                    </m:r>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𝑛</m:t>
                                    </m:r>
                                    <m:r>
                                      <a:rPr lang="en-US" altLang="ja-JP" sz="2400" i="1">
                                        <a:latin typeface="Cambria Math" panose="02040503050406030204" pitchFamily="18" charset="0"/>
                                      </a:rPr>
                                      <m:t>−1</m:t>
                                    </m:r>
                                  </m:sub>
                                </m:sSub>
                              </m:e>
                            </m:d>
                          </m:e>
                        </m:nary>
                        <m:r>
                          <a:rPr lang="en-US" altLang="ja-JP" sz="2400" i="1">
                            <a:latin typeface="Cambria Math" panose="02040503050406030204" pitchFamily="18" charset="0"/>
                          </a:rPr>
                          <m:t>𝑑</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𝑡</m:t>
                            </m:r>
                            <m:r>
                              <a:rPr lang="en-US" altLang="ja-JP" sz="2400" i="1">
                                <a:latin typeface="Cambria Math" panose="02040503050406030204" pitchFamily="18" charset="0"/>
                              </a:rPr>
                              <m:t>−1</m:t>
                            </m:r>
                          </m:sub>
                        </m:sSub>
                      </m:oMath>
                    </m:oMathPara>
                  </a14:m>
                  <a:endParaRPr kumimoji="1" lang="ja-JP" altLang="en-US" sz="2400" dirty="0" smtClean="0">
                    <a:latin typeface="メイリオ" panose="020B0604030504040204" pitchFamily="50" charset="-128"/>
                    <a:ea typeface="メイリオ" panose="020B0604030504040204" pitchFamily="50" charset="-128"/>
                  </a:endParaRPr>
                </a:p>
              </p:txBody>
            </p:sp>
          </mc:Choice>
          <mc:Fallback xmlns="">
            <p:sp>
              <p:nvSpPr>
                <p:cNvPr id="58" name="テキスト ボックス 57"/>
                <p:cNvSpPr txBox="1">
                  <a:spLocks noRot="1" noChangeAspect="1" noMove="1" noResize="1" noEditPoints="1" noAdjustHandles="1" noChangeArrowheads="1" noChangeShapeType="1" noTextEdit="1"/>
                </p:cNvSpPr>
                <p:nvPr/>
              </p:nvSpPr>
              <p:spPr>
                <a:xfrm>
                  <a:off x="493286" y="4912944"/>
                  <a:ext cx="8512297" cy="1491883"/>
                </a:xfrm>
                <a:prstGeom prst="rect">
                  <a:avLst/>
                </a:prstGeom>
                <a:blipFill rotWithShape="0">
                  <a:blip r:embed="rId18"/>
                  <a:stretch>
                    <a:fillRect/>
                  </a:stretch>
                </a:blipFill>
              </p:spPr>
              <p:txBody>
                <a:bodyPr/>
                <a:lstStyle/>
                <a:p>
                  <a:r>
                    <a:rPr lang="ja-JP" altLang="en-US">
                      <a:noFill/>
                    </a:rPr>
                    <a:t> </a:t>
                  </a:r>
                </a:p>
              </p:txBody>
            </p:sp>
          </mc:Fallback>
        </mc:AlternateContent>
        <p:cxnSp>
          <p:nvCxnSpPr>
            <p:cNvPr id="62" name="直線コネクタ 61"/>
            <p:cNvCxnSpPr/>
            <p:nvPr/>
          </p:nvCxnSpPr>
          <p:spPr>
            <a:xfrm>
              <a:off x="510921" y="5493009"/>
              <a:ext cx="1459728" cy="0"/>
            </a:xfrm>
            <a:prstGeom prst="line">
              <a:avLst/>
            </a:prstGeom>
            <a:ln w="28575">
              <a:solidFill>
                <a:srgbClr val="002060"/>
              </a:solidFill>
              <a:tailEnd type="non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312500" y="5508684"/>
              <a:ext cx="1658376" cy="584775"/>
            </a:xfrm>
            <a:prstGeom prst="rect">
              <a:avLst/>
            </a:prstGeom>
            <a:noFill/>
          </p:spPr>
          <p:txBody>
            <a:bodyPr wrap="square" rtlCol="0">
              <a:spAutoFit/>
            </a:bodyPr>
            <a:lstStyle/>
            <a:p>
              <a:pPr algn="ctr"/>
              <a:r>
                <a:rPr kumimoji="1" lang="ja-JP" altLang="en-US" sz="1600" dirty="0" smtClean="0">
                  <a:solidFill>
                    <a:srgbClr val="002060"/>
                  </a:solidFill>
                  <a:latin typeface="メイリオ" panose="020B0604030504040204" pitchFamily="50" charset="-128"/>
                  <a:ea typeface="メイリオ" panose="020B0604030504040204" pitchFamily="50" charset="-128"/>
                </a:rPr>
                <a:t>状態ベクトルの</a:t>
              </a:r>
              <a:endParaRPr kumimoji="1" lang="en-US" altLang="ja-JP" sz="1600" dirty="0" smtClean="0">
                <a:solidFill>
                  <a:srgbClr val="002060"/>
                </a:solidFill>
                <a:latin typeface="メイリオ" panose="020B0604030504040204" pitchFamily="50" charset="-128"/>
                <a:ea typeface="メイリオ" panose="020B0604030504040204" pitchFamily="50" charset="-128"/>
              </a:endParaRPr>
            </a:p>
            <a:p>
              <a:pPr algn="ctr"/>
              <a:r>
                <a:rPr kumimoji="1" lang="ja-JP" altLang="en-US" sz="1600" dirty="0" smtClean="0">
                  <a:solidFill>
                    <a:srgbClr val="002060"/>
                  </a:solidFill>
                  <a:latin typeface="メイリオ" panose="020B0604030504040204" pitchFamily="50" charset="-128"/>
                  <a:ea typeface="メイリオ" panose="020B0604030504040204" pitchFamily="50" charset="-128"/>
                </a:rPr>
                <a:t>事後分布</a:t>
              </a:r>
            </a:p>
          </p:txBody>
        </p:sp>
        <p:sp>
          <p:nvSpPr>
            <p:cNvPr id="64" name="正方形/長方形 63"/>
            <p:cNvSpPr/>
            <p:nvPr/>
          </p:nvSpPr>
          <p:spPr>
            <a:xfrm>
              <a:off x="1994618" y="5629852"/>
              <a:ext cx="1303241" cy="415670"/>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71" name="テキスト ボックス 70"/>
            <p:cNvSpPr txBox="1"/>
            <p:nvPr/>
          </p:nvSpPr>
          <p:spPr>
            <a:xfrm>
              <a:off x="2028056" y="6093459"/>
              <a:ext cx="1493645" cy="369332"/>
            </a:xfrm>
            <a:prstGeom prst="rect">
              <a:avLst/>
            </a:prstGeom>
            <a:noFill/>
          </p:spPr>
          <p:txBody>
            <a:bodyPr wrap="square" rtlCol="0">
              <a:spAutoFit/>
            </a:bodyPr>
            <a:lstStyle/>
            <a:p>
              <a:r>
                <a:rPr kumimoji="1" lang="ja-JP" altLang="en-US" dirty="0" smtClean="0">
                  <a:solidFill>
                    <a:srgbClr val="C00000"/>
                  </a:solidFill>
                  <a:latin typeface="メイリオ" panose="020B0604030504040204" pitchFamily="50" charset="-128"/>
                  <a:ea typeface="メイリオ" panose="020B0604030504040204" pitchFamily="50" charset="-128"/>
                </a:rPr>
                <a:t>観測モデル</a:t>
              </a:r>
            </a:p>
          </p:txBody>
        </p:sp>
        <p:sp>
          <p:nvSpPr>
            <p:cNvPr id="73" name="正方形/長方形 72"/>
            <p:cNvSpPr/>
            <p:nvPr/>
          </p:nvSpPr>
          <p:spPr>
            <a:xfrm>
              <a:off x="3545683" y="5609845"/>
              <a:ext cx="2221857" cy="415670"/>
            </a:xfrm>
            <a:prstGeom prst="rect">
              <a:avLst/>
            </a:prstGeom>
            <a:noFill/>
            <a:ln w="28575">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3779459" y="6032417"/>
              <a:ext cx="2133117"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システムモデル</a:t>
              </a:r>
            </a:p>
          </p:txBody>
        </p:sp>
        <p:cxnSp>
          <p:nvCxnSpPr>
            <p:cNvPr id="76" name="直線コネクタ 75"/>
            <p:cNvCxnSpPr/>
            <p:nvPr/>
          </p:nvCxnSpPr>
          <p:spPr>
            <a:xfrm>
              <a:off x="5982507" y="6032417"/>
              <a:ext cx="1889856" cy="0"/>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6130173" y="6066943"/>
              <a:ext cx="2133117"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期前の結果</a:t>
              </a:r>
            </a:p>
          </p:txBody>
        </p:sp>
        <p:sp>
          <p:nvSpPr>
            <p:cNvPr id="67" name="テキスト ボックス 66"/>
            <p:cNvSpPr txBox="1"/>
            <p:nvPr/>
          </p:nvSpPr>
          <p:spPr>
            <a:xfrm>
              <a:off x="7505600" y="4908611"/>
              <a:ext cx="794183"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時間</a:t>
              </a:r>
            </a:p>
          </p:txBody>
        </p:sp>
      </p:grpSp>
    </p:spTree>
    <p:extLst>
      <p:ext uri="{BB962C8B-B14F-4D97-AF65-F5344CB8AC3E}">
        <p14:creationId xmlns:p14="http://schemas.microsoft.com/office/powerpoint/2010/main" val="162383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3000" accel="50000" decel="50000" fill="hold" grpId="0" nodeType="clickEffect">
                                  <p:stCondLst>
                                    <p:cond delay="0"/>
                                  </p:stCondLst>
                                  <p:childTnLst>
                                    <p:animMotion origin="layout" path="M 2.22222E-6 -1.11111E-6 L 0.02725 -0.03449 " pathEditMode="relative" rAng="0" ptsTypes="AA">
                                      <p:cBhvr>
                                        <p:cTn id="6" dur="1000" fill="hold"/>
                                        <p:tgtEl>
                                          <p:spTgt spid="2"/>
                                        </p:tgtEl>
                                        <p:attrNameLst>
                                          <p:attrName>ppt_x</p:attrName>
                                          <p:attrName>ppt_y</p:attrName>
                                        </p:attrNameLst>
                                      </p:cBhvr>
                                      <p:rCtr x="1354"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14</a:t>
            </a:fld>
            <a:endParaRPr lang="ja-JP" altLang="en-US" dirty="0"/>
          </a:p>
        </p:txBody>
      </p:sp>
      <p:sp>
        <p:nvSpPr>
          <p:cNvPr id="5" name="タイトル 4"/>
          <p:cNvSpPr>
            <a:spLocks noGrp="1"/>
          </p:cNvSpPr>
          <p:nvPr>
            <p:ph type="title"/>
          </p:nvPr>
        </p:nvSpPr>
        <p:spPr/>
        <p:txBody>
          <a:bodyPr/>
          <a:lstStyle/>
          <a:p>
            <a:r>
              <a:rPr lang="ja-JP" altLang="en-US" dirty="0"/>
              <a:t>今後</a:t>
            </a:r>
            <a:r>
              <a:rPr lang="ja-JP" altLang="en-US" dirty="0" smtClean="0"/>
              <a:t>の</a:t>
            </a:r>
            <a:r>
              <a:rPr lang="ja-JP" altLang="en-US" dirty="0"/>
              <a:t>方針</a:t>
            </a:r>
            <a:endParaRPr kumimoji="1" lang="ja-JP" altLang="en-US" dirty="0"/>
          </a:p>
        </p:txBody>
      </p:sp>
      <p:sp>
        <p:nvSpPr>
          <p:cNvPr id="2" name="テキスト ボックス 1"/>
          <p:cNvSpPr txBox="1"/>
          <p:nvPr/>
        </p:nvSpPr>
        <p:spPr>
          <a:xfrm>
            <a:off x="518740" y="1068309"/>
            <a:ext cx="7656539" cy="2954655"/>
          </a:xfrm>
          <a:prstGeom prst="rect">
            <a:avLst/>
          </a:prstGeom>
          <a:noFill/>
        </p:spPr>
        <p:txBody>
          <a:bodyPr wrap="square" rtlCol="0">
            <a:spAutoFit/>
          </a:bodyPr>
          <a:lstStyle/>
          <a:p>
            <a:pPr marL="285750" indent="-285750">
              <a:buClr>
                <a:srgbClr val="C00000"/>
              </a:buClr>
              <a:buFont typeface="Wingdings" panose="05000000000000000000" pitchFamily="2" charset="2"/>
              <a:buChar char="l"/>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観測モデル</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エントロピー関数</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の構築</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各データに対する観測モデルの独立性の検討</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C00000"/>
              </a:buCl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C00000"/>
              </a:buClr>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生活行動シミュレータ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PCATS</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の実装上の特性把握</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パーティクルフィルタ実装の準備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C00000"/>
              </a:buCl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Clr>
                <a:srgbClr val="C00000"/>
              </a:buClr>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提案</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手法</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による</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OD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の精度検証</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Wingdings" panose="05000000000000000000" pitchFamily="2" charset="2"/>
              <a:buChar char="l"/>
            </a:pP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56260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15</a:t>
            </a:fld>
            <a:endParaRPr lang="ja-JP" altLang="en-US" dirty="0"/>
          </a:p>
        </p:txBody>
      </p:sp>
      <p:sp>
        <p:nvSpPr>
          <p:cNvPr id="5" name="タイトル 4"/>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728822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研究の背景</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2015/11/19 </a:t>
            </a:r>
            <a:r>
              <a:rPr kumimoji="1" lang="ja-JP" altLang="en-US" smtClean="0"/>
              <a:t>地域</a:t>
            </a:r>
            <a:r>
              <a:rPr kumimoji="1" lang="en-US" altLang="ja-JP" smtClean="0"/>
              <a:t>/</a:t>
            </a:r>
            <a:r>
              <a:rPr kumimoji="1" lang="ja-JP" altLang="en-US" smtClean="0"/>
              <a:t>情報研究室ゼミ</a:t>
            </a:r>
            <a:endParaRPr kumimoji="1" lang="ja-JP" altLang="en-US" dirty="0"/>
          </a:p>
        </p:txBody>
      </p:sp>
      <p:sp>
        <p:nvSpPr>
          <p:cNvPr id="5" name="スライド番号プレースホルダー 4"/>
          <p:cNvSpPr>
            <a:spLocks noGrp="1"/>
          </p:cNvSpPr>
          <p:nvPr>
            <p:ph type="sldNum" sz="quarter" idx="12"/>
          </p:nvPr>
        </p:nvSpPr>
        <p:spPr/>
        <p:txBody>
          <a:bodyPr/>
          <a:lstStyle/>
          <a:p>
            <a:fld id="{43BD30D2-2295-4E3C-B9EC-F355A9953B2C}" type="slidenum">
              <a:rPr lang="ja-JP" altLang="en-US" smtClean="0"/>
              <a:pPr/>
              <a:t>16</a:t>
            </a:fld>
            <a:endParaRPr lang="ja-JP" altLang="en-US" dirty="0"/>
          </a:p>
        </p:txBody>
      </p:sp>
      <p:sp>
        <p:nvSpPr>
          <p:cNvPr id="6" name="テキスト ボックス 5"/>
          <p:cNvSpPr txBox="1"/>
          <p:nvPr/>
        </p:nvSpPr>
        <p:spPr>
          <a:xfrm>
            <a:off x="111009" y="914050"/>
            <a:ext cx="7926481" cy="461665"/>
          </a:xfrm>
          <a:prstGeom prst="rect">
            <a:avLst/>
          </a:prstGeom>
          <a:noFill/>
        </p:spPr>
        <p:txBody>
          <a:bodyPr wrap="square" rtlCol="0">
            <a:spAutoFit/>
          </a:bodyPr>
          <a:lstStyle/>
          <a:p>
            <a:pPr marL="342900" indent="-342900">
              <a:buClr>
                <a:srgbClr val="00B050"/>
              </a:buClr>
              <a:buFont typeface="Wingdings" panose="05000000000000000000" pitchFamily="2" charset="2"/>
              <a:buChar char="p"/>
            </a:pPr>
            <a:r>
              <a:rPr kumimoji="1" lang="ja-JP" altLang="en-US" sz="2400" dirty="0" smtClean="0">
                <a:latin typeface="メイリオ" panose="020B0604030504040204" pitchFamily="50" charset="-128"/>
                <a:ea typeface="メイリオ" panose="020B0604030504040204" pitchFamily="50" charset="-128"/>
              </a:rPr>
              <a:t>交通需要予測におけるシミュレーションモデルの構成</a:t>
            </a:r>
          </a:p>
        </p:txBody>
      </p:sp>
      <p:sp>
        <p:nvSpPr>
          <p:cNvPr id="8" name="テキスト ボックス 7"/>
          <p:cNvSpPr txBox="1"/>
          <p:nvPr/>
        </p:nvSpPr>
        <p:spPr>
          <a:xfrm>
            <a:off x="259804" y="1341648"/>
            <a:ext cx="7190543" cy="461665"/>
          </a:xfrm>
          <a:prstGeom prst="rect">
            <a:avLst/>
          </a:prstGeom>
          <a:noFill/>
        </p:spPr>
        <p:txBody>
          <a:bodyPr wrap="square" rtlCol="0">
            <a:spAutoFit/>
          </a:bodyPr>
          <a:lstStyle/>
          <a:p>
            <a:pPr marL="342900" indent="-342900">
              <a:buClr>
                <a:schemeClr val="tx1"/>
              </a:buClr>
              <a:buFont typeface="Wingdings" panose="05000000000000000000" pitchFamily="2" charset="2"/>
              <a:buChar char="Ø"/>
            </a:pPr>
            <a:r>
              <a:rPr lang="ja-JP" altLang="en-US" sz="2400" dirty="0" smtClean="0">
                <a:latin typeface="メイリオ" panose="020B0604030504040204" pitchFamily="50" charset="-128"/>
                <a:ea typeface="メイリオ" panose="020B0604030504040204" pitchFamily="50" charset="-128"/>
              </a:rPr>
              <a:t>アクティビティベースモデル</a:t>
            </a:r>
            <a:endParaRPr kumimoji="1" lang="ja-JP" altLang="en-US" sz="2400" dirty="0" smtClean="0">
              <a:solidFill>
                <a:srgbClr val="C00000"/>
              </a:solidFill>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07925" y="1777329"/>
            <a:ext cx="8645857" cy="707886"/>
          </a:xfrm>
          <a:prstGeom prst="rect">
            <a:avLst/>
          </a:prstGeom>
          <a:noFill/>
        </p:spPr>
        <p:txBody>
          <a:bodyPr wrap="square" rtlCol="0">
            <a:spAutoFit/>
          </a:bodyPr>
          <a:lstStyle/>
          <a:p>
            <a:pPr>
              <a:buClr>
                <a:schemeClr val="tx1"/>
              </a:buClr>
            </a:pPr>
            <a:r>
              <a:rPr lang="ja-JP" altLang="en-US" sz="2000" dirty="0" smtClean="0">
                <a:latin typeface="メイリオ" panose="020B0604030504040204" pitchFamily="50" charset="-128"/>
                <a:ea typeface="メイリオ" panose="020B0604030504040204" pitchFamily="50" charset="-128"/>
              </a:rPr>
              <a:t>・活動の場所と時間を決定し，</a:t>
            </a:r>
            <a:r>
              <a:rPr lang="ja-JP" altLang="en-US" sz="2000" dirty="0" smtClean="0">
                <a:solidFill>
                  <a:srgbClr val="C00000"/>
                </a:solidFill>
                <a:latin typeface="メイリオ" panose="020B0604030504040204" pitchFamily="50" charset="-128"/>
                <a:ea typeface="メイリオ" panose="020B0604030504040204" pitchFamily="50" charset="-128"/>
              </a:rPr>
              <a:t>移動をその派生需要として把握</a:t>
            </a:r>
            <a:endParaRPr lang="en-US" altLang="ja-JP" sz="2000" dirty="0" smtClean="0">
              <a:solidFill>
                <a:srgbClr val="C00000"/>
              </a:solidFill>
              <a:latin typeface="メイリオ" panose="020B0604030504040204" pitchFamily="50" charset="-128"/>
              <a:ea typeface="メイリオ" panose="020B0604030504040204" pitchFamily="50" charset="-128"/>
            </a:endParaRPr>
          </a:p>
          <a:p>
            <a:pPr>
              <a:buClr>
                <a:schemeClr val="tx1"/>
              </a:buClr>
            </a:pPr>
            <a:r>
              <a:rPr kumimoji="1" lang="ja-JP" altLang="en-US" sz="2000" dirty="0" smtClean="0">
                <a:latin typeface="メイリオ" panose="020B0604030504040204" pitchFamily="50" charset="-128"/>
                <a:ea typeface="メイリオ" panose="020B0604030504040204" pitchFamily="50" charset="-128"/>
              </a:rPr>
              <a:t>・個人属性や制約条件を考慮した上で行動分析が可能な非集計行動モデル</a:t>
            </a:r>
          </a:p>
        </p:txBody>
      </p:sp>
      <p:grpSp>
        <p:nvGrpSpPr>
          <p:cNvPr id="47" name="グループ化 46"/>
          <p:cNvGrpSpPr/>
          <p:nvPr/>
        </p:nvGrpSpPr>
        <p:grpSpPr>
          <a:xfrm>
            <a:off x="1363190" y="3922206"/>
            <a:ext cx="5951844" cy="2554700"/>
            <a:chOff x="3015302" y="3599181"/>
            <a:chExt cx="5951844" cy="2651565"/>
          </a:xfrm>
        </p:grpSpPr>
        <p:sp>
          <p:nvSpPr>
            <p:cNvPr id="9" name="正方形/長方形 8"/>
            <p:cNvSpPr/>
            <p:nvPr/>
          </p:nvSpPr>
          <p:spPr>
            <a:xfrm>
              <a:off x="5227966" y="3599181"/>
              <a:ext cx="1882539" cy="3976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latin typeface="メイリオ" panose="020B0604030504040204" pitchFamily="50" charset="-128"/>
                  <a:ea typeface="メイリオ" panose="020B0604030504040204" pitchFamily="50" charset="-128"/>
                </a:rPr>
                <a:t>交通政策</a:t>
              </a:r>
              <a:r>
                <a:rPr lang="ja-JP" altLang="en-US" dirty="0">
                  <a:solidFill>
                    <a:schemeClr val="tx1"/>
                  </a:solidFill>
                  <a:latin typeface="メイリオ" panose="020B0604030504040204" pitchFamily="50" charset="-128"/>
                  <a:ea typeface="メイリオ" panose="020B0604030504040204" pitchFamily="50" charset="-128"/>
                </a:rPr>
                <a:t>評価</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12" name="ひし形 11"/>
            <p:cNvSpPr/>
            <p:nvPr/>
          </p:nvSpPr>
          <p:spPr>
            <a:xfrm>
              <a:off x="5227966" y="4454269"/>
              <a:ext cx="1884197" cy="613048"/>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latin typeface="メイリオ" panose="020B0604030504040204" pitchFamily="50" charset="-128"/>
                  <a:ea typeface="メイリオ" panose="020B0604030504040204" pitchFamily="50" charset="-128"/>
                </a:rPr>
                <a:t>活動変化を考慮</a:t>
              </a:r>
            </a:p>
          </p:txBody>
        </p:sp>
        <p:sp>
          <p:nvSpPr>
            <p:cNvPr id="20" name="ひし形 19"/>
            <p:cNvSpPr/>
            <p:nvPr/>
          </p:nvSpPr>
          <p:spPr>
            <a:xfrm>
              <a:off x="5227968" y="5393255"/>
              <a:ext cx="1882538" cy="857491"/>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latin typeface="メイリオ" panose="020B0604030504040204" pitchFamily="50" charset="-128"/>
                  <a:ea typeface="メイリオ" panose="020B0604030504040204" pitchFamily="50" charset="-128"/>
                </a:rPr>
                <a:t>移動間</a:t>
              </a:r>
              <a:endParaRPr kumimoji="1" lang="en-US" altLang="ja-JP" sz="140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1400" dirty="0" smtClean="0">
                  <a:solidFill>
                    <a:schemeClr val="tx1"/>
                  </a:solidFill>
                  <a:latin typeface="メイリオ" panose="020B0604030504040204" pitchFamily="50" charset="-128"/>
                  <a:ea typeface="メイリオ" panose="020B0604030504040204" pitchFamily="50" charset="-128"/>
                </a:rPr>
                <a:t>相互作用</a:t>
              </a:r>
              <a:endParaRPr kumimoji="1" lang="en-US" altLang="ja-JP" sz="1400"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1400" dirty="0" smtClean="0">
                  <a:solidFill>
                    <a:schemeClr val="tx1"/>
                  </a:solidFill>
                  <a:latin typeface="メイリオ" panose="020B0604030504040204" pitchFamily="50" charset="-128"/>
                  <a:ea typeface="メイリオ" panose="020B0604030504040204" pitchFamily="50" charset="-128"/>
                </a:rPr>
                <a:t>考慮</a:t>
              </a:r>
            </a:p>
          </p:txBody>
        </p:sp>
        <p:cxnSp>
          <p:nvCxnSpPr>
            <p:cNvPr id="24" name="直線矢印コネクタ 23"/>
            <p:cNvCxnSpPr>
              <a:stCxn id="9" idx="2"/>
              <a:endCxn id="12" idx="0"/>
            </p:cNvCxnSpPr>
            <p:nvPr/>
          </p:nvCxnSpPr>
          <p:spPr>
            <a:xfrm>
              <a:off x="6169236" y="3996839"/>
              <a:ext cx="829" cy="4574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12" idx="2"/>
              <a:endCxn id="20" idx="0"/>
            </p:cNvCxnSpPr>
            <p:nvPr/>
          </p:nvCxnSpPr>
          <p:spPr>
            <a:xfrm flipH="1">
              <a:off x="6169237" y="5067317"/>
              <a:ext cx="828" cy="3259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4694851" y="4768181"/>
              <a:ext cx="519467" cy="62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4694851" y="5821421"/>
              <a:ext cx="519467" cy="62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110505" y="5821421"/>
              <a:ext cx="5760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694851" y="4410595"/>
              <a:ext cx="655093"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Yes</a:t>
              </a:r>
              <a:endParaRPr kumimoji="1" lang="ja-JP" altLang="en-US" dirty="0" smtClean="0">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4694851" y="5441957"/>
              <a:ext cx="655093" cy="369332"/>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Yes</a:t>
              </a:r>
              <a:endParaRPr kumimoji="1" lang="ja-JP" altLang="en-US" dirty="0" smtClean="0">
                <a:latin typeface="メイリオ" panose="020B0604030504040204" pitchFamily="50" charset="-128"/>
                <a:ea typeface="メイリオ" panose="020B0604030504040204" pitchFamily="50" charset="-128"/>
              </a:endParaRPr>
            </a:p>
          </p:txBody>
        </p:sp>
        <p:sp>
          <p:nvSpPr>
            <p:cNvPr id="39" name="テキスト ボックス 38"/>
            <p:cNvSpPr txBox="1"/>
            <p:nvPr/>
          </p:nvSpPr>
          <p:spPr>
            <a:xfrm>
              <a:off x="6240412" y="5072625"/>
              <a:ext cx="627798"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No</a:t>
              </a:r>
              <a:endParaRPr kumimoji="1" lang="ja-JP" altLang="en-US" dirty="0" smtClean="0">
                <a:latin typeface="メイリオ" panose="020B0604030504040204" pitchFamily="50" charset="-128"/>
                <a:ea typeface="メイリオ" panose="020B0604030504040204" pitchFamily="50" charset="-128"/>
              </a:endParaRPr>
            </a:p>
          </p:txBody>
        </p:sp>
        <p:sp>
          <p:nvSpPr>
            <p:cNvPr id="40" name="テキスト ボックス 39"/>
            <p:cNvSpPr txBox="1"/>
            <p:nvPr/>
          </p:nvSpPr>
          <p:spPr>
            <a:xfrm>
              <a:off x="7084608" y="5452089"/>
              <a:ext cx="627798" cy="369332"/>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No</a:t>
              </a:r>
              <a:endParaRPr kumimoji="1" lang="ja-JP" altLang="en-US" dirty="0" smtClean="0">
                <a:latin typeface="メイリオ" panose="020B0604030504040204" pitchFamily="50" charset="-128"/>
                <a:ea typeface="メイリオ" panose="020B0604030504040204" pitchFamily="50" charset="-128"/>
              </a:endParaRPr>
            </a:p>
          </p:txBody>
        </p:sp>
        <p:sp>
          <p:nvSpPr>
            <p:cNvPr id="41" name="正方形/長方形 40"/>
            <p:cNvSpPr/>
            <p:nvPr/>
          </p:nvSpPr>
          <p:spPr>
            <a:xfrm>
              <a:off x="3028950" y="4410595"/>
              <a:ext cx="1652253" cy="523272"/>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アクティビティ</a:t>
              </a:r>
              <a:endParaRPr lang="en-US" altLang="ja-JP" sz="1600" dirty="0" smtClean="0">
                <a:solidFill>
                  <a:schemeClr val="tx1"/>
                </a:solidFill>
                <a:latin typeface="メイリオ" panose="020B0604030504040204" pitchFamily="50" charset="-128"/>
                <a:ea typeface="メイリオ" panose="020B0604030504040204" pitchFamily="50" charset="-128"/>
              </a:endParaRPr>
            </a:p>
            <a:p>
              <a:pPr algn="ctr"/>
              <a:r>
                <a:rPr lang="ja-JP" altLang="en-US" sz="1600" dirty="0" smtClean="0">
                  <a:solidFill>
                    <a:schemeClr val="tx1"/>
                  </a:solidFill>
                  <a:latin typeface="メイリオ" panose="020B0604030504040204" pitchFamily="50" charset="-128"/>
                  <a:ea typeface="メイリオ" panose="020B0604030504040204" pitchFamily="50" charset="-128"/>
                </a:rPr>
                <a:t>ベース</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3015302" y="5615452"/>
              <a:ext cx="1665899" cy="544825"/>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ツアー</a:t>
              </a:r>
              <a:endParaRPr lang="en-US" altLang="ja-JP" sz="1600" dirty="0" smtClean="0">
                <a:solidFill>
                  <a:schemeClr val="tx1"/>
                </a:solidFill>
                <a:latin typeface="メイリオ" panose="020B0604030504040204" pitchFamily="50" charset="-128"/>
                <a:ea typeface="メイリオ" panose="020B0604030504040204" pitchFamily="50" charset="-128"/>
              </a:endParaRPr>
            </a:p>
            <a:p>
              <a:pPr algn="ctr"/>
              <a:r>
                <a:rPr lang="ja-JP" altLang="en-US" sz="1600" dirty="0" smtClean="0">
                  <a:solidFill>
                    <a:schemeClr val="tx1"/>
                  </a:solidFill>
                  <a:latin typeface="メイリオ" panose="020B0604030504040204" pitchFamily="50" charset="-128"/>
                  <a:ea typeface="メイリオ" panose="020B0604030504040204" pitchFamily="50" charset="-128"/>
                </a:rPr>
                <a:t>ベース</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7668266" y="5500114"/>
              <a:ext cx="1298880" cy="622347"/>
            </a:xfrm>
            <a:prstGeom prst="rect">
              <a:avLst/>
            </a:prstGeom>
            <a:solidFill>
              <a:schemeClr val="bg2">
                <a:lumMod val="9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rPr>
                <a:t>トリップベース</a:t>
              </a:r>
            </a:p>
          </p:txBody>
        </p:sp>
      </p:grpSp>
      <p:sp>
        <p:nvSpPr>
          <p:cNvPr id="49" name="ストライプ矢印 48"/>
          <p:cNvSpPr/>
          <p:nvPr/>
        </p:nvSpPr>
        <p:spPr>
          <a:xfrm rot="5400000">
            <a:off x="4278795" y="2419726"/>
            <a:ext cx="328920" cy="427215"/>
          </a:xfrm>
          <a:prstGeom prst="strip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664893" y="2829739"/>
            <a:ext cx="7983940" cy="747943"/>
          </a:xfrm>
          <a:prstGeom prst="rect">
            <a:avLst/>
          </a:prstGeom>
          <a:solidFill>
            <a:srgbClr val="00B05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現代的なマネジメント政策に評価に適しているが，</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r>
              <a:rPr lang="ja-JP" altLang="en-US" sz="2400" dirty="0" smtClean="0">
                <a:solidFill>
                  <a:schemeClr val="tx1"/>
                </a:solidFill>
                <a:latin typeface="メイリオ" panose="020B0604030504040204" pitchFamily="50" charset="-128"/>
                <a:ea typeface="メイリオ" panose="020B0604030504040204" pitchFamily="50" charset="-128"/>
              </a:rPr>
              <a:t>計算</a:t>
            </a:r>
            <a:r>
              <a:rPr lang="ja-JP" altLang="en-US" sz="2400" dirty="0">
                <a:solidFill>
                  <a:schemeClr val="tx1"/>
                </a:solidFill>
                <a:latin typeface="メイリオ" panose="020B0604030504040204" pitchFamily="50" charset="-128"/>
                <a:ea typeface="メイリオ" panose="020B0604030504040204" pitchFamily="50" charset="-128"/>
              </a:rPr>
              <a:t>負荷</a:t>
            </a:r>
            <a:r>
              <a:rPr lang="ja-JP" altLang="en-US" sz="2400" dirty="0" smtClean="0">
                <a:solidFill>
                  <a:schemeClr val="tx1"/>
                </a:solidFill>
                <a:latin typeface="メイリオ" panose="020B0604030504040204" pitchFamily="50" charset="-128"/>
                <a:ea typeface="メイリオ" panose="020B0604030504040204" pitchFamily="50" charset="-128"/>
              </a:rPr>
              <a:t>が大きく，現実的な適用例は少ない</a:t>
            </a: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52" name="円/楕円 51"/>
          <p:cNvSpPr/>
          <p:nvPr/>
        </p:nvSpPr>
        <p:spPr>
          <a:xfrm>
            <a:off x="1146412" y="4468043"/>
            <a:ext cx="2141359" cy="10099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4006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マイクロシミュレーションモデル</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2015/11/19 </a:t>
            </a:r>
            <a:r>
              <a:rPr kumimoji="1" lang="ja-JP" altLang="en-US" smtClean="0"/>
              <a:t>地域</a:t>
            </a:r>
            <a:r>
              <a:rPr kumimoji="1" lang="en-US" altLang="ja-JP" smtClean="0"/>
              <a:t>/</a:t>
            </a:r>
            <a:r>
              <a:rPr kumimoji="1" lang="ja-JP" altLang="en-US" smtClean="0"/>
              <a:t>情報研究室ゼミ</a:t>
            </a:r>
            <a:endParaRPr kumimoji="1" lang="ja-JP" altLang="en-US" dirty="0"/>
          </a:p>
        </p:txBody>
      </p:sp>
      <p:sp>
        <p:nvSpPr>
          <p:cNvPr id="5" name="スライド番号プレースホルダー 4"/>
          <p:cNvSpPr>
            <a:spLocks noGrp="1"/>
          </p:cNvSpPr>
          <p:nvPr>
            <p:ph type="sldNum" sz="quarter" idx="12"/>
          </p:nvPr>
        </p:nvSpPr>
        <p:spPr/>
        <p:txBody>
          <a:bodyPr/>
          <a:lstStyle/>
          <a:p>
            <a:fld id="{43BD30D2-2295-4E3C-B9EC-F355A9953B2C}" type="slidenum">
              <a:rPr lang="ja-JP" altLang="en-US" smtClean="0"/>
              <a:pPr/>
              <a:t>17</a:t>
            </a:fld>
            <a:endParaRPr lang="ja-JP" altLang="en-US" dirty="0"/>
          </a:p>
        </p:txBody>
      </p:sp>
      <p:sp>
        <p:nvSpPr>
          <p:cNvPr id="6" name="テキスト ボックス 5"/>
          <p:cNvSpPr txBox="1"/>
          <p:nvPr/>
        </p:nvSpPr>
        <p:spPr>
          <a:xfrm>
            <a:off x="327744" y="758217"/>
            <a:ext cx="8623558"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p"/>
            </a:pPr>
            <a:r>
              <a:rPr kumimoji="1" lang="ja-JP" altLang="en-US" sz="2400" dirty="0" smtClean="0">
                <a:latin typeface="メイリオ" panose="020B0604030504040204" pitchFamily="50" charset="-128"/>
                <a:ea typeface="メイリオ" panose="020B0604030504040204" pitchFamily="50" charset="-128"/>
              </a:rPr>
              <a:t>個々の活動主体の選択行動を確率的に表現し，</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kumimoji="1" lang="ja-JP" altLang="en-US" sz="2400" dirty="0" smtClean="0">
                <a:latin typeface="メイリオ" panose="020B0604030504040204" pitchFamily="50" charset="-128"/>
                <a:ea typeface="メイリオ" panose="020B0604030504040204" pitchFamily="50" charset="-128"/>
              </a:rPr>
              <a:t>個別の行動を積み上げて都市全体の動きを表現</a:t>
            </a:r>
          </a:p>
        </p:txBody>
      </p:sp>
      <p:grpSp>
        <p:nvGrpSpPr>
          <p:cNvPr id="12" name="グループ化 11"/>
          <p:cNvGrpSpPr/>
          <p:nvPr/>
        </p:nvGrpSpPr>
        <p:grpSpPr>
          <a:xfrm>
            <a:off x="350252" y="1745047"/>
            <a:ext cx="8571753" cy="4827836"/>
            <a:chOff x="169603" y="1734030"/>
            <a:chExt cx="8571753" cy="4827836"/>
          </a:xfrm>
        </p:grpSpPr>
        <p:grpSp>
          <p:nvGrpSpPr>
            <p:cNvPr id="74" name="グループ化 73"/>
            <p:cNvGrpSpPr/>
            <p:nvPr/>
          </p:nvGrpSpPr>
          <p:grpSpPr>
            <a:xfrm>
              <a:off x="169603" y="1836149"/>
              <a:ext cx="8564964" cy="4725717"/>
              <a:chOff x="169603" y="1836149"/>
              <a:chExt cx="8564964" cy="4725717"/>
            </a:xfrm>
          </p:grpSpPr>
          <p:sp>
            <p:nvSpPr>
              <p:cNvPr id="7" name="円/楕円 6"/>
              <p:cNvSpPr/>
              <p:nvPr/>
            </p:nvSpPr>
            <p:spPr>
              <a:xfrm>
                <a:off x="2057400" y="2621374"/>
                <a:ext cx="971550" cy="953758"/>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活動参加</a:t>
                </a:r>
              </a:p>
            </p:txBody>
          </p:sp>
          <p:sp>
            <p:nvSpPr>
              <p:cNvPr id="8" name="円/楕円 7"/>
              <p:cNvSpPr/>
              <p:nvPr/>
            </p:nvSpPr>
            <p:spPr>
              <a:xfrm>
                <a:off x="5810251" y="2623373"/>
                <a:ext cx="971550" cy="953758"/>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移転</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lang="ja-JP" altLang="en-US" dirty="0">
                    <a:solidFill>
                      <a:schemeClr val="tx1"/>
                    </a:solidFill>
                    <a:latin typeface="メイリオ" panose="020B0604030504040204" pitchFamily="50" charset="-128"/>
                    <a:ea typeface="メイリオ" panose="020B0604030504040204" pitchFamily="50" charset="-128"/>
                  </a:rPr>
                  <a:t>転居</a:t>
                </a:r>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p:sp>
            <p:nvSpPr>
              <p:cNvPr id="9" name="円/楕円 8"/>
              <p:cNvSpPr/>
              <p:nvPr/>
            </p:nvSpPr>
            <p:spPr>
              <a:xfrm>
                <a:off x="3908438" y="5235687"/>
                <a:ext cx="971550" cy="953758"/>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交通</a:t>
                </a:r>
              </a:p>
            </p:txBody>
          </p:sp>
          <p:cxnSp>
            <p:nvCxnSpPr>
              <p:cNvPr id="11" name="直線矢印コネクタ 10"/>
              <p:cNvCxnSpPr>
                <a:stCxn id="9" idx="7"/>
                <a:endCxn id="8" idx="3"/>
              </p:cNvCxnSpPr>
              <p:nvPr/>
            </p:nvCxnSpPr>
            <p:spPr>
              <a:xfrm flipV="1">
                <a:off x="4737708" y="3437456"/>
                <a:ext cx="1214823" cy="19379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368963" y="4320520"/>
                <a:ext cx="2158926"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アクセシビリティ</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交通利便性</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smtClean="0">
                  <a:latin typeface="メイリオ" panose="020B0604030504040204" pitchFamily="50" charset="-128"/>
                  <a:ea typeface="メイリオ" panose="020B0604030504040204" pitchFamily="50" charset="-128"/>
                </a:endParaRPr>
              </a:p>
            </p:txBody>
          </p:sp>
          <p:cxnSp>
            <p:nvCxnSpPr>
              <p:cNvPr id="15" name="直線矢印コネクタ 14"/>
              <p:cNvCxnSpPr>
                <a:stCxn id="8" idx="2"/>
                <a:endCxn id="7" idx="6"/>
              </p:cNvCxnSpPr>
              <p:nvPr/>
            </p:nvCxnSpPr>
            <p:spPr>
              <a:xfrm flipH="1" flipV="1">
                <a:off x="3028950" y="3098253"/>
                <a:ext cx="2781301" cy="19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304933" y="3161688"/>
                <a:ext cx="1859919" cy="646331"/>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ファシリティ</a:t>
                </a:r>
                <a:endParaRPr lang="en-US" altLang="ja-JP" dirty="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施設</a:t>
                </a:r>
                <a:r>
                  <a:rPr kumimoji="1" lang="ja-JP" altLang="en-US" dirty="0" smtClean="0">
                    <a:latin typeface="メイリオ" panose="020B0604030504040204" pitchFamily="50" charset="-128"/>
                    <a:ea typeface="メイリオ" panose="020B0604030504040204" pitchFamily="50" charset="-128"/>
                  </a:rPr>
                  <a:t>利便性</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smtClean="0">
                  <a:latin typeface="メイリオ" panose="020B0604030504040204" pitchFamily="50" charset="-128"/>
                  <a:ea typeface="メイリオ" panose="020B0604030504040204" pitchFamily="50" charset="-128"/>
                </a:endParaRPr>
              </a:p>
            </p:txBody>
          </p:sp>
          <p:cxnSp>
            <p:nvCxnSpPr>
              <p:cNvPr id="22" name="直線矢印コネクタ 21"/>
              <p:cNvCxnSpPr>
                <a:stCxn id="9" idx="1"/>
                <a:endCxn id="7" idx="5"/>
              </p:cNvCxnSpPr>
              <p:nvPr/>
            </p:nvCxnSpPr>
            <p:spPr>
              <a:xfrm flipH="1" flipV="1">
                <a:off x="2886670" y="3435457"/>
                <a:ext cx="1164048" cy="19399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endCxn id="8" idx="6"/>
              </p:cNvCxnSpPr>
              <p:nvPr/>
            </p:nvCxnSpPr>
            <p:spPr>
              <a:xfrm flipH="1">
                <a:off x="6781801" y="3098253"/>
                <a:ext cx="746088" cy="19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527889" y="2913587"/>
                <a:ext cx="1206678"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法規制</a:t>
                </a:r>
              </a:p>
            </p:txBody>
          </p:sp>
          <p:cxnSp>
            <p:nvCxnSpPr>
              <p:cNvPr id="31" name="直線矢印コネクタ 30"/>
              <p:cNvCxnSpPr>
                <a:endCxn id="8" idx="0"/>
              </p:cNvCxnSpPr>
              <p:nvPr/>
            </p:nvCxnSpPr>
            <p:spPr>
              <a:xfrm>
                <a:off x="6296026" y="2181225"/>
                <a:ext cx="0" cy="44214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718436" y="1836149"/>
                <a:ext cx="115518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土地開発</a:t>
                </a:r>
              </a:p>
            </p:txBody>
          </p:sp>
          <p:cxnSp>
            <p:nvCxnSpPr>
              <p:cNvPr id="36" name="直線矢印コネクタ 35"/>
              <p:cNvCxnSpPr/>
              <p:nvPr/>
            </p:nvCxnSpPr>
            <p:spPr>
              <a:xfrm>
                <a:off x="2543175" y="2240305"/>
                <a:ext cx="1" cy="38306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2076717" y="1914268"/>
                <a:ext cx="2014271"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社会経済</a:t>
                </a:r>
                <a:r>
                  <a:rPr kumimoji="1" lang="en-US" altLang="ja-JP"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ニーズ</a:t>
                </a:r>
                <a:endParaRPr kumimoji="1" lang="ja-JP" altLang="en-US" dirty="0" smtClean="0">
                  <a:latin typeface="メイリオ" panose="020B0604030504040204" pitchFamily="50" charset="-128"/>
                  <a:ea typeface="メイリオ" panose="020B0604030504040204" pitchFamily="50" charset="-128"/>
                </a:endParaRPr>
              </a:p>
            </p:txBody>
          </p:sp>
          <p:cxnSp>
            <p:nvCxnSpPr>
              <p:cNvPr id="39" name="直線矢印コネクタ 38"/>
              <p:cNvCxnSpPr/>
              <p:nvPr/>
            </p:nvCxnSpPr>
            <p:spPr>
              <a:xfrm>
                <a:off x="3908438" y="2240305"/>
                <a:ext cx="1901813" cy="62225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2719992" y="3575132"/>
                <a:ext cx="1188446" cy="19874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2076717" y="4342225"/>
                <a:ext cx="115518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移動需要</a:t>
                </a:r>
              </a:p>
            </p:txBody>
          </p:sp>
          <p:cxnSp>
            <p:nvCxnSpPr>
              <p:cNvPr id="59" name="直線矢印コネクタ 58"/>
              <p:cNvCxnSpPr/>
              <p:nvPr/>
            </p:nvCxnSpPr>
            <p:spPr>
              <a:xfrm>
                <a:off x="3231897" y="5743930"/>
                <a:ext cx="676541"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2180907" y="5600980"/>
                <a:ext cx="1124026"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交通基盤</a:t>
                </a:r>
              </a:p>
            </p:txBody>
          </p:sp>
          <p:cxnSp>
            <p:nvCxnSpPr>
              <p:cNvPr id="64" name="直線矢印コネクタ 63"/>
              <p:cNvCxnSpPr/>
              <p:nvPr/>
            </p:nvCxnSpPr>
            <p:spPr>
              <a:xfrm flipH="1">
                <a:off x="4877909" y="5702036"/>
                <a:ext cx="746088" cy="19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622295" y="5546203"/>
                <a:ext cx="1124026"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交通管理</a:t>
                </a:r>
              </a:p>
            </p:txBody>
          </p:sp>
          <p:sp>
            <p:nvSpPr>
              <p:cNvPr id="66" name="テキスト ボックス 65"/>
              <p:cNvSpPr txBox="1"/>
              <p:nvPr/>
            </p:nvSpPr>
            <p:spPr>
              <a:xfrm>
                <a:off x="3504180" y="4274353"/>
                <a:ext cx="115518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混雑情報</a:t>
                </a:r>
              </a:p>
            </p:txBody>
          </p:sp>
          <p:cxnSp>
            <p:nvCxnSpPr>
              <p:cNvPr id="67" name="直線矢印コネクタ 66"/>
              <p:cNvCxnSpPr>
                <a:endCxn id="7" idx="2"/>
              </p:cNvCxnSpPr>
              <p:nvPr/>
            </p:nvCxnSpPr>
            <p:spPr>
              <a:xfrm>
                <a:off x="1704999" y="3098253"/>
                <a:ext cx="352401"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169603" y="2922049"/>
                <a:ext cx="1565097"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旅行需要管理</a:t>
                </a:r>
              </a:p>
            </p:txBody>
          </p:sp>
          <p:sp>
            <p:nvSpPr>
              <p:cNvPr id="71" name="テキスト ボックス 70"/>
              <p:cNvSpPr txBox="1"/>
              <p:nvPr/>
            </p:nvSpPr>
            <p:spPr>
              <a:xfrm>
                <a:off x="6551960" y="3425965"/>
                <a:ext cx="1579268" cy="646331"/>
              </a:xfrm>
              <a:prstGeom prst="rect">
                <a:avLst/>
              </a:prstGeom>
              <a:noFill/>
            </p:spPr>
            <p:txBody>
              <a:bodyPr wrap="square" rtlCol="0">
                <a:spAutoFit/>
              </a:bodyP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rPr>
                  <a:t>全建物の配置を表す</a:t>
                </a:r>
              </a:p>
            </p:txBody>
          </p:sp>
          <p:sp>
            <p:nvSpPr>
              <p:cNvPr id="72" name="テキスト ボックス 71"/>
              <p:cNvSpPr txBox="1"/>
              <p:nvPr/>
            </p:nvSpPr>
            <p:spPr>
              <a:xfrm>
                <a:off x="280797" y="3574308"/>
                <a:ext cx="2179535" cy="646331"/>
              </a:xfrm>
              <a:prstGeom prst="rect">
                <a:avLst/>
              </a:prstGeom>
              <a:noFill/>
            </p:spPr>
            <p:txBody>
              <a:bodyPr wrap="square" rtlCol="0">
                <a:spAutoFit/>
              </a:bodyPr>
              <a:lstStyle/>
              <a:p>
                <a:pPr algn="ctr"/>
                <a:r>
                  <a:rPr kumimoji="1" lang="ja-JP" altLang="en-US" dirty="0" smtClean="0">
                    <a:solidFill>
                      <a:srgbClr val="002060"/>
                    </a:solidFill>
                    <a:latin typeface="メイリオ" panose="020B0604030504040204" pitchFamily="50" charset="-128"/>
                    <a:ea typeface="メイリオ" panose="020B0604030504040204" pitchFamily="50" charset="-128"/>
                  </a:rPr>
                  <a:t>各個人の活動</a:t>
                </a:r>
                <a:r>
                  <a:rPr kumimoji="1" lang="en-US" altLang="ja-JP" dirty="0" smtClean="0">
                    <a:solidFill>
                      <a:srgbClr val="002060"/>
                    </a:solidFill>
                    <a:latin typeface="メイリオ" panose="020B0604030504040204" pitchFamily="50" charset="-128"/>
                    <a:ea typeface="メイリオ" panose="020B0604030504040204" pitchFamily="50" charset="-128"/>
                  </a:rPr>
                  <a:t>/</a:t>
                </a:r>
                <a:r>
                  <a:rPr kumimoji="1" lang="ja-JP" altLang="en-US" dirty="0" smtClean="0">
                    <a:solidFill>
                      <a:srgbClr val="002060"/>
                    </a:solidFill>
                    <a:latin typeface="メイリオ" panose="020B0604030504040204" pitchFamily="50" charset="-128"/>
                    <a:ea typeface="メイリオ" panose="020B0604030504040204" pitchFamily="50" charset="-128"/>
                  </a:rPr>
                  <a:t>旅行計画を表す</a:t>
                </a:r>
              </a:p>
            </p:txBody>
          </p:sp>
          <p:sp>
            <p:nvSpPr>
              <p:cNvPr id="73" name="テキスト ボックス 72"/>
              <p:cNvSpPr txBox="1"/>
              <p:nvPr/>
            </p:nvSpPr>
            <p:spPr>
              <a:xfrm>
                <a:off x="4659360" y="5915535"/>
                <a:ext cx="2179535" cy="646331"/>
              </a:xfrm>
              <a:prstGeom prst="rect">
                <a:avLst/>
              </a:prstGeom>
              <a:noFill/>
            </p:spPr>
            <p:txBody>
              <a:bodyPr wrap="square" rtlCol="0">
                <a:spAutoFit/>
              </a:bodyPr>
              <a:lstStyle/>
              <a:p>
                <a:pPr algn="ctr"/>
                <a:r>
                  <a:rPr kumimoji="1" lang="ja-JP" altLang="en-US" dirty="0" smtClean="0">
                    <a:solidFill>
                      <a:schemeClr val="accent1">
                        <a:lumMod val="50000"/>
                      </a:schemeClr>
                    </a:solidFill>
                    <a:latin typeface="メイリオ" panose="020B0604030504040204" pitchFamily="50" charset="-128"/>
                    <a:ea typeface="メイリオ" panose="020B0604030504040204" pitchFamily="50" charset="-128"/>
                  </a:rPr>
                  <a:t>全交通システムの状態を表す</a:t>
                </a:r>
              </a:p>
            </p:txBody>
          </p:sp>
        </p:grpSp>
        <p:sp>
          <p:nvSpPr>
            <p:cNvPr id="3" name="正方形/長方形 2"/>
            <p:cNvSpPr/>
            <p:nvPr/>
          </p:nvSpPr>
          <p:spPr>
            <a:xfrm>
              <a:off x="176392" y="1734030"/>
              <a:ext cx="8564964" cy="4816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grpSp>
      <p:sp>
        <p:nvSpPr>
          <p:cNvPr id="10" name="テキスト ボックス 9"/>
          <p:cNvSpPr txBox="1"/>
          <p:nvPr/>
        </p:nvSpPr>
        <p:spPr>
          <a:xfrm>
            <a:off x="6838894" y="6189445"/>
            <a:ext cx="2305105" cy="338554"/>
          </a:xfrm>
          <a:prstGeom prst="rect">
            <a:avLst/>
          </a:prstGeom>
          <a:noFill/>
        </p:spPr>
        <p:txBody>
          <a:bodyPr wrap="square" rtlCol="0">
            <a:spAutoFit/>
          </a:bodyPr>
          <a:lstStyle/>
          <a:p>
            <a:r>
              <a:rPr lang="en-US" altLang="ja-JP" sz="1600" dirty="0" smtClean="0">
                <a:latin typeface="メイリオ" panose="020B0604030504040204" pitchFamily="50" charset="-128"/>
                <a:ea typeface="メイリオ" panose="020B0604030504040204" pitchFamily="50" charset="-128"/>
              </a:rPr>
              <a:t>[</a:t>
            </a:r>
            <a:r>
              <a:rPr lang="en-US" altLang="ja-JP" sz="1600" dirty="0" err="1" smtClean="0">
                <a:latin typeface="メイリオ" panose="020B0604030504040204" pitchFamily="50" charset="-128"/>
                <a:ea typeface="メイリオ" panose="020B0604030504040204" pitchFamily="50" charset="-128"/>
              </a:rPr>
              <a:t>Bierlaire</a:t>
            </a:r>
            <a:r>
              <a:rPr lang="ja-JP" altLang="en-US" sz="1600" dirty="0" smtClean="0">
                <a:latin typeface="メイリオ" panose="020B0604030504040204" pitchFamily="50" charset="-128"/>
                <a:ea typeface="メイリオ" panose="020B0604030504040204" pitchFamily="50" charset="-128"/>
              </a:rPr>
              <a:t>ら</a:t>
            </a:r>
            <a:r>
              <a:rPr lang="en-US" altLang="ja-JP" sz="1600" dirty="0" smtClean="0">
                <a:latin typeface="メイリオ" panose="020B0604030504040204" pitchFamily="50" charset="-128"/>
                <a:ea typeface="メイリオ" panose="020B0604030504040204" pitchFamily="50" charset="-128"/>
              </a:rPr>
              <a:t>,2010]</a:t>
            </a:r>
            <a:endParaRPr kumimoji="1" lang="ja-JP" altLang="en-US" sz="2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192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マイクロシミュレーションモデル</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2015/11/19 </a:t>
            </a:r>
            <a:r>
              <a:rPr kumimoji="1" lang="ja-JP" altLang="en-US" smtClean="0"/>
              <a:t>地域</a:t>
            </a:r>
            <a:r>
              <a:rPr kumimoji="1" lang="en-US" altLang="ja-JP" smtClean="0"/>
              <a:t>/</a:t>
            </a:r>
            <a:r>
              <a:rPr kumimoji="1" lang="ja-JP" altLang="en-US" smtClean="0"/>
              <a:t>情報研究室ゼミ</a:t>
            </a:r>
            <a:endParaRPr kumimoji="1" lang="ja-JP" altLang="en-US" dirty="0"/>
          </a:p>
        </p:txBody>
      </p:sp>
      <p:sp>
        <p:nvSpPr>
          <p:cNvPr id="5" name="スライド番号プレースホルダー 4"/>
          <p:cNvSpPr>
            <a:spLocks noGrp="1"/>
          </p:cNvSpPr>
          <p:nvPr>
            <p:ph type="sldNum" sz="quarter" idx="12"/>
          </p:nvPr>
        </p:nvSpPr>
        <p:spPr/>
        <p:txBody>
          <a:bodyPr/>
          <a:lstStyle/>
          <a:p>
            <a:fld id="{43BD30D2-2295-4E3C-B9EC-F355A9953B2C}" type="slidenum">
              <a:rPr lang="ja-JP" altLang="en-US" smtClean="0"/>
              <a:pPr/>
              <a:t>18</a:t>
            </a:fld>
            <a:endParaRPr lang="ja-JP" altLang="en-US" dirty="0"/>
          </a:p>
        </p:txBody>
      </p:sp>
      <p:sp>
        <p:nvSpPr>
          <p:cNvPr id="6" name="テキスト ボックス 5"/>
          <p:cNvSpPr txBox="1"/>
          <p:nvPr/>
        </p:nvSpPr>
        <p:spPr>
          <a:xfrm>
            <a:off x="111009" y="914050"/>
            <a:ext cx="8623558" cy="461665"/>
          </a:xfrm>
          <a:prstGeom prst="rect">
            <a:avLst/>
          </a:prstGeom>
          <a:noFill/>
        </p:spPr>
        <p:txBody>
          <a:bodyPr wrap="square" rtlCol="0">
            <a:spAutoFit/>
          </a:bodyPr>
          <a:lstStyle/>
          <a:p>
            <a:pPr marL="342900" indent="-342900">
              <a:buClr>
                <a:srgbClr val="00B050"/>
              </a:buClr>
              <a:buFont typeface="Wingdings" panose="05000000000000000000" pitchFamily="2" charset="2"/>
              <a:buChar char="p"/>
            </a:pPr>
            <a:r>
              <a:rPr kumimoji="1" lang="ja-JP" altLang="en-US" sz="2400" dirty="0" smtClean="0">
                <a:latin typeface="メイリオ" panose="020B0604030504040204" pitchFamily="50" charset="-128"/>
                <a:ea typeface="メイリオ" panose="020B0604030504040204" pitchFamily="50" charset="-128"/>
              </a:rPr>
              <a:t>状態推定</a:t>
            </a:r>
          </a:p>
        </p:txBody>
      </p:sp>
      <mc:AlternateContent xmlns:mc="http://schemas.openxmlformats.org/markup-compatibility/2006" xmlns:a14="http://schemas.microsoft.com/office/drawing/2010/main">
        <mc:Choice Requires="a14">
          <p:sp>
            <p:nvSpPr>
              <p:cNvPr id="7" name="正方形/長方形 6"/>
              <p:cNvSpPr/>
              <p:nvPr/>
            </p:nvSpPr>
            <p:spPr>
              <a:xfrm>
                <a:off x="477136" y="1398731"/>
                <a:ext cx="2551814" cy="149332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000" u="sng" dirty="0" smtClean="0">
                    <a:solidFill>
                      <a:schemeClr val="tx1"/>
                    </a:solidFill>
                    <a:latin typeface="メイリオ" panose="020B0604030504040204" pitchFamily="50" charset="-128"/>
                    <a:ea typeface="メイリオ" panose="020B0604030504040204" pitchFamily="50" charset="-128"/>
                  </a:rPr>
                  <a:t>活動参加モデル</a:t>
                </a:r>
                <a:endParaRPr kumimoji="1" lang="en-US" altLang="ja-JP" sz="2000" u="sng"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状態</a:t>
                </a:r>
                <a:r>
                  <a:rPr lang="ja-JP" altLang="en-US" dirty="0" smtClean="0">
                    <a:solidFill>
                      <a:schemeClr val="tx1"/>
                    </a:solidFill>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b="1" i="1" smtClean="0">
                            <a:solidFill>
                              <a:schemeClr val="tx1"/>
                            </a:solidFill>
                            <a:latin typeface="Cambria Math" panose="02040503050406030204" pitchFamily="18" charset="0"/>
                            <a:ea typeface="メイリオ" panose="020B0604030504040204" pitchFamily="50" charset="-128"/>
                          </a:rPr>
                        </m:ctrlPr>
                      </m:sSubPr>
                      <m:e>
                        <m:r>
                          <a:rPr lang="en-US" altLang="ja-JP" b="1" i="1" smtClean="0">
                            <a:solidFill>
                              <a:schemeClr val="tx1"/>
                            </a:solidFill>
                            <a:latin typeface="Cambria Math" panose="02040503050406030204" pitchFamily="18" charset="0"/>
                            <a:ea typeface="メイリオ" panose="020B0604030504040204" pitchFamily="50" charset="-128"/>
                          </a:rPr>
                          <m:t>𝑿</m:t>
                        </m:r>
                      </m:e>
                      <m:sub>
                        <m:r>
                          <a:rPr lang="en-US" altLang="ja-JP" b="1" i="1" smtClean="0">
                            <a:solidFill>
                              <a:schemeClr val="tx1"/>
                            </a:solidFill>
                            <a:latin typeface="Cambria Math" panose="02040503050406030204" pitchFamily="18" charset="0"/>
                            <a:ea typeface="メイリオ" panose="020B0604030504040204" pitchFamily="50" charset="-128"/>
                          </a:rPr>
                          <m:t>𝒂𝒄𝒕</m:t>
                        </m:r>
                      </m:sub>
                    </m:sSub>
                  </m:oMath>
                </a14:m>
                <a:endParaRPr lang="en-US" altLang="ja-JP"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アウトプット </a:t>
                </a:r>
                <a14:m>
                  <m:oMath xmlns:m="http://schemas.openxmlformats.org/officeDocument/2006/math">
                    <m:sSub>
                      <m:sSubPr>
                        <m:ctrlPr>
                          <a:rPr lang="en-US" altLang="ja-JP" sz="1600" b="1" i="1" smtClean="0">
                            <a:solidFill>
                              <a:schemeClr val="tx1"/>
                            </a:solidFill>
                            <a:latin typeface="Cambria Math" panose="02040503050406030204" pitchFamily="18" charset="0"/>
                            <a:ea typeface="メイリオ" panose="020B0604030504040204" pitchFamily="50" charset="-128"/>
                          </a:rPr>
                        </m:ctrlPr>
                      </m:sSubPr>
                      <m:e>
                        <m:r>
                          <a:rPr lang="en-US" altLang="ja-JP" sz="1600" b="1" i="1" smtClean="0">
                            <a:solidFill>
                              <a:schemeClr val="tx1"/>
                            </a:solidFill>
                            <a:latin typeface="Cambria Math" panose="02040503050406030204" pitchFamily="18" charset="0"/>
                            <a:ea typeface="メイリオ" panose="020B0604030504040204" pitchFamily="50" charset="-128"/>
                          </a:rPr>
                          <m:t>𝒁</m:t>
                        </m:r>
                      </m:e>
                      <m:sub>
                        <m:r>
                          <a:rPr lang="en-US" altLang="ja-JP" sz="1600" b="1" i="1" smtClean="0">
                            <a:solidFill>
                              <a:schemeClr val="tx1"/>
                            </a:solidFill>
                            <a:latin typeface="Cambria Math" panose="02040503050406030204" pitchFamily="18" charset="0"/>
                            <a:ea typeface="メイリオ" panose="020B0604030504040204" pitchFamily="50" charset="-128"/>
                          </a:rPr>
                          <m:t>𝒎𝒐𝒃</m:t>
                        </m:r>
                      </m:sub>
                    </m:sSub>
                  </m:oMath>
                </a14:m>
                <a:endParaRPr lang="en-US" altLang="ja-JP" sz="1600"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モデルパラメータ </a:t>
                </a:r>
                <a14:m>
                  <m:oMath xmlns:m="http://schemas.openxmlformats.org/officeDocument/2006/math">
                    <m:sSub>
                      <m:sSubPr>
                        <m:ctrlPr>
                          <a:rPr lang="en-US" altLang="ja-JP" sz="1600" b="1" i="1" smtClean="0">
                            <a:solidFill>
                              <a:schemeClr val="tx1"/>
                            </a:solidFill>
                            <a:latin typeface="Cambria Math" panose="02040503050406030204" pitchFamily="18" charset="0"/>
                            <a:ea typeface="メイリオ" panose="020B0604030504040204" pitchFamily="50" charset="-128"/>
                          </a:rPr>
                        </m:ctrlPr>
                      </m:sSubPr>
                      <m:e>
                        <m:r>
                          <a:rPr lang="ja-JP" altLang="en-US" sz="1600" b="1" i="1" smtClean="0">
                            <a:solidFill>
                              <a:schemeClr val="tx1"/>
                            </a:solidFill>
                            <a:latin typeface="Cambria Math" panose="02040503050406030204" pitchFamily="18" charset="0"/>
                            <a:ea typeface="メイリオ" panose="020B0604030504040204" pitchFamily="50" charset="-128"/>
                          </a:rPr>
                          <m:t>𝜷</m:t>
                        </m:r>
                      </m:e>
                      <m:sub>
                        <m:r>
                          <a:rPr lang="en-US" altLang="ja-JP" sz="1600" b="1" i="1" smtClean="0">
                            <a:solidFill>
                              <a:schemeClr val="tx1"/>
                            </a:solidFill>
                            <a:latin typeface="Cambria Math" panose="02040503050406030204" pitchFamily="18" charset="0"/>
                            <a:ea typeface="メイリオ" panose="020B0604030504040204" pitchFamily="50" charset="-128"/>
                          </a:rPr>
                          <m:t>𝒂𝒄𝒕</m:t>
                        </m:r>
                      </m:sub>
                    </m:sSub>
                  </m:oMath>
                </a14:m>
                <a:endParaRPr lang="en-US" altLang="ja-JP" sz="1600"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観測データ　</a:t>
                </a:r>
                <a14:m>
                  <m:oMath xmlns:m="http://schemas.openxmlformats.org/officeDocument/2006/math">
                    <m:sSub>
                      <m:sSubPr>
                        <m:ctrlPr>
                          <a:rPr lang="en-US" altLang="ja-JP" sz="1600" b="1" i="1" smtClean="0">
                            <a:solidFill>
                              <a:schemeClr val="tx1"/>
                            </a:solidFill>
                            <a:latin typeface="Cambria Math" panose="02040503050406030204" pitchFamily="18" charset="0"/>
                            <a:ea typeface="メイリオ" panose="020B0604030504040204" pitchFamily="50" charset="-128"/>
                          </a:rPr>
                        </m:ctrlPr>
                      </m:sSubPr>
                      <m:e>
                        <m:r>
                          <a:rPr lang="en-US" altLang="ja-JP" sz="1600" b="1" i="1" smtClean="0">
                            <a:solidFill>
                              <a:schemeClr val="tx1"/>
                            </a:solidFill>
                            <a:latin typeface="Cambria Math" panose="02040503050406030204" pitchFamily="18" charset="0"/>
                            <a:ea typeface="メイリオ" panose="020B0604030504040204" pitchFamily="50" charset="-128"/>
                          </a:rPr>
                          <m:t>𝒀</m:t>
                        </m:r>
                      </m:e>
                      <m:sub>
                        <m:r>
                          <a:rPr lang="en-US" altLang="ja-JP" sz="1600" b="1" i="1" smtClean="0">
                            <a:solidFill>
                              <a:schemeClr val="tx1"/>
                            </a:solidFill>
                            <a:latin typeface="Cambria Math" panose="02040503050406030204" pitchFamily="18" charset="0"/>
                            <a:ea typeface="メイリオ" panose="020B0604030504040204" pitchFamily="50" charset="-128"/>
                          </a:rPr>
                          <m:t>𝒂𝒄𝒕</m:t>
                        </m:r>
                      </m:sub>
                    </m:sSub>
                  </m:oMath>
                </a14:m>
                <a:endParaRPr kumimoji="1" lang="ja-JP" altLang="en-US" b="1"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477136" y="1398731"/>
                <a:ext cx="2551814" cy="1493326"/>
              </a:xfrm>
              <a:prstGeom prst="rect">
                <a:avLst/>
              </a:prstGeom>
              <a:blipFill rotWithShape="0">
                <a:blip r:embed="rId3"/>
                <a:stretch>
                  <a:fillRect l="-950" b="-2429"/>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3219007" y="1398731"/>
                <a:ext cx="2866360" cy="14933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u="sng" dirty="0" smtClean="0">
                    <a:solidFill>
                      <a:schemeClr val="tx1"/>
                    </a:solidFill>
                    <a:latin typeface="メイリオ" panose="020B0604030504040204" pitchFamily="50" charset="-128"/>
                    <a:ea typeface="メイリオ" panose="020B0604030504040204" pitchFamily="50" charset="-128"/>
                  </a:rPr>
                  <a:t>交通</a:t>
                </a:r>
                <a:r>
                  <a:rPr kumimoji="1" lang="ja-JP" altLang="en-US" sz="2000" u="sng" dirty="0" smtClean="0">
                    <a:solidFill>
                      <a:schemeClr val="tx1"/>
                    </a:solidFill>
                    <a:latin typeface="メイリオ" panose="020B0604030504040204" pitchFamily="50" charset="-128"/>
                    <a:ea typeface="メイリオ" panose="020B0604030504040204" pitchFamily="50" charset="-128"/>
                  </a:rPr>
                  <a:t>モデル</a:t>
                </a:r>
                <a:endParaRPr kumimoji="1" lang="en-US" altLang="ja-JP" sz="2000" u="sng"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状態</a:t>
                </a:r>
                <a:r>
                  <a:rPr lang="ja-JP" altLang="en-US" dirty="0" smtClean="0">
                    <a:solidFill>
                      <a:schemeClr val="tx1"/>
                    </a:solidFill>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b="1" i="1" smtClean="0">
                            <a:solidFill>
                              <a:schemeClr val="tx1"/>
                            </a:solidFill>
                            <a:latin typeface="Cambria Math" panose="02040503050406030204" pitchFamily="18" charset="0"/>
                            <a:ea typeface="メイリオ" panose="020B0604030504040204" pitchFamily="50" charset="-128"/>
                          </a:rPr>
                        </m:ctrlPr>
                      </m:sSubPr>
                      <m:e>
                        <m:r>
                          <a:rPr lang="en-US" altLang="ja-JP" b="1" i="1" smtClean="0">
                            <a:solidFill>
                              <a:schemeClr val="tx1"/>
                            </a:solidFill>
                            <a:latin typeface="Cambria Math" panose="02040503050406030204" pitchFamily="18" charset="0"/>
                            <a:ea typeface="メイリオ" panose="020B0604030504040204" pitchFamily="50" charset="-128"/>
                          </a:rPr>
                          <m:t>𝑿</m:t>
                        </m:r>
                      </m:e>
                      <m:sub>
                        <m:r>
                          <a:rPr lang="en-US" altLang="ja-JP" b="1" i="1" smtClean="0">
                            <a:solidFill>
                              <a:schemeClr val="tx1"/>
                            </a:solidFill>
                            <a:latin typeface="Cambria Math" panose="02040503050406030204" pitchFamily="18" charset="0"/>
                            <a:ea typeface="メイリオ" panose="020B0604030504040204" pitchFamily="50" charset="-128"/>
                          </a:rPr>
                          <m:t>𝒕𝒓𝒂𝒏𝒔𝒑</m:t>
                        </m:r>
                      </m:sub>
                    </m:sSub>
                  </m:oMath>
                </a14:m>
                <a:endParaRPr lang="en-US" altLang="ja-JP"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アウトプット </a:t>
                </a:r>
                <a14:m>
                  <m:oMath xmlns:m="http://schemas.openxmlformats.org/officeDocument/2006/math">
                    <m:sSub>
                      <m:sSubPr>
                        <m:ctrlPr>
                          <a:rPr lang="en-US" altLang="ja-JP" sz="1600" b="1" i="1" smtClean="0">
                            <a:solidFill>
                              <a:schemeClr val="tx1"/>
                            </a:solidFill>
                            <a:latin typeface="Cambria Math" panose="02040503050406030204" pitchFamily="18" charset="0"/>
                            <a:ea typeface="メイリオ" panose="020B0604030504040204" pitchFamily="50" charset="-128"/>
                          </a:rPr>
                        </m:ctrlPr>
                      </m:sSubPr>
                      <m:e>
                        <m:r>
                          <a:rPr lang="en-US" altLang="ja-JP" sz="1600" b="1" i="1" smtClean="0">
                            <a:solidFill>
                              <a:schemeClr val="tx1"/>
                            </a:solidFill>
                            <a:latin typeface="Cambria Math" panose="02040503050406030204" pitchFamily="18" charset="0"/>
                            <a:ea typeface="メイリオ" panose="020B0604030504040204" pitchFamily="50" charset="-128"/>
                          </a:rPr>
                          <m:t>𝒁</m:t>
                        </m:r>
                      </m:e>
                      <m:sub>
                        <m:r>
                          <a:rPr lang="en-US" altLang="ja-JP" sz="1600" b="1" i="1" smtClean="0">
                            <a:solidFill>
                              <a:schemeClr val="tx1"/>
                            </a:solidFill>
                            <a:latin typeface="Cambria Math" panose="02040503050406030204" pitchFamily="18" charset="0"/>
                            <a:ea typeface="メイリオ" panose="020B0604030504040204" pitchFamily="50" charset="-128"/>
                          </a:rPr>
                          <m:t>𝒄𝒐𝒏𝒈</m:t>
                        </m:r>
                      </m:sub>
                    </m:sSub>
                    <m:r>
                      <a:rPr lang="en-US" altLang="ja-JP" sz="1600" b="1" i="1" smtClean="0">
                        <a:solidFill>
                          <a:schemeClr val="tx1"/>
                        </a:solidFill>
                        <a:latin typeface="Cambria Math" panose="02040503050406030204" pitchFamily="18" charset="0"/>
                        <a:ea typeface="メイリオ" panose="020B0604030504040204" pitchFamily="50" charset="-128"/>
                      </a:rPr>
                      <m:t>, </m:t>
                    </m:r>
                    <m:sSub>
                      <m:sSubPr>
                        <m:ctrlPr>
                          <a:rPr lang="en-US" altLang="ja-JP" sz="1600" b="1" i="1">
                            <a:solidFill>
                              <a:schemeClr val="tx1"/>
                            </a:solidFill>
                            <a:latin typeface="Cambria Math" panose="02040503050406030204" pitchFamily="18" charset="0"/>
                            <a:ea typeface="メイリオ" panose="020B0604030504040204" pitchFamily="50" charset="-128"/>
                          </a:rPr>
                        </m:ctrlPr>
                      </m:sSubPr>
                      <m:e>
                        <m:r>
                          <a:rPr lang="en-US" altLang="ja-JP" sz="1600" b="1" i="1">
                            <a:solidFill>
                              <a:schemeClr val="tx1"/>
                            </a:solidFill>
                            <a:latin typeface="Cambria Math" panose="02040503050406030204" pitchFamily="18" charset="0"/>
                            <a:ea typeface="メイリオ" panose="020B0604030504040204" pitchFamily="50" charset="-128"/>
                          </a:rPr>
                          <m:t>𝒁</m:t>
                        </m:r>
                      </m:e>
                      <m:sub>
                        <m:r>
                          <a:rPr lang="en-US" altLang="ja-JP" sz="1600" b="1" i="1" smtClean="0">
                            <a:solidFill>
                              <a:schemeClr val="tx1"/>
                            </a:solidFill>
                            <a:latin typeface="Cambria Math" panose="02040503050406030204" pitchFamily="18" charset="0"/>
                            <a:ea typeface="メイリオ" panose="020B0604030504040204" pitchFamily="50" charset="-128"/>
                          </a:rPr>
                          <m:t>𝒂𝒄𝒄</m:t>
                        </m:r>
                      </m:sub>
                    </m:sSub>
                  </m:oMath>
                </a14:m>
                <a:endParaRPr lang="en-US" altLang="ja-JP" sz="1600"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モデルパラメータ </a:t>
                </a:r>
                <a14:m>
                  <m:oMath xmlns:m="http://schemas.openxmlformats.org/officeDocument/2006/math">
                    <m:sSub>
                      <m:sSubPr>
                        <m:ctrlPr>
                          <a:rPr lang="en-US" altLang="ja-JP" sz="1600" b="1" i="1" smtClean="0">
                            <a:solidFill>
                              <a:schemeClr val="tx1"/>
                            </a:solidFill>
                            <a:latin typeface="Cambria Math" panose="02040503050406030204" pitchFamily="18" charset="0"/>
                            <a:ea typeface="メイリオ" panose="020B0604030504040204" pitchFamily="50" charset="-128"/>
                          </a:rPr>
                        </m:ctrlPr>
                      </m:sSubPr>
                      <m:e>
                        <m:r>
                          <a:rPr lang="ja-JP" altLang="en-US" sz="1600" b="1" i="1" smtClean="0">
                            <a:solidFill>
                              <a:schemeClr val="tx1"/>
                            </a:solidFill>
                            <a:latin typeface="Cambria Math" panose="02040503050406030204" pitchFamily="18" charset="0"/>
                            <a:ea typeface="メイリオ" panose="020B0604030504040204" pitchFamily="50" charset="-128"/>
                          </a:rPr>
                          <m:t>𝜷</m:t>
                        </m:r>
                      </m:e>
                      <m:sub>
                        <m:r>
                          <a:rPr lang="en-US" altLang="ja-JP" sz="1600" b="1" i="1" smtClean="0">
                            <a:solidFill>
                              <a:schemeClr val="tx1"/>
                            </a:solidFill>
                            <a:latin typeface="Cambria Math" panose="02040503050406030204" pitchFamily="18" charset="0"/>
                            <a:ea typeface="メイリオ" panose="020B0604030504040204" pitchFamily="50" charset="-128"/>
                          </a:rPr>
                          <m:t>𝒕𝒓𝒂𝒏𝒔𝒑</m:t>
                        </m:r>
                      </m:sub>
                    </m:sSub>
                  </m:oMath>
                </a14:m>
                <a:endParaRPr lang="en-US" altLang="ja-JP" sz="1600"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観測データ　</a:t>
                </a:r>
                <a14:m>
                  <m:oMath xmlns:m="http://schemas.openxmlformats.org/officeDocument/2006/math">
                    <m:sSub>
                      <m:sSubPr>
                        <m:ctrlPr>
                          <a:rPr lang="en-US" altLang="ja-JP" sz="1600" b="1" i="1">
                            <a:solidFill>
                              <a:schemeClr val="tx1"/>
                            </a:solidFill>
                            <a:latin typeface="Cambria Math" panose="02040503050406030204" pitchFamily="18" charset="0"/>
                            <a:ea typeface="メイリオ" panose="020B0604030504040204" pitchFamily="50" charset="-128"/>
                          </a:rPr>
                        </m:ctrlPr>
                      </m:sSubPr>
                      <m:e>
                        <m:r>
                          <a:rPr lang="en-US" altLang="ja-JP" sz="1600" b="1" i="1">
                            <a:solidFill>
                              <a:schemeClr val="tx1"/>
                            </a:solidFill>
                            <a:latin typeface="Cambria Math" panose="02040503050406030204" pitchFamily="18" charset="0"/>
                            <a:ea typeface="メイリオ" panose="020B0604030504040204" pitchFamily="50" charset="-128"/>
                          </a:rPr>
                          <m:t>𝒀</m:t>
                        </m:r>
                      </m:e>
                      <m:sub>
                        <m:r>
                          <a:rPr lang="en-US" altLang="ja-JP" sz="1600" b="1" i="1" smtClean="0">
                            <a:solidFill>
                              <a:schemeClr val="tx1"/>
                            </a:solidFill>
                            <a:latin typeface="Cambria Math" panose="02040503050406030204" pitchFamily="18" charset="0"/>
                            <a:ea typeface="メイリオ" panose="020B0604030504040204" pitchFamily="50" charset="-128"/>
                          </a:rPr>
                          <m:t>𝒕𝒓𝒂𝒏𝒔𝒑</m:t>
                        </m:r>
                      </m:sub>
                    </m:sSub>
                  </m:oMath>
                </a14:m>
                <a:endParaRPr kumimoji="1" lang="ja-JP" altLang="en-US"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3219007" y="1398731"/>
                <a:ext cx="2866360" cy="1493326"/>
              </a:xfrm>
              <a:prstGeom prst="rect">
                <a:avLst/>
              </a:prstGeom>
              <a:blipFill rotWithShape="0">
                <a:blip r:embed="rId4"/>
                <a:stretch>
                  <a:fillRect l="-847" t="-2024" b="-4858"/>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6275425" y="1385204"/>
                <a:ext cx="2769868" cy="1506854"/>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u="sng" dirty="0" smtClean="0">
                    <a:solidFill>
                      <a:schemeClr val="tx1"/>
                    </a:solidFill>
                    <a:latin typeface="メイリオ" panose="020B0604030504040204" pitchFamily="50" charset="-128"/>
                    <a:ea typeface="メイリオ" panose="020B0604030504040204" pitchFamily="50" charset="-128"/>
                  </a:rPr>
                  <a:t>移転</a:t>
                </a:r>
                <a:r>
                  <a:rPr lang="en-US" altLang="ja-JP" sz="2000" u="sng" dirty="0" smtClean="0">
                    <a:solidFill>
                      <a:schemeClr val="tx1"/>
                    </a:solidFill>
                    <a:latin typeface="メイリオ" panose="020B0604030504040204" pitchFamily="50" charset="-128"/>
                    <a:ea typeface="メイリオ" panose="020B0604030504040204" pitchFamily="50" charset="-128"/>
                  </a:rPr>
                  <a:t>/</a:t>
                </a:r>
                <a:r>
                  <a:rPr lang="ja-JP" altLang="en-US" sz="2000" u="sng" dirty="0" smtClean="0">
                    <a:solidFill>
                      <a:schemeClr val="tx1"/>
                    </a:solidFill>
                    <a:latin typeface="メイリオ" panose="020B0604030504040204" pitchFamily="50" charset="-128"/>
                    <a:ea typeface="メイリオ" panose="020B0604030504040204" pitchFamily="50" charset="-128"/>
                  </a:rPr>
                  <a:t>転居</a:t>
                </a:r>
                <a:r>
                  <a:rPr kumimoji="1" lang="ja-JP" altLang="en-US" sz="2000" u="sng" dirty="0" smtClean="0">
                    <a:solidFill>
                      <a:schemeClr val="tx1"/>
                    </a:solidFill>
                    <a:latin typeface="メイリオ" panose="020B0604030504040204" pitchFamily="50" charset="-128"/>
                    <a:ea typeface="メイリオ" panose="020B0604030504040204" pitchFamily="50" charset="-128"/>
                  </a:rPr>
                  <a:t>モデル</a:t>
                </a:r>
                <a:endParaRPr kumimoji="1" lang="en-US" altLang="ja-JP" sz="2000" u="sng"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状態</a:t>
                </a:r>
                <a:r>
                  <a:rPr lang="ja-JP" altLang="en-US" dirty="0" smtClean="0">
                    <a:solidFill>
                      <a:schemeClr val="tx1"/>
                    </a:solidFill>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b="1" i="1" smtClean="0">
                            <a:solidFill>
                              <a:schemeClr val="tx1"/>
                            </a:solidFill>
                            <a:latin typeface="Cambria Math" panose="02040503050406030204" pitchFamily="18" charset="0"/>
                            <a:ea typeface="メイリオ" panose="020B0604030504040204" pitchFamily="50" charset="-128"/>
                          </a:rPr>
                        </m:ctrlPr>
                      </m:sSubPr>
                      <m:e>
                        <m:r>
                          <a:rPr lang="en-US" altLang="ja-JP" b="1" i="1" smtClean="0">
                            <a:solidFill>
                              <a:schemeClr val="tx1"/>
                            </a:solidFill>
                            <a:latin typeface="Cambria Math" panose="02040503050406030204" pitchFamily="18" charset="0"/>
                            <a:ea typeface="メイリオ" panose="020B0604030504040204" pitchFamily="50" charset="-128"/>
                          </a:rPr>
                          <m:t>𝑿</m:t>
                        </m:r>
                      </m:e>
                      <m:sub>
                        <m:r>
                          <a:rPr lang="en-US" altLang="ja-JP" b="1" i="1" smtClean="0">
                            <a:solidFill>
                              <a:schemeClr val="tx1"/>
                            </a:solidFill>
                            <a:latin typeface="Cambria Math" panose="02040503050406030204" pitchFamily="18" charset="0"/>
                            <a:ea typeface="メイリオ" panose="020B0604030504040204" pitchFamily="50" charset="-128"/>
                          </a:rPr>
                          <m:t>𝒓𝒆𝒍𝒐𝒄</m:t>
                        </m:r>
                      </m:sub>
                    </m:sSub>
                  </m:oMath>
                </a14:m>
                <a:endParaRPr lang="en-US" altLang="ja-JP"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アウトプット </a:t>
                </a:r>
                <a14:m>
                  <m:oMath xmlns:m="http://schemas.openxmlformats.org/officeDocument/2006/math">
                    <m:sSub>
                      <m:sSubPr>
                        <m:ctrlPr>
                          <a:rPr lang="en-US" altLang="ja-JP" sz="1600" b="1" i="1" smtClean="0">
                            <a:solidFill>
                              <a:schemeClr val="tx1"/>
                            </a:solidFill>
                            <a:latin typeface="Cambria Math" panose="02040503050406030204" pitchFamily="18" charset="0"/>
                            <a:ea typeface="メイリオ" panose="020B0604030504040204" pitchFamily="50" charset="-128"/>
                          </a:rPr>
                        </m:ctrlPr>
                      </m:sSubPr>
                      <m:e>
                        <m:r>
                          <a:rPr lang="en-US" altLang="ja-JP" sz="1600" b="1" i="1" smtClean="0">
                            <a:solidFill>
                              <a:schemeClr val="tx1"/>
                            </a:solidFill>
                            <a:latin typeface="Cambria Math" panose="02040503050406030204" pitchFamily="18" charset="0"/>
                            <a:ea typeface="メイリオ" panose="020B0604030504040204" pitchFamily="50" charset="-128"/>
                          </a:rPr>
                          <m:t>𝒁</m:t>
                        </m:r>
                      </m:e>
                      <m:sub>
                        <m:r>
                          <a:rPr lang="en-US" altLang="ja-JP" sz="1600" b="1" i="1" smtClean="0">
                            <a:solidFill>
                              <a:schemeClr val="tx1"/>
                            </a:solidFill>
                            <a:latin typeface="Cambria Math" panose="02040503050406030204" pitchFamily="18" charset="0"/>
                            <a:ea typeface="メイリオ" panose="020B0604030504040204" pitchFamily="50" charset="-128"/>
                          </a:rPr>
                          <m:t>𝒇𝒂𝒄</m:t>
                        </m:r>
                      </m:sub>
                    </m:sSub>
                  </m:oMath>
                </a14:m>
                <a:endParaRPr lang="en-US" altLang="ja-JP" sz="1600"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モデルパラメータ </a:t>
                </a:r>
                <a14:m>
                  <m:oMath xmlns:m="http://schemas.openxmlformats.org/officeDocument/2006/math">
                    <m:sSub>
                      <m:sSubPr>
                        <m:ctrlPr>
                          <a:rPr lang="en-US" altLang="ja-JP" sz="1600" b="1" i="1" smtClean="0">
                            <a:solidFill>
                              <a:schemeClr val="tx1"/>
                            </a:solidFill>
                            <a:latin typeface="Cambria Math" panose="02040503050406030204" pitchFamily="18" charset="0"/>
                            <a:ea typeface="メイリオ" panose="020B0604030504040204" pitchFamily="50" charset="-128"/>
                          </a:rPr>
                        </m:ctrlPr>
                      </m:sSubPr>
                      <m:e>
                        <m:r>
                          <a:rPr lang="ja-JP" altLang="en-US" sz="1600" b="1" i="1" smtClean="0">
                            <a:solidFill>
                              <a:schemeClr val="tx1"/>
                            </a:solidFill>
                            <a:latin typeface="Cambria Math" panose="02040503050406030204" pitchFamily="18" charset="0"/>
                            <a:ea typeface="メイリオ" panose="020B0604030504040204" pitchFamily="50" charset="-128"/>
                          </a:rPr>
                          <m:t>𝜷</m:t>
                        </m:r>
                      </m:e>
                      <m:sub>
                        <m:r>
                          <a:rPr lang="en-US" altLang="ja-JP" sz="1600" b="1" i="1" smtClean="0">
                            <a:solidFill>
                              <a:schemeClr val="tx1"/>
                            </a:solidFill>
                            <a:latin typeface="Cambria Math" panose="02040503050406030204" pitchFamily="18" charset="0"/>
                            <a:ea typeface="メイリオ" panose="020B0604030504040204" pitchFamily="50" charset="-128"/>
                          </a:rPr>
                          <m:t>𝒓𝒆𝒍𝒐𝒄</m:t>
                        </m:r>
                      </m:sub>
                    </m:sSub>
                  </m:oMath>
                </a14:m>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chemeClr val="tx1"/>
                    </a:solidFill>
                    <a:latin typeface="メイリオ" panose="020B0604030504040204" pitchFamily="50" charset="-128"/>
                    <a:ea typeface="メイリオ" panose="020B0604030504040204" pitchFamily="50" charset="-128"/>
                  </a:rPr>
                  <a:t>観測データ　</a:t>
                </a:r>
                <a14:m>
                  <m:oMath xmlns:m="http://schemas.openxmlformats.org/officeDocument/2006/math">
                    <m:sSub>
                      <m:sSubPr>
                        <m:ctrlPr>
                          <a:rPr lang="en-US" altLang="ja-JP" sz="1600" b="1" i="1">
                            <a:solidFill>
                              <a:schemeClr val="tx1"/>
                            </a:solidFill>
                            <a:latin typeface="Cambria Math" panose="02040503050406030204" pitchFamily="18" charset="0"/>
                            <a:ea typeface="メイリオ" panose="020B0604030504040204" pitchFamily="50" charset="-128"/>
                          </a:rPr>
                        </m:ctrlPr>
                      </m:sSubPr>
                      <m:e>
                        <m:r>
                          <a:rPr lang="en-US" altLang="ja-JP" sz="1600" b="1" i="1">
                            <a:solidFill>
                              <a:schemeClr val="tx1"/>
                            </a:solidFill>
                            <a:latin typeface="Cambria Math" panose="02040503050406030204" pitchFamily="18" charset="0"/>
                            <a:ea typeface="メイリオ" panose="020B0604030504040204" pitchFamily="50" charset="-128"/>
                          </a:rPr>
                          <m:t>𝒀</m:t>
                        </m:r>
                      </m:e>
                      <m:sub>
                        <m:r>
                          <a:rPr lang="en-US" altLang="ja-JP" sz="1600" b="1" i="1" smtClean="0">
                            <a:solidFill>
                              <a:schemeClr val="tx1"/>
                            </a:solidFill>
                            <a:latin typeface="Cambria Math" panose="02040503050406030204" pitchFamily="18" charset="0"/>
                            <a:ea typeface="メイリオ" panose="020B0604030504040204" pitchFamily="50" charset="-128"/>
                          </a:rPr>
                          <m:t>𝒓𝒆𝒍𝒐𝒄</m:t>
                        </m:r>
                      </m:sub>
                    </m:sSub>
                  </m:oMath>
                </a14:m>
                <a:r>
                  <a:rPr lang="ja-JP" altLang="en-US" b="1" dirty="0" smtClean="0">
                    <a:solidFill>
                      <a:schemeClr val="tx1"/>
                    </a:solidFill>
                    <a:latin typeface="メイリオ" panose="020B0604030504040204" pitchFamily="50" charset="-128"/>
                    <a:ea typeface="メイリオ" panose="020B0604030504040204" pitchFamily="50" charset="-128"/>
                  </a:rPr>
                  <a:t>　</a:t>
                </a:r>
                <a:endParaRPr kumimoji="1" lang="ja-JP" altLang="en-US" b="1"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6275425" y="1385204"/>
                <a:ext cx="2769868" cy="1506854"/>
              </a:xfrm>
              <a:prstGeom prst="rect">
                <a:avLst/>
              </a:prstGeom>
              <a:blipFill rotWithShape="0">
                <a:blip r:embed="rId5"/>
                <a:stretch>
                  <a:fillRect l="-875" t="-402" b="-281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1030029" y="3875293"/>
                <a:ext cx="3997842" cy="451342"/>
              </a:xfrm>
              <a:prstGeom prst="rect">
                <a:avLst/>
              </a:prstGeom>
              <a:noFill/>
            </p:spPr>
            <p:txBody>
              <a:bodyPr wrap="square" rtlCol="0">
                <a:spAutoFit/>
              </a:bodyPr>
              <a:lstStyle/>
              <a:p>
                <a14:m>
                  <m:oMath xmlns:m="http://schemas.openxmlformats.org/officeDocument/2006/math">
                    <m:sSub>
                      <m:sSubPr>
                        <m:ctrlPr>
                          <a:rPr lang="en-US" altLang="ja-JP" sz="2000" b="1" i="1" smtClean="0">
                            <a:latin typeface="Cambria Math" panose="02040503050406030204" pitchFamily="18" charset="0"/>
                            <a:ea typeface="メイリオ" panose="020B0604030504040204" pitchFamily="50" charset="-128"/>
                          </a:rPr>
                        </m:ctrlPr>
                      </m:sSubPr>
                      <m:e>
                        <m:r>
                          <a:rPr lang="en-US" altLang="ja-JP" sz="2000" b="1" i="1">
                            <a:latin typeface="Cambria Math" panose="02040503050406030204" pitchFamily="18" charset="0"/>
                            <a:ea typeface="メイリオ" panose="020B0604030504040204" pitchFamily="50" charset="-128"/>
                          </a:rPr>
                          <m:t>𝑿</m:t>
                        </m:r>
                      </m:e>
                      <m:sub>
                        <m:r>
                          <a:rPr lang="en-US" altLang="ja-JP" sz="2000" b="1" i="1">
                            <a:latin typeface="Cambria Math" panose="02040503050406030204" pitchFamily="18" charset="0"/>
                            <a:ea typeface="メイリオ" panose="020B0604030504040204" pitchFamily="50" charset="-128"/>
                          </a:rPr>
                          <m:t>𝒂𝒄𝒕</m:t>
                        </m:r>
                      </m:sub>
                    </m:sSub>
                  </m:oMath>
                </a14:m>
                <a:r>
                  <a:rPr kumimoji="1" lang="en-US" altLang="ja-JP" sz="2000" dirty="0" smtClean="0">
                    <a:latin typeface="メイリオ" panose="020B0604030504040204" pitchFamily="50" charset="-128"/>
                    <a:ea typeface="メイリオ" panose="020B0604030504040204" pitchFamily="50" charset="-128"/>
                  </a:rPr>
                  <a:t>=</a:t>
                </a:r>
                <a14:m>
                  <m:oMath xmlns:m="http://schemas.openxmlformats.org/officeDocument/2006/math">
                    <m:r>
                      <a:rPr kumimoji="1" lang="ja-JP" altLang="en-US" sz="2000" b="1" i="1" dirty="0" smtClean="0">
                        <a:latin typeface="Cambria Math" panose="02040503050406030204" pitchFamily="18" charset="0"/>
                        <a:ea typeface="メイリオ" panose="020B0604030504040204" pitchFamily="50" charset="-128"/>
                      </a:rPr>
                      <m:t>𝝌</m:t>
                    </m:r>
                    <m:d>
                      <m:dPr>
                        <m:ctrlPr>
                          <a:rPr kumimoji="1" lang="en-US" altLang="ja-JP" sz="2000" b="1" i="1" dirty="0" smtClean="0">
                            <a:latin typeface="Cambria Math" panose="02040503050406030204" pitchFamily="18" charset="0"/>
                            <a:ea typeface="メイリオ" panose="020B0604030504040204" pitchFamily="50" charset="-128"/>
                          </a:rPr>
                        </m:ctrlPr>
                      </m:dPr>
                      <m:e>
                        <m:sSub>
                          <m:sSubPr>
                            <m:ctrlPr>
                              <a:rPr kumimoji="1" lang="en-US" altLang="ja-JP" sz="2000" b="1" i="1" dirty="0" smtClean="0">
                                <a:latin typeface="Cambria Math" panose="02040503050406030204" pitchFamily="18" charset="0"/>
                                <a:ea typeface="メイリオ" panose="020B0604030504040204" pitchFamily="50" charset="-128"/>
                              </a:rPr>
                            </m:ctrlPr>
                          </m:sSubPr>
                          <m:e>
                            <m:r>
                              <a:rPr kumimoji="1" lang="en-US" altLang="ja-JP" sz="2000" b="1" i="1" dirty="0" smtClean="0">
                                <a:latin typeface="Cambria Math" panose="02040503050406030204" pitchFamily="18" charset="0"/>
                                <a:ea typeface="メイリオ" panose="020B0604030504040204" pitchFamily="50" charset="-128"/>
                              </a:rPr>
                              <m:t>𝒀</m:t>
                            </m:r>
                          </m:e>
                          <m:sub>
                            <m:r>
                              <a:rPr kumimoji="1" lang="en-US" altLang="ja-JP" sz="2000" b="1" i="1" dirty="0" smtClean="0">
                                <a:latin typeface="Cambria Math" panose="02040503050406030204" pitchFamily="18" charset="0"/>
                                <a:ea typeface="メイリオ" panose="020B0604030504040204" pitchFamily="50" charset="-128"/>
                              </a:rPr>
                              <m:t>𝒂𝒄𝒕</m:t>
                            </m:r>
                          </m:sub>
                        </m:sSub>
                        <m:r>
                          <a:rPr kumimoji="1" lang="en-US" altLang="ja-JP" sz="2000" b="1" i="1" dirty="0" smtClean="0">
                            <a:latin typeface="Cambria Math" panose="02040503050406030204" pitchFamily="18" charset="0"/>
                            <a:ea typeface="メイリオ" panose="020B0604030504040204" pitchFamily="50" charset="-128"/>
                          </a:rPr>
                          <m:t>|</m:t>
                        </m:r>
                        <m:sSub>
                          <m:sSubPr>
                            <m:ctrlPr>
                              <a:rPr kumimoji="1" lang="en-US" altLang="ja-JP" sz="2000" b="1" i="1" dirty="0" smtClean="0">
                                <a:latin typeface="Cambria Math" panose="02040503050406030204" pitchFamily="18" charset="0"/>
                                <a:ea typeface="メイリオ" panose="020B0604030504040204" pitchFamily="50" charset="-128"/>
                              </a:rPr>
                            </m:ctrlPr>
                          </m:sSubPr>
                          <m:e>
                            <m:r>
                              <a:rPr kumimoji="1" lang="en-US" altLang="ja-JP" sz="2000" b="1" i="1" dirty="0" smtClean="0">
                                <a:latin typeface="Cambria Math" panose="02040503050406030204" pitchFamily="18" charset="0"/>
                                <a:ea typeface="メイリオ" panose="020B0604030504040204" pitchFamily="50" charset="-128"/>
                              </a:rPr>
                              <m:t>𝒛</m:t>
                            </m:r>
                          </m:e>
                          <m:sub>
                            <m:r>
                              <a:rPr kumimoji="1" lang="en-US" altLang="ja-JP" sz="2000" b="1" i="1" dirty="0" smtClean="0">
                                <a:latin typeface="Cambria Math" panose="02040503050406030204" pitchFamily="18" charset="0"/>
                                <a:ea typeface="メイリオ" panose="020B0604030504040204" pitchFamily="50" charset="-128"/>
                              </a:rPr>
                              <m:t>𝒄𝒐𝒏𝒈</m:t>
                            </m:r>
                          </m:sub>
                        </m:sSub>
                        <m:r>
                          <a:rPr kumimoji="1" lang="en-US" altLang="ja-JP" sz="2000" b="1" i="1" dirty="0" smtClean="0">
                            <a:latin typeface="Cambria Math" panose="02040503050406030204" pitchFamily="18" charset="0"/>
                            <a:ea typeface="メイリオ" panose="020B0604030504040204" pitchFamily="50" charset="-128"/>
                          </a:rPr>
                          <m:t>, </m:t>
                        </m:r>
                        <m:sSub>
                          <m:sSubPr>
                            <m:ctrlPr>
                              <a:rPr kumimoji="1" lang="en-US" altLang="ja-JP" sz="2000" b="1" i="1" dirty="0" smtClean="0">
                                <a:latin typeface="Cambria Math" panose="02040503050406030204" pitchFamily="18" charset="0"/>
                                <a:ea typeface="メイリオ" panose="020B0604030504040204" pitchFamily="50" charset="-128"/>
                              </a:rPr>
                            </m:ctrlPr>
                          </m:sSubPr>
                          <m:e>
                            <m:r>
                              <a:rPr kumimoji="1" lang="en-US" altLang="ja-JP" sz="2000" b="1" i="1" dirty="0" smtClean="0">
                                <a:latin typeface="Cambria Math" panose="02040503050406030204" pitchFamily="18" charset="0"/>
                                <a:ea typeface="メイリオ" panose="020B0604030504040204" pitchFamily="50" charset="-128"/>
                              </a:rPr>
                              <m:t>𝒛</m:t>
                            </m:r>
                          </m:e>
                          <m:sub>
                            <m:r>
                              <a:rPr kumimoji="1" lang="en-US" altLang="ja-JP" sz="2000" b="1" i="1" dirty="0" smtClean="0">
                                <a:latin typeface="Cambria Math" panose="02040503050406030204" pitchFamily="18" charset="0"/>
                                <a:ea typeface="メイリオ" panose="020B0604030504040204" pitchFamily="50" charset="-128"/>
                              </a:rPr>
                              <m:t>𝒇𝒂𝒄</m:t>
                            </m:r>
                          </m:sub>
                        </m:sSub>
                        <m:r>
                          <a:rPr kumimoji="1" lang="en-US" altLang="ja-JP" sz="2000" b="1" i="1" dirty="0" smtClean="0">
                            <a:latin typeface="Cambria Math" panose="02040503050406030204" pitchFamily="18" charset="0"/>
                            <a:ea typeface="メイリオ" panose="020B0604030504040204" pitchFamily="50" charset="-128"/>
                          </a:rPr>
                          <m:t>;</m:t>
                        </m:r>
                        <m:sSub>
                          <m:sSubPr>
                            <m:ctrlPr>
                              <a:rPr kumimoji="1" lang="en-US" altLang="ja-JP" sz="2000" b="1" i="1" dirty="0" smtClean="0">
                                <a:latin typeface="Cambria Math" panose="02040503050406030204" pitchFamily="18" charset="0"/>
                                <a:ea typeface="メイリオ" panose="020B0604030504040204" pitchFamily="50" charset="-128"/>
                              </a:rPr>
                            </m:ctrlPr>
                          </m:sSubPr>
                          <m:e>
                            <m:r>
                              <a:rPr kumimoji="1" lang="ja-JP" altLang="en-US" sz="2000" b="1" i="1" dirty="0" smtClean="0">
                                <a:latin typeface="Cambria Math" panose="02040503050406030204" pitchFamily="18" charset="0"/>
                                <a:ea typeface="メイリオ" panose="020B0604030504040204" pitchFamily="50" charset="-128"/>
                              </a:rPr>
                              <m:t>𝜷</m:t>
                            </m:r>
                          </m:e>
                          <m:sub>
                            <m:r>
                              <a:rPr kumimoji="1" lang="en-US" altLang="ja-JP" sz="2000" b="1" i="1" dirty="0" smtClean="0">
                                <a:latin typeface="Cambria Math" panose="02040503050406030204" pitchFamily="18" charset="0"/>
                                <a:ea typeface="メイリオ" panose="020B0604030504040204" pitchFamily="50" charset="-128"/>
                              </a:rPr>
                              <m:t>𝒂𝒄𝒕</m:t>
                            </m:r>
                          </m:sub>
                        </m:sSub>
                      </m:e>
                    </m:d>
                  </m:oMath>
                </a14:m>
                <a:endParaRPr kumimoji="1" lang="ja-JP" altLang="en-US" sz="1400" b="1" dirty="0" smtClean="0">
                  <a:latin typeface="メイリオ" panose="020B0604030504040204" pitchFamily="50" charset="-128"/>
                  <a:ea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030029" y="3875293"/>
                <a:ext cx="3997842" cy="451342"/>
              </a:xfrm>
              <a:prstGeom prst="rect">
                <a:avLst/>
              </a:prstGeom>
              <a:blipFill rotWithShape="0">
                <a:blip r:embed="rId6"/>
                <a:stretch>
                  <a:fillRect b="-21622"/>
                </a:stretch>
              </a:blipFill>
            </p:spPr>
            <p:txBody>
              <a:bodyPr/>
              <a:lstStyle/>
              <a:p>
                <a:r>
                  <a:rPr lang="ja-JP" altLang="en-US">
                    <a:noFill/>
                  </a:rPr>
                  <a:t> </a:t>
                </a:r>
              </a:p>
            </p:txBody>
          </p:sp>
        </mc:Fallback>
      </mc:AlternateContent>
      <p:sp>
        <p:nvSpPr>
          <p:cNvPr id="11" name="テキスト ボックス 10"/>
          <p:cNvSpPr txBox="1"/>
          <p:nvPr/>
        </p:nvSpPr>
        <p:spPr>
          <a:xfrm>
            <a:off x="328252" y="3338807"/>
            <a:ext cx="5560828" cy="461665"/>
          </a:xfrm>
          <a:prstGeom prst="rect">
            <a:avLst/>
          </a:prstGeom>
          <a:noFill/>
        </p:spPr>
        <p:txBody>
          <a:bodyPr wrap="square" rtlCol="0">
            <a:spAutoFit/>
          </a:bodyPr>
          <a:lstStyle/>
          <a:p>
            <a:pPr marL="342900" indent="-342900">
              <a:buClr>
                <a:srgbClr val="002060"/>
              </a:buClr>
              <a:buFont typeface="Wingdings" panose="05000000000000000000" pitchFamily="2" charset="2"/>
              <a:buChar char="Ø"/>
            </a:pPr>
            <a:r>
              <a:rPr kumimoji="1" lang="ja-JP" altLang="en-US" sz="2400" dirty="0" smtClean="0">
                <a:latin typeface="メイリオ" panose="020B0604030504040204" pitchFamily="50" charset="-128"/>
                <a:ea typeface="メイリオ" panose="020B0604030504040204" pitchFamily="50" charset="-128"/>
              </a:rPr>
              <a:t>活動参加モデルの</a:t>
            </a:r>
            <a:r>
              <a:rPr lang="ja-JP" altLang="en-US" sz="2400" dirty="0" smtClean="0">
                <a:latin typeface="メイリオ" panose="020B0604030504040204" pitchFamily="50" charset="-128"/>
                <a:ea typeface="メイリオ" panose="020B0604030504040204" pitchFamily="50" charset="-128"/>
              </a:rPr>
              <a:t>状態推定</a:t>
            </a:r>
            <a:endParaRPr kumimoji="1" lang="ja-JP" altLang="en-US" sz="2400" dirty="0" smtClean="0">
              <a:latin typeface="メイリオ" panose="020B0604030504040204" pitchFamily="50" charset="-128"/>
              <a:ea typeface="メイリオ" panose="020B0604030504040204" pitchFamily="50" charset="-128"/>
            </a:endParaRPr>
          </a:p>
        </p:txBody>
      </p:sp>
      <p:grpSp>
        <p:nvGrpSpPr>
          <p:cNvPr id="65" name="グループ化 64"/>
          <p:cNvGrpSpPr/>
          <p:nvPr/>
        </p:nvGrpSpPr>
        <p:grpSpPr>
          <a:xfrm>
            <a:off x="5395798" y="3338807"/>
            <a:ext cx="3748202" cy="3041728"/>
            <a:chOff x="5525055" y="3319150"/>
            <a:chExt cx="3748202" cy="3041728"/>
          </a:xfrm>
        </p:grpSpPr>
        <p:cxnSp>
          <p:nvCxnSpPr>
            <p:cNvPr id="14" name="直線矢印コネクタ 13"/>
            <p:cNvCxnSpPr/>
            <p:nvPr/>
          </p:nvCxnSpPr>
          <p:spPr>
            <a:xfrm>
              <a:off x="5699051" y="4848447"/>
              <a:ext cx="25072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699051" y="4724399"/>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58195" y="4726171"/>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417339" y="4727943"/>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776483" y="4722627"/>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7135627" y="4729715"/>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494771" y="4731487"/>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7853916" y="4720855"/>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5699051" y="3646301"/>
              <a:ext cx="25072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5699051" y="3522253"/>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6058195" y="3524025"/>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417339" y="3525797"/>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6776483" y="3520481"/>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7135627" y="3527569"/>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7494771" y="3529341"/>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7853916" y="3518709"/>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5699051" y="5862086"/>
              <a:ext cx="25072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5699051" y="5738038"/>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6058195" y="5739810"/>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6417339" y="5741582"/>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6776483" y="5736266"/>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7135627" y="5743354"/>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7494771" y="5745126"/>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853916" y="5734494"/>
              <a:ext cx="0" cy="2551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8332886" y="4430797"/>
                  <a:ext cx="803361" cy="615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a:latin typeface="Cambria Math" panose="02040503050406030204" pitchFamily="18" charset="0"/>
                                <a:ea typeface="メイリオ" panose="020B0604030504040204" pitchFamily="50" charset="-128"/>
                              </a:rPr>
                            </m:ctrlPr>
                          </m:sSubPr>
                          <m:e>
                            <m:r>
                              <a:rPr lang="en-US" altLang="ja-JP" b="1" i="1">
                                <a:latin typeface="Cambria Math" panose="02040503050406030204" pitchFamily="18" charset="0"/>
                                <a:ea typeface="メイリオ" panose="020B0604030504040204" pitchFamily="50" charset="-128"/>
                              </a:rPr>
                              <m:t>𝑿</m:t>
                            </m:r>
                          </m:e>
                          <m:sub>
                            <m:r>
                              <a:rPr lang="en-US" altLang="ja-JP" b="1" i="1">
                                <a:latin typeface="Cambria Math" panose="02040503050406030204" pitchFamily="18" charset="0"/>
                                <a:ea typeface="メイリオ" panose="020B0604030504040204" pitchFamily="50" charset="-128"/>
                              </a:rPr>
                              <m:t>𝒂𝒄𝒕</m:t>
                            </m:r>
                          </m:sub>
                        </m:sSub>
                      </m:oMath>
                    </m:oMathPara>
                  </a14:m>
                  <a:endParaRPr lang="en-US" altLang="ja-JP" dirty="0" smtClean="0"/>
                </a:p>
                <a:p>
                  <a:r>
                    <a:rPr lang="en-US" altLang="ja-JP" sz="1600" dirty="0" smtClean="0"/>
                    <a:t>Per day</a:t>
                  </a:r>
                  <a:endParaRPr lang="ja-JP" altLang="en-US" sz="16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8332886" y="4430797"/>
                  <a:ext cx="803361" cy="615553"/>
                </a:xfrm>
                <a:prstGeom prst="rect">
                  <a:avLst/>
                </a:prstGeom>
                <a:blipFill rotWithShape="0">
                  <a:blip r:embed="rId7"/>
                  <a:stretch>
                    <a:fillRect l="-4545" r="-1515" b="-118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正方形/長方形 40"/>
                <p:cNvSpPr/>
                <p:nvPr/>
              </p:nvSpPr>
              <p:spPr>
                <a:xfrm>
                  <a:off x="8195783" y="3319150"/>
                  <a:ext cx="1077474" cy="6404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ea typeface="メイリオ" panose="020B0604030504040204" pitchFamily="50" charset="-128"/>
                              </a:rPr>
                            </m:ctrlPr>
                          </m:sSubPr>
                          <m:e>
                            <m:r>
                              <a:rPr lang="en-US" altLang="ja-JP" b="1" i="1">
                                <a:latin typeface="Cambria Math" panose="02040503050406030204" pitchFamily="18" charset="0"/>
                                <a:ea typeface="メイリオ" panose="020B0604030504040204" pitchFamily="50" charset="-128"/>
                              </a:rPr>
                              <m:t>𝑿</m:t>
                            </m:r>
                          </m:e>
                          <m:sub>
                            <m:r>
                              <a:rPr lang="en-US" altLang="ja-JP" b="1" i="1" smtClean="0">
                                <a:latin typeface="Cambria Math" panose="02040503050406030204" pitchFamily="18" charset="0"/>
                                <a:ea typeface="メイリオ" panose="020B0604030504040204" pitchFamily="50" charset="-128"/>
                              </a:rPr>
                              <m:t>𝒕𝒓𝒂𝒏𝒔𝒑</m:t>
                            </m:r>
                          </m:sub>
                        </m:sSub>
                      </m:oMath>
                    </m:oMathPara>
                  </a14:m>
                  <a:endParaRPr lang="en-US" altLang="ja-JP" dirty="0" smtClean="0"/>
                </a:p>
                <a:p>
                  <a:r>
                    <a:rPr lang="en-US" altLang="ja-JP" sz="1600" dirty="0" smtClean="0"/>
                    <a:t>within day</a:t>
                  </a:r>
                  <a:endParaRPr lang="ja-JP" altLang="en-US" sz="16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8195783" y="3319150"/>
                  <a:ext cx="1077474" cy="640432"/>
                </a:xfrm>
                <a:prstGeom prst="rect">
                  <a:avLst/>
                </a:prstGeom>
                <a:blipFill rotWithShape="0">
                  <a:blip r:embed="rId8"/>
                  <a:stretch>
                    <a:fillRect l="-2825" b="-1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8321024" y="5342603"/>
                  <a:ext cx="884345" cy="615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ea typeface="メイリオ" panose="020B0604030504040204" pitchFamily="50" charset="-128"/>
                              </a:rPr>
                            </m:ctrlPr>
                          </m:sSubPr>
                          <m:e>
                            <m:r>
                              <a:rPr lang="en-US" altLang="ja-JP" b="1" i="1">
                                <a:latin typeface="Cambria Math" panose="02040503050406030204" pitchFamily="18" charset="0"/>
                                <a:ea typeface="メイリオ" panose="020B0604030504040204" pitchFamily="50" charset="-128"/>
                              </a:rPr>
                              <m:t>𝑿</m:t>
                            </m:r>
                          </m:e>
                          <m:sub>
                            <m:r>
                              <a:rPr lang="en-US" altLang="ja-JP" b="1" i="1" smtClean="0">
                                <a:latin typeface="Cambria Math" panose="02040503050406030204" pitchFamily="18" charset="0"/>
                                <a:ea typeface="メイリオ" panose="020B0604030504040204" pitchFamily="50" charset="-128"/>
                              </a:rPr>
                              <m:t>𝒓𝒆𝒍𝒐𝒄</m:t>
                            </m:r>
                          </m:sub>
                        </m:sSub>
                      </m:oMath>
                    </m:oMathPara>
                  </a14:m>
                  <a:endParaRPr lang="en-US" altLang="ja-JP" dirty="0" smtClean="0"/>
                </a:p>
                <a:p>
                  <a:r>
                    <a:rPr lang="en-US" altLang="ja-JP" sz="1600" dirty="0" smtClean="0"/>
                    <a:t>Per year</a:t>
                  </a:r>
                  <a:endParaRPr lang="ja-JP" altLang="en-US" sz="1600"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8321024" y="5342603"/>
                  <a:ext cx="884345" cy="615553"/>
                </a:xfrm>
                <a:prstGeom prst="rect">
                  <a:avLst/>
                </a:prstGeom>
                <a:blipFill rotWithShape="0">
                  <a:blip r:embed="rId9"/>
                  <a:stretch>
                    <a:fillRect l="-4138" r="-690" b="-11881"/>
                  </a:stretch>
                </a:blipFill>
              </p:spPr>
              <p:txBody>
                <a:bodyPr/>
                <a:lstStyle/>
                <a:p>
                  <a:r>
                    <a:rPr lang="ja-JP" altLang="en-US">
                      <a:noFill/>
                    </a:rPr>
                    <a:t> </a:t>
                  </a:r>
                </a:p>
              </p:txBody>
            </p:sp>
          </mc:Fallback>
        </mc:AlternateContent>
        <p:sp>
          <p:nvSpPr>
            <p:cNvPr id="45" name="テキスト ボックス 44"/>
            <p:cNvSpPr txBox="1"/>
            <p:nvPr/>
          </p:nvSpPr>
          <p:spPr>
            <a:xfrm>
              <a:off x="6847276" y="4954217"/>
              <a:ext cx="744372" cy="276999"/>
            </a:xfrm>
            <a:prstGeom prst="rect">
              <a:avLst/>
            </a:prstGeom>
            <a:noFill/>
          </p:spPr>
          <p:txBody>
            <a:bodyPr wrap="square" rtlCol="0">
              <a:spAutoFit/>
            </a:bodyPr>
            <a:lstStyle/>
            <a:p>
              <a:r>
                <a:rPr kumimoji="1" lang="en-US" altLang="ja-JP" sz="1200" dirty="0" smtClean="0">
                  <a:latin typeface="メイリオ" panose="020B0604030504040204" pitchFamily="50" charset="-128"/>
                  <a:ea typeface="メイリオ" panose="020B0604030504040204" pitchFamily="50" charset="-128"/>
                </a:rPr>
                <a:t>today</a:t>
              </a:r>
              <a:endParaRPr kumimoji="1" lang="ja-JP" altLang="en-US" sz="1200" dirty="0" smtClean="0">
                <a:latin typeface="メイリオ" panose="020B0604030504040204" pitchFamily="50" charset="-128"/>
                <a:ea typeface="メイリオ" panose="020B0604030504040204" pitchFamily="50" charset="-128"/>
              </a:endParaRPr>
            </a:p>
          </p:txBody>
        </p:sp>
        <p:sp>
          <p:nvSpPr>
            <p:cNvPr id="46" name="テキスト ボックス 45"/>
            <p:cNvSpPr txBox="1"/>
            <p:nvPr/>
          </p:nvSpPr>
          <p:spPr>
            <a:xfrm>
              <a:off x="6879546" y="3693136"/>
              <a:ext cx="606588" cy="276999"/>
            </a:xfrm>
            <a:prstGeom prst="rect">
              <a:avLst/>
            </a:prstGeom>
            <a:noFill/>
          </p:spPr>
          <p:txBody>
            <a:bodyPr wrap="square" rtlCol="0">
              <a:spAutoFit/>
            </a:bodyPr>
            <a:lstStyle/>
            <a:p>
              <a:r>
                <a:rPr kumimoji="1" lang="en-US" altLang="ja-JP" sz="1200" dirty="0" smtClean="0">
                  <a:latin typeface="メイリオ" panose="020B0604030504040204" pitchFamily="50" charset="-128"/>
                  <a:ea typeface="メイリオ" panose="020B0604030504040204" pitchFamily="50" charset="-128"/>
                </a:rPr>
                <a:t>now</a:t>
              </a:r>
              <a:endParaRPr kumimoji="1" lang="ja-JP" altLang="en-US" sz="1200" dirty="0" smtClean="0">
                <a:latin typeface="メイリオ" panose="020B0604030504040204" pitchFamily="50" charset="-128"/>
                <a:ea typeface="メイリオ" panose="020B0604030504040204" pitchFamily="50" charset="-128"/>
              </a:endParaRPr>
            </a:p>
          </p:txBody>
        </p:sp>
        <p:sp>
          <p:nvSpPr>
            <p:cNvPr id="47" name="テキスト ボックス 46"/>
            <p:cNvSpPr txBox="1"/>
            <p:nvPr/>
          </p:nvSpPr>
          <p:spPr>
            <a:xfrm>
              <a:off x="6716732" y="6083879"/>
              <a:ext cx="1005460" cy="276999"/>
            </a:xfrm>
            <a:prstGeom prst="rect">
              <a:avLst/>
            </a:prstGeom>
            <a:noFill/>
          </p:spPr>
          <p:txBody>
            <a:bodyPr wrap="square" rtlCol="0">
              <a:spAutoFit/>
            </a:bodyPr>
            <a:lstStyle/>
            <a:p>
              <a:r>
                <a:rPr lang="en-US" altLang="ja-JP" sz="1200" dirty="0" smtClean="0">
                  <a:latin typeface="メイリオ" panose="020B0604030504040204" pitchFamily="50" charset="-128"/>
                  <a:ea typeface="メイリオ" panose="020B0604030504040204" pitchFamily="50" charset="-128"/>
                </a:rPr>
                <a:t>This year</a:t>
              </a:r>
              <a:endParaRPr kumimoji="1" lang="ja-JP" altLang="en-US" sz="1200" dirty="0" smtClean="0">
                <a:latin typeface="メイリオ" panose="020B0604030504040204" pitchFamily="50" charset="-128"/>
                <a:ea typeface="メイリオ" panose="020B0604030504040204" pitchFamily="50" charset="-128"/>
              </a:endParaRPr>
            </a:p>
          </p:txBody>
        </p:sp>
        <p:sp>
          <p:nvSpPr>
            <p:cNvPr id="48" name="二等辺三角形 47"/>
            <p:cNvSpPr/>
            <p:nvPr/>
          </p:nvSpPr>
          <p:spPr>
            <a:xfrm rot="10800000">
              <a:off x="5669958" y="3963687"/>
              <a:ext cx="2599640" cy="615703"/>
            </a:xfrm>
            <a:prstGeom prst="triangle">
              <a:avLst>
                <a:gd name="adj" fmla="val 447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49" name="二等辺三角形 48"/>
            <p:cNvSpPr/>
            <p:nvPr/>
          </p:nvSpPr>
          <p:spPr>
            <a:xfrm rot="10800000">
              <a:off x="5664028" y="5161691"/>
              <a:ext cx="2599640" cy="543088"/>
            </a:xfrm>
            <a:prstGeom prst="triangle">
              <a:avLst>
                <a:gd name="adj" fmla="val 447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cxnSp>
          <p:nvCxnSpPr>
            <p:cNvPr id="51" name="直線矢印コネクタ 50"/>
            <p:cNvCxnSpPr/>
            <p:nvPr/>
          </p:nvCxnSpPr>
          <p:spPr>
            <a:xfrm>
              <a:off x="6776483" y="3959582"/>
              <a:ext cx="0" cy="6198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V="1">
              <a:off x="7396717" y="3959582"/>
              <a:ext cx="0" cy="6092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7135627" y="5161691"/>
              <a:ext cx="0" cy="6092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正方形/長方形 56"/>
                <p:cNvSpPr/>
                <p:nvPr/>
              </p:nvSpPr>
              <p:spPr>
                <a:xfrm>
                  <a:off x="5525055" y="4102813"/>
                  <a:ext cx="1322221" cy="3281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latin typeface="Cambria Math" panose="02040503050406030204" pitchFamily="18" charset="0"/>
                                <a:ea typeface="メイリオ" panose="020B0604030504040204" pitchFamily="50" charset="-128"/>
                              </a:rPr>
                            </m:ctrlPr>
                          </m:sSubPr>
                          <m:e>
                            <m:r>
                              <a:rPr lang="en-US" altLang="ja-JP" sz="1400" b="1" i="1">
                                <a:latin typeface="Cambria Math" panose="02040503050406030204" pitchFamily="18" charset="0"/>
                                <a:ea typeface="メイリオ" panose="020B0604030504040204" pitchFamily="50" charset="-128"/>
                              </a:rPr>
                              <m:t>𝒁</m:t>
                            </m:r>
                          </m:e>
                          <m:sub>
                            <m:r>
                              <a:rPr lang="en-US" altLang="ja-JP" sz="1400" b="1" i="1">
                                <a:latin typeface="Cambria Math" panose="02040503050406030204" pitchFamily="18" charset="0"/>
                                <a:ea typeface="メイリオ" panose="020B0604030504040204" pitchFamily="50" charset="-128"/>
                              </a:rPr>
                              <m:t>𝒄𝒐𝒏𝒈</m:t>
                            </m:r>
                          </m:sub>
                        </m:sSub>
                        <m:r>
                          <a:rPr lang="en-US" altLang="ja-JP" sz="1400" b="1" i="1" smtClean="0">
                            <a:latin typeface="Cambria Math" panose="02040503050406030204" pitchFamily="18" charset="0"/>
                            <a:ea typeface="メイリオ" panose="020B0604030504040204" pitchFamily="50" charset="-128"/>
                          </a:rPr>
                          <m:t>(</m:t>
                        </m:r>
                        <m:r>
                          <a:rPr lang="en-US" altLang="ja-JP" sz="1400" b="1" i="1" smtClean="0">
                            <a:latin typeface="Cambria Math" panose="02040503050406030204" pitchFamily="18" charset="0"/>
                            <a:ea typeface="メイリオ" panose="020B0604030504040204" pitchFamily="50" charset="-128"/>
                          </a:rPr>
                          <m:t>𝒕𝒐𝒅𝒂𝒚</m:t>
                        </m:r>
                        <m:r>
                          <a:rPr lang="en-US" altLang="ja-JP" sz="1400" b="1" i="1" smtClean="0">
                            <a:latin typeface="Cambria Math" panose="02040503050406030204" pitchFamily="18" charset="0"/>
                            <a:ea typeface="メイリオ" panose="020B0604030504040204" pitchFamily="50" charset="-128"/>
                          </a:rPr>
                          <m:t>)</m:t>
                        </m:r>
                      </m:oMath>
                    </m:oMathPara>
                  </a14:m>
                  <a:endParaRPr lang="ja-JP" altLang="en-US" dirty="0"/>
                </a:p>
              </p:txBody>
            </p:sp>
          </mc:Choice>
          <mc:Fallback xmlns="">
            <p:sp>
              <p:nvSpPr>
                <p:cNvPr id="57" name="正方形/長方形 56"/>
                <p:cNvSpPr>
                  <a:spLocks noRot="1" noChangeAspect="1" noMove="1" noResize="1" noEditPoints="1" noAdjustHandles="1" noChangeArrowheads="1" noChangeShapeType="1" noTextEdit="1"/>
                </p:cNvSpPr>
                <p:nvPr/>
              </p:nvSpPr>
              <p:spPr>
                <a:xfrm>
                  <a:off x="5525055" y="4102813"/>
                  <a:ext cx="1322221" cy="328167"/>
                </a:xfrm>
                <a:prstGeom prst="rect">
                  <a:avLst/>
                </a:prstGeom>
                <a:blipFill rotWithShape="0">
                  <a:blip r:embed="rId10"/>
                  <a:stretch>
                    <a:fillRect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7386528" y="4135581"/>
                  <a:ext cx="12853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latin typeface="Cambria Math" panose="02040503050406030204" pitchFamily="18" charset="0"/>
                                <a:ea typeface="メイリオ" panose="020B0604030504040204" pitchFamily="50" charset="-128"/>
                              </a:rPr>
                            </m:ctrlPr>
                          </m:sSubPr>
                          <m:e>
                            <m:r>
                              <a:rPr lang="en-US" altLang="ja-JP" sz="1400" b="1" i="1">
                                <a:latin typeface="Cambria Math" panose="02040503050406030204" pitchFamily="18" charset="0"/>
                                <a:ea typeface="メイリオ" panose="020B0604030504040204" pitchFamily="50" charset="-128"/>
                              </a:rPr>
                              <m:t>𝒁</m:t>
                            </m:r>
                          </m:e>
                          <m:sub>
                            <m:r>
                              <a:rPr lang="en-US" altLang="ja-JP" sz="1400" b="1" i="1" smtClean="0">
                                <a:latin typeface="Cambria Math" panose="02040503050406030204" pitchFamily="18" charset="0"/>
                                <a:ea typeface="メイリオ" panose="020B0604030504040204" pitchFamily="50" charset="-128"/>
                              </a:rPr>
                              <m:t>𝒎𝒐𝒃</m:t>
                            </m:r>
                          </m:sub>
                        </m:sSub>
                        <m:r>
                          <a:rPr lang="en-US" altLang="ja-JP" sz="1400" b="1" i="1" smtClean="0">
                            <a:latin typeface="Cambria Math" panose="02040503050406030204" pitchFamily="18" charset="0"/>
                            <a:ea typeface="メイリオ" panose="020B0604030504040204" pitchFamily="50" charset="-128"/>
                          </a:rPr>
                          <m:t>(</m:t>
                        </m:r>
                        <m:r>
                          <a:rPr lang="en-US" altLang="ja-JP" sz="1400" b="1" i="1" smtClean="0">
                            <a:latin typeface="Cambria Math" panose="02040503050406030204" pitchFamily="18" charset="0"/>
                            <a:ea typeface="メイリオ" panose="020B0604030504040204" pitchFamily="50" charset="-128"/>
                          </a:rPr>
                          <m:t>𝒕𝒐𝒅𝒂𝒚</m:t>
                        </m:r>
                        <m:r>
                          <a:rPr lang="en-US" altLang="ja-JP" sz="1400" b="1" i="1" smtClean="0">
                            <a:latin typeface="Cambria Math" panose="02040503050406030204" pitchFamily="18" charset="0"/>
                            <a:ea typeface="メイリオ" panose="020B0604030504040204" pitchFamily="50" charset="-128"/>
                          </a:rPr>
                          <m:t>)</m:t>
                        </m:r>
                      </m:oMath>
                    </m:oMathPara>
                  </a14:m>
                  <a:endParaRPr lang="ja-JP" altLang="en-US" dirty="0"/>
                </a:p>
              </p:txBody>
            </p:sp>
          </mc:Choice>
          <mc:Fallback xmlns="">
            <p:sp>
              <p:nvSpPr>
                <p:cNvPr id="58" name="正方形/長方形 57"/>
                <p:cNvSpPr>
                  <a:spLocks noRot="1" noChangeAspect="1" noMove="1" noResize="1" noEditPoints="1" noAdjustHandles="1" noChangeArrowheads="1" noChangeShapeType="1" noTextEdit="1"/>
                </p:cNvSpPr>
                <p:nvPr/>
              </p:nvSpPr>
              <p:spPr>
                <a:xfrm>
                  <a:off x="7386528" y="4135581"/>
                  <a:ext cx="1285352" cy="307777"/>
                </a:xfrm>
                <a:prstGeom prst="rect">
                  <a:avLst/>
                </a:prstGeom>
                <a:blipFill rotWithShape="0">
                  <a:blip r:embed="rId11"/>
                  <a:stretch>
                    <a:fillRect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p:cNvSpPr/>
                <p:nvPr/>
              </p:nvSpPr>
              <p:spPr>
                <a:xfrm>
                  <a:off x="5666656" y="5318696"/>
                  <a:ext cx="1516184" cy="3281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latin typeface="Cambria Math" panose="02040503050406030204" pitchFamily="18" charset="0"/>
                                <a:ea typeface="メイリオ" panose="020B0604030504040204" pitchFamily="50" charset="-128"/>
                              </a:rPr>
                            </m:ctrlPr>
                          </m:sSubPr>
                          <m:e>
                            <m:r>
                              <a:rPr lang="en-US" altLang="ja-JP" sz="1400" b="1" i="1">
                                <a:latin typeface="Cambria Math" panose="02040503050406030204" pitchFamily="18" charset="0"/>
                                <a:ea typeface="メイリオ" panose="020B0604030504040204" pitchFamily="50" charset="-128"/>
                              </a:rPr>
                              <m:t>𝒁</m:t>
                            </m:r>
                          </m:e>
                          <m:sub>
                            <m:r>
                              <a:rPr lang="en-US" altLang="ja-JP" sz="1400" b="1" i="1" smtClean="0">
                                <a:latin typeface="Cambria Math" panose="02040503050406030204" pitchFamily="18" charset="0"/>
                                <a:ea typeface="メイリオ" panose="020B0604030504040204" pitchFamily="50" charset="-128"/>
                              </a:rPr>
                              <m:t>𝒇𝒂𝒄</m:t>
                            </m:r>
                          </m:sub>
                        </m:sSub>
                        <m:r>
                          <a:rPr lang="en-US" altLang="ja-JP" sz="1400" b="1" i="1" smtClean="0">
                            <a:latin typeface="Cambria Math" panose="02040503050406030204" pitchFamily="18" charset="0"/>
                            <a:ea typeface="メイリオ" panose="020B0604030504040204" pitchFamily="50" charset="-128"/>
                          </a:rPr>
                          <m:t>(</m:t>
                        </m:r>
                        <m:r>
                          <a:rPr lang="en-US" altLang="ja-JP" sz="1400" b="1" i="1" smtClean="0">
                            <a:latin typeface="Cambria Math" panose="02040503050406030204" pitchFamily="18" charset="0"/>
                            <a:ea typeface="メイリオ" panose="020B0604030504040204" pitchFamily="50" charset="-128"/>
                          </a:rPr>
                          <m:t>𝒕𝒉𝒊𝒔</m:t>
                        </m:r>
                        <m:r>
                          <a:rPr lang="en-US" altLang="ja-JP" sz="1400" b="1" i="1" smtClean="0">
                            <a:latin typeface="Cambria Math" panose="02040503050406030204" pitchFamily="18" charset="0"/>
                            <a:ea typeface="メイリオ" panose="020B0604030504040204" pitchFamily="50" charset="-128"/>
                          </a:rPr>
                          <m:t> </m:t>
                        </m:r>
                        <m:r>
                          <a:rPr lang="en-US" altLang="ja-JP" sz="1400" b="1" i="1" smtClean="0">
                            <a:latin typeface="Cambria Math" panose="02040503050406030204" pitchFamily="18" charset="0"/>
                            <a:ea typeface="メイリオ" panose="020B0604030504040204" pitchFamily="50" charset="-128"/>
                          </a:rPr>
                          <m:t>𝒚𝒆𝒂𝒓</m:t>
                        </m:r>
                        <m:r>
                          <a:rPr lang="en-US" altLang="ja-JP" sz="1400" b="1" i="1" smtClean="0">
                            <a:latin typeface="Cambria Math" panose="02040503050406030204" pitchFamily="18" charset="0"/>
                            <a:ea typeface="メイリオ" panose="020B0604030504040204" pitchFamily="50" charset="-128"/>
                          </a:rPr>
                          <m:t>)</m:t>
                        </m:r>
                      </m:oMath>
                    </m:oMathPara>
                  </a14:m>
                  <a:endParaRPr lang="ja-JP" altLang="en-US" dirty="0"/>
                </a:p>
              </p:txBody>
            </p:sp>
          </mc:Choice>
          <mc:Fallback xmlns="">
            <p:sp>
              <p:nvSpPr>
                <p:cNvPr id="59" name="正方形/長方形 58"/>
                <p:cNvSpPr>
                  <a:spLocks noRot="1" noChangeAspect="1" noMove="1" noResize="1" noEditPoints="1" noAdjustHandles="1" noChangeArrowheads="1" noChangeShapeType="1" noTextEdit="1"/>
                </p:cNvSpPr>
                <p:nvPr/>
              </p:nvSpPr>
              <p:spPr>
                <a:xfrm>
                  <a:off x="5666656" y="5318696"/>
                  <a:ext cx="1516184" cy="328167"/>
                </a:xfrm>
                <a:prstGeom prst="rect">
                  <a:avLst/>
                </a:prstGeom>
                <a:blipFill rotWithShape="0">
                  <a:blip r:embed="rId12"/>
                  <a:stretch>
                    <a:fillRect b="-1852"/>
                  </a:stretch>
                </a:blipFill>
              </p:spPr>
              <p:txBody>
                <a:bodyPr/>
                <a:lstStyle/>
                <a:p>
                  <a:r>
                    <a:rPr lang="ja-JP" altLang="en-US">
                      <a:noFill/>
                    </a:rPr>
                    <a:t> </a:t>
                  </a:r>
                </a:p>
              </p:txBody>
            </p:sp>
          </mc:Fallback>
        </mc:AlternateContent>
        <p:cxnSp>
          <p:nvCxnSpPr>
            <p:cNvPr id="61" name="直線矢印コネクタ 60"/>
            <p:cNvCxnSpPr/>
            <p:nvPr/>
          </p:nvCxnSpPr>
          <p:spPr>
            <a:xfrm>
              <a:off x="5699051" y="4678323"/>
              <a:ext cx="10774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6819827" y="4692499"/>
              <a:ext cx="36301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p:cNvSpPr txBox="1"/>
              <p:nvPr/>
            </p:nvSpPr>
            <p:spPr>
              <a:xfrm>
                <a:off x="168816" y="4727943"/>
                <a:ext cx="5290750" cy="670761"/>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各モデルの示す状態は時間スケールが異なる</a:t>
                </a:r>
                <a:endParaRPr kumimoji="1" lang="en-US" altLang="ja-JP" sz="2000" dirty="0" smtClean="0">
                  <a:latin typeface="メイリオ" panose="020B0604030504040204" pitchFamily="50" charset="-128"/>
                  <a:ea typeface="メイリオ" panose="020B0604030504040204" pitchFamily="50" charset="-128"/>
                </a:endParaRPr>
              </a:p>
              <a:p>
                <a:r>
                  <a:rPr kumimoji="1" lang="en-US" altLang="ja-JP" sz="1600" dirty="0" smtClean="0">
                    <a:latin typeface="メイリオ" panose="020B0604030504040204" pitchFamily="50" charset="-128"/>
                    <a:ea typeface="メイリオ" panose="020B0604030504040204" pitchFamily="50" charset="-128"/>
                  </a:rPr>
                  <a:t>(</a:t>
                </a:r>
                <a14:m>
                  <m:oMath xmlns:m="http://schemas.openxmlformats.org/officeDocument/2006/math">
                    <m:sSub>
                      <m:sSubPr>
                        <m:ctrlPr>
                          <a:rPr lang="en-US" altLang="ja-JP" b="1" i="1">
                            <a:latin typeface="Cambria Math" panose="02040503050406030204" pitchFamily="18" charset="0"/>
                            <a:ea typeface="メイリオ" panose="020B0604030504040204" pitchFamily="50" charset="-128"/>
                          </a:rPr>
                        </m:ctrlPr>
                      </m:sSubPr>
                      <m:e>
                        <m:r>
                          <a:rPr lang="en-US" altLang="ja-JP" b="1" i="1">
                            <a:latin typeface="Cambria Math" panose="02040503050406030204" pitchFamily="18" charset="0"/>
                            <a:ea typeface="メイリオ" panose="020B0604030504040204" pitchFamily="50" charset="-128"/>
                          </a:rPr>
                          <m:t>𝑿</m:t>
                        </m:r>
                      </m:e>
                      <m:sub>
                        <m:r>
                          <a:rPr lang="en-US" altLang="ja-JP" b="1" i="1">
                            <a:latin typeface="Cambria Math" panose="02040503050406030204" pitchFamily="18" charset="0"/>
                            <a:ea typeface="メイリオ" panose="020B0604030504040204" pitchFamily="50" charset="-128"/>
                          </a:rPr>
                          <m:t>𝒂𝒄𝒕</m:t>
                        </m:r>
                      </m:sub>
                    </m:sSub>
                  </m:oMath>
                </a14:m>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一日単位 </a:t>
                </a:r>
                <a14:m>
                  <m:oMath xmlns:m="http://schemas.openxmlformats.org/officeDocument/2006/math">
                    <m:sSub>
                      <m:sSubPr>
                        <m:ctrlPr>
                          <a:rPr lang="en-US" altLang="ja-JP" sz="1600" b="1" i="1">
                            <a:latin typeface="Cambria Math" panose="02040503050406030204" pitchFamily="18" charset="0"/>
                            <a:ea typeface="メイリオ" panose="020B0604030504040204" pitchFamily="50" charset="-128"/>
                          </a:rPr>
                        </m:ctrlPr>
                      </m:sSubPr>
                      <m:e>
                        <m:r>
                          <a:rPr lang="en-US" altLang="ja-JP" sz="1600" b="1" i="1">
                            <a:latin typeface="Cambria Math" panose="02040503050406030204" pitchFamily="18" charset="0"/>
                            <a:ea typeface="メイリオ" panose="020B0604030504040204" pitchFamily="50" charset="-128"/>
                          </a:rPr>
                          <m:t>𝑿</m:t>
                        </m:r>
                      </m:e>
                      <m:sub>
                        <m:r>
                          <a:rPr lang="en-US" altLang="ja-JP" sz="1600" b="1" i="1">
                            <a:latin typeface="Cambria Math" panose="02040503050406030204" pitchFamily="18" charset="0"/>
                            <a:ea typeface="メイリオ" panose="020B0604030504040204" pitchFamily="50" charset="-128"/>
                          </a:rPr>
                          <m:t>𝒕𝒓𝒂𝒏𝒔𝒑</m:t>
                        </m:r>
                      </m:sub>
                    </m:sSub>
                  </m:oMath>
                </a14:m>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数分単位　</a:t>
                </a:r>
                <a14:m>
                  <m:oMath xmlns:m="http://schemas.openxmlformats.org/officeDocument/2006/math">
                    <m:sSub>
                      <m:sSubPr>
                        <m:ctrlPr>
                          <a:rPr lang="en-US" altLang="ja-JP" sz="1600" b="1" i="1">
                            <a:latin typeface="Cambria Math" panose="02040503050406030204" pitchFamily="18" charset="0"/>
                            <a:ea typeface="メイリオ" panose="020B0604030504040204" pitchFamily="50" charset="-128"/>
                          </a:rPr>
                        </m:ctrlPr>
                      </m:sSubPr>
                      <m:e>
                        <m:r>
                          <a:rPr lang="en-US" altLang="ja-JP" sz="1600" b="1" i="1">
                            <a:latin typeface="Cambria Math" panose="02040503050406030204" pitchFamily="18" charset="0"/>
                            <a:ea typeface="メイリオ" panose="020B0604030504040204" pitchFamily="50" charset="-128"/>
                          </a:rPr>
                          <m:t>𝑿</m:t>
                        </m:r>
                      </m:e>
                      <m:sub>
                        <m:r>
                          <a:rPr lang="en-US" altLang="ja-JP" sz="1600" b="1" i="1">
                            <a:latin typeface="Cambria Math" panose="02040503050406030204" pitchFamily="18" charset="0"/>
                            <a:ea typeface="メイリオ" panose="020B0604030504040204" pitchFamily="50" charset="-128"/>
                          </a:rPr>
                          <m:t>𝒓𝒆𝒍𝒐𝒄</m:t>
                        </m:r>
                      </m:sub>
                    </m:sSub>
                  </m:oMath>
                </a14:m>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一年単位</a:t>
                </a:r>
                <a:r>
                  <a:rPr kumimoji="1" lang="en-US" altLang="ja-JP" sz="1600" dirty="0" smtClean="0">
                    <a:latin typeface="メイリオ" panose="020B0604030504040204" pitchFamily="50" charset="-128"/>
                    <a:ea typeface="メイリオ" panose="020B0604030504040204" pitchFamily="50" charset="-128"/>
                  </a:rPr>
                  <a:t>)</a:t>
                </a:r>
                <a:endParaRPr kumimoji="1" lang="ja-JP" altLang="en-US" sz="1600" dirty="0" smtClean="0">
                  <a:latin typeface="メイリオ" panose="020B0604030504040204" pitchFamily="50" charset="-128"/>
                  <a:ea typeface="メイリオ" panose="020B0604030504040204" pitchFamily="50" charset="-128"/>
                </a:endParaRPr>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168816" y="4727943"/>
                <a:ext cx="5290750" cy="670761"/>
              </a:xfrm>
              <a:prstGeom prst="rect">
                <a:avLst/>
              </a:prstGeom>
              <a:blipFill rotWithShape="0">
                <a:blip r:embed="rId13"/>
                <a:stretch>
                  <a:fillRect l="-1267" t="-6364" r="-922" b="-11818"/>
                </a:stretch>
              </a:blipFill>
            </p:spPr>
            <p:txBody>
              <a:bodyPr/>
              <a:lstStyle/>
              <a:p>
                <a:r>
                  <a:rPr lang="ja-JP" altLang="en-US">
                    <a:noFill/>
                  </a:rPr>
                  <a:t> </a:t>
                </a:r>
              </a:p>
            </p:txBody>
          </p:sp>
        </mc:Fallback>
      </mc:AlternateContent>
      <p:cxnSp>
        <p:nvCxnSpPr>
          <p:cNvPr id="12" name="直線コネクタ 11"/>
          <p:cNvCxnSpPr/>
          <p:nvPr/>
        </p:nvCxnSpPr>
        <p:spPr>
          <a:xfrm>
            <a:off x="1753043" y="4326635"/>
            <a:ext cx="268941" cy="0"/>
          </a:xfrm>
          <a:prstGeom prst="line">
            <a:avLst/>
          </a:prstGeom>
          <a:ln w="12700">
            <a:solidFill>
              <a:srgbClr val="002060"/>
            </a:solidFill>
            <a:tailEnd type="non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355465" y="4326635"/>
            <a:ext cx="1129552" cy="369332"/>
          </a:xfrm>
          <a:prstGeom prst="rect">
            <a:avLst/>
          </a:prstGeom>
          <a:noFill/>
        </p:spPr>
        <p:txBody>
          <a:bodyPr wrap="square" rtlCol="0">
            <a:spAutoFit/>
          </a:bodyPr>
          <a:lstStyle/>
          <a:p>
            <a:r>
              <a:rPr lang="ja-JP" altLang="en-US" dirty="0" smtClean="0">
                <a:solidFill>
                  <a:srgbClr val="002060"/>
                </a:solidFill>
                <a:latin typeface="メイリオ" panose="020B0604030504040204" pitchFamily="50" charset="-128"/>
                <a:ea typeface="メイリオ" panose="020B0604030504040204" pitchFamily="50" charset="-128"/>
              </a:rPr>
              <a:t>推定</a:t>
            </a:r>
            <a:r>
              <a:rPr lang="ja-JP" altLang="en-US" dirty="0">
                <a:solidFill>
                  <a:srgbClr val="002060"/>
                </a:solidFill>
                <a:latin typeface="メイリオ" panose="020B0604030504040204" pitchFamily="50" charset="-128"/>
                <a:ea typeface="メイリオ" panose="020B0604030504040204" pitchFamily="50" charset="-128"/>
              </a:rPr>
              <a:t>関数</a:t>
            </a:r>
            <a:endParaRPr kumimoji="1" lang="ja-JP" altLang="en-US" dirty="0" smtClean="0">
              <a:solidFill>
                <a:srgbClr val="00206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58702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生活行動シミュレータ</a:t>
            </a:r>
            <a:r>
              <a:rPr kumimoji="1" lang="en-US" altLang="ja-JP" dirty="0" smtClean="0"/>
              <a:t>PCATS</a:t>
            </a:r>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2015/11/19 </a:t>
            </a:r>
            <a:r>
              <a:rPr kumimoji="1" lang="ja-JP" altLang="en-US" smtClean="0"/>
              <a:t>地域</a:t>
            </a:r>
            <a:r>
              <a:rPr kumimoji="1" lang="en-US" altLang="ja-JP" smtClean="0"/>
              <a:t>/</a:t>
            </a:r>
            <a:r>
              <a:rPr kumimoji="1" lang="ja-JP" altLang="en-US" smtClean="0"/>
              <a:t>情報研究室ゼミ</a:t>
            </a:r>
            <a:endParaRPr kumimoji="1" lang="ja-JP" altLang="en-US" dirty="0"/>
          </a:p>
        </p:txBody>
      </p:sp>
      <p:sp>
        <p:nvSpPr>
          <p:cNvPr id="5" name="スライド番号プレースホルダー 4"/>
          <p:cNvSpPr>
            <a:spLocks noGrp="1"/>
          </p:cNvSpPr>
          <p:nvPr>
            <p:ph type="sldNum" sz="quarter" idx="12"/>
          </p:nvPr>
        </p:nvSpPr>
        <p:spPr/>
        <p:txBody>
          <a:bodyPr/>
          <a:lstStyle/>
          <a:p>
            <a:fld id="{43BD30D2-2295-4E3C-B9EC-F355A9953B2C}" type="slidenum">
              <a:rPr lang="ja-JP" altLang="en-US" smtClean="0"/>
              <a:pPr/>
              <a:t>19</a:t>
            </a:fld>
            <a:endParaRPr lang="ja-JP" altLang="en-US" dirty="0"/>
          </a:p>
        </p:txBody>
      </p:sp>
      <p:sp>
        <p:nvSpPr>
          <p:cNvPr id="6" name="テキスト ボックス 5"/>
          <p:cNvSpPr txBox="1"/>
          <p:nvPr/>
        </p:nvSpPr>
        <p:spPr>
          <a:xfrm>
            <a:off x="111009" y="818327"/>
            <a:ext cx="8623558" cy="461665"/>
          </a:xfrm>
          <a:prstGeom prst="rect">
            <a:avLst/>
          </a:prstGeom>
          <a:noFill/>
        </p:spPr>
        <p:txBody>
          <a:bodyPr wrap="square" rtlCol="0">
            <a:spAutoFit/>
          </a:bodyPr>
          <a:lstStyle/>
          <a:p>
            <a:pPr marL="342900" indent="-342900">
              <a:buClr>
                <a:srgbClr val="00B050"/>
              </a:buClr>
              <a:buFont typeface="Wingdings" panose="05000000000000000000" pitchFamily="2" charset="2"/>
              <a:buChar char="p"/>
            </a:pPr>
            <a:r>
              <a:rPr kumimoji="1" lang="en-US" altLang="ja-JP" sz="2400" dirty="0" smtClean="0">
                <a:latin typeface="メイリオ" panose="020B0604030504040204" pitchFamily="50" charset="-128"/>
                <a:ea typeface="メイリオ" panose="020B0604030504040204" pitchFamily="50" charset="-128"/>
              </a:rPr>
              <a:t>PCATS</a:t>
            </a:r>
            <a:r>
              <a:rPr kumimoji="1" lang="ja-JP" altLang="en-US" sz="2400" dirty="0" smtClean="0">
                <a:latin typeface="メイリオ" panose="020B0604030504040204" pitchFamily="50" charset="-128"/>
                <a:ea typeface="メイリオ" panose="020B0604030504040204" pitchFamily="50" charset="-128"/>
              </a:rPr>
              <a:t>における個人の意思決定過程</a:t>
            </a:r>
          </a:p>
        </p:txBody>
      </p:sp>
      <p:grpSp>
        <p:nvGrpSpPr>
          <p:cNvPr id="145" name="グループ化 144"/>
          <p:cNvGrpSpPr/>
          <p:nvPr/>
        </p:nvGrpSpPr>
        <p:grpSpPr>
          <a:xfrm>
            <a:off x="243304" y="1251482"/>
            <a:ext cx="8505247" cy="5256170"/>
            <a:chOff x="243304" y="1251482"/>
            <a:chExt cx="8505247" cy="5256170"/>
          </a:xfrm>
        </p:grpSpPr>
        <p:sp>
          <p:nvSpPr>
            <p:cNvPr id="7" name="角丸四角形 6"/>
            <p:cNvSpPr/>
            <p:nvPr/>
          </p:nvSpPr>
          <p:spPr>
            <a:xfrm>
              <a:off x="1094873" y="1251482"/>
              <a:ext cx="1106905" cy="2858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600" dirty="0" smtClean="0">
                  <a:solidFill>
                    <a:schemeClr val="tx1"/>
                  </a:solidFill>
                  <a:latin typeface="メイリオ" panose="020B0604030504040204" pitchFamily="50" charset="-128"/>
                  <a:ea typeface="メイリオ" panose="020B0604030504040204" pitchFamily="50" charset="-128"/>
                </a:rPr>
                <a:t>START</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sp>
          <p:nvSpPr>
            <p:cNvPr id="8" name="角丸四角形 7"/>
            <p:cNvSpPr/>
            <p:nvPr/>
          </p:nvSpPr>
          <p:spPr>
            <a:xfrm>
              <a:off x="710610" y="1655039"/>
              <a:ext cx="1875423" cy="552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活動可能時間帯の決定</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10" name="直線コネクタ 9"/>
            <p:cNvCxnSpPr>
              <a:stCxn id="7" idx="2"/>
              <a:endCxn id="8" idx="0"/>
            </p:cNvCxnSpPr>
            <p:nvPr/>
          </p:nvCxnSpPr>
          <p:spPr>
            <a:xfrm flipH="1">
              <a:off x="1648322" y="1537359"/>
              <a:ext cx="4" cy="11768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1582147" y="2325619"/>
              <a:ext cx="132350" cy="1323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cxnSp>
          <p:nvCxnSpPr>
            <p:cNvPr id="16" name="直線コネクタ 15"/>
            <p:cNvCxnSpPr>
              <a:stCxn id="14" idx="0"/>
              <a:endCxn id="8" idx="2"/>
            </p:cNvCxnSpPr>
            <p:nvPr/>
          </p:nvCxnSpPr>
          <p:spPr>
            <a:xfrm flipV="1">
              <a:off x="1648322" y="2207939"/>
              <a:ext cx="0" cy="11768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710610" y="2627034"/>
              <a:ext cx="1875423" cy="552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rPr>
                <a:t>次固定活動までに</a:t>
              </a:r>
              <a:endParaRPr kumimoji="1" lang="en-US" altLang="ja-JP" sz="1600" dirty="0" smtClean="0">
                <a:solidFill>
                  <a:schemeClr val="tx1"/>
                </a:solidFill>
                <a:latin typeface="メイリオ" panose="020B0604030504040204" pitchFamily="50" charset="-128"/>
                <a:ea typeface="メイリオ" panose="020B0604030504040204" pitchFamily="50" charset="-128"/>
              </a:endParaRPr>
            </a:p>
            <a:p>
              <a:pPr algn="ctr"/>
              <a:r>
                <a:rPr lang="ja-JP" altLang="en-US" sz="1600" dirty="0" smtClean="0">
                  <a:solidFill>
                    <a:schemeClr val="tx1"/>
                  </a:solidFill>
                  <a:latin typeface="メイリオ" panose="020B0604030504040204" pitchFamily="50" charset="-128"/>
                  <a:ea typeface="メイリオ" panose="020B0604030504040204" pitchFamily="50" charset="-128"/>
                </a:rPr>
                <a:t>自由</a:t>
              </a:r>
              <a:r>
                <a:rPr lang="ja-JP" altLang="en-US" sz="1600" dirty="0">
                  <a:solidFill>
                    <a:schemeClr val="tx1"/>
                  </a:solidFill>
                  <a:latin typeface="メイリオ" panose="020B0604030504040204" pitchFamily="50" charset="-128"/>
                  <a:ea typeface="メイリオ" panose="020B0604030504040204" pitchFamily="50" charset="-128"/>
                </a:rPr>
                <a:t>活動</a:t>
              </a:r>
              <a:r>
                <a:rPr lang="ja-JP" altLang="en-US" sz="1600" dirty="0" smtClean="0">
                  <a:solidFill>
                    <a:schemeClr val="tx1"/>
                  </a:solidFill>
                  <a:latin typeface="メイリオ" panose="020B0604030504040204" pitchFamily="50" charset="-128"/>
                  <a:ea typeface="メイリオ" panose="020B0604030504040204" pitchFamily="50" charset="-128"/>
                </a:rPr>
                <a:t>を</a:t>
              </a:r>
              <a:r>
                <a:rPr lang="ja-JP" altLang="en-US" sz="1600" dirty="0">
                  <a:solidFill>
                    <a:schemeClr val="tx1"/>
                  </a:solidFill>
                  <a:latin typeface="メイリオ" panose="020B0604030504040204" pitchFamily="50" charset="-128"/>
                  <a:ea typeface="メイリオ" panose="020B0604030504040204" pitchFamily="50" charset="-128"/>
                </a:rPr>
                <a:t>行</a:t>
              </a:r>
              <a:r>
                <a:rPr lang="ja-JP" altLang="en-US" sz="1600" dirty="0" smtClean="0">
                  <a:solidFill>
                    <a:schemeClr val="tx1"/>
                  </a:solidFill>
                  <a:latin typeface="メイリオ" panose="020B0604030504040204" pitchFamily="50" charset="-128"/>
                  <a:ea typeface="メイリオ" panose="020B0604030504040204" pitchFamily="50" charset="-128"/>
                </a:rPr>
                <a:t>う</a:t>
              </a:r>
              <a:r>
                <a:rPr lang="ja-JP" altLang="en-US" sz="1600" dirty="0">
                  <a:solidFill>
                    <a:schemeClr val="tx1"/>
                  </a:solidFill>
                  <a:latin typeface="メイリオ" panose="020B0604030504040204" pitchFamily="50" charset="-128"/>
                  <a:ea typeface="メイリオ" panose="020B0604030504040204" pitchFamily="50" charset="-128"/>
                </a:rPr>
                <a:t>か</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31" name="直線矢印コネクタ 30"/>
            <p:cNvCxnSpPr>
              <a:stCxn id="14" idx="4"/>
              <a:endCxn id="20" idx="0"/>
            </p:cNvCxnSpPr>
            <p:nvPr/>
          </p:nvCxnSpPr>
          <p:spPr>
            <a:xfrm>
              <a:off x="1648322" y="2457968"/>
              <a:ext cx="0" cy="169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0" idx="3"/>
              <a:endCxn id="35" idx="2"/>
            </p:cNvCxnSpPr>
            <p:nvPr/>
          </p:nvCxnSpPr>
          <p:spPr>
            <a:xfrm flipV="1">
              <a:off x="2586033" y="2900606"/>
              <a:ext cx="830086" cy="2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3416119" y="2827567"/>
              <a:ext cx="146078" cy="1460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37" name="ひし形 36"/>
            <p:cNvSpPr/>
            <p:nvPr/>
          </p:nvSpPr>
          <p:spPr>
            <a:xfrm>
              <a:off x="243304" y="5481884"/>
              <a:ext cx="2810034" cy="57164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最終固定活動</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38" name="直線矢印コネクタ 37"/>
            <p:cNvCxnSpPr/>
            <p:nvPr/>
          </p:nvCxnSpPr>
          <p:spPr>
            <a:xfrm>
              <a:off x="3477126" y="2998047"/>
              <a:ext cx="1" cy="121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37" idx="3"/>
            </p:cNvCxnSpPr>
            <p:nvPr/>
          </p:nvCxnSpPr>
          <p:spPr>
            <a:xfrm>
              <a:off x="3053338" y="5767706"/>
              <a:ext cx="5695213" cy="529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149515" y="3527377"/>
              <a:ext cx="1" cy="274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角丸四角形 44"/>
            <p:cNvSpPr/>
            <p:nvPr/>
          </p:nvSpPr>
          <p:spPr>
            <a:xfrm>
              <a:off x="4351670" y="3812877"/>
              <a:ext cx="1595689" cy="3336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活動内容選択</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49" name="直線コネクタ 48"/>
            <p:cNvCxnSpPr>
              <a:stCxn id="45" idx="2"/>
            </p:cNvCxnSpPr>
            <p:nvPr/>
          </p:nvCxnSpPr>
          <p:spPr>
            <a:xfrm flipH="1">
              <a:off x="5149514" y="4146575"/>
              <a:ext cx="1" cy="17392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4044537" y="4320497"/>
              <a:ext cx="2544512"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角丸四角形 53"/>
            <p:cNvSpPr/>
            <p:nvPr/>
          </p:nvSpPr>
          <p:spPr>
            <a:xfrm>
              <a:off x="5415966" y="4494420"/>
              <a:ext cx="2346167" cy="3347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目的地・交通手段選択</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sp>
          <p:nvSpPr>
            <p:cNvPr id="55" name="角丸四角形 54"/>
            <p:cNvSpPr/>
            <p:nvPr/>
          </p:nvSpPr>
          <p:spPr>
            <a:xfrm>
              <a:off x="3301011" y="4494420"/>
              <a:ext cx="1440482" cy="3347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交通手段選択</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58" name="直線コネクタ 57"/>
            <p:cNvCxnSpPr/>
            <p:nvPr/>
          </p:nvCxnSpPr>
          <p:spPr>
            <a:xfrm flipH="1">
              <a:off x="4044537" y="4320497"/>
              <a:ext cx="1" cy="17392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H="1">
              <a:off x="6589049" y="4320497"/>
              <a:ext cx="1" cy="17392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 name="角丸四角形 66"/>
            <p:cNvSpPr/>
            <p:nvPr/>
          </p:nvSpPr>
          <p:spPr>
            <a:xfrm>
              <a:off x="3301011" y="4963726"/>
              <a:ext cx="4461122" cy="3347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滞在時間決定</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68" name="直線コネクタ 67"/>
            <p:cNvCxnSpPr/>
            <p:nvPr/>
          </p:nvCxnSpPr>
          <p:spPr>
            <a:xfrm flipH="1">
              <a:off x="4044537" y="4818802"/>
              <a:ext cx="1" cy="1449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6589049" y="4809481"/>
              <a:ext cx="1" cy="17392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円/楕円 70"/>
            <p:cNvSpPr/>
            <p:nvPr/>
          </p:nvSpPr>
          <p:spPr>
            <a:xfrm>
              <a:off x="5137483" y="5374603"/>
              <a:ext cx="146078" cy="1460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a:xfrm flipH="1">
              <a:off x="4038341" y="5333005"/>
              <a:ext cx="6200" cy="10776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6589049" y="5298124"/>
              <a:ext cx="2" cy="172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endCxn id="71" idx="2"/>
            </p:cNvCxnSpPr>
            <p:nvPr/>
          </p:nvCxnSpPr>
          <p:spPr>
            <a:xfrm>
              <a:off x="4044537" y="5433888"/>
              <a:ext cx="1092946" cy="13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flipH="1">
              <a:off x="5295951" y="5447641"/>
              <a:ext cx="1293098" cy="3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71" idx="4"/>
              <a:endCxn id="71" idx="4"/>
            </p:cNvCxnSpPr>
            <p:nvPr/>
          </p:nvCxnSpPr>
          <p:spPr>
            <a:xfrm>
              <a:off x="5210522" y="5520680"/>
              <a:ext cx="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5245422" y="5594134"/>
              <a:ext cx="3068399" cy="2412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8313821" y="2903484"/>
              <a:ext cx="0" cy="269227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3562197" y="2896077"/>
              <a:ext cx="4751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1648321" y="3515345"/>
              <a:ext cx="775947" cy="12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1648321" y="3527377"/>
              <a:ext cx="0" cy="45234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926129" y="3990522"/>
              <a:ext cx="1440482" cy="3347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交通手段選択</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101" name="直線矢印コネクタ 100"/>
            <p:cNvCxnSpPr>
              <a:endCxn id="37" idx="0"/>
            </p:cNvCxnSpPr>
            <p:nvPr/>
          </p:nvCxnSpPr>
          <p:spPr>
            <a:xfrm>
              <a:off x="1648321" y="4216797"/>
              <a:ext cx="0" cy="1265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ひし形 102"/>
            <p:cNvSpPr/>
            <p:nvPr/>
          </p:nvSpPr>
          <p:spPr>
            <a:xfrm>
              <a:off x="2448332" y="3127100"/>
              <a:ext cx="2081652" cy="77234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latin typeface="メイリオ" panose="020B0604030504040204" pitchFamily="50" charset="-128"/>
                  <a:ea typeface="メイリオ" panose="020B0604030504040204" pitchFamily="50" charset="-128"/>
                </a:rPr>
                <a:t>自由活動実行</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cxnSp>
          <p:nvCxnSpPr>
            <p:cNvPr id="108" name="直線コネクタ 107"/>
            <p:cNvCxnSpPr/>
            <p:nvPr/>
          </p:nvCxnSpPr>
          <p:spPr>
            <a:xfrm>
              <a:off x="8746599" y="2390272"/>
              <a:ext cx="0" cy="337743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a:off x="1714497" y="2390272"/>
              <a:ext cx="70321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4529984" y="3515345"/>
              <a:ext cx="61953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5217384" y="5529536"/>
              <a:ext cx="13164" cy="8871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1642355" y="6053527"/>
              <a:ext cx="0" cy="169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角丸四角形 137"/>
            <p:cNvSpPr/>
            <p:nvPr/>
          </p:nvSpPr>
          <p:spPr>
            <a:xfrm>
              <a:off x="1094873" y="6221775"/>
              <a:ext cx="1106905" cy="2858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rPr>
                <a:t>END</a:t>
              </a:r>
              <a:endParaRPr kumimoji="1" lang="ja-JP" altLang="en-US" sz="1600" dirty="0" smtClean="0">
                <a:solidFill>
                  <a:schemeClr val="tx1"/>
                </a:solidFill>
                <a:latin typeface="メイリオ" panose="020B0604030504040204" pitchFamily="50" charset="-128"/>
                <a:ea typeface="メイリオ" panose="020B0604030504040204" pitchFamily="50" charset="-128"/>
              </a:endParaRPr>
            </a:p>
          </p:txBody>
        </p:sp>
        <p:sp>
          <p:nvSpPr>
            <p:cNvPr id="139" name="テキスト ボックス 138"/>
            <p:cNvSpPr txBox="1"/>
            <p:nvPr/>
          </p:nvSpPr>
          <p:spPr>
            <a:xfrm>
              <a:off x="4558405" y="3229776"/>
              <a:ext cx="655093" cy="338554"/>
            </a:xfrm>
            <a:prstGeom prst="rect">
              <a:avLst/>
            </a:prstGeom>
            <a:noFill/>
          </p:spPr>
          <p:txBody>
            <a:bodyPr wrap="square" rtlCol="0">
              <a:spAutoFit/>
            </a:bodyPr>
            <a:lstStyle/>
            <a:p>
              <a:r>
                <a:rPr kumimoji="1" lang="en-US" altLang="ja-JP" sz="1600" b="1" dirty="0" smtClean="0">
                  <a:latin typeface="メイリオ" panose="020B0604030504040204" pitchFamily="50" charset="-128"/>
                  <a:ea typeface="メイリオ" panose="020B0604030504040204" pitchFamily="50" charset="-128"/>
                </a:rPr>
                <a:t>Yes</a:t>
              </a:r>
              <a:endParaRPr kumimoji="1" lang="ja-JP" altLang="en-US" sz="1600" b="1" dirty="0" smtClean="0">
                <a:latin typeface="メイリオ" panose="020B0604030504040204" pitchFamily="50" charset="-128"/>
                <a:ea typeface="メイリオ" panose="020B0604030504040204" pitchFamily="50" charset="-128"/>
              </a:endParaRPr>
            </a:p>
          </p:txBody>
        </p:sp>
        <p:sp>
          <p:nvSpPr>
            <p:cNvPr id="140" name="テキスト ボックス 139"/>
            <p:cNvSpPr txBox="1"/>
            <p:nvPr/>
          </p:nvSpPr>
          <p:spPr>
            <a:xfrm>
              <a:off x="1059404" y="5968783"/>
              <a:ext cx="655093" cy="338554"/>
            </a:xfrm>
            <a:prstGeom prst="rect">
              <a:avLst/>
            </a:prstGeom>
            <a:noFill/>
          </p:spPr>
          <p:txBody>
            <a:bodyPr wrap="square" rtlCol="0">
              <a:spAutoFit/>
            </a:bodyPr>
            <a:lstStyle/>
            <a:p>
              <a:r>
                <a:rPr kumimoji="1" lang="en-US" altLang="ja-JP" sz="1600" b="1" dirty="0" smtClean="0">
                  <a:latin typeface="メイリオ" panose="020B0604030504040204" pitchFamily="50" charset="-128"/>
                  <a:ea typeface="メイリオ" panose="020B0604030504040204" pitchFamily="50" charset="-128"/>
                </a:rPr>
                <a:t>Yes</a:t>
              </a:r>
              <a:endParaRPr kumimoji="1" lang="ja-JP" altLang="en-US" sz="1600" b="1" dirty="0" smtClean="0">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1893745" y="3260475"/>
              <a:ext cx="502693" cy="338554"/>
            </a:xfrm>
            <a:prstGeom prst="rect">
              <a:avLst/>
            </a:prstGeom>
            <a:noFill/>
          </p:spPr>
          <p:txBody>
            <a:bodyPr wrap="square" rtlCol="0">
              <a:spAutoFit/>
            </a:bodyPr>
            <a:lstStyle/>
            <a:p>
              <a:r>
                <a:rPr lang="en-US" altLang="ja-JP" sz="1600" b="1" dirty="0" smtClean="0">
                  <a:latin typeface="メイリオ" panose="020B0604030504040204" pitchFamily="50" charset="-128"/>
                  <a:ea typeface="メイリオ" panose="020B0604030504040204" pitchFamily="50" charset="-128"/>
                </a:rPr>
                <a:t>No</a:t>
              </a:r>
              <a:endParaRPr kumimoji="1" lang="ja-JP" altLang="en-US" sz="1600" b="1" dirty="0" smtClean="0">
                <a:latin typeface="メイリオ" panose="020B0604030504040204" pitchFamily="50" charset="-128"/>
                <a:ea typeface="メイリオ" panose="020B0604030504040204" pitchFamily="50" charset="-128"/>
              </a:endParaRPr>
            </a:p>
          </p:txBody>
        </p:sp>
        <p:sp>
          <p:nvSpPr>
            <p:cNvPr id="143" name="テキスト ボックス 142"/>
            <p:cNvSpPr txBox="1"/>
            <p:nvPr/>
          </p:nvSpPr>
          <p:spPr>
            <a:xfrm>
              <a:off x="3011408" y="5494941"/>
              <a:ext cx="502693" cy="338554"/>
            </a:xfrm>
            <a:prstGeom prst="rect">
              <a:avLst/>
            </a:prstGeom>
            <a:noFill/>
          </p:spPr>
          <p:txBody>
            <a:bodyPr wrap="square" rtlCol="0">
              <a:spAutoFit/>
            </a:bodyPr>
            <a:lstStyle/>
            <a:p>
              <a:r>
                <a:rPr lang="en-US" altLang="ja-JP" sz="1600" b="1" dirty="0" smtClean="0">
                  <a:latin typeface="メイリオ" panose="020B0604030504040204" pitchFamily="50" charset="-128"/>
                  <a:ea typeface="メイリオ" panose="020B0604030504040204" pitchFamily="50" charset="-128"/>
                </a:rPr>
                <a:t>No</a:t>
              </a:r>
              <a:endParaRPr kumimoji="1" lang="ja-JP" altLang="en-US" sz="1600" b="1" dirty="0" smtClean="0">
                <a:latin typeface="メイリオ" panose="020B0604030504040204" pitchFamily="50" charset="-128"/>
                <a:ea typeface="メイリオ" panose="020B0604030504040204" pitchFamily="50" charset="-128"/>
              </a:endParaRPr>
            </a:p>
          </p:txBody>
        </p:sp>
        <p:sp>
          <p:nvSpPr>
            <p:cNvPr id="144" name="正方形/長方形 143"/>
            <p:cNvSpPr/>
            <p:nvPr/>
          </p:nvSpPr>
          <p:spPr>
            <a:xfrm>
              <a:off x="4422788" y="1527018"/>
              <a:ext cx="3950378" cy="638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rPr>
                <a:t>PCATS</a:t>
              </a:r>
              <a:r>
                <a:rPr kumimoji="1" lang="ja-JP" altLang="en-US" dirty="0" smtClean="0">
                  <a:solidFill>
                    <a:schemeClr val="tx1"/>
                  </a:solidFill>
                  <a:latin typeface="メイリオ" panose="020B0604030504040204" pitchFamily="50" charset="-128"/>
                  <a:ea typeface="メイリオ" panose="020B0604030504040204" pitchFamily="50" charset="-128"/>
                </a:rPr>
                <a:t>では個人の一日の活動は，</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algn="ctr"/>
              <a:r>
                <a:rPr kumimoji="1" lang="ja-JP" altLang="en-US" dirty="0" smtClean="0">
                  <a:solidFill>
                    <a:schemeClr val="tx1"/>
                  </a:solidFill>
                  <a:latin typeface="メイリオ" panose="020B0604030504040204" pitchFamily="50" charset="-128"/>
                  <a:ea typeface="メイリオ" panose="020B0604030504040204" pitchFamily="50" charset="-128"/>
                </a:rPr>
                <a:t>自由活動と固定活動に分類される</a:t>
              </a:r>
            </a:p>
          </p:txBody>
        </p:sp>
      </p:grpSp>
    </p:spTree>
    <p:extLst>
      <p:ext uri="{BB962C8B-B14F-4D97-AF65-F5344CB8AC3E}">
        <p14:creationId xmlns:p14="http://schemas.microsoft.com/office/powerpoint/2010/main" val="3979487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2</a:t>
            </a:fld>
            <a:endParaRPr lang="ja-JP" altLang="en-US" dirty="0"/>
          </a:p>
        </p:txBody>
      </p:sp>
      <p:sp>
        <p:nvSpPr>
          <p:cNvPr id="5" name="タイトル 4"/>
          <p:cNvSpPr>
            <a:spLocks noGrp="1"/>
          </p:cNvSpPr>
          <p:nvPr>
            <p:ph type="title"/>
          </p:nvPr>
        </p:nvSpPr>
        <p:spPr/>
        <p:txBody>
          <a:bodyPr/>
          <a:lstStyle/>
          <a:p>
            <a:r>
              <a:rPr kumimoji="1" lang="ja-JP" altLang="en-US" dirty="0" smtClean="0"/>
              <a:t>研究背景</a:t>
            </a:r>
            <a:endParaRPr kumimoji="1" lang="ja-JP" altLang="en-US" dirty="0"/>
          </a:p>
        </p:txBody>
      </p:sp>
      <p:sp>
        <p:nvSpPr>
          <p:cNvPr id="6" name="テキスト ボックス 5"/>
          <p:cNvSpPr txBox="1"/>
          <p:nvPr/>
        </p:nvSpPr>
        <p:spPr>
          <a:xfrm>
            <a:off x="318912" y="689037"/>
            <a:ext cx="5632103"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交通需要予測における</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OD</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テキスト ボックス 58"/>
          <p:cNvSpPr txBox="1"/>
          <p:nvPr/>
        </p:nvSpPr>
        <p:spPr>
          <a:xfrm>
            <a:off x="225406" y="1180776"/>
            <a:ext cx="8696599" cy="400110"/>
          </a:xfrm>
          <a:prstGeom prst="rect">
            <a:avLst/>
          </a:prstGeom>
          <a:noFill/>
        </p:spPr>
        <p:txBody>
          <a:bodyPr wrap="square" rtlCol="0">
            <a:spAutoFit/>
          </a:bodyPr>
          <a:lstStyle/>
          <a:p>
            <a:pPr>
              <a:buClr>
                <a:srgbClr val="C00000"/>
              </a:buCl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OD</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表は，将来の交通需要予測に利用される重要なデータ</a:t>
            </a:r>
            <a:endPar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Picture 2" descr="クリックすると新しいウィンドウで開きます"/>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699" y="4885594"/>
            <a:ext cx="1468282" cy="11654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405663" y="5343664"/>
            <a:ext cx="5987974" cy="769441"/>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人々の</a:t>
            </a:r>
            <a:r>
              <a:rPr kumimoji="1" lang="ja-JP" altLang="en-US" sz="20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安全性・利便性・快適性</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を考慮した</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より</a:t>
            </a:r>
            <a:r>
              <a:rPr kumimoji="1"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詳細</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動的</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な交通需要予測が求められている</a:t>
            </a:r>
          </a:p>
        </p:txBody>
      </p:sp>
      <p:sp>
        <p:nvSpPr>
          <p:cNvPr id="22" name="テキスト ボックス 21"/>
          <p:cNvSpPr txBox="1"/>
          <p:nvPr/>
        </p:nvSpPr>
        <p:spPr>
          <a:xfrm>
            <a:off x="1063084" y="6073457"/>
            <a:ext cx="4916031" cy="646331"/>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渋滞の解消による時間信頼性</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利便性の確保</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生活の質を考慮した地域ごとの交通政策</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Picture 8" descr="クリックすると新しいウィンドウで開きま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2168" y="5561046"/>
            <a:ext cx="1465449" cy="12095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nvGrpSpPr>
          <p:cNvPr id="8" name="グループ化 7"/>
          <p:cNvGrpSpPr/>
          <p:nvPr/>
        </p:nvGrpSpPr>
        <p:grpSpPr>
          <a:xfrm>
            <a:off x="405663" y="3953028"/>
            <a:ext cx="8585260" cy="771856"/>
            <a:chOff x="518740" y="3357485"/>
            <a:chExt cx="8595326" cy="771856"/>
          </a:xfrm>
        </p:grpSpPr>
        <p:grpSp>
          <p:nvGrpSpPr>
            <p:cNvPr id="2" name="グループ化 1"/>
            <p:cNvGrpSpPr/>
            <p:nvPr/>
          </p:nvGrpSpPr>
          <p:grpSpPr>
            <a:xfrm>
              <a:off x="518740" y="3357485"/>
              <a:ext cx="8595326" cy="770758"/>
              <a:chOff x="1049189" y="1951795"/>
              <a:chExt cx="7717512" cy="770758"/>
            </a:xfrm>
          </p:grpSpPr>
          <p:sp>
            <p:nvSpPr>
              <p:cNvPr id="60" name="テキスト ボックス 59"/>
              <p:cNvSpPr txBox="1"/>
              <p:nvPr/>
            </p:nvSpPr>
            <p:spPr>
              <a:xfrm>
                <a:off x="1247290" y="1951795"/>
                <a:ext cx="7519411"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現状，</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OD</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データの取得は</a:t>
                </a:r>
                <a:r>
                  <a:rPr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PT</a:t>
                </a: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調査・道路交通センサス</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によるものが中心</a:t>
                </a:r>
                <a:endPar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二等辺三角形 60"/>
              <p:cNvSpPr/>
              <p:nvPr/>
            </p:nvSpPr>
            <p:spPr>
              <a:xfrm rot="5400000">
                <a:off x="996891" y="2031254"/>
                <a:ext cx="307817" cy="203221"/>
              </a:xfrm>
              <a:prstGeom prst="triangle">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1715750" y="2353221"/>
                <a:ext cx="2882744" cy="369332"/>
              </a:xfrm>
              <a:prstGeom prst="rect">
                <a:avLst/>
              </a:prstGeom>
              <a:noFill/>
            </p:spPr>
            <p:txBody>
              <a:bodyPr wrap="square" rtlCol="0">
                <a:spAutoFit/>
              </a:bodyPr>
              <a:lstStyle/>
              <a:p>
                <a:pPr marL="342900" indent="-342900">
                  <a:buClr>
                    <a:srgbClr val="C00000"/>
                  </a:buClr>
                  <a:buFont typeface="Wingdings" panose="05000000000000000000" pitchFamily="2" charset="2"/>
                  <a:buChar char="ü"/>
                </a:pPr>
                <a:r>
                  <a:rPr lang="ja-JP" altLang="en-US" dirty="0" smtClean="0">
                    <a:latin typeface="メイリオ" panose="020B0604030504040204" pitchFamily="50" charset="-128"/>
                    <a:ea typeface="メイリオ" panose="020B0604030504040204" pitchFamily="50" charset="-128"/>
                  </a:rPr>
                  <a:t>経年</a:t>
                </a:r>
                <a:r>
                  <a:rPr lang="ja-JP" altLang="en-US" dirty="0">
                    <a:latin typeface="メイリオ" panose="020B0604030504040204" pitchFamily="50" charset="-128"/>
                    <a:ea typeface="メイリオ" panose="020B0604030504040204" pitchFamily="50" charset="-128"/>
                  </a:rPr>
                  <a:t>変化</a:t>
                </a:r>
                <a:r>
                  <a:rPr lang="ja-JP" altLang="en-US" dirty="0" smtClean="0">
                    <a:latin typeface="メイリオ" panose="020B0604030504040204" pitchFamily="50" charset="-128"/>
                    <a:ea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rPr>
                  <a:t>対応</a:t>
                </a:r>
                <a:r>
                  <a:rPr lang="ja-JP" altLang="en-US" dirty="0" smtClean="0">
                    <a:latin typeface="メイリオ" panose="020B0604030504040204" pitchFamily="50" charset="-128"/>
                    <a:ea typeface="メイリオ" panose="020B0604030504040204" pitchFamily="50" charset="-128"/>
                  </a:rPr>
                  <a:t>できない</a:t>
                </a:r>
                <a:endParaRPr kumimoji="1" lang="ja-JP" altLang="en-US" dirty="0" smtClean="0">
                  <a:latin typeface="メイリオ" panose="020B0604030504040204" pitchFamily="50" charset="-128"/>
                  <a:ea typeface="メイリオ" panose="020B0604030504040204" pitchFamily="50" charset="-128"/>
                </a:endParaRPr>
              </a:p>
            </p:txBody>
          </p:sp>
        </p:grpSp>
        <p:sp>
          <p:nvSpPr>
            <p:cNvPr id="26" name="テキスト ボックス 25"/>
            <p:cNvSpPr txBox="1"/>
            <p:nvPr/>
          </p:nvSpPr>
          <p:spPr>
            <a:xfrm>
              <a:off x="4471754" y="3760009"/>
              <a:ext cx="3210636" cy="369332"/>
            </a:xfrm>
            <a:prstGeom prst="rect">
              <a:avLst/>
            </a:prstGeom>
            <a:noFill/>
          </p:spPr>
          <p:txBody>
            <a:bodyPr wrap="square" rtlCol="0">
              <a:spAutoFit/>
            </a:bodyPr>
            <a:lstStyle/>
            <a:p>
              <a:pPr marL="342900" indent="-342900">
                <a:buClr>
                  <a:srgbClr val="C00000"/>
                </a:buClr>
                <a:buFont typeface="Wingdings" panose="05000000000000000000" pitchFamily="2" charset="2"/>
                <a:buChar char="ü"/>
              </a:pPr>
              <a:r>
                <a:rPr lang="ja-JP" altLang="en-US" dirty="0" smtClean="0">
                  <a:latin typeface="メイリオ" panose="020B0604030504040204" pitchFamily="50" charset="-128"/>
                  <a:ea typeface="メイリオ" panose="020B0604030504040204" pitchFamily="50" charset="-128"/>
                </a:rPr>
                <a:t>微視的検討に不向き</a:t>
              </a:r>
              <a:endParaRPr kumimoji="1" lang="ja-JP" altLang="en-US" dirty="0" smtClean="0">
                <a:latin typeface="メイリオ" panose="020B0604030504040204" pitchFamily="50" charset="-128"/>
                <a:ea typeface="メイリオ" panose="020B0604030504040204" pitchFamily="50" charset="-128"/>
              </a:endParaRPr>
            </a:p>
          </p:txBody>
        </p:sp>
      </p:grpSp>
      <p:grpSp>
        <p:nvGrpSpPr>
          <p:cNvPr id="56" name="グループ化 55"/>
          <p:cNvGrpSpPr/>
          <p:nvPr/>
        </p:nvGrpSpPr>
        <p:grpSpPr>
          <a:xfrm>
            <a:off x="455965" y="1741596"/>
            <a:ext cx="8455480" cy="2013447"/>
            <a:chOff x="472464" y="1720121"/>
            <a:chExt cx="8455480" cy="2013447"/>
          </a:xfrm>
        </p:grpSpPr>
        <p:sp>
          <p:nvSpPr>
            <p:cNvPr id="3" name="フローチャート: 代替処理 2"/>
            <p:cNvSpPr/>
            <p:nvPr/>
          </p:nvSpPr>
          <p:spPr>
            <a:xfrm>
              <a:off x="1056168" y="1721033"/>
              <a:ext cx="760491" cy="308028"/>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OD</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表</a:t>
              </a:r>
            </a:p>
          </p:txBody>
        </p:sp>
        <p:sp>
          <p:nvSpPr>
            <p:cNvPr id="7" name="角丸四角形 6"/>
            <p:cNvSpPr/>
            <p:nvPr/>
          </p:nvSpPr>
          <p:spPr>
            <a:xfrm>
              <a:off x="2756746" y="1720121"/>
              <a:ext cx="1899112" cy="3089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交通手段別</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交通量</a:t>
              </a:r>
            </a:p>
          </p:txBody>
        </p:sp>
        <p:sp>
          <p:nvSpPr>
            <p:cNvPr id="17" name="角丸四角形 16"/>
            <p:cNvSpPr/>
            <p:nvPr/>
          </p:nvSpPr>
          <p:spPr>
            <a:xfrm>
              <a:off x="5208466" y="1721884"/>
              <a:ext cx="1899112" cy="307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リンク別</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交通量</a:t>
              </a:r>
            </a:p>
          </p:txBody>
        </p:sp>
        <p:pic>
          <p:nvPicPr>
            <p:cNvPr id="23" name="図 22"/>
            <p:cNvPicPr>
              <a:picLocks noChangeAspect="1"/>
            </p:cNvPicPr>
            <p:nvPr/>
          </p:nvPicPr>
          <p:blipFill rotWithShape="1">
            <a:blip r:embed="rId5"/>
            <a:srcRect l="23867" t="22014" r="57360" b="50396"/>
            <a:stretch/>
          </p:blipFill>
          <p:spPr>
            <a:xfrm>
              <a:off x="472464" y="2245188"/>
              <a:ext cx="2028505" cy="1488380"/>
            </a:xfrm>
            <a:prstGeom prst="rect">
              <a:avLst/>
            </a:prstGeom>
          </p:spPr>
        </p:pic>
        <p:pic>
          <p:nvPicPr>
            <p:cNvPr id="25" name="図 24"/>
            <p:cNvPicPr>
              <a:picLocks noChangeAspect="1"/>
            </p:cNvPicPr>
            <p:nvPr/>
          </p:nvPicPr>
          <p:blipFill rotWithShape="1">
            <a:blip r:embed="rId5"/>
            <a:srcRect l="23867" t="52629" r="57730" b="16365"/>
            <a:stretch/>
          </p:blipFill>
          <p:spPr>
            <a:xfrm>
              <a:off x="2592415" y="2083230"/>
              <a:ext cx="2258706" cy="1650338"/>
            </a:xfrm>
            <a:prstGeom prst="rect">
              <a:avLst/>
            </a:prstGeom>
          </p:spPr>
        </p:pic>
        <p:grpSp>
          <p:nvGrpSpPr>
            <p:cNvPr id="41" name="グループ化 40"/>
            <p:cNvGrpSpPr/>
            <p:nvPr/>
          </p:nvGrpSpPr>
          <p:grpSpPr>
            <a:xfrm>
              <a:off x="5190497" y="2322767"/>
              <a:ext cx="1896311" cy="1259633"/>
              <a:chOff x="5250334" y="2332653"/>
              <a:chExt cx="1896311" cy="1259633"/>
            </a:xfrm>
          </p:grpSpPr>
          <p:cxnSp>
            <p:nvCxnSpPr>
              <p:cNvPr id="10" name="直線コネクタ 9"/>
              <p:cNvCxnSpPr/>
              <p:nvPr/>
            </p:nvCxnSpPr>
            <p:spPr>
              <a:xfrm>
                <a:off x="6016656" y="2332653"/>
                <a:ext cx="0" cy="1259633"/>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6253032" y="2332653"/>
                <a:ext cx="0" cy="1259633"/>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6470412" y="2332653"/>
                <a:ext cx="0" cy="1259633"/>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6691571" y="2332653"/>
                <a:ext cx="0" cy="1259633"/>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flipH="1">
                <a:off x="5393094" y="3186554"/>
                <a:ext cx="1503121" cy="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p:cNvCxnSpPr/>
              <p:nvPr/>
            </p:nvCxnSpPr>
            <p:spPr>
              <a:xfrm flipH="1">
                <a:off x="5390300" y="2704473"/>
                <a:ext cx="1503121" cy="0"/>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H="1">
                <a:off x="5766318" y="2962469"/>
                <a:ext cx="1127104"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H="1">
                <a:off x="5390300" y="2704473"/>
                <a:ext cx="62635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直線コネクタ 41"/>
              <p:cNvCxnSpPr/>
              <p:nvPr/>
            </p:nvCxnSpPr>
            <p:spPr>
              <a:xfrm flipH="1">
                <a:off x="6013528" y="2973505"/>
                <a:ext cx="87989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flipV="1">
                <a:off x="6013528" y="2695231"/>
                <a:ext cx="0" cy="288292"/>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直線コネクタ 47"/>
              <p:cNvCxnSpPr/>
              <p:nvPr/>
            </p:nvCxnSpPr>
            <p:spPr>
              <a:xfrm flipV="1">
                <a:off x="5401281" y="2704473"/>
                <a:ext cx="0" cy="134516"/>
              </a:xfrm>
              <a:prstGeom prst="line">
                <a:avLst/>
              </a:prstGeom>
              <a:ln w="38100"/>
            </p:spPr>
            <p:style>
              <a:lnRef idx="1">
                <a:schemeClr val="dk1"/>
              </a:lnRef>
              <a:fillRef idx="0">
                <a:schemeClr val="dk1"/>
              </a:fillRef>
              <a:effectRef idx="0">
                <a:schemeClr val="dk1"/>
              </a:effectRef>
              <a:fontRef idx="minor">
                <a:schemeClr val="tx1"/>
              </a:fontRef>
            </p:style>
          </p:cxnSp>
          <p:sp>
            <p:nvSpPr>
              <p:cNvPr id="35" name="フローチャート: 結合子 34"/>
              <p:cNvSpPr/>
              <p:nvPr/>
            </p:nvSpPr>
            <p:spPr>
              <a:xfrm>
                <a:off x="5250334" y="2817934"/>
                <a:ext cx="289069" cy="289069"/>
              </a:xfrm>
              <a:prstGeom prst="flowChartConnecto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600" b="1" i="1" dirty="0" err="1"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i</a:t>
                </a:r>
                <a:endParaRPr kumimoji="1" lang="ja-JP" altLang="en-US" sz="1600" b="1" i="1"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フローチャート: 結合子 50"/>
              <p:cNvSpPr/>
              <p:nvPr/>
            </p:nvSpPr>
            <p:spPr>
              <a:xfrm>
                <a:off x="6857576" y="2838989"/>
                <a:ext cx="289069" cy="289069"/>
              </a:xfrm>
              <a:prstGeom prst="flowChartConnector">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600" b="1" i="1" dirty="0" err="1">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j</a:t>
                </a:r>
                <a:endParaRPr kumimoji="1" lang="ja-JP" altLang="en-US" sz="1600" b="1" i="1"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45" name="直線矢印コネクタ 44"/>
            <p:cNvCxnSpPr>
              <a:stCxn id="3" idx="3"/>
              <a:endCxn id="7" idx="1"/>
            </p:cNvCxnSpPr>
            <p:nvPr/>
          </p:nvCxnSpPr>
          <p:spPr>
            <a:xfrm flipV="1">
              <a:off x="1816659" y="1874591"/>
              <a:ext cx="940087" cy="45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a:stCxn id="7" idx="3"/>
              <a:endCxn id="17" idx="1"/>
            </p:cNvCxnSpPr>
            <p:nvPr/>
          </p:nvCxnSpPr>
          <p:spPr>
            <a:xfrm>
              <a:off x="4655858" y="1874591"/>
              <a:ext cx="552608" cy="8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角丸四角形 62"/>
            <p:cNvSpPr/>
            <p:nvPr/>
          </p:nvSpPr>
          <p:spPr>
            <a:xfrm>
              <a:off x="7430103" y="1720122"/>
              <a:ext cx="1497841" cy="314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交通需要</a:t>
              </a:r>
              <a:r>
                <a:rPr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予測</a:t>
              </a: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8" name="直線矢印コネクタ 67"/>
            <p:cNvCxnSpPr>
              <a:endCxn id="63" idx="1"/>
            </p:cNvCxnSpPr>
            <p:nvPr/>
          </p:nvCxnSpPr>
          <p:spPr>
            <a:xfrm>
              <a:off x="7107578" y="1876170"/>
              <a:ext cx="322525" cy="14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55" name="円/楕円 54"/>
          <p:cNvSpPr/>
          <p:nvPr/>
        </p:nvSpPr>
        <p:spPr>
          <a:xfrm>
            <a:off x="225406" y="4834268"/>
            <a:ext cx="1785921" cy="467323"/>
          </a:xfrm>
          <a:prstGeom prst="ellipse">
            <a:avLst/>
          </a:prstGeom>
          <a:solidFill>
            <a:schemeClr val="bg1"/>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近年では</a:t>
            </a:r>
          </a:p>
        </p:txBody>
      </p:sp>
    </p:spTree>
    <p:extLst>
      <p:ext uri="{BB962C8B-B14F-4D97-AF65-F5344CB8AC3E}">
        <p14:creationId xmlns:p14="http://schemas.microsoft.com/office/powerpoint/2010/main" val="853474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3</a:t>
            </a:fld>
            <a:endParaRPr lang="ja-JP" altLang="en-US" dirty="0"/>
          </a:p>
        </p:txBody>
      </p:sp>
      <p:sp>
        <p:nvSpPr>
          <p:cNvPr id="5" name="タイトル 4"/>
          <p:cNvSpPr>
            <a:spLocks noGrp="1"/>
          </p:cNvSpPr>
          <p:nvPr>
            <p:ph type="title"/>
          </p:nvPr>
        </p:nvSpPr>
        <p:spPr/>
        <p:txBody>
          <a:bodyPr/>
          <a:lstStyle/>
          <a:p>
            <a:r>
              <a:rPr kumimoji="1" lang="ja-JP" altLang="en-US" dirty="0" smtClean="0"/>
              <a:t>研究背景</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異種交通データ取得可能性の広がり</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8" name="直線コネクタ 7"/>
          <p:cNvCxnSpPr/>
          <p:nvPr/>
        </p:nvCxnSpPr>
        <p:spPr>
          <a:xfrm>
            <a:off x="3037393" y="1298637"/>
            <a:ext cx="0" cy="5376967"/>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6112354" y="1298637"/>
            <a:ext cx="0" cy="5376967"/>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20" name="角丸四角形 19"/>
          <p:cNvSpPr/>
          <p:nvPr/>
        </p:nvSpPr>
        <p:spPr>
          <a:xfrm>
            <a:off x="280088" y="1223006"/>
            <a:ext cx="2630305" cy="319148"/>
          </a:xfrm>
          <a:prstGeom prst="round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PT</a:t>
            </a:r>
            <a:r>
              <a:rPr kumimoji="1"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調査</a:t>
            </a:r>
            <a:r>
              <a:rPr kumimoji="1" lang="en-US" altLang="ja-JP"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a:t>
            </a:r>
            <a:r>
              <a:rPr kumimoji="1"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道路交通センサス</a:t>
            </a:r>
          </a:p>
        </p:txBody>
      </p:sp>
      <p:pic>
        <p:nvPicPr>
          <p:cNvPr id="2050" name="Picture 2" descr="http://www.tokyo-pt.jp/person/images/zu01.gif"/>
          <p:cNvPicPr>
            <a:picLocks noChangeAspect="1" noChangeArrowheads="1"/>
          </p:cNvPicPr>
          <p:nvPr/>
        </p:nvPicPr>
        <p:blipFill rotWithShape="1">
          <a:blip r:embed="rId3">
            <a:extLst>
              <a:ext uri="{28A0092B-C50C-407E-A947-70E740481C1C}">
                <a14:useLocalDpi xmlns:a14="http://schemas.microsoft.com/office/drawing/2010/main" val="0"/>
              </a:ext>
            </a:extLst>
          </a:blip>
          <a:srcRect r="2285" b="9268"/>
          <a:stretch/>
        </p:blipFill>
        <p:spPr bwMode="auto">
          <a:xfrm>
            <a:off x="280088" y="3012762"/>
            <a:ext cx="2634171" cy="20214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542413" y="5154695"/>
            <a:ext cx="2296592" cy="246221"/>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東京都市圏交通計画協議会</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HP</a:t>
            </a: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355580" y="5515982"/>
            <a:ext cx="2673455" cy="646331"/>
            <a:chOff x="316026" y="3964875"/>
            <a:chExt cx="2673455" cy="646331"/>
          </a:xfrm>
        </p:grpSpPr>
        <p:sp>
          <p:nvSpPr>
            <p:cNvPr id="25" name="テキスト ボックス 24"/>
            <p:cNvSpPr txBox="1"/>
            <p:nvPr/>
          </p:nvSpPr>
          <p:spPr>
            <a:xfrm>
              <a:off x="443478" y="3964875"/>
              <a:ext cx="2546003"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データが取得可</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個人属性特定可能</a:t>
              </a:r>
            </a:p>
          </p:txBody>
        </p:sp>
        <p:pic>
          <p:nvPicPr>
            <p:cNvPr id="2054" name="Picture 6" descr="https://t.pimg.jp/005/229/275/1/522927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815" t="20111" r="50741" b="27491"/>
            <a:stretch/>
          </p:blipFill>
          <p:spPr bwMode="auto">
            <a:xfrm>
              <a:off x="316026" y="4022457"/>
              <a:ext cx="227872" cy="208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360739" y="6118079"/>
            <a:ext cx="2659939" cy="646331"/>
            <a:chOff x="417022" y="4461939"/>
            <a:chExt cx="2659939" cy="646331"/>
          </a:xfrm>
        </p:grpSpPr>
        <p:pic>
          <p:nvPicPr>
            <p:cNvPr id="2056" name="Picture 8" descr="https://t.pimg.jp/005/229/275/1/5229275.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5259" t="24539" r="14297" b="27491"/>
            <a:stretch/>
          </p:blipFill>
          <p:spPr bwMode="auto">
            <a:xfrm>
              <a:off x="417022" y="4518248"/>
              <a:ext cx="234350" cy="222376"/>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p:cNvSpPr txBox="1"/>
            <p:nvPr/>
          </p:nvSpPr>
          <p:spPr>
            <a:xfrm>
              <a:off x="530958" y="4461939"/>
              <a:ext cx="2546003"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経年変化に対応不可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年に一度実施）</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6" name="角丸四角形 15"/>
          <p:cNvSpPr/>
          <p:nvPr/>
        </p:nvSpPr>
        <p:spPr>
          <a:xfrm>
            <a:off x="3235782" y="1223006"/>
            <a:ext cx="2630305" cy="319148"/>
          </a:xfrm>
          <a:prstGeom prst="round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ETC2.0</a:t>
            </a:r>
            <a:r>
              <a:rPr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プローブデータ</a:t>
            </a:r>
            <a:endParaRPr kumimoji="1"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endParaRPr>
          </a:p>
        </p:txBody>
      </p:sp>
      <p:sp>
        <p:nvSpPr>
          <p:cNvPr id="17" name="角丸四角形 16"/>
          <p:cNvSpPr/>
          <p:nvPr/>
        </p:nvSpPr>
        <p:spPr>
          <a:xfrm>
            <a:off x="6358622" y="1223006"/>
            <a:ext cx="2630305" cy="319148"/>
          </a:xfrm>
          <a:prstGeom prst="round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流動人口統計データ</a:t>
            </a:r>
            <a:endParaRPr kumimoji="1"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endParaRPr>
          </a:p>
        </p:txBody>
      </p:sp>
      <p:sp>
        <p:nvSpPr>
          <p:cNvPr id="7" name="TextBox 6"/>
          <p:cNvSpPr txBox="1"/>
          <p:nvPr/>
        </p:nvSpPr>
        <p:spPr>
          <a:xfrm>
            <a:off x="6358621" y="1869598"/>
            <a:ext cx="2702867" cy="923330"/>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地域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に流出入する人口を</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曜日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時間対別に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集計したデータ</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2" name="グループ化 25"/>
          <p:cNvGrpSpPr/>
          <p:nvPr/>
        </p:nvGrpSpPr>
        <p:grpSpPr>
          <a:xfrm>
            <a:off x="6293232" y="5539859"/>
            <a:ext cx="2828694" cy="369332"/>
            <a:chOff x="337900" y="3982522"/>
            <a:chExt cx="2828694" cy="369332"/>
          </a:xfrm>
        </p:grpSpPr>
        <p:sp>
          <p:nvSpPr>
            <p:cNvPr id="23" name="テキスト ボックス 24"/>
            <p:cNvSpPr txBox="1"/>
            <p:nvPr/>
          </p:nvSpPr>
          <p:spPr>
            <a:xfrm>
              <a:off x="540791" y="3982522"/>
              <a:ext cx="2625803"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広範囲</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高頻度なデータ</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7" name="Picture 6" descr="https://t.pimg.jp/005/229/275/1/522927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815" t="20111" r="50741" b="27491"/>
            <a:stretch/>
          </p:blipFill>
          <p:spPr bwMode="auto">
            <a:xfrm>
              <a:off x="337900" y="4022457"/>
              <a:ext cx="227872" cy="208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6289358" y="6133068"/>
            <a:ext cx="2794078" cy="369332"/>
            <a:chOff x="417022" y="4461940"/>
            <a:chExt cx="2794078" cy="369332"/>
          </a:xfrm>
        </p:grpSpPr>
        <p:pic>
          <p:nvPicPr>
            <p:cNvPr id="29" name="Picture 8" descr="https://t.pimg.jp/005/229/275/1/5229275.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5259" t="24539" r="14297" b="27491"/>
            <a:stretch/>
          </p:blipFill>
          <p:spPr bwMode="auto">
            <a:xfrm>
              <a:off x="417022" y="4518248"/>
              <a:ext cx="234350" cy="222376"/>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30"/>
            <p:cNvSpPr txBox="1"/>
            <p:nvPr/>
          </p:nvSpPr>
          <p:spPr>
            <a:xfrm>
              <a:off x="665097" y="4461940"/>
              <a:ext cx="2546003"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集計データ</a:t>
              </a:r>
            </a:p>
          </p:txBody>
        </p:sp>
      </p:grpSp>
      <p:sp>
        <p:nvSpPr>
          <p:cNvPr id="32" name="テキスト ボックス 23"/>
          <p:cNvSpPr txBox="1"/>
          <p:nvPr/>
        </p:nvSpPr>
        <p:spPr>
          <a:xfrm>
            <a:off x="6754851" y="5182112"/>
            <a:ext cx="1837845" cy="246221"/>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図：</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ゼンリン</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データコム</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HP</a:t>
            </a: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6"/>
          <p:cNvSpPr txBox="1"/>
          <p:nvPr/>
        </p:nvSpPr>
        <p:spPr>
          <a:xfrm>
            <a:off x="280088" y="1775375"/>
            <a:ext cx="2630305" cy="1200329"/>
          </a:xfrm>
          <a:prstGeom prst="rect">
            <a:avLst/>
          </a:prstGeom>
          <a:noFill/>
        </p:spPr>
        <p:txBody>
          <a:bodyPr wrap="square" rtlCol="0">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人</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どこからどこへ，</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どのような交通手段で移動したかの調査</a:t>
            </a:r>
            <a:endParaRPr kumimoji="1" 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4" name="Picture 4" descr="ETCが今、次世代へ向けた『ETC2.0』構想へと大きく動き出している。『ETC2.0』とは何なのか。どんな場面で我々ドライバーに対して役立ってくれるのだろうか。そのテーマは「道路を賢く使う」だ。"/>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695" t="2722" b="3900"/>
          <a:stretch/>
        </p:blipFill>
        <p:spPr bwMode="auto">
          <a:xfrm>
            <a:off x="3243010" y="2977923"/>
            <a:ext cx="2688467" cy="21693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5" name="Picture 8" descr="http://dmapnavi.jp/design/img/statistics/statistics2014_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4109" y="2993882"/>
            <a:ext cx="2399330" cy="21374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3180725" y="1741547"/>
            <a:ext cx="2641819" cy="1234157"/>
            <a:chOff x="3108780" y="1676973"/>
            <a:chExt cx="2641819" cy="1234157"/>
          </a:xfrm>
        </p:grpSpPr>
        <p:sp>
          <p:nvSpPr>
            <p:cNvPr id="3" name="テキスト ボックス 2"/>
            <p:cNvSpPr txBox="1"/>
            <p:nvPr/>
          </p:nvSpPr>
          <p:spPr>
            <a:xfrm>
              <a:off x="3108781" y="1676973"/>
              <a:ext cx="1209469" cy="369332"/>
            </a:xfrm>
            <a:prstGeom prst="rect">
              <a:avLst/>
            </a:prstGeom>
            <a:noFill/>
          </p:spPr>
          <p:txBody>
            <a:bodyPr wrap="square" rtlCol="0">
              <a:spAutoFit/>
            </a:bodyPr>
            <a:lstStyle/>
            <a:p>
              <a:r>
                <a:rPr kumimoji="1"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基本情報</a:t>
              </a:r>
            </a:p>
          </p:txBody>
        </p:sp>
        <p:sp>
          <p:nvSpPr>
            <p:cNvPr id="36" name="テキスト ボックス 35"/>
            <p:cNvSpPr txBox="1"/>
            <p:nvPr/>
          </p:nvSpPr>
          <p:spPr>
            <a:xfrm>
              <a:off x="3108780" y="2292349"/>
              <a:ext cx="1595717" cy="369332"/>
            </a:xfrm>
            <a:prstGeom prst="rect">
              <a:avLst/>
            </a:prstGeom>
            <a:noFill/>
          </p:spPr>
          <p:txBody>
            <a:bodyPr wrap="square" rtlCol="0">
              <a:spAutoFit/>
            </a:bodyPr>
            <a:lstStyle/>
            <a:p>
              <a:r>
                <a:rPr kumimoji="1"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走行履歴情報</a:t>
              </a:r>
            </a:p>
          </p:txBody>
        </p:sp>
        <p:sp>
          <p:nvSpPr>
            <p:cNvPr id="9" name="テキスト ボックス 8"/>
            <p:cNvSpPr txBox="1"/>
            <p:nvPr/>
          </p:nvSpPr>
          <p:spPr>
            <a:xfrm>
              <a:off x="3235782" y="1992709"/>
              <a:ext cx="2263366"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・車両情報等</a:t>
              </a:r>
            </a:p>
          </p:txBody>
        </p:sp>
        <p:sp>
          <p:nvSpPr>
            <p:cNvPr id="37" name="テキスト ボックス 36"/>
            <p:cNvSpPr txBox="1"/>
            <p:nvPr/>
          </p:nvSpPr>
          <p:spPr>
            <a:xfrm>
              <a:off x="3242582" y="2572576"/>
              <a:ext cx="2508017"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・移動軌跡</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旅行時間等</a:t>
              </a:r>
            </a:p>
          </p:txBody>
        </p:sp>
      </p:grpSp>
      <p:sp>
        <p:nvSpPr>
          <p:cNvPr id="38" name="テキスト ボックス 37"/>
          <p:cNvSpPr txBox="1"/>
          <p:nvPr/>
        </p:nvSpPr>
        <p:spPr>
          <a:xfrm>
            <a:off x="3944784" y="5154695"/>
            <a:ext cx="1279251" cy="246221"/>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国土交通省</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HP</a:t>
            </a: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3364785" y="5524893"/>
            <a:ext cx="2546003" cy="923330"/>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高いデータ取得頻度</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自動データ取得</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0" name="Picture 6" descr="https://t.pimg.jp/005/229/275/1/522927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815" t="20111" r="50741" b="27491"/>
          <a:stretch/>
        </p:blipFill>
        <p:spPr bwMode="auto">
          <a:xfrm>
            <a:off x="3180725" y="5566467"/>
            <a:ext cx="227872" cy="208760"/>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1"/>
          <p:cNvGrpSpPr/>
          <p:nvPr/>
        </p:nvGrpSpPr>
        <p:grpSpPr>
          <a:xfrm>
            <a:off x="3176294" y="6118080"/>
            <a:ext cx="2727734" cy="646331"/>
            <a:chOff x="417022" y="4460253"/>
            <a:chExt cx="2727734" cy="646331"/>
          </a:xfrm>
        </p:grpSpPr>
        <p:pic>
          <p:nvPicPr>
            <p:cNvPr id="42" name="Picture 8" descr="https://t.pimg.jp/005/229/275/1/5229275.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5259" t="24539" r="14297" b="27491"/>
            <a:stretch/>
          </p:blipFill>
          <p:spPr bwMode="auto">
            <a:xfrm>
              <a:off x="417022" y="4518248"/>
              <a:ext cx="234350" cy="222376"/>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p:cNvSpPr txBox="1"/>
            <p:nvPr/>
          </p:nvSpPr>
          <p:spPr>
            <a:xfrm>
              <a:off x="598753" y="4460253"/>
              <a:ext cx="2546003"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道路</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データのみ</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個人属性データ無し</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220477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4</a:t>
            </a:fld>
            <a:endParaRPr lang="ja-JP" altLang="en-US" dirty="0"/>
          </a:p>
        </p:txBody>
      </p:sp>
      <p:sp>
        <p:nvSpPr>
          <p:cNvPr id="5" name="タイトル 4"/>
          <p:cNvSpPr>
            <a:spLocks noGrp="1"/>
          </p:cNvSpPr>
          <p:nvPr>
            <p:ph type="title"/>
          </p:nvPr>
        </p:nvSpPr>
        <p:spPr/>
        <p:txBody>
          <a:bodyPr/>
          <a:lstStyle/>
          <a:p>
            <a:r>
              <a:rPr kumimoji="1" lang="ja-JP" altLang="en-US" dirty="0" smtClean="0"/>
              <a:t>研究背景</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異種交通データ取得可能性の広がり</a:t>
            </a:r>
          </a:p>
        </p:txBody>
      </p:sp>
      <p:cxnSp>
        <p:nvCxnSpPr>
          <p:cNvPr id="8" name="直線コネクタ 7"/>
          <p:cNvCxnSpPr/>
          <p:nvPr/>
        </p:nvCxnSpPr>
        <p:spPr>
          <a:xfrm>
            <a:off x="3037393" y="1298637"/>
            <a:ext cx="0" cy="5376967"/>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6112354" y="1298637"/>
            <a:ext cx="0" cy="5376967"/>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20" name="角丸四角形 19"/>
          <p:cNvSpPr/>
          <p:nvPr/>
        </p:nvSpPr>
        <p:spPr>
          <a:xfrm>
            <a:off x="280088" y="1223006"/>
            <a:ext cx="2630305" cy="319148"/>
          </a:xfrm>
          <a:prstGeom prst="round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PT</a:t>
            </a:r>
            <a:r>
              <a:rPr kumimoji="1"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調査</a:t>
            </a:r>
            <a:r>
              <a:rPr kumimoji="1" lang="en-US" altLang="ja-JP"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a:t>
            </a:r>
            <a:r>
              <a:rPr kumimoji="1"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道路交通センサス</a:t>
            </a:r>
          </a:p>
        </p:txBody>
      </p:sp>
      <p:pic>
        <p:nvPicPr>
          <p:cNvPr id="2050" name="Picture 2" descr="http://www.tokyo-pt.jp/person/images/zu01.gif"/>
          <p:cNvPicPr>
            <a:picLocks noChangeAspect="1" noChangeArrowheads="1"/>
          </p:cNvPicPr>
          <p:nvPr/>
        </p:nvPicPr>
        <p:blipFill rotWithShape="1">
          <a:blip r:embed="rId3">
            <a:extLst>
              <a:ext uri="{28A0092B-C50C-407E-A947-70E740481C1C}">
                <a14:useLocalDpi xmlns:a14="http://schemas.microsoft.com/office/drawing/2010/main" val="0"/>
              </a:ext>
            </a:extLst>
          </a:blip>
          <a:srcRect r="2285" b="9268"/>
          <a:stretch/>
        </p:blipFill>
        <p:spPr bwMode="auto">
          <a:xfrm>
            <a:off x="280088" y="3012762"/>
            <a:ext cx="2634171" cy="2021416"/>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542413" y="5154695"/>
            <a:ext cx="2296592" cy="246221"/>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東京都市圏交通計画協議会</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HP</a:t>
            </a: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355580" y="5515982"/>
            <a:ext cx="2673455" cy="646331"/>
            <a:chOff x="316026" y="3964875"/>
            <a:chExt cx="2673455" cy="646331"/>
          </a:xfrm>
        </p:grpSpPr>
        <p:sp>
          <p:nvSpPr>
            <p:cNvPr id="25" name="テキスト ボックス 24"/>
            <p:cNvSpPr txBox="1"/>
            <p:nvPr/>
          </p:nvSpPr>
          <p:spPr>
            <a:xfrm>
              <a:off x="443478" y="3964875"/>
              <a:ext cx="2546003"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データが取得可</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個人属性特定可能</a:t>
              </a:r>
            </a:p>
          </p:txBody>
        </p:sp>
        <p:pic>
          <p:nvPicPr>
            <p:cNvPr id="2054" name="Picture 6" descr="https://t.pimg.jp/005/229/275/1/522927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815" t="20111" r="50741" b="27491"/>
            <a:stretch/>
          </p:blipFill>
          <p:spPr bwMode="auto">
            <a:xfrm>
              <a:off x="316026" y="4022457"/>
              <a:ext cx="227872" cy="208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360739" y="6118079"/>
            <a:ext cx="2659939" cy="646331"/>
            <a:chOff x="417022" y="4461939"/>
            <a:chExt cx="2659939" cy="646331"/>
          </a:xfrm>
        </p:grpSpPr>
        <p:pic>
          <p:nvPicPr>
            <p:cNvPr id="2056" name="Picture 8" descr="https://t.pimg.jp/005/229/275/1/5229275.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5259" t="24539" r="14297" b="27491"/>
            <a:stretch/>
          </p:blipFill>
          <p:spPr bwMode="auto">
            <a:xfrm>
              <a:off x="417022" y="4518248"/>
              <a:ext cx="234350" cy="222376"/>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p:cNvSpPr txBox="1"/>
            <p:nvPr/>
          </p:nvSpPr>
          <p:spPr>
            <a:xfrm>
              <a:off x="530958" y="4461939"/>
              <a:ext cx="2546003"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経年変化に対応不可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年に一度実施）</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6" name="角丸四角形 15"/>
          <p:cNvSpPr/>
          <p:nvPr/>
        </p:nvSpPr>
        <p:spPr>
          <a:xfrm>
            <a:off x="3235782" y="1223006"/>
            <a:ext cx="2630305" cy="319148"/>
          </a:xfrm>
          <a:prstGeom prst="round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ETC2.0</a:t>
            </a:r>
            <a:r>
              <a:rPr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プローブデータ</a:t>
            </a:r>
            <a:endParaRPr kumimoji="1"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endParaRPr>
          </a:p>
        </p:txBody>
      </p:sp>
      <p:sp>
        <p:nvSpPr>
          <p:cNvPr id="17" name="角丸四角形 16"/>
          <p:cNvSpPr/>
          <p:nvPr/>
        </p:nvSpPr>
        <p:spPr>
          <a:xfrm>
            <a:off x="6358622" y="1223006"/>
            <a:ext cx="2630305" cy="319148"/>
          </a:xfrm>
          <a:prstGeom prst="round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rPr>
              <a:t>流動人口統計データ</a:t>
            </a:r>
            <a:endParaRPr kumimoji="1" lang="ja-JP" altLang="en-US" sz="1600" b="1" dirty="0" smtClean="0">
              <a:solidFill>
                <a:schemeClr val="bg1"/>
              </a:solidFill>
              <a:latin typeface="ＭＳ Ｐ明朝" panose="02020600040205080304" pitchFamily="18" charset="-128"/>
              <a:ea typeface="ＭＳ Ｐ明朝" panose="02020600040205080304" pitchFamily="18" charset="-128"/>
              <a:cs typeface="メイリオ" panose="020B0604030504040204" pitchFamily="50" charset="-128"/>
            </a:endParaRPr>
          </a:p>
        </p:txBody>
      </p:sp>
      <p:sp>
        <p:nvSpPr>
          <p:cNvPr id="7" name="TextBox 6"/>
          <p:cNvSpPr txBox="1"/>
          <p:nvPr/>
        </p:nvSpPr>
        <p:spPr>
          <a:xfrm>
            <a:off x="6358621" y="1869598"/>
            <a:ext cx="2702867" cy="923330"/>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地域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に流出入する人口を</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曜日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時間対別に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集計したデータ</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2" name="グループ化 25"/>
          <p:cNvGrpSpPr/>
          <p:nvPr/>
        </p:nvGrpSpPr>
        <p:grpSpPr>
          <a:xfrm>
            <a:off x="6331211" y="5535927"/>
            <a:ext cx="2828694" cy="646331"/>
            <a:chOff x="337900" y="3982522"/>
            <a:chExt cx="2828694" cy="646331"/>
          </a:xfrm>
        </p:grpSpPr>
        <p:sp>
          <p:nvSpPr>
            <p:cNvPr id="23" name="テキスト ボックス 24"/>
            <p:cNvSpPr txBox="1"/>
            <p:nvPr/>
          </p:nvSpPr>
          <p:spPr>
            <a:xfrm>
              <a:off x="540791" y="3982522"/>
              <a:ext cx="2625803"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広範囲</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高頻度なデータ</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個人属性特定可能</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7" name="Picture 6" descr="https://t.pimg.jp/005/229/275/1/522927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815" t="20111" r="50741" b="27491"/>
            <a:stretch/>
          </p:blipFill>
          <p:spPr bwMode="auto">
            <a:xfrm>
              <a:off x="337900" y="4022457"/>
              <a:ext cx="227872" cy="20876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8" descr="https://t.pimg.jp/005/229/275/1/5229275.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5259" t="24539" r="14297" b="27491"/>
          <a:stretch/>
        </p:blipFill>
        <p:spPr bwMode="auto">
          <a:xfrm>
            <a:off x="6358621" y="6157218"/>
            <a:ext cx="234350" cy="222376"/>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23"/>
          <p:cNvSpPr txBox="1"/>
          <p:nvPr/>
        </p:nvSpPr>
        <p:spPr>
          <a:xfrm>
            <a:off x="6754851" y="5182112"/>
            <a:ext cx="1837845" cy="246221"/>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図：</a:t>
            </a: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ゼンリン</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データコム</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HP</a:t>
            </a: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6"/>
          <p:cNvSpPr txBox="1"/>
          <p:nvPr/>
        </p:nvSpPr>
        <p:spPr>
          <a:xfrm>
            <a:off x="280088" y="1775375"/>
            <a:ext cx="2630305" cy="1200329"/>
          </a:xfrm>
          <a:prstGeom prst="rect">
            <a:avLst/>
          </a:prstGeom>
          <a:noFill/>
        </p:spPr>
        <p:txBody>
          <a:bodyPr wrap="square" rtlCol="0">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人</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どこからどこへ，</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どのような交通手段で移動したかの調査</a:t>
            </a:r>
            <a:endParaRPr kumimoji="1" 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4" name="Picture 4" descr="ETCが今、次世代へ向けた『ETC2.0』構想へと大きく動き出している。『ETC2.0』とは何なのか。どんな場面で我々ドライバーに対して役立ってくれるのだろうか。そのテーマは「道路を賢く使う」だ。"/>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695" t="2722" b="3900"/>
          <a:stretch/>
        </p:blipFill>
        <p:spPr bwMode="auto">
          <a:xfrm>
            <a:off x="3243010" y="2977923"/>
            <a:ext cx="2688467" cy="216935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http://dmapnavi.jp/design/img/statistics/statistics2014_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4109" y="2993882"/>
            <a:ext cx="2399330" cy="213743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3180725" y="1741547"/>
            <a:ext cx="2641819" cy="1234157"/>
            <a:chOff x="3108780" y="1676973"/>
            <a:chExt cx="2641819" cy="1234157"/>
          </a:xfrm>
        </p:grpSpPr>
        <p:sp>
          <p:nvSpPr>
            <p:cNvPr id="3" name="テキスト ボックス 2"/>
            <p:cNvSpPr txBox="1"/>
            <p:nvPr/>
          </p:nvSpPr>
          <p:spPr>
            <a:xfrm>
              <a:off x="3108781" y="1676973"/>
              <a:ext cx="1209469" cy="369332"/>
            </a:xfrm>
            <a:prstGeom prst="rect">
              <a:avLst/>
            </a:prstGeom>
            <a:noFill/>
          </p:spPr>
          <p:txBody>
            <a:bodyPr wrap="square" rtlCol="0">
              <a:spAutoFit/>
            </a:bodyPr>
            <a:lstStyle/>
            <a:p>
              <a:r>
                <a:rPr kumimoji="1"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基本情報</a:t>
              </a:r>
            </a:p>
          </p:txBody>
        </p:sp>
        <p:sp>
          <p:nvSpPr>
            <p:cNvPr id="36" name="テキスト ボックス 35"/>
            <p:cNvSpPr txBox="1"/>
            <p:nvPr/>
          </p:nvSpPr>
          <p:spPr>
            <a:xfrm>
              <a:off x="3108780" y="2292349"/>
              <a:ext cx="1595717" cy="369332"/>
            </a:xfrm>
            <a:prstGeom prst="rect">
              <a:avLst/>
            </a:prstGeom>
            <a:noFill/>
          </p:spPr>
          <p:txBody>
            <a:bodyPr wrap="square" rtlCol="0">
              <a:spAutoFit/>
            </a:bodyPr>
            <a:lstStyle/>
            <a:p>
              <a:r>
                <a:rPr kumimoji="1"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走行履歴情報</a:t>
              </a:r>
            </a:p>
          </p:txBody>
        </p:sp>
        <p:sp>
          <p:nvSpPr>
            <p:cNvPr id="9" name="テキスト ボックス 8"/>
            <p:cNvSpPr txBox="1"/>
            <p:nvPr/>
          </p:nvSpPr>
          <p:spPr>
            <a:xfrm>
              <a:off x="3235782" y="1992709"/>
              <a:ext cx="2263366"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・車両情報等</a:t>
              </a:r>
            </a:p>
          </p:txBody>
        </p:sp>
        <p:sp>
          <p:nvSpPr>
            <p:cNvPr id="37" name="テキスト ボックス 36"/>
            <p:cNvSpPr txBox="1"/>
            <p:nvPr/>
          </p:nvSpPr>
          <p:spPr>
            <a:xfrm>
              <a:off x="3242582" y="2572576"/>
              <a:ext cx="2508017"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・移動軌跡</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旅行時間等</a:t>
              </a:r>
            </a:p>
          </p:txBody>
        </p:sp>
      </p:grpSp>
      <p:sp>
        <p:nvSpPr>
          <p:cNvPr id="38" name="テキスト ボックス 37"/>
          <p:cNvSpPr txBox="1"/>
          <p:nvPr/>
        </p:nvSpPr>
        <p:spPr>
          <a:xfrm>
            <a:off x="3944784" y="5154695"/>
            <a:ext cx="1279251" cy="246221"/>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国土交通省</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HP</a:t>
            </a:r>
            <a:endPar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3364785" y="5524893"/>
            <a:ext cx="2546003" cy="923330"/>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高いデータ取得頻度</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自動データ取得</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0" name="Picture 6" descr="https://t.pimg.jp/005/229/275/1/522927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815" t="20111" r="50741" b="27491"/>
          <a:stretch/>
        </p:blipFill>
        <p:spPr bwMode="auto">
          <a:xfrm>
            <a:off x="3180725" y="5566467"/>
            <a:ext cx="227872" cy="208760"/>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1"/>
          <p:cNvGrpSpPr/>
          <p:nvPr/>
        </p:nvGrpSpPr>
        <p:grpSpPr>
          <a:xfrm>
            <a:off x="3176294" y="6118080"/>
            <a:ext cx="2727734" cy="646331"/>
            <a:chOff x="417022" y="4460253"/>
            <a:chExt cx="2727734" cy="646331"/>
          </a:xfrm>
        </p:grpSpPr>
        <p:pic>
          <p:nvPicPr>
            <p:cNvPr id="42" name="Picture 8" descr="https://t.pimg.jp/005/229/275/1/5229275.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5259" t="24539" r="14297" b="27491"/>
            <a:stretch/>
          </p:blipFill>
          <p:spPr bwMode="auto">
            <a:xfrm>
              <a:off x="417022" y="4518248"/>
              <a:ext cx="234350" cy="222376"/>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p:cNvSpPr txBox="1"/>
            <p:nvPr/>
          </p:nvSpPr>
          <p:spPr>
            <a:xfrm>
              <a:off x="598753" y="4460253"/>
              <a:ext cx="2546003"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道路</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データのみ</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個人属性データ無し</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4" name="正方形/長方形 43"/>
          <p:cNvSpPr/>
          <p:nvPr/>
        </p:nvSpPr>
        <p:spPr>
          <a:xfrm>
            <a:off x="280088" y="2939823"/>
            <a:ext cx="8863912" cy="252638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694426" y="3473498"/>
            <a:ext cx="8035235" cy="1491551"/>
          </a:xfrm>
          <a:prstGeom prst="roundRect">
            <a:avLst/>
          </a:prstGeom>
          <a:solidFill>
            <a:schemeClr val="bg1"/>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異種の交通データを組み合わせて活用する事に</a:t>
            </a: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詳細</a:t>
            </a: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かつ</a:t>
            </a:r>
            <a:r>
              <a:rPr lang="ja-JP" altLang="en-US"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動的</a:t>
            </a: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a:t>
            </a:r>
            <a:r>
              <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OD</a:t>
            </a: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を表現できるのではないか</a:t>
            </a:r>
            <a:endParaRPr kumimoji="1"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30"/>
          <p:cNvSpPr txBox="1"/>
          <p:nvPr/>
        </p:nvSpPr>
        <p:spPr>
          <a:xfrm>
            <a:off x="6537433" y="6133068"/>
            <a:ext cx="2546003"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集計データ</a:t>
            </a:r>
          </a:p>
        </p:txBody>
      </p:sp>
    </p:spTree>
    <p:extLst>
      <p:ext uri="{BB962C8B-B14F-4D97-AF65-F5344CB8AC3E}">
        <p14:creationId xmlns:p14="http://schemas.microsoft.com/office/powerpoint/2010/main" val="956781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613773" y="2215099"/>
            <a:ext cx="5883947" cy="2380589"/>
          </a:xfrm>
          <a:prstGeom prst="roundRect">
            <a:avLst/>
          </a:prstGeom>
          <a:solidFill>
            <a:srgbClr val="FF999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角丸四角形 12"/>
          <p:cNvSpPr/>
          <p:nvPr/>
        </p:nvSpPr>
        <p:spPr>
          <a:xfrm>
            <a:off x="613774" y="1249378"/>
            <a:ext cx="5883946" cy="869133"/>
          </a:xfrm>
          <a:prstGeom prst="roundRect">
            <a:avLst/>
          </a:prstGeom>
          <a:solidFill>
            <a:schemeClr val="bg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5</a:t>
            </a:fld>
            <a:endParaRPr lang="ja-JP" altLang="en-US" dirty="0"/>
          </a:p>
        </p:txBody>
      </p:sp>
      <p:sp>
        <p:nvSpPr>
          <p:cNvPr id="5" name="タイトル 4"/>
          <p:cNvSpPr>
            <a:spLocks noGrp="1"/>
          </p:cNvSpPr>
          <p:nvPr>
            <p:ph type="title"/>
          </p:nvPr>
        </p:nvSpPr>
        <p:spPr/>
        <p:txBody>
          <a:bodyPr/>
          <a:lstStyle/>
          <a:p>
            <a:r>
              <a:rPr kumimoji="1" lang="ja-JP" altLang="en-US" dirty="0" smtClean="0"/>
              <a:t>研究背景</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交通需要予測におけるモデルの変遷</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ストライプ矢印 11"/>
          <p:cNvSpPr/>
          <p:nvPr/>
        </p:nvSpPr>
        <p:spPr>
          <a:xfrm rot="5400000">
            <a:off x="-654449" y="2504427"/>
            <a:ext cx="3142032" cy="739624"/>
          </a:xfrm>
          <a:prstGeom prst="stripedRightArrow">
            <a:avLst/>
          </a:prstGeom>
          <a:solidFill>
            <a:schemeClr val="bg1"/>
          </a:solidFill>
          <a:ln>
            <a:solidFill>
              <a:schemeClr val="tx1"/>
            </a:solidFill>
          </a:ln>
          <a:effectLst>
            <a:glow rad="63500">
              <a:schemeClr val="tx1">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角丸四角形 13"/>
          <p:cNvSpPr/>
          <p:nvPr/>
        </p:nvSpPr>
        <p:spPr>
          <a:xfrm>
            <a:off x="1352560" y="1630108"/>
            <a:ext cx="1566250" cy="3406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段階推定法</a:t>
            </a:r>
          </a:p>
        </p:txBody>
      </p:sp>
      <p:sp>
        <p:nvSpPr>
          <p:cNvPr id="17" name="テキスト ボックス 16"/>
          <p:cNvSpPr txBox="1"/>
          <p:nvPr/>
        </p:nvSpPr>
        <p:spPr>
          <a:xfrm>
            <a:off x="1183837" y="1276527"/>
            <a:ext cx="5483794" cy="400110"/>
          </a:xfrm>
          <a:prstGeom prst="rect">
            <a:avLst/>
          </a:prstGeom>
          <a:noFill/>
        </p:spPr>
        <p:txBody>
          <a:bodyPr wrap="square" rtlCol="0">
            <a:spAutoFit/>
          </a:bodyPr>
          <a:lstStyle/>
          <a:p>
            <a:r>
              <a:rPr kumimoji="1" lang="ja-JP" altLang="en-US" sz="2000" b="1" dirty="0" smtClean="0">
                <a:latin typeface="HGSｺﾞｼｯｸM" panose="020B0600000000000000" pitchFamily="50" charset="-128"/>
                <a:ea typeface="HGSｺﾞｼｯｸM" panose="020B0600000000000000" pitchFamily="50" charset="-128"/>
                <a:cs typeface="メイリオ" panose="020B0604030504040204" pitchFamily="50" charset="-128"/>
              </a:rPr>
              <a:t>集計モデル</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ゾーン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単位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で交通量を集計して分析</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角丸四角形 17"/>
          <p:cNvSpPr/>
          <p:nvPr/>
        </p:nvSpPr>
        <p:spPr>
          <a:xfrm>
            <a:off x="1352560" y="2628555"/>
            <a:ext cx="1566250" cy="5749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Trip-based</a:t>
            </a:r>
          </a:p>
          <a:p>
            <a:pPr algn="ctr"/>
            <a:r>
              <a:rPr lang="en-US" altLang="ja-JP"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approach</a:t>
            </a:r>
            <a:endParaRPr kumimoji="1" lang="ja-JP" altLang="en-US"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9" name="角丸四角形 18"/>
          <p:cNvSpPr/>
          <p:nvPr/>
        </p:nvSpPr>
        <p:spPr>
          <a:xfrm>
            <a:off x="1352560" y="3739080"/>
            <a:ext cx="1566250" cy="6271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activity-based</a:t>
            </a:r>
          </a:p>
          <a:p>
            <a:pPr algn="ctr"/>
            <a:r>
              <a:rPr lang="en-US" altLang="ja-JP"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approach</a:t>
            </a:r>
            <a:endParaRPr kumimoji="1" lang="ja-JP" altLang="en-US"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20" name="テキスト ボックス 19"/>
          <p:cNvSpPr txBox="1"/>
          <p:nvPr/>
        </p:nvSpPr>
        <p:spPr>
          <a:xfrm>
            <a:off x="1183837" y="2202791"/>
            <a:ext cx="5337614" cy="400110"/>
          </a:xfrm>
          <a:prstGeom prst="rect">
            <a:avLst/>
          </a:prstGeom>
          <a:noFill/>
        </p:spPr>
        <p:txBody>
          <a:bodyPr wrap="square" rtlCol="0">
            <a:spAutoFit/>
          </a:bodyPr>
          <a:lstStyle/>
          <a:p>
            <a:r>
              <a:rPr lang="ja-JP" altLang="en-US" sz="2000" b="1" dirty="0" smtClean="0">
                <a:solidFill>
                  <a:srgbClr val="FF0000"/>
                </a:solidFill>
                <a:latin typeface="HGSｺﾞｼｯｸM" panose="020B0600000000000000" pitchFamily="50" charset="-128"/>
                <a:ea typeface="HGSｺﾞｼｯｸM" panose="020B0600000000000000" pitchFamily="50" charset="-128"/>
                <a:cs typeface="メイリオ" panose="020B0604030504040204" pitchFamily="50" charset="-128"/>
              </a:rPr>
              <a:t>非集計モデル</a:t>
            </a:r>
            <a:r>
              <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個々のトリップを直接モデル化</a:t>
            </a:r>
            <a:endParaRPr kumimoji="1"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6837732" y="1037598"/>
            <a:ext cx="2306268" cy="923330"/>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多様なデータ取得により</a:t>
            </a: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個人間の</a:t>
            </a:r>
            <a:endPar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差異</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を考慮</a:t>
            </a:r>
          </a:p>
        </p:txBody>
      </p:sp>
      <p:sp>
        <p:nvSpPr>
          <p:cNvPr id="30" name="正方形/長方形 29"/>
          <p:cNvSpPr/>
          <p:nvPr/>
        </p:nvSpPr>
        <p:spPr>
          <a:xfrm>
            <a:off x="3123446" y="2620185"/>
            <a:ext cx="2118510" cy="588821"/>
          </a:xfrm>
          <a:prstGeom prst="rect">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個々のトリップ属性</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をモデル化</a:t>
            </a:r>
          </a:p>
        </p:txBody>
      </p:sp>
      <p:sp>
        <p:nvSpPr>
          <p:cNvPr id="32" name="正方形/長方形 31"/>
          <p:cNvSpPr/>
          <p:nvPr/>
        </p:nvSpPr>
        <p:spPr>
          <a:xfrm>
            <a:off x="3123446" y="3777408"/>
            <a:ext cx="2118510" cy="588821"/>
          </a:xfrm>
          <a:prstGeom prst="rect">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個人の生活パターンをモデル化</a:t>
            </a:r>
          </a:p>
        </p:txBody>
      </p:sp>
      <p:sp>
        <p:nvSpPr>
          <p:cNvPr id="34" name="テキスト ボックス 33"/>
          <p:cNvSpPr txBox="1"/>
          <p:nvPr/>
        </p:nvSpPr>
        <p:spPr>
          <a:xfrm>
            <a:off x="6366306" y="3324034"/>
            <a:ext cx="2343128" cy="923330"/>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的確な交通行動</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把握のために</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個人の活動</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を考慮</a:t>
            </a:r>
          </a:p>
        </p:txBody>
      </p:sp>
      <p:sp>
        <p:nvSpPr>
          <p:cNvPr id="31" name="正方形/長方形 30"/>
          <p:cNvSpPr/>
          <p:nvPr/>
        </p:nvSpPr>
        <p:spPr>
          <a:xfrm>
            <a:off x="1315699" y="3476531"/>
            <a:ext cx="4034899" cy="12041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1148921" y="5344206"/>
            <a:ext cx="6067560" cy="1477328"/>
            <a:chOff x="812575" y="5539079"/>
            <a:chExt cx="6067560" cy="1477328"/>
          </a:xfrm>
        </p:grpSpPr>
        <p:pic>
          <p:nvPicPr>
            <p:cNvPr id="3078" name="Picture 6" descr="クリックすると新しいウィンドウで開きます"/>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575" y="5554272"/>
              <a:ext cx="539985" cy="426588"/>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p:cNvSpPr txBox="1"/>
            <p:nvPr/>
          </p:nvSpPr>
          <p:spPr>
            <a:xfrm>
              <a:off x="1328783" y="5539079"/>
              <a:ext cx="5551352" cy="1477328"/>
            </a:xfrm>
            <a:prstGeom prst="rect">
              <a:avLst/>
            </a:prstGeom>
            <a:noFill/>
          </p:spPr>
          <p:txBody>
            <a:bodyPr wrap="square" rtlCol="0">
              <a:spAutoFit/>
            </a:bodyPr>
            <a:lstStyle/>
            <a:p>
              <a:pPr algn="ctr"/>
              <a:r>
                <a:rPr kumimoji="1"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生活行動シミュレーション</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異種交通データ</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の統合により</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より</a:t>
              </a:r>
              <a:r>
                <a:rPr lang="ja-JP" altLang="en-US" sz="24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詳細</a:t>
              </a:r>
              <a:r>
                <a:rPr lang="ja-JP" altLang="en-US" sz="24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24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動的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OD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表現が期待される</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8" name="テキスト ボックス 37"/>
          <p:cNvSpPr txBox="1"/>
          <p:nvPr/>
        </p:nvSpPr>
        <p:spPr>
          <a:xfrm>
            <a:off x="1583647" y="4714637"/>
            <a:ext cx="7125787" cy="400110"/>
          </a:xfrm>
          <a:prstGeom prst="rect">
            <a:avLst/>
          </a:prstGeom>
          <a:noFill/>
        </p:spPr>
        <p:txBody>
          <a:bodyPr wrap="square" rtlCol="0">
            <a:spAutoFit/>
          </a:bodyPr>
          <a:lstStyle/>
          <a:p>
            <a:r>
              <a:rPr kumimoji="1"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個人の生活行動の軌跡を生成する生活行動シミュレーション</a:t>
            </a:r>
          </a:p>
        </p:txBody>
      </p:sp>
      <p:grpSp>
        <p:nvGrpSpPr>
          <p:cNvPr id="7" name="グループ化 6"/>
          <p:cNvGrpSpPr/>
          <p:nvPr/>
        </p:nvGrpSpPr>
        <p:grpSpPr>
          <a:xfrm>
            <a:off x="6861463" y="1909105"/>
            <a:ext cx="2250182" cy="1387592"/>
            <a:chOff x="6889559" y="1911283"/>
            <a:chExt cx="2250182" cy="1387592"/>
          </a:xfrm>
        </p:grpSpPr>
        <p:grpSp>
          <p:nvGrpSpPr>
            <p:cNvPr id="2" name="グループ化 1"/>
            <p:cNvGrpSpPr/>
            <p:nvPr/>
          </p:nvGrpSpPr>
          <p:grpSpPr>
            <a:xfrm>
              <a:off x="8470898" y="1911283"/>
              <a:ext cx="477072" cy="691187"/>
              <a:chOff x="7672644" y="2563442"/>
              <a:chExt cx="579411" cy="697790"/>
            </a:xfrm>
          </p:grpSpPr>
          <p:pic>
            <p:nvPicPr>
              <p:cNvPr id="35" name="Picture 4" descr="クリックすると新しいウィンドウで開きま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7672644" y="2563442"/>
                <a:ext cx="453106" cy="48208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クリックすると新しいウィンドウで開きます"/>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040445" y="2862090"/>
                <a:ext cx="211610" cy="399142"/>
              </a:xfrm>
              <a:prstGeom prst="rect">
                <a:avLst/>
              </a:prstGeom>
              <a:noFill/>
              <a:extLst>
                <a:ext uri="{909E8E84-426E-40DD-AFC4-6F175D3DCCD1}">
                  <a14:hiddenFill xmlns:a14="http://schemas.microsoft.com/office/drawing/2010/main">
                    <a:solidFill>
                      <a:srgbClr val="FFFFFF"/>
                    </a:solidFill>
                  </a14:hiddenFill>
                </a:ext>
              </a:extLst>
            </p:spPr>
          </p:pic>
        </p:grpSp>
        <p:pic>
          <p:nvPicPr>
            <p:cNvPr id="40" name="Picture 6" descr="クリックすると新しいウィンドウで開きます"/>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1338" b="10789"/>
            <a:stretch/>
          </p:blipFill>
          <p:spPr bwMode="auto">
            <a:xfrm>
              <a:off x="7033426" y="1994923"/>
              <a:ext cx="628947" cy="54847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クリックすると新しいウィンドウで開きます"/>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992"/>
            <a:stretch/>
          </p:blipFill>
          <p:spPr bwMode="auto">
            <a:xfrm>
              <a:off x="7662373" y="1967316"/>
              <a:ext cx="762585" cy="64986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6889559" y="2551719"/>
              <a:ext cx="870563" cy="646331"/>
            </a:xfrm>
            <a:prstGeom prst="rect">
              <a:avLst/>
            </a:prstGeom>
            <a:noFill/>
          </p:spPr>
          <p:txBody>
            <a:bodyPr wrap="square" rtlCol="0">
              <a:spAutoFit/>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調査</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道路交通</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センサス</a:t>
              </a:r>
              <a:endPar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7677660" y="2698711"/>
              <a:ext cx="732010" cy="276999"/>
            </a:xfrm>
            <a:prstGeom prst="rect">
              <a:avLst/>
            </a:prstGeom>
            <a:noFill/>
          </p:spPr>
          <p:txBody>
            <a:bodyPr wrap="square" rtlCol="0">
              <a:spAutoFit/>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ETC2.0</a:t>
              </a:r>
              <a:endPar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8407731" y="2652544"/>
              <a:ext cx="732010" cy="646331"/>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流動人口統計データ</a:t>
              </a:r>
              <a:endPar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4" name="左カーブ矢印 43"/>
          <p:cNvSpPr/>
          <p:nvPr/>
        </p:nvSpPr>
        <p:spPr>
          <a:xfrm>
            <a:off x="6393250" y="1736772"/>
            <a:ext cx="526604" cy="869911"/>
          </a:xfrm>
          <a:prstGeom prst="curvedLeftArrow">
            <a:avLst>
              <a:gd name="adj1" fmla="val 16980"/>
              <a:gd name="adj2" fmla="val 50000"/>
              <a:gd name="adj3" fmla="val 4078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左カーブ矢印 44"/>
          <p:cNvSpPr/>
          <p:nvPr/>
        </p:nvSpPr>
        <p:spPr>
          <a:xfrm>
            <a:off x="6058894" y="3097914"/>
            <a:ext cx="526604" cy="869911"/>
          </a:xfrm>
          <a:prstGeom prst="curvedLeftArrow">
            <a:avLst>
              <a:gd name="adj1" fmla="val 16980"/>
              <a:gd name="adj2" fmla="val 50000"/>
              <a:gd name="adj3" fmla="val 4078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1690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p:bldP spid="29" grpId="0"/>
      <p:bldP spid="30" grpId="0" animBg="1"/>
      <p:bldP spid="32" grpId="0" animBg="1"/>
      <p:bldP spid="34" grpId="0"/>
      <p:bldP spid="31" grpId="0" animBg="1"/>
      <p:bldP spid="38" grpId="0"/>
      <p:bldP spid="44"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613773" y="2215099"/>
            <a:ext cx="5883947" cy="2380589"/>
          </a:xfrm>
          <a:prstGeom prst="roundRect">
            <a:avLst/>
          </a:prstGeom>
          <a:solidFill>
            <a:srgbClr val="FF999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角丸四角形 12"/>
          <p:cNvSpPr/>
          <p:nvPr/>
        </p:nvSpPr>
        <p:spPr>
          <a:xfrm>
            <a:off x="613774" y="1249378"/>
            <a:ext cx="5883946" cy="869133"/>
          </a:xfrm>
          <a:prstGeom prst="roundRect">
            <a:avLst/>
          </a:prstGeom>
          <a:solidFill>
            <a:schemeClr val="bg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6</a:t>
            </a:fld>
            <a:endParaRPr lang="ja-JP" altLang="en-US" dirty="0"/>
          </a:p>
        </p:txBody>
      </p:sp>
      <p:sp>
        <p:nvSpPr>
          <p:cNvPr id="5" name="タイトル 4"/>
          <p:cNvSpPr>
            <a:spLocks noGrp="1"/>
          </p:cNvSpPr>
          <p:nvPr>
            <p:ph type="title"/>
          </p:nvPr>
        </p:nvSpPr>
        <p:spPr/>
        <p:txBody>
          <a:bodyPr/>
          <a:lstStyle/>
          <a:p>
            <a:r>
              <a:rPr kumimoji="1" lang="ja-JP" altLang="en-US" dirty="0" smtClean="0"/>
              <a:t>研究背景</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交通需要予測におけるモデルの変遷</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ストライプ矢印 11"/>
          <p:cNvSpPr/>
          <p:nvPr/>
        </p:nvSpPr>
        <p:spPr>
          <a:xfrm rot="5400000">
            <a:off x="-654449" y="2504427"/>
            <a:ext cx="3142032" cy="739624"/>
          </a:xfrm>
          <a:prstGeom prst="stripedRightArrow">
            <a:avLst/>
          </a:prstGeom>
          <a:solidFill>
            <a:schemeClr val="bg1"/>
          </a:solidFill>
          <a:ln>
            <a:solidFill>
              <a:schemeClr val="tx1"/>
            </a:solidFill>
          </a:ln>
          <a:effectLst>
            <a:glow rad="63500">
              <a:schemeClr val="tx1">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角丸四角形 13"/>
          <p:cNvSpPr/>
          <p:nvPr/>
        </p:nvSpPr>
        <p:spPr>
          <a:xfrm>
            <a:off x="1352560" y="1630108"/>
            <a:ext cx="1566250" cy="3406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段階推定法</a:t>
            </a:r>
          </a:p>
        </p:txBody>
      </p:sp>
      <p:sp>
        <p:nvSpPr>
          <p:cNvPr id="17" name="テキスト ボックス 16"/>
          <p:cNvSpPr txBox="1"/>
          <p:nvPr/>
        </p:nvSpPr>
        <p:spPr>
          <a:xfrm>
            <a:off x="1183837" y="1276527"/>
            <a:ext cx="5483794" cy="400110"/>
          </a:xfrm>
          <a:prstGeom prst="rect">
            <a:avLst/>
          </a:prstGeom>
          <a:noFill/>
        </p:spPr>
        <p:txBody>
          <a:bodyPr wrap="square" rtlCol="0">
            <a:spAutoFit/>
          </a:bodyPr>
          <a:lstStyle/>
          <a:p>
            <a:r>
              <a:rPr kumimoji="1" lang="ja-JP" altLang="en-US" sz="2000" b="1" dirty="0" smtClean="0">
                <a:latin typeface="HGSｺﾞｼｯｸM" panose="020B0600000000000000" pitchFamily="50" charset="-128"/>
                <a:ea typeface="HGSｺﾞｼｯｸM" panose="020B0600000000000000" pitchFamily="50" charset="-128"/>
                <a:cs typeface="メイリオ" panose="020B0604030504040204" pitchFamily="50" charset="-128"/>
              </a:rPr>
              <a:t>集計モデル</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ゾーン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単位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で交通量を集計して分析</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角丸四角形 17"/>
          <p:cNvSpPr/>
          <p:nvPr/>
        </p:nvSpPr>
        <p:spPr>
          <a:xfrm>
            <a:off x="1352560" y="2628555"/>
            <a:ext cx="1566250" cy="5749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Trip-based</a:t>
            </a:r>
          </a:p>
          <a:p>
            <a:pPr algn="ctr"/>
            <a:r>
              <a:rPr lang="en-US" altLang="ja-JP"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approach</a:t>
            </a:r>
            <a:endParaRPr kumimoji="1" lang="ja-JP" altLang="en-US"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9" name="角丸四角形 18"/>
          <p:cNvSpPr/>
          <p:nvPr/>
        </p:nvSpPr>
        <p:spPr>
          <a:xfrm>
            <a:off x="1352560" y="3739080"/>
            <a:ext cx="1566250" cy="6271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activity-based</a:t>
            </a:r>
          </a:p>
          <a:p>
            <a:pPr algn="ctr"/>
            <a:r>
              <a:rPr lang="en-US" altLang="ja-JP"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approach</a:t>
            </a:r>
            <a:endParaRPr kumimoji="1" lang="ja-JP" altLang="en-US" dirty="0" smtClean="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20" name="テキスト ボックス 19"/>
          <p:cNvSpPr txBox="1"/>
          <p:nvPr/>
        </p:nvSpPr>
        <p:spPr>
          <a:xfrm>
            <a:off x="1183837" y="2202791"/>
            <a:ext cx="5337614" cy="400110"/>
          </a:xfrm>
          <a:prstGeom prst="rect">
            <a:avLst/>
          </a:prstGeom>
          <a:noFill/>
        </p:spPr>
        <p:txBody>
          <a:bodyPr wrap="square" rtlCol="0">
            <a:spAutoFit/>
          </a:bodyPr>
          <a:lstStyle/>
          <a:p>
            <a:r>
              <a:rPr lang="ja-JP" altLang="en-US" sz="2000" b="1" dirty="0" smtClean="0">
                <a:solidFill>
                  <a:srgbClr val="FF0000"/>
                </a:solidFill>
                <a:latin typeface="HGSｺﾞｼｯｸM" panose="020B0600000000000000" pitchFamily="50" charset="-128"/>
                <a:ea typeface="HGSｺﾞｼｯｸM" panose="020B0600000000000000" pitchFamily="50" charset="-128"/>
                <a:cs typeface="メイリオ" panose="020B0604030504040204" pitchFamily="50" charset="-128"/>
              </a:rPr>
              <a:t>非集計モデル</a:t>
            </a:r>
            <a:r>
              <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個々のトリップを直接モデル化</a:t>
            </a:r>
            <a:endParaRPr kumimoji="1"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6837732" y="1037598"/>
            <a:ext cx="2306268" cy="923330"/>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多様なデータ取得により</a:t>
            </a: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個人間の</a:t>
            </a:r>
            <a:endPar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差異</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を考慮</a:t>
            </a:r>
          </a:p>
        </p:txBody>
      </p:sp>
      <p:sp>
        <p:nvSpPr>
          <p:cNvPr id="30" name="正方形/長方形 29"/>
          <p:cNvSpPr/>
          <p:nvPr/>
        </p:nvSpPr>
        <p:spPr>
          <a:xfrm>
            <a:off x="3123446" y="2620185"/>
            <a:ext cx="2118510" cy="588821"/>
          </a:xfrm>
          <a:prstGeom prst="rect">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個々のトリップ属性</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をモデル化</a:t>
            </a:r>
          </a:p>
        </p:txBody>
      </p:sp>
      <p:sp>
        <p:nvSpPr>
          <p:cNvPr id="32" name="正方形/長方形 31"/>
          <p:cNvSpPr/>
          <p:nvPr/>
        </p:nvSpPr>
        <p:spPr>
          <a:xfrm>
            <a:off x="3123446" y="3777408"/>
            <a:ext cx="2118510" cy="588821"/>
          </a:xfrm>
          <a:prstGeom prst="rect">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個人の生活パターンをモデル化</a:t>
            </a:r>
          </a:p>
        </p:txBody>
      </p:sp>
      <p:sp>
        <p:nvSpPr>
          <p:cNvPr id="34" name="テキスト ボックス 33"/>
          <p:cNvSpPr txBox="1"/>
          <p:nvPr/>
        </p:nvSpPr>
        <p:spPr>
          <a:xfrm>
            <a:off x="6366306" y="3324034"/>
            <a:ext cx="2343128" cy="923330"/>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的確な交通行動</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把握のために</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個人の活動</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を考慮</a:t>
            </a:r>
          </a:p>
        </p:txBody>
      </p:sp>
      <p:sp>
        <p:nvSpPr>
          <p:cNvPr id="31" name="正方形/長方形 30"/>
          <p:cNvSpPr/>
          <p:nvPr/>
        </p:nvSpPr>
        <p:spPr>
          <a:xfrm>
            <a:off x="1315699" y="3476531"/>
            <a:ext cx="4034899" cy="12041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1583647" y="4714637"/>
            <a:ext cx="7125787" cy="400110"/>
          </a:xfrm>
          <a:prstGeom prst="rect">
            <a:avLst/>
          </a:prstGeom>
          <a:noFill/>
        </p:spPr>
        <p:txBody>
          <a:bodyPr wrap="square" rtlCol="0">
            <a:spAutoFit/>
          </a:bodyPr>
          <a:lstStyle/>
          <a:p>
            <a:r>
              <a:rPr kumimoji="1"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個人の生活行動の軌跡を生成する生活行動シミュレーション</a:t>
            </a:r>
          </a:p>
        </p:txBody>
      </p:sp>
      <p:grpSp>
        <p:nvGrpSpPr>
          <p:cNvPr id="7" name="グループ化 6"/>
          <p:cNvGrpSpPr/>
          <p:nvPr/>
        </p:nvGrpSpPr>
        <p:grpSpPr>
          <a:xfrm>
            <a:off x="6861463" y="1909105"/>
            <a:ext cx="2250182" cy="1387592"/>
            <a:chOff x="6889559" y="1911283"/>
            <a:chExt cx="2250182" cy="1387592"/>
          </a:xfrm>
        </p:grpSpPr>
        <p:grpSp>
          <p:nvGrpSpPr>
            <p:cNvPr id="2" name="グループ化 1"/>
            <p:cNvGrpSpPr/>
            <p:nvPr/>
          </p:nvGrpSpPr>
          <p:grpSpPr>
            <a:xfrm>
              <a:off x="8470898" y="1911283"/>
              <a:ext cx="477072" cy="691187"/>
              <a:chOff x="7672644" y="2563442"/>
              <a:chExt cx="579411" cy="697790"/>
            </a:xfrm>
          </p:grpSpPr>
          <p:pic>
            <p:nvPicPr>
              <p:cNvPr id="35" name="Picture 4" descr="クリックすると新しいウィンドウで開きます"/>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7672644" y="2563442"/>
                <a:ext cx="453106" cy="48208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クリックすると新しいウィンドウで開きま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040445" y="2862090"/>
                <a:ext cx="211610" cy="399142"/>
              </a:xfrm>
              <a:prstGeom prst="rect">
                <a:avLst/>
              </a:prstGeom>
              <a:noFill/>
              <a:extLst>
                <a:ext uri="{909E8E84-426E-40DD-AFC4-6F175D3DCCD1}">
                  <a14:hiddenFill xmlns:a14="http://schemas.microsoft.com/office/drawing/2010/main">
                    <a:solidFill>
                      <a:srgbClr val="FFFFFF"/>
                    </a:solidFill>
                  </a14:hiddenFill>
                </a:ext>
              </a:extLst>
            </p:spPr>
          </p:pic>
        </p:grpSp>
        <p:pic>
          <p:nvPicPr>
            <p:cNvPr id="40" name="Picture 6" descr="クリックすると新しいウィンドウで開きます"/>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338" b="10789"/>
            <a:stretch/>
          </p:blipFill>
          <p:spPr bwMode="auto">
            <a:xfrm>
              <a:off x="7033426" y="1994923"/>
              <a:ext cx="628947" cy="54847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クリックすると新しいウィンドウで開きます"/>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992"/>
            <a:stretch/>
          </p:blipFill>
          <p:spPr bwMode="auto">
            <a:xfrm>
              <a:off x="7662373" y="1967316"/>
              <a:ext cx="762585" cy="64986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6889559" y="2551719"/>
              <a:ext cx="870563" cy="646331"/>
            </a:xfrm>
            <a:prstGeom prst="rect">
              <a:avLst/>
            </a:prstGeom>
            <a:noFill/>
          </p:spPr>
          <p:txBody>
            <a:bodyPr wrap="square" rtlCol="0">
              <a:spAutoFit/>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調査</a:t>
              </a:r>
              <a:endPar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道路交通</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センサス</a:t>
              </a:r>
              <a:endPar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7677660" y="2698711"/>
              <a:ext cx="732010" cy="276999"/>
            </a:xfrm>
            <a:prstGeom prst="rect">
              <a:avLst/>
            </a:prstGeom>
            <a:noFill/>
          </p:spPr>
          <p:txBody>
            <a:bodyPr wrap="square" rtlCol="0">
              <a:spAutoFit/>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ETC2.0</a:t>
              </a:r>
              <a:endPar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8407731" y="2652544"/>
              <a:ext cx="732010" cy="646331"/>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流動人口統計データ</a:t>
              </a:r>
              <a:endPar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4" name="左カーブ矢印 43"/>
          <p:cNvSpPr/>
          <p:nvPr/>
        </p:nvSpPr>
        <p:spPr>
          <a:xfrm>
            <a:off x="6393250" y="1736772"/>
            <a:ext cx="526604" cy="869911"/>
          </a:xfrm>
          <a:prstGeom prst="curvedLeftArrow">
            <a:avLst>
              <a:gd name="adj1" fmla="val 16980"/>
              <a:gd name="adj2" fmla="val 50000"/>
              <a:gd name="adj3" fmla="val 4078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左カーブ矢印 44"/>
          <p:cNvSpPr/>
          <p:nvPr/>
        </p:nvSpPr>
        <p:spPr>
          <a:xfrm>
            <a:off x="6058894" y="3097914"/>
            <a:ext cx="526604" cy="869911"/>
          </a:xfrm>
          <a:prstGeom prst="curvedLeftArrow">
            <a:avLst>
              <a:gd name="adj1" fmla="val 16980"/>
              <a:gd name="adj2" fmla="val 50000"/>
              <a:gd name="adj3" fmla="val 4078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933061" y="5285915"/>
            <a:ext cx="7358337" cy="1385210"/>
            <a:chOff x="1145175" y="5200405"/>
            <a:chExt cx="7146223" cy="1385210"/>
          </a:xfrm>
        </p:grpSpPr>
        <p:sp>
          <p:nvSpPr>
            <p:cNvPr id="46" name="正方形/長方形 45"/>
            <p:cNvSpPr/>
            <p:nvPr/>
          </p:nvSpPr>
          <p:spPr>
            <a:xfrm>
              <a:off x="1145175" y="5200405"/>
              <a:ext cx="2044178" cy="444954"/>
            </a:xfrm>
            <a:prstGeom prst="rect">
              <a:avLst/>
            </a:prstGeom>
            <a:solidFill>
              <a:srgbClr val="C00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研究の目的</a:t>
              </a:r>
            </a:p>
          </p:txBody>
        </p:sp>
        <p:grpSp>
          <p:nvGrpSpPr>
            <p:cNvPr id="47" name="グループ化 46"/>
            <p:cNvGrpSpPr/>
            <p:nvPr/>
          </p:nvGrpSpPr>
          <p:grpSpPr>
            <a:xfrm>
              <a:off x="1145175" y="5696716"/>
              <a:ext cx="7146223" cy="888899"/>
              <a:chOff x="602232" y="5532405"/>
              <a:chExt cx="7146223" cy="888899"/>
            </a:xfrm>
          </p:grpSpPr>
          <p:sp>
            <p:nvSpPr>
              <p:cNvPr id="48" name="L 字 47"/>
              <p:cNvSpPr/>
              <p:nvPr/>
            </p:nvSpPr>
            <p:spPr>
              <a:xfrm rot="5400000">
                <a:off x="712231" y="5575620"/>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L 字 48"/>
              <p:cNvSpPr/>
              <p:nvPr/>
            </p:nvSpPr>
            <p:spPr>
              <a:xfrm rot="5400000">
                <a:off x="590448" y="5633521"/>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L 字 49"/>
              <p:cNvSpPr/>
              <p:nvPr/>
            </p:nvSpPr>
            <p:spPr>
              <a:xfrm rot="16200000" flipH="1">
                <a:off x="7362736" y="5575621"/>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L 字 50"/>
              <p:cNvSpPr/>
              <p:nvPr/>
            </p:nvSpPr>
            <p:spPr>
              <a:xfrm rot="16200000" flipH="1">
                <a:off x="7484519" y="5633522"/>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テキスト ボックス 51"/>
              <p:cNvSpPr txBox="1"/>
              <p:nvPr/>
            </p:nvSpPr>
            <p:spPr>
              <a:xfrm>
                <a:off x="967582" y="5532405"/>
                <a:ext cx="6293742" cy="830997"/>
              </a:xfrm>
              <a:prstGeom prst="rect">
                <a:avLst/>
              </a:prstGeom>
              <a:noFill/>
            </p:spPr>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異種交通データを利用した</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高頻度かつ高精度な</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OD</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推計</a:t>
                </a:r>
                <a:endParaRPr kumimoji="1"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L 字 52"/>
              <p:cNvSpPr/>
              <p:nvPr/>
            </p:nvSpPr>
            <p:spPr>
              <a:xfrm rot="16200000">
                <a:off x="7475933" y="6099466"/>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L 字 53"/>
              <p:cNvSpPr/>
              <p:nvPr/>
            </p:nvSpPr>
            <p:spPr>
              <a:xfrm rot="16200000">
                <a:off x="7354150" y="6157367"/>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L 字 54"/>
              <p:cNvSpPr/>
              <p:nvPr/>
            </p:nvSpPr>
            <p:spPr>
              <a:xfrm rot="5400000" flipH="1">
                <a:off x="581861" y="6099465"/>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L 字 55"/>
              <p:cNvSpPr/>
              <p:nvPr/>
            </p:nvSpPr>
            <p:spPr>
              <a:xfrm rot="5400000" flipH="1">
                <a:off x="703644" y="6157366"/>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Tree>
    <p:extLst>
      <p:ext uri="{BB962C8B-B14F-4D97-AF65-F5344CB8AC3E}">
        <p14:creationId xmlns:p14="http://schemas.microsoft.com/office/powerpoint/2010/main" val="1237731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7</a:t>
            </a:fld>
            <a:endParaRPr lang="ja-JP" altLang="en-US" dirty="0"/>
          </a:p>
        </p:txBody>
      </p:sp>
      <p:sp>
        <p:nvSpPr>
          <p:cNvPr id="5" name="タイトル 4"/>
          <p:cNvSpPr>
            <a:spLocks noGrp="1"/>
          </p:cNvSpPr>
          <p:nvPr>
            <p:ph type="title"/>
          </p:nvPr>
        </p:nvSpPr>
        <p:spPr/>
        <p:txBody>
          <a:bodyPr/>
          <a:lstStyle/>
          <a:p>
            <a:r>
              <a:rPr kumimoji="1" lang="ja-JP" altLang="en-US" dirty="0" smtClean="0"/>
              <a:t>研究の手法</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データ同化アプローチの交通データへの適用</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5" name="グループ化 14"/>
          <p:cNvGrpSpPr/>
          <p:nvPr/>
        </p:nvGrpSpPr>
        <p:grpSpPr>
          <a:xfrm>
            <a:off x="523155" y="1210691"/>
            <a:ext cx="2044178" cy="400111"/>
            <a:chOff x="891478" y="1325453"/>
            <a:chExt cx="2044178" cy="400111"/>
          </a:xfrm>
        </p:grpSpPr>
        <p:sp>
          <p:nvSpPr>
            <p:cNvPr id="7" name="テキスト ボックス 6"/>
            <p:cNvSpPr txBox="1"/>
            <p:nvPr/>
          </p:nvSpPr>
          <p:spPr>
            <a:xfrm>
              <a:off x="1208199" y="1325454"/>
              <a:ext cx="1593410"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データ同化</a:t>
              </a:r>
            </a:p>
          </p:txBody>
        </p:sp>
        <p:grpSp>
          <p:nvGrpSpPr>
            <p:cNvPr id="10" name="グループ化 9"/>
            <p:cNvGrpSpPr/>
            <p:nvPr/>
          </p:nvGrpSpPr>
          <p:grpSpPr>
            <a:xfrm>
              <a:off x="891478" y="1325453"/>
              <a:ext cx="365348" cy="342209"/>
              <a:chOff x="842850" y="1383356"/>
              <a:chExt cx="365348" cy="342209"/>
            </a:xfrm>
          </p:grpSpPr>
          <p:sp>
            <p:nvSpPr>
              <p:cNvPr id="8" name="L 字 7"/>
              <p:cNvSpPr/>
              <p:nvPr/>
            </p:nvSpPr>
            <p:spPr>
              <a:xfrm rot="5400000">
                <a:off x="944262" y="1403727"/>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L 字 8"/>
              <p:cNvSpPr/>
              <p:nvPr/>
            </p:nvSpPr>
            <p:spPr>
              <a:xfrm rot="5400000">
                <a:off x="822479" y="1461628"/>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1" name="グループ化 10"/>
            <p:cNvGrpSpPr/>
            <p:nvPr/>
          </p:nvGrpSpPr>
          <p:grpSpPr>
            <a:xfrm flipH="1">
              <a:off x="2570308" y="1325453"/>
              <a:ext cx="365348" cy="342209"/>
              <a:chOff x="842850" y="1383356"/>
              <a:chExt cx="365348" cy="342209"/>
            </a:xfrm>
          </p:grpSpPr>
          <p:sp>
            <p:nvSpPr>
              <p:cNvPr id="12" name="L 字 11"/>
              <p:cNvSpPr/>
              <p:nvPr/>
            </p:nvSpPr>
            <p:spPr>
              <a:xfrm rot="5400000">
                <a:off x="944262" y="1403727"/>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L 字 12"/>
              <p:cNvSpPr/>
              <p:nvPr/>
            </p:nvSpPr>
            <p:spPr>
              <a:xfrm rot="5400000">
                <a:off x="822479" y="1461628"/>
                <a:ext cx="284308" cy="243565"/>
              </a:xfrm>
              <a:prstGeom prst="corner">
                <a:avLst>
                  <a:gd name="adj1" fmla="val 0"/>
                  <a:gd name="adj2" fmla="val 167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4" name="テキスト ボックス 13"/>
          <p:cNvSpPr txBox="1"/>
          <p:nvPr/>
        </p:nvSpPr>
        <p:spPr>
          <a:xfrm>
            <a:off x="549639" y="1838151"/>
            <a:ext cx="5021821" cy="1323439"/>
          </a:xfrm>
          <a:prstGeom prst="rect">
            <a:avLst/>
          </a:prstGeom>
          <a:noFill/>
        </p:spPr>
        <p:txBody>
          <a:bodyPr wrap="square" rtlCol="0">
            <a:spAutoFit/>
          </a:bodyPr>
          <a:lstStyle/>
          <a:p>
            <a:r>
              <a:rPr lang="ja-JP" altLang="en-US" sz="20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シミュレーション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b="1" dirty="0" smtClean="0">
                <a:solidFill>
                  <a:schemeClr val="bg2">
                    <a:lumMod val="10000"/>
                  </a:schemeClr>
                </a:solidFill>
                <a:latin typeface="メイリオ" panose="020B0604030504040204" pitchFamily="50" charset="-128"/>
                <a:ea typeface="メイリオ" panose="020B0604030504040204" pitchFamily="50" charset="-128"/>
                <a:cs typeface="メイリオ" panose="020B0604030504040204" pitchFamily="50" charset="-128"/>
              </a:rPr>
              <a:t>観測データ</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を埋め込み，</a:t>
            </a:r>
            <a:r>
              <a:rPr kumimoji="1" lang="ja-JP" altLang="en-US" sz="2000" u="sng" dirty="0" smtClean="0">
                <a:latin typeface="メイリオ" panose="020B0604030504040204" pitchFamily="50" charset="-128"/>
                <a:ea typeface="メイリオ" panose="020B0604030504040204" pitchFamily="50" charset="-128"/>
                <a:cs typeface="メイリオ" panose="020B0604030504040204" pitchFamily="50" charset="-128"/>
              </a:rPr>
              <a:t>馴染ませる</a:t>
            </a:r>
            <a:endParaRPr kumimoji="1" lang="en-US" altLang="ja-JP" sz="2000" u="sng"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⇒実際の観測データを説明する</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尤もらしい推定を実現</a:t>
            </a:r>
            <a:endPar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1" name="グループ化 80"/>
          <p:cNvGrpSpPr/>
          <p:nvPr/>
        </p:nvGrpSpPr>
        <p:grpSpPr>
          <a:xfrm>
            <a:off x="5963515" y="1530886"/>
            <a:ext cx="2707791" cy="1812086"/>
            <a:chOff x="5977975" y="1619407"/>
            <a:chExt cx="2707791" cy="1812086"/>
          </a:xfrm>
        </p:grpSpPr>
        <p:grpSp>
          <p:nvGrpSpPr>
            <p:cNvPr id="46" name="グループ化 45"/>
            <p:cNvGrpSpPr/>
            <p:nvPr/>
          </p:nvGrpSpPr>
          <p:grpSpPr>
            <a:xfrm>
              <a:off x="5977975" y="1619407"/>
              <a:ext cx="2707791" cy="1812086"/>
              <a:chOff x="6083929" y="1354281"/>
              <a:chExt cx="2707791" cy="1812086"/>
            </a:xfrm>
          </p:grpSpPr>
          <p:sp>
            <p:nvSpPr>
              <p:cNvPr id="21" name="フリーフォーム 20"/>
              <p:cNvSpPr/>
              <p:nvPr/>
            </p:nvSpPr>
            <p:spPr>
              <a:xfrm>
                <a:off x="6237837" y="1753010"/>
                <a:ext cx="2145672" cy="302437"/>
              </a:xfrm>
              <a:custGeom>
                <a:avLst/>
                <a:gdLst>
                  <a:gd name="connsiteX0" fmla="*/ 0 w 2145672"/>
                  <a:gd name="connsiteY0" fmla="*/ 302437 h 302437"/>
                  <a:gd name="connsiteX1" fmla="*/ 371192 w 2145672"/>
                  <a:gd name="connsiteY1" fmla="*/ 103260 h 302437"/>
                  <a:gd name="connsiteX2" fmla="*/ 986828 w 2145672"/>
                  <a:gd name="connsiteY2" fmla="*/ 266223 h 302437"/>
                  <a:gd name="connsiteX3" fmla="*/ 1593410 w 2145672"/>
                  <a:gd name="connsiteY3" fmla="*/ 248116 h 302437"/>
                  <a:gd name="connsiteX4" fmla="*/ 2037030 w 2145672"/>
                  <a:gd name="connsiteY4" fmla="*/ 21779 h 302437"/>
                  <a:gd name="connsiteX5" fmla="*/ 2145672 w 2145672"/>
                  <a:gd name="connsiteY5" fmla="*/ 21779 h 30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5672" h="302437">
                    <a:moveTo>
                      <a:pt x="0" y="302437"/>
                    </a:moveTo>
                    <a:cubicBezTo>
                      <a:pt x="103360" y="205866"/>
                      <a:pt x="206721" y="109296"/>
                      <a:pt x="371192" y="103260"/>
                    </a:cubicBezTo>
                    <a:cubicBezTo>
                      <a:pt x="535663" y="97224"/>
                      <a:pt x="783125" y="242080"/>
                      <a:pt x="986828" y="266223"/>
                    </a:cubicBezTo>
                    <a:cubicBezTo>
                      <a:pt x="1190531" y="290366"/>
                      <a:pt x="1418376" y="288857"/>
                      <a:pt x="1593410" y="248116"/>
                    </a:cubicBezTo>
                    <a:cubicBezTo>
                      <a:pt x="1768444" y="207375"/>
                      <a:pt x="1944986" y="59502"/>
                      <a:pt x="2037030" y="21779"/>
                    </a:cubicBezTo>
                    <a:cubicBezTo>
                      <a:pt x="2129074" y="-15944"/>
                      <a:pt x="2137373" y="2917"/>
                      <a:pt x="2145672" y="2177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6337426" y="1901228"/>
                <a:ext cx="2009869" cy="719201"/>
              </a:xfrm>
              <a:custGeom>
                <a:avLst/>
                <a:gdLst>
                  <a:gd name="connsiteX0" fmla="*/ 0 w 2009869"/>
                  <a:gd name="connsiteY0" fmla="*/ 624689 h 719201"/>
                  <a:gd name="connsiteX1" fmla="*/ 443620 w 2009869"/>
                  <a:gd name="connsiteY1" fmla="*/ 434566 h 719201"/>
                  <a:gd name="connsiteX2" fmla="*/ 1204111 w 2009869"/>
                  <a:gd name="connsiteY2" fmla="*/ 715223 h 719201"/>
                  <a:gd name="connsiteX3" fmla="*/ 1756372 w 2009869"/>
                  <a:gd name="connsiteY3" fmla="*/ 181069 h 719201"/>
                  <a:gd name="connsiteX4" fmla="*/ 2009869 w 2009869"/>
                  <a:gd name="connsiteY4" fmla="*/ 0 h 719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69" h="719201">
                    <a:moveTo>
                      <a:pt x="0" y="624689"/>
                    </a:moveTo>
                    <a:cubicBezTo>
                      <a:pt x="121467" y="522083"/>
                      <a:pt x="242935" y="419477"/>
                      <a:pt x="443620" y="434566"/>
                    </a:cubicBezTo>
                    <a:cubicBezTo>
                      <a:pt x="644305" y="449655"/>
                      <a:pt x="985319" y="757472"/>
                      <a:pt x="1204111" y="715223"/>
                    </a:cubicBezTo>
                    <a:cubicBezTo>
                      <a:pt x="1422903" y="672974"/>
                      <a:pt x="1622079" y="300273"/>
                      <a:pt x="1756372" y="181069"/>
                    </a:cubicBezTo>
                    <a:cubicBezTo>
                      <a:pt x="1890665" y="61865"/>
                      <a:pt x="1950267" y="30932"/>
                      <a:pt x="200986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24"/>
              <p:cNvSpPr/>
              <p:nvPr/>
            </p:nvSpPr>
            <p:spPr>
              <a:xfrm>
                <a:off x="6337426" y="1620570"/>
                <a:ext cx="1910281" cy="597529"/>
              </a:xfrm>
              <a:custGeom>
                <a:avLst/>
                <a:gdLst>
                  <a:gd name="connsiteX0" fmla="*/ 0 w 1910281"/>
                  <a:gd name="connsiteY0" fmla="*/ 597529 h 597529"/>
                  <a:gd name="connsiteX1" fmla="*/ 253497 w 1910281"/>
                  <a:gd name="connsiteY1" fmla="*/ 407406 h 597529"/>
                  <a:gd name="connsiteX2" fmla="*/ 506994 w 1910281"/>
                  <a:gd name="connsiteY2" fmla="*/ 434567 h 597529"/>
                  <a:gd name="connsiteX3" fmla="*/ 923453 w 1910281"/>
                  <a:gd name="connsiteY3" fmla="*/ 262551 h 597529"/>
                  <a:gd name="connsiteX4" fmla="*/ 1439501 w 1910281"/>
                  <a:gd name="connsiteY4" fmla="*/ 280658 h 597529"/>
                  <a:gd name="connsiteX5" fmla="*/ 1910281 w 1910281"/>
                  <a:gd name="connsiteY5" fmla="*/ 0 h 5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0281" h="597529">
                    <a:moveTo>
                      <a:pt x="0" y="597529"/>
                    </a:moveTo>
                    <a:cubicBezTo>
                      <a:pt x="84499" y="516047"/>
                      <a:pt x="168998" y="434566"/>
                      <a:pt x="253497" y="407406"/>
                    </a:cubicBezTo>
                    <a:cubicBezTo>
                      <a:pt x="337996" y="380246"/>
                      <a:pt x="395335" y="458710"/>
                      <a:pt x="506994" y="434567"/>
                    </a:cubicBezTo>
                    <a:cubicBezTo>
                      <a:pt x="618653" y="410424"/>
                      <a:pt x="768035" y="288202"/>
                      <a:pt x="923453" y="262551"/>
                    </a:cubicBezTo>
                    <a:cubicBezTo>
                      <a:pt x="1078871" y="236900"/>
                      <a:pt x="1275030" y="324416"/>
                      <a:pt x="1439501" y="280658"/>
                    </a:cubicBezTo>
                    <a:cubicBezTo>
                      <a:pt x="1603972" y="236899"/>
                      <a:pt x="1757126" y="118449"/>
                      <a:pt x="1910281"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p:cNvSpPr/>
              <p:nvPr/>
            </p:nvSpPr>
            <p:spPr>
              <a:xfrm>
                <a:off x="6522322" y="2122423"/>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フローチャート: 結合子 26"/>
              <p:cNvSpPr/>
              <p:nvPr/>
            </p:nvSpPr>
            <p:spPr>
              <a:xfrm>
                <a:off x="6712282" y="1925974"/>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フローチャート: 結合子 27"/>
              <p:cNvSpPr/>
              <p:nvPr/>
            </p:nvSpPr>
            <p:spPr>
              <a:xfrm>
                <a:off x="6998478" y="2095572"/>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フローチャート: 結合子 28"/>
              <p:cNvSpPr/>
              <p:nvPr/>
            </p:nvSpPr>
            <p:spPr>
              <a:xfrm>
                <a:off x="7266759" y="2278274"/>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フローチャート: 結合子 29"/>
              <p:cNvSpPr/>
              <p:nvPr/>
            </p:nvSpPr>
            <p:spPr>
              <a:xfrm>
                <a:off x="7730950" y="2122423"/>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フローチャート: 結合子 30"/>
              <p:cNvSpPr/>
              <p:nvPr/>
            </p:nvSpPr>
            <p:spPr>
              <a:xfrm>
                <a:off x="8106296" y="2004883"/>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フローチャート: 結合子 31"/>
              <p:cNvSpPr/>
              <p:nvPr/>
            </p:nvSpPr>
            <p:spPr>
              <a:xfrm>
                <a:off x="6270877" y="2174976"/>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フローチャート: 結合子 32"/>
              <p:cNvSpPr/>
              <p:nvPr/>
            </p:nvSpPr>
            <p:spPr>
              <a:xfrm>
                <a:off x="7526883" y="2218099"/>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7" name="直線矢印コネクタ 36"/>
              <p:cNvCxnSpPr/>
              <p:nvPr/>
            </p:nvCxnSpPr>
            <p:spPr>
              <a:xfrm>
                <a:off x="6083929" y="2799430"/>
                <a:ext cx="26888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7991823" y="2827813"/>
                <a:ext cx="710944"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時間</a:t>
                </a:r>
              </a:p>
            </p:txBody>
          </p:sp>
          <p:sp>
            <p:nvSpPr>
              <p:cNvPr id="40" name="フリーフォーム 39"/>
              <p:cNvSpPr/>
              <p:nvPr/>
            </p:nvSpPr>
            <p:spPr>
              <a:xfrm>
                <a:off x="6192570" y="1933074"/>
                <a:ext cx="2326741" cy="485344"/>
              </a:xfrm>
              <a:custGeom>
                <a:avLst/>
                <a:gdLst>
                  <a:gd name="connsiteX0" fmla="*/ 0 w 2326741"/>
                  <a:gd name="connsiteY0" fmla="*/ 366506 h 485344"/>
                  <a:gd name="connsiteX1" fmla="*/ 416460 w 2326741"/>
                  <a:gd name="connsiteY1" fmla="*/ 303132 h 485344"/>
                  <a:gd name="connsiteX2" fmla="*/ 606582 w 2326741"/>
                  <a:gd name="connsiteY2" fmla="*/ 67742 h 485344"/>
                  <a:gd name="connsiteX3" fmla="*/ 751438 w 2326741"/>
                  <a:gd name="connsiteY3" fmla="*/ 31528 h 485344"/>
                  <a:gd name="connsiteX4" fmla="*/ 1086416 w 2326741"/>
                  <a:gd name="connsiteY4" fmla="*/ 484201 h 485344"/>
                  <a:gd name="connsiteX5" fmla="*/ 1638678 w 2326741"/>
                  <a:gd name="connsiteY5" fmla="*/ 158276 h 485344"/>
                  <a:gd name="connsiteX6" fmla="*/ 2326741 w 2326741"/>
                  <a:gd name="connsiteY6" fmla="*/ 67742 h 48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6741" h="485344">
                    <a:moveTo>
                      <a:pt x="0" y="366506"/>
                    </a:moveTo>
                    <a:cubicBezTo>
                      <a:pt x="157681" y="359716"/>
                      <a:pt x="315363" y="352926"/>
                      <a:pt x="416460" y="303132"/>
                    </a:cubicBezTo>
                    <a:cubicBezTo>
                      <a:pt x="517557" y="253338"/>
                      <a:pt x="550752" y="113009"/>
                      <a:pt x="606582" y="67742"/>
                    </a:cubicBezTo>
                    <a:cubicBezTo>
                      <a:pt x="662412" y="22475"/>
                      <a:pt x="671466" y="-37882"/>
                      <a:pt x="751438" y="31528"/>
                    </a:cubicBezTo>
                    <a:cubicBezTo>
                      <a:pt x="831410" y="100938"/>
                      <a:pt x="938543" y="463076"/>
                      <a:pt x="1086416" y="484201"/>
                    </a:cubicBezTo>
                    <a:cubicBezTo>
                      <a:pt x="1234289" y="505326"/>
                      <a:pt x="1431957" y="227686"/>
                      <a:pt x="1638678" y="158276"/>
                    </a:cubicBezTo>
                    <a:cubicBezTo>
                      <a:pt x="1845399" y="88866"/>
                      <a:pt x="2086070" y="78304"/>
                      <a:pt x="2326741" y="67742"/>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ローチャート: 結合子 40"/>
              <p:cNvSpPr/>
              <p:nvPr/>
            </p:nvSpPr>
            <p:spPr>
              <a:xfrm>
                <a:off x="6525986" y="1451754"/>
                <a:ext cx="104479" cy="108641"/>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6609836" y="1366838"/>
                <a:ext cx="88176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観測値</a:t>
                </a:r>
              </a:p>
            </p:txBody>
          </p:sp>
          <p:cxnSp>
            <p:nvCxnSpPr>
              <p:cNvPr id="44" name="直線コネクタ 43"/>
              <p:cNvCxnSpPr>
                <a:stCxn id="42" idx="3"/>
              </p:cNvCxnSpPr>
              <p:nvPr/>
            </p:nvCxnSpPr>
            <p:spPr>
              <a:xfrm>
                <a:off x="7491598" y="1536115"/>
                <a:ext cx="2393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7747123" y="1354281"/>
                <a:ext cx="1044597"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最尤推定</a:t>
                </a:r>
              </a:p>
            </p:txBody>
          </p:sp>
        </p:grpSp>
        <p:sp>
          <p:nvSpPr>
            <p:cNvPr id="47" name="フリーフォーム 46"/>
            <p:cNvSpPr/>
            <p:nvPr/>
          </p:nvSpPr>
          <p:spPr>
            <a:xfrm>
              <a:off x="6183517" y="2309646"/>
              <a:ext cx="2154725" cy="442738"/>
            </a:xfrm>
            <a:custGeom>
              <a:avLst/>
              <a:gdLst>
                <a:gd name="connsiteX0" fmla="*/ 0 w 2154725"/>
                <a:gd name="connsiteY0" fmla="*/ 324912 h 442738"/>
                <a:gd name="connsiteX1" fmla="*/ 371192 w 2154725"/>
                <a:gd name="connsiteY1" fmla="*/ 26148 h 442738"/>
                <a:gd name="connsiteX2" fmla="*/ 660903 w 2154725"/>
                <a:gd name="connsiteY2" fmla="*/ 62362 h 442738"/>
                <a:gd name="connsiteX3" fmla="*/ 1113576 w 2154725"/>
                <a:gd name="connsiteY3" fmla="*/ 442607 h 442738"/>
                <a:gd name="connsiteX4" fmla="*/ 2154725 w 2154725"/>
                <a:gd name="connsiteY4" fmla="*/ 17095 h 442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4725" h="442738">
                  <a:moveTo>
                    <a:pt x="0" y="324912"/>
                  </a:moveTo>
                  <a:cubicBezTo>
                    <a:pt x="130521" y="197409"/>
                    <a:pt x="261042" y="69906"/>
                    <a:pt x="371192" y="26148"/>
                  </a:cubicBezTo>
                  <a:cubicBezTo>
                    <a:pt x="481343" y="-17610"/>
                    <a:pt x="537172" y="-7048"/>
                    <a:pt x="660903" y="62362"/>
                  </a:cubicBezTo>
                  <a:cubicBezTo>
                    <a:pt x="784634" y="131772"/>
                    <a:pt x="864606" y="450151"/>
                    <a:pt x="1113576" y="442607"/>
                  </a:cubicBezTo>
                  <a:cubicBezTo>
                    <a:pt x="1362546" y="435063"/>
                    <a:pt x="1758635" y="226079"/>
                    <a:pt x="2154725" y="1709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 name="正方形/長方形 67"/>
          <p:cNvSpPr/>
          <p:nvPr/>
        </p:nvSpPr>
        <p:spPr>
          <a:xfrm>
            <a:off x="729279" y="5216968"/>
            <a:ext cx="1788348" cy="284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8" name="グループ化 57"/>
          <p:cNvGrpSpPr/>
          <p:nvPr/>
        </p:nvGrpSpPr>
        <p:grpSpPr>
          <a:xfrm>
            <a:off x="5768146" y="3478440"/>
            <a:ext cx="3272267" cy="2036755"/>
            <a:chOff x="5704101" y="3133165"/>
            <a:chExt cx="3272267" cy="2036755"/>
          </a:xfrm>
        </p:grpSpPr>
        <p:grpSp>
          <p:nvGrpSpPr>
            <p:cNvPr id="38" name="グループ化 37"/>
            <p:cNvGrpSpPr/>
            <p:nvPr/>
          </p:nvGrpSpPr>
          <p:grpSpPr>
            <a:xfrm>
              <a:off x="5773699" y="3133165"/>
              <a:ext cx="3202669" cy="1936489"/>
              <a:chOff x="5679956" y="3013225"/>
              <a:chExt cx="3202669" cy="1936489"/>
            </a:xfrm>
          </p:grpSpPr>
          <p:grpSp>
            <p:nvGrpSpPr>
              <p:cNvPr id="119" name="グループ化 118"/>
              <p:cNvGrpSpPr/>
              <p:nvPr/>
            </p:nvGrpSpPr>
            <p:grpSpPr>
              <a:xfrm>
                <a:off x="7846236" y="3390565"/>
                <a:ext cx="917945" cy="978028"/>
                <a:chOff x="3817389" y="1866427"/>
                <a:chExt cx="850555" cy="885825"/>
              </a:xfrm>
            </p:grpSpPr>
            <p:pic>
              <p:nvPicPr>
                <p:cNvPr id="120" name="Picture 4" descr="クリックすると新しいウィンドウで開きます"/>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3817389" y="1866427"/>
                  <a:ext cx="600966" cy="625004"/>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クリックすると新しいウィンドウで開きます"/>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387280" y="2234778"/>
                  <a:ext cx="280664" cy="51747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クリックすると新しいウィンドウで開きます"/>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338" b="10789"/>
              <a:stretch/>
            </p:blipFill>
            <p:spPr bwMode="auto">
              <a:xfrm>
                <a:off x="5679956" y="3482534"/>
                <a:ext cx="1075271" cy="937685"/>
              </a:xfrm>
              <a:prstGeom prst="rect">
                <a:avLst/>
              </a:prstGeom>
              <a:noFill/>
              <a:extLst>
                <a:ext uri="{909E8E84-426E-40DD-AFC4-6F175D3DCCD1}">
                  <a14:hiddenFill xmlns:a14="http://schemas.microsoft.com/office/drawing/2010/main">
                    <a:solidFill>
                      <a:srgbClr val="FFFFFF"/>
                    </a:solidFill>
                  </a14:hiddenFill>
                </a:ext>
              </a:extLst>
            </p:spPr>
          </p:pic>
          <p:sp>
            <p:nvSpPr>
              <p:cNvPr id="83" name="正方形/長方形 82"/>
              <p:cNvSpPr/>
              <p:nvPr/>
            </p:nvSpPr>
            <p:spPr>
              <a:xfrm>
                <a:off x="6364353" y="3013225"/>
                <a:ext cx="1907894" cy="412508"/>
              </a:xfrm>
              <a:prstGeom prst="rect">
                <a:avLst/>
              </a:prstGeom>
              <a:solidFill>
                <a:schemeClr val="tx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観測データ</a:t>
                </a:r>
              </a:p>
            </p:txBody>
          </p:sp>
          <p:pic>
            <p:nvPicPr>
              <p:cNvPr id="1028" name="Picture 4" descr="クリックすると新しいウィンドウで開きます"/>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992"/>
              <a:stretch/>
            </p:blipFill>
            <p:spPr bwMode="auto">
              <a:xfrm>
                <a:off x="6738390" y="3441151"/>
                <a:ext cx="1119061" cy="953655"/>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5708845" y="4394806"/>
                <a:ext cx="1282868" cy="523220"/>
              </a:xfrm>
              <a:prstGeom prst="rect">
                <a:avLst/>
              </a:prstGeom>
              <a:noFill/>
            </p:spPr>
            <p:txBody>
              <a:bodyPr wrap="square" rtlCol="0">
                <a:spAutoFit/>
              </a:bodyPr>
              <a:lstStyle/>
              <a:p>
                <a:r>
                  <a:rPr kumimoji="1"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PT</a:t>
                </a:r>
                <a:r>
                  <a:rPr kumimoji="1"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調査</a:t>
                </a:r>
                <a:endParaRPr kumimoji="1"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道路センサス</a:t>
                </a:r>
                <a:endParaRPr kumimoji="1"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2" name="テキスト ボックス 121"/>
              <p:cNvSpPr txBox="1"/>
              <p:nvPr/>
            </p:nvSpPr>
            <p:spPr>
              <a:xfrm>
                <a:off x="6977349" y="4495970"/>
                <a:ext cx="854958" cy="307777"/>
              </a:xfrm>
              <a:prstGeom prst="rect">
                <a:avLst/>
              </a:prstGeom>
              <a:noFill/>
            </p:spPr>
            <p:txBody>
              <a:bodyPr wrap="square" rtlCol="0">
                <a:spAutoFit/>
              </a:bodyPr>
              <a:lstStyle/>
              <a:p>
                <a:r>
                  <a:rPr kumimoji="1"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ETC2.0</a:t>
                </a:r>
                <a:endParaRPr kumimoji="1"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 name="テキスト ボックス 122"/>
              <p:cNvSpPr txBox="1"/>
              <p:nvPr/>
            </p:nvSpPr>
            <p:spPr>
              <a:xfrm>
                <a:off x="7835569" y="4426494"/>
                <a:ext cx="1047056" cy="523220"/>
              </a:xfrm>
              <a:prstGeom prst="rect">
                <a:avLst/>
              </a:prstGeom>
              <a:noFill/>
            </p:spPr>
            <p:txBody>
              <a:bodyPr wrap="square" rtlCol="0">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モバイル</a:t>
                </a:r>
                <a:endPar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空間統計</a:t>
                </a:r>
              </a:p>
            </p:txBody>
          </p:sp>
          <p:cxnSp>
            <p:nvCxnSpPr>
              <p:cNvPr id="24" name="直線コネクタ 23"/>
              <p:cNvCxnSpPr/>
              <p:nvPr/>
            </p:nvCxnSpPr>
            <p:spPr>
              <a:xfrm>
                <a:off x="5723359" y="4394586"/>
                <a:ext cx="2890713" cy="10469"/>
              </a:xfrm>
              <a:prstGeom prst="line">
                <a:avLst/>
              </a:prstGeom>
            </p:spPr>
            <p:style>
              <a:lnRef idx="1">
                <a:schemeClr val="dk1"/>
              </a:lnRef>
              <a:fillRef idx="0">
                <a:schemeClr val="dk1"/>
              </a:fillRef>
              <a:effectRef idx="0">
                <a:schemeClr val="dk1"/>
              </a:effectRef>
              <a:fontRef idx="minor">
                <a:schemeClr val="tx1"/>
              </a:fontRef>
            </p:style>
          </p:cxnSp>
        </p:grpSp>
        <p:sp>
          <p:nvSpPr>
            <p:cNvPr id="127" name="角丸四角形 126"/>
            <p:cNvSpPr/>
            <p:nvPr/>
          </p:nvSpPr>
          <p:spPr>
            <a:xfrm>
              <a:off x="5704101" y="3544313"/>
              <a:ext cx="3257738" cy="16256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2" name="グループ化 51"/>
          <p:cNvGrpSpPr/>
          <p:nvPr/>
        </p:nvGrpSpPr>
        <p:grpSpPr>
          <a:xfrm>
            <a:off x="409359" y="3478440"/>
            <a:ext cx="3364511" cy="1983106"/>
            <a:chOff x="355580" y="3121174"/>
            <a:chExt cx="3364511" cy="1983106"/>
          </a:xfrm>
        </p:grpSpPr>
        <p:pic>
          <p:nvPicPr>
            <p:cNvPr id="1026" name="Picture 2" descr="クリックすると新しいウィンドウで開きます"/>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9950" y="4169978"/>
              <a:ext cx="1219119" cy="853383"/>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478044" y="3661352"/>
              <a:ext cx="3242047"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生活行動シミュレーション</a:t>
              </a:r>
            </a:p>
          </p:txBody>
        </p:sp>
        <p:grpSp>
          <p:nvGrpSpPr>
            <p:cNvPr id="84" name="グループ化 83"/>
            <p:cNvGrpSpPr/>
            <p:nvPr/>
          </p:nvGrpSpPr>
          <p:grpSpPr>
            <a:xfrm>
              <a:off x="1362353" y="3971469"/>
              <a:ext cx="1982724" cy="1051892"/>
              <a:chOff x="1566251" y="2652666"/>
              <a:chExt cx="1563166" cy="926286"/>
            </a:xfrm>
          </p:grpSpPr>
          <p:sp>
            <p:nvSpPr>
              <p:cNvPr id="85" name="フローチャート: 結合子 84"/>
              <p:cNvSpPr/>
              <p:nvPr/>
            </p:nvSpPr>
            <p:spPr>
              <a:xfrm>
                <a:off x="1566251" y="2933322"/>
                <a:ext cx="144855" cy="144855"/>
              </a:xfrm>
              <a:prstGeom prst="flowChartConnector">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フローチャート: 結合子 87"/>
              <p:cNvSpPr/>
              <p:nvPr/>
            </p:nvSpPr>
            <p:spPr>
              <a:xfrm>
                <a:off x="2058113" y="2770360"/>
                <a:ext cx="144855" cy="144855"/>
              </a:xfrm>
              <a:prstGeom prst="flowChartConnector">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フローチャート: 結合子 88"/>
              <p:cNvSpPr/>
              <p:nvPr/>
            </p:nvSpPr>
            <p:spPr>
              <a:xfrm>
                <a:off x="2447455" y="2942376"/>
                <a:ext cx="144855" cy="144855"/>
              </a:xfrm>
              <a:prstGeom prst="flowChartConnector">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7" name="フローチャート: 結合子 96"/>
              <p:cNvSpPr/>
              <p:nvPr/>
            </p:nvSpPr>
            <p:spPr>
              <a:xfrm>
                <a:off x="2768853" y="2652666"/>
                <a:ext cx="144855" cy="144855"/>
              </a:xfrm>
              <a:prstGeom prst="flowChartConnector">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8" name="直線コネクタ 97"/>
              <p:cNvCxnSpPr>
                <a:stCxn id="85" idx="3"/>
                <a:endCxn id="88" idx="2"/>
              </p:cNvCxnSpPr>
              <p:nvPr/>
            </p:nvCxnSpPr>
            <p:spPr>
              <a:xfrm flipV="1">
                <a:off x="1587465" y="2842788"/>
                <a:ext cx="470648" cy="214175"/>
              </a:xfrm>
              <a:prstGeom prst="line">
                <a:avLst/>
              </a:prstGeom>
              <a:ln w="19050">
                <a:solidFill>
                  <a:srgbClr val="FF9999"/>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88" idx="6"/>
                <a:endCxn id="89" idx="1"/>
              </p:cNvCxnSpPr>
              <p:nvPr/>
            </p:nvCxnSpPr>
            <p:spPr>
              <a:xfrm>
                <a:off x="2202968" y="2842788"/>
                <a:ext cx="265701" cy="120802"/>
              </a:xfrm>
              <a:prstGeom prst="line">
                <a:avLst/>
              </a:prstGeom>
              <a:ln w="19050">
                <a:solidFill>
                  <a:srgbClr val="FF9999"/>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a:stCxn id="89" idx="7"/>
                <a:endCxn id="97" idx="3"/>
              </p:cNvCxnSpPr>
              <p:nvPr/>
            </p:nvCxnSpPr>
            <p:spPr>
              <a:xfrm flipV="1">
                <a:off x="2571096" y="2776307"/>
                <a:ext cx="218971" cy="187283"/>
              </a:xfrm>
              <a:prstGeom prst="line">
                <a:avLst/>
              </a:prstGeom>
              <a:ln w="19050">
                <a:solidFill>
                  <a:srgbClr val="FF9999"/>
                </a:solidFill>
              </a:ln>
            </p:spPr>
            <p:style>
              <a:lnRef idx="1">
                <a:schemeClr val="accent1"/>
              </a:lnRef>
              <a:fillRef idx="0">
                <a:schemeClr val="accent1"/>
              </a:fillRef>
              <a:effectRef idx="0">
                <a:schemeClr val="accent1"/>
              </a:effectRef>
              <a:fontRef idx="minor">
                <a:schemeClr val="tx1"/>
              </a:fontRef>
            </p:style>
          </p:cxnSp>
          <p:sp>
            <p:nvSpPr>
              <p:cNvPr id="101" name="フローチャート: 結合子 100"/>
              <p:cNvSpPr/>
              <p:nvPr/>
            </p:nvSpPr>
            <p:spPr>
              <a:xfrm>
                <a:off x="1981070" y="3129391"/>
                <a:ext cx="144855" cy="144855"/>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フローチャート: 結合子 101"/>
              <p:cNvSpPr/>
              <p:nvPr/>
            </p:nvSpPr>
            <p:spPr>
              <a:xfrm>
                <a:off x="1587465" y="3201818"/>
                <a:ext cx="144855" cy="144855"/>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フローチャート: 結合子 102"/>
              <p:cNvSpPr/>
              <p:nvPr/>
            </p:nvSpPr>
            <p:spPr>
              <a:xfrm>
                <a:off x="2393003" y="2675300"/>
                <a:ext cx="144855" cy="144855"/>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フローチャート: 結合子 103"/>
              <p:cNvSpPr/>
              <p:nvPr/>
            </p:nvSpPr>
            <p:spPr>
              <a:xfrm>
                <a:off x="2753722" y="2990480"/>
                <a:ext cx="144855" cy="144855"/>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5" name="直線コネクタ 104"/>
              <p:cNvCxnSpPr>
                <a:stCxn id="102" idx="6"/>
                <a:endCxn id="101" idx="2"/>
              </p:cNvCxnSpPr>
              <p:nvPr/>
            </p:nvCxnSpPr>
            <p:spPr>
              <a:xfrm flipV="1">
                <a:off x="1732320" y="3201819"/>
                <a:ext cx="248750" cy="7242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a:stCxn id="101" idx="7"/>
                <a:endCxn id="103" idx="3"/>
              </p:cNvCxnSpPr>
              <p:nvPr/>
            </p:nvCxnSpPr>
            <p:spPr>
              <a:xfrm flipV="1">
                <a:off x="2104711" y="2798941"/>
                <a:ext cx="309506" cy="35166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a:stCxn id="103" idx="5"/>
                <a:endCxn id="104" idx="1"/>
              </p:cNvCxnSpPr>
              <p:nvPr/>
            </p:nvCxnSpPr>
            <p:spPr>
              <a:xfrm>
                <a:off x="2516644" y="2798941"/>
                <a:ext cx="258292" cy="212753"/>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8" name="フローチャート: 結合子 107"/>
              <p:cNvSpPr/>
              <p:nvPr/>
            </p:nvSpPr>
            <p:spPr>
              <a:xfrm>
                <a:off x="1659892" y="3434097"/>
                <a:ext cx="144855" cy="144855"/>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フローチャート: 結合子 108"/>
              <p:cNvSpPr/>
              <p:nvPr/>
            </p:nvSpPr>
            <p:spPr>
              <a:xfrm>
                <a:off x="2017421" y="3346673"/>
                <a:ext cx="144855" cy="144855"/>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 name="フローチャート: 結合子 109"/>
              <p:cNvSpPr/>
              <p:nvPr/>
            </p:nvSpPr>
            <p:spPr>
              <a:xfrm>
                <a:off x="2444216" y="3201818"/>
                <a:ext cx="144855" cy="144855"/>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1" name="フローチャート: 結合子 110"/>
              <p:cNvSpPr/>
              <p:nvPr/>
            </p:nvSpPr>
            <p:spPr>
              <a:xfrm>
                <a:off x="2984562" y="3225870"/>
                <a:ext cx="144855" cy="144855"/>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12" name="直線コネクタ 111"/>
              <p:cNvCxnSpPr>
                <a:stCxn id="108" idx="6"/>
                <a:endCxn id="109" idx="2"/>
              </p:cNvCxnSpPr>
              <p:nvPr/>
            </p:nvCxnSpPr>
            <p:spPr>
              <a:xfrm flipV="1">
                <a:off x="1804747" y="3419101"/>
                <a:ext cx="212674" cy="87424"/>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a:stCxn id="109" idx="7"/>
                <a:endCxn id="110" idx="2"/>
              </p:cNvCxnSpPr>
              <p:nvPr/>
            </p:nvCxnSpPr>
            <p:spPr>
              <a:xfrm flipV="1">
                <a:off x="2141062" y="3274246"/>
                <a:ext cx="303154" cy="93641"/>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stCxn id="110" idx="6"/>
                <a:endCxn id="111" idx="2"/>
              </p:cNvCxnSpPr>
              <p:nvPr/>
            </p:nvCxnSpPr>
            <p:spPr>
              <a:xfrm>
                <a:off x="2589071" y="3274246"/>
                <a:ext cx="395491" cy="24052"/>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8" name="正方形/長方形 17"/>
            <p:cNvSpPr/>
            <p:nvPr/>
          </p:nvSpPr>
          <p:spPr>
            <a:xfrm>
              <a:off x="874835" y="3121174"/>
              <a:ext cx="2211689" cy="410292"/>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シミュレーション</a:t>
              </a:r>
            </a:p>
          </p:txBody>
        </p:sp>
        <p:sp>
          <p:nvSpPr>
            <p:cNvPr id="50" name="角丸四角形 49"/>
            <p:cNvSpPr/>
            <p:nvPr/>
          </p:nvSpPr>
          <p:spPr>
            <a:xfrm>
              <a:off x="355580" y="3499374"/>
              <a:ext cx="3220038" cy="16049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角丸四角形 16"/>
          <p:cNvSpPr/>
          <p:nvPr/>
        </p:nvSpPr>
        <p:spPr>
          <a:xfrm>
            <a:off x="342711" y="3301447"/>
            <a:ext cx="8620788" cy="28405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3079585" y="3551912"/>
            <a:ext cx="3234839" cy="2253536"/>
            <a:chOff x="3080884" y="3751987"/>
            <a:chExt cx="3234839" cy="2256431"/>
          </a:xfrm>
        </p:grpSpPr>
        <p:sp>
          <p:nvSpPr>
            <p:cNvPr id="65" name="右矢印 64"/>
            <p:cNvSpPr/>
            <p:nvPr/>
          </p:nvSpPr>
          <p:spPr>
            <a:xfrm>
              <a:off x="3470608" y="3751987"/>
              <a:ext cx="588191" cy="1107108"/>
            </a:xfrm>
            <a:prstGeom prst="rightArrow">
              <a:avLst/>
            </a:prstGeom>
            <a:solidFill>
              <a:srgbClr val="FF0000">
                <a:alpha val="25000"/>
              </a:srgbClr>
            </a:solidFill>
            <a:ln>
              <a:no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3" name="右矢印 142"/>
            <p:cNvSpPr/>
            <p:nvPr/>
          </p:nvSpPr>
          <p:spPr>
            <a:xfrm rot="15960215" flipH="1">
              <a:off x="5271863" y="3748261"/>
              <a:ext cx="520863" cy="1107108"/>
            </a:xfrm>
            <a:prstGeom prst="rightArrow">
              <a:avLst/>
            </a:prstGeom>
            <a:solidFill>
              <a:srgbClr val="FF0000">
                <a:alpha val="25000"/>
              </a:srgbClr>
            </a:solidFill>
            <a:ln>
              <a:no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6" name="グループ化 15"/>
            <p:cNvGrpSpPr/>
            <p:nvPr/>
          </p:nvGrpSpPr>
          <p:grpSpPr>
            <a:xfrm>
              <a:off x="3604927" y="4124386"/>
              <a:ext cx="2085380" cy="1278020"/>
              <a:chOff x="3362772" y="3402849"/>
              <a:chExt cx="2085380" cy="1278020"/>
            </a:xfrm>
          </p:grpSpPr>
          <p:cxnSp>
            <p:nvCxnSpPr>
              <p:cNvPr id="71" name="直線コネクタ 70"/>
              <p:cNvCxnSpPr/>
              <p:nvPr/>
            </p:nvCxnSpPr>
            <p:spPr>
              <a:xfrm>
                <a:off x="3388181" y="4668802"/>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grpSp>
            <p:nvGrpSpPr>
              <p:cNvPr id="3" name="グループ化 2"/>
              <p:cNvGrpSpPr/>
              <p:nvPr/>
            </p:nvGrpSpPr>
            <p:grpSpPr>
              <a:xfrm>
                <a:off x="3362772" y="3402849"/>
                <a:ext cx="2085380" cy="1278020"/>
                <a:chOff x="3091168" y="3475272"/>
                <a:chExt cx="2085380" cy="1278020"/>
              </a:xfrm>
            </p:grpSpPr>
            <p:cxnSp>
              <p:nvCxnSpPr>
                <p:cNvPr id="87" name="直線コネクタ 86"/>
                <p:cNvCxnSpPr/>
                <p:nvPr/>
              </p:nvCxnSpPr>
              <p:spPr>
                <a:xfrm>
                  <a:off x="3109999" y="3567065"/>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3109999" y="3719465"/>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116577" y="3878001"/>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3091168" y="4034183"/>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3091168" y="4161190"/>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3091168" y="4298948"/>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3091168" y="4436197"/>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109999" y="4579544"/>
                  <a:ext cx="2059971" cy="0"/>
                </a:xfrm>
                <a:prstGeom prst="line">
                  <a:avLst/>
                </a:prstGeom>
                <a:ln w="28575">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3491591" y="3475272"/>
                  <a:ext cx="1385908" cy="1278020"/>
                  <a:chOff x="3181854" y="3909616"/>
                  <a:chExt cx="1385908" cy="1278020"/>
                </a:xfrm>
                <a:solidFill>
                  <a:schemeClr val="bg1"/>
                </a:solidFill>
              </p:grpSpPr>
              <p:sp>
                <p:nvSpPr>
                  <p:cNvPr id="48" name="フローチャート: 結合子 47"/>
                  <p:cNvSpPr/>
                  <p:nvPr/>
                </p:nvSpPr>
                <p:spPr>
                  <a:xfrm>
                    <a:off x="3181854" y="3909616"/>
                    <a:ext cx="1335825" cy="1278020"/>
                  </a:xfrm>
                  <a:prstGeom prst="flowChartConnector">
                    <a:avLst/>
                  </a:prstGeom>
                  <a:grpFill/>
                  <a:ln w="76200">
                    <a:solidFill>
                      <a:srgbClr val="FF0000"/>
                    </a:solidFill>
                  </a:ln>
                  <a:effectLst>
                    <a:glow rad="101600">
                      <a:srgbClr val="FF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3181854" y="4363960"/>
                    <a:ext cx="1385908" cy="369332"/>
                  </a:xfrm>
                  <a:prstGeom prst="rect">
                    <a:avLst/>
                  </a:prstGeom>
                  <a:noFill/>
                </p:spPr>
                <p:txBody>
                  <a:bodyPr wrap="square" rtlCol="0">
                    <a:spAutoFit/>
                  </a:bodyPr>
                  <a:lstStyle/>
                  <a:p>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データ同化</a:t>
                    </a:r>
                  </a:p>
                </p:txBody>
              </p:sp>
            </p:grpSp>
          </p:grpSp>
        </p:grpSp>
        <p:grpSp>
          <p:nvGrpSpPr>
            <p:cNvPr id="64" name="グループ化 63"/>
            <p:cNvGrpSpPr/>
            <p:nvPr/>
          </p:nvGrpSpPr>
          <p:grpSpPr>
            <a:xfrm>
              <a:off x="3542679" y="3947598"/>
              <a:ext cx="950591" cy="687553"/>
              <a:chOff x="3487726" y="3152906"/>
              <a:chExt cx="950591" cy="687553"/>
            </a:xfrm>
          </p:grpSpPr>
          <p:sp>
            <p:nvSpPr>
              <p:cNvPr id="63" name="フリーフォーム 62"/>
              <p:cNvSpPr/>
              <p:nvPr/>
            </p:nvSpPr>
            <p:spPr>
              <a:xfrm>
                <a:off x="3503691" y="3195209"/>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フリーフォーム 127"/>
              <p:cNvSpPr/>
              <p:nvPr/>
            </p:nvSpPr>
            <p:spPr>
              <a:xfrm>
                <a:off x="3529255" y="3239981"/>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a:off x="3555338" y="3289858"/>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フリーフォーム 129"/>
              <p:cNvSpPr/>
              <p:nvPr/>
            </p:nvSpPr>
            <p:spPr>
              <a:xfrm>
                <a:off x="3571303" y="3334674"/>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a:off x="3487726" y="3152906"/>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a:off x="3596345" y="3378068"/>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flipH="1">
              <a:off x="4898650" y="3973154"/>
              <a:ext cx="950591" cy="687553"/>
              <a:chOff x="3487726" y="3152906"/>
              <a:chExt cx="950591" cy="687553"/>
            </a:xfrm>
          </p:grpSpPr>
          <p:sp>
            <p:nvSpPr>
              <p:cNvPr id="136" name="フリーフォーム 135"/>
              <p:cNvSpPr/>
              <p:nvPr/>
            </p:nvSpPr>
            <p:spPr>
              <a:xfrm>
                <a:off x="3503691" y="3195209"/>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フリーフォーム 136"/>
              <p:cNvSpPr/>
              <p:nvPr/>
            </p:nvSpPr>
            <p:spPr>
              <a:xfrm>
                <a:off x="3529255" y="3239981"/>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a:off x="3555338" y="3289858"/>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フリーフォーム 138"/>
              <p:cNvSpPr/>
              <p:nvPr/>
            </p:nvSpPr>
            <p:spPr>
              <a:xfrm>
                <a:off x="3571303" y="3334674"/>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a:off x="3487726" y="3152906"/>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フリーフォーム 140"/>
              <p:cNvSpPr/>
              <p:nvPr/>
            </p:nvSpPr>
            <p:spPr>
              <a:xfrm>
                <a:off x="3596345" y="3378068"/>
                <a:ext cx="841972" cy="462391"/>
              </a:xfrm>
              <a:custGeom>
                <a:avLst/>
                <a:gdLst>
                  <a:gd name="connsiteX0" fmla="*/ 0 w 841972"/>
                  <a:gd name="connsiteY0" fmla="*/ 380910 h 462391"/>
                  <a:gd name="connsiteX1" fmla="*/ 217283 w 841972"/>
                  <a:gd name="connsiteY1" fmla="*/ 664 h 462391"/>
                  <a:gd name="connsiteX2" fmla="*/ 841972 w 841972"/>
                  <a:gd name="connsiteY2" fmla="*/ 462391 h 462391"/>
                </a:gdLst>
                <a:ahLst/>
                <a:cxnLst>
                  <a:cxn ang="0">
                    <a:pos x="connsiteX0" y="connsiteY0"/>
                  </a:cxn>
                  <a:cxn ang="0">
                    <a:pos x="connsiteX1" y="connsiteY1"/>
                  </a:cxn>
                  <a:cxn ang="0">
                    <a:pos x="connsiteX2" y="connsiteY2"/>
                  </a:cxn>
                </a:cxnLst>
                <a:rect l="l" t="t" r="r" b="b"/>
                <a:pathLst>
                  <a:path w="841972" h="462391">
                    <a:moveTo>
                      <a:pt x="0" y="380910"/>
                    </a:moveTo>
                    <a:cubicBezTo>
                      <a:pt x="38477" y="183997"/>
                      <a:pt x="76954" y="-12916"/>
                      <a:pt x="217283" y="664"/>
                    </a:cubicBezTo>
                    <a:cubicBezTo>
                      <a:pt x="357612" y="14244"/>
                      <a:pt x="599792" y="238317"/>
                      <a:pt x="841972" y="4623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テキスト ボックス 21"/>
            <p:cNvSpPr txBox="1"/>
            <p:nvPr/>
          </p:nvSpPr>
          <p:spPr>
            <a:xfrm>
              <a:off x="3080884" y="5639086"/>
              <a:ext cx="3234839" cy="369332"/>
            </a:xfrm>
            <a:prstGeom prst="rect">
              <a:avLst/>
            </a:prstGeom>
            <a:noFill/>
          </p:spPr>
          <p:txBody>
            <a:bodyPr wrap="square" rtlCol="0">
              <a:spAutoFit/>
            </a:bodyP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シミュレーション精度向上</a:t>
              </a:r>
            </a:p>
          </p:txBody>
        </p:sp>
      </p:grpSp>
      <p:sp>
        <p:nvSpPr>
          <p:cNvPr id="115" name="テキスト ボックス 114"/>
          <p:cNvSpPr txBox="1"/>
          <p:nvPr/>
        </p:nvSpPr>
        <p:spPr>
          <a:xfrm>
            <a:off x="2648520" y="5772659"/>
            <a:ext cx="4301658" cy="369332"/>
          </a:xfrm>
          <a:prstGeom prst="rect">
            <a:avLst/>
          </a:prstGeom>
          <a:noFill/>
        </p:spPr>
        <p:txBody>
          <a:bodyPr wrap="square" rtlCol="0">
            <a:spAutoFit/>
          </a:bodyP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時間</a:t>
            </a:r>
            <a:r>
              <a:rPr kumimoji="1"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空間的に均質なデータ生成が可能</a:t>
            </a:r>
          </a:p>
        </p:txBody>
      </p:sp>
      <p:pic>
        <p:nvPicPr>
          <p:cNvPr id="116" name="Picture 6" descr="クリックすると新しいウィンドウで開きます"/>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3486" y="6231397"/>
            <a:ext cx="539985" cy="426588"/>
          </a:xfrm>
          <a:prstGeom prst="rect">
            <a:avLst/>
          </a:prstGeom>
          <a:noFill/>
          <a:extLst>
            <a:ext uri="{909E8E84-426E-40DD-AFC4-6F175D3DCCD1}">
              <a14:hiddenFill xmlns:a14="http://schemas.microsoft.com/office/drawing/2010/main">
                <a:solidFill>
                  <a:srgbClr val="FFFFFF"/>
                </a:solidFill>
              </a14:hiddenFill>
            </a:ext>
          </a:extLst>
        </p:spPr>
      </p:pic>
      <p:sp>
        <p:nvSpPr>
          <p:cNvPr id="117" name="テキスト ボックス 116"/>
          <p:cNvSpPr txBox="1"/>
          <p:nvPr/>
        </p:nvSpPr>
        <p:spPr>
          <a:xfrm>
            <a:off x="3005601" y="6262927"/>
            <a:ext cx="3578983" cy="461665"/>
          </a:xfrm>
          <a:prstGeom prst="rect">
            <a:avLst/>
          </a:prstGeom>
          <a:noFill/>
        </p:spPr>
        <p:txBody>
          <a:bodyPr wrap="square" rtlCol="0">
            <a:spAutoFit/>
          </a:bodyPr>
          <a:lstStyle/>
          <a:p>
            <a:r>
              <a:rPr kumimoji="1" lang="ja-JP" altLang="en-US" sz="24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高精度</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高頻度</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な</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OD</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推計</a:t>
            </a:r>
          </a:p>
        </p:txBody>
      </p:sp>
    </p:spTree>
    <p:extLst>
      <p:ext uri="{BB962C8B-B14F-4D97-AF65-F5344CB8AC3E}">
        <p14:creationId xmlns:p14="http://schemas.microsoft.com/office/powerpoint/2010/main" val="1845289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8</a:t>
            </a:fld>
            <a:endParaRPr lang="ja-JP" altLang="en-US" dirty="0"/>
          </a:p>
        </p:txBody>
      </p:sp>
      <p:sp>
        <p:nvSpPr>
          <p:cNvPr id="5" name="タイトル 4"/>
          <p:cNvSpPr>
            <a:spLocks noGrp="1"/>
          </p:cNvSpPr>
          <p:nvPr>
            <p:ph type="title"/>
          </p:nvPr>
        </p:nvSpPr>
        <p:spPr/>
        <p:txBody>
          <a:bodyPr/>
          <a:lstStyle/>
          <a:p>
            <a:r>
              <a:rPr kumimoji="1" lang="ja-JP" altLang="en-US" dirty="0" smtClean="0"/>
              <a:t>研究の手法</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一般状態空間モデルを用いたアプローチ</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3" name="円/楕円 32"/>
              <p:cNvSpPr/>
              <p:nvPr/>
            </p:nvSpPr>
            <p:spPr>
              <a:xfrm>
                <a:off x="1077597" y="2075002"/>
                <a:ext cx="566157" cy="53149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0</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3" name="円/楕円 32"/>
              <p:cNvSpPr>
                <a:spLocks noRot="1" noChangeAspect="1" noMove="1" noResize="1" noEditPoints="1" noAdjustHandles="1" noChangeArrowheads="1" noChangeShapeType="1" noTextEdit="1"/>
              </p:cNvSpPr>
              <p:nvPr/>
            </p:nvSpPr>
            <p:spPr>
              <a:xfrm>
                <a:off x="1077597" y="2075002"/>
                <a:ext cx="566157" cy="531494"/>
              </a:xfrm>
              <a:prstGeom prst="ellipse">
                <a:avLst/>
              </a:prstGeom>
              <a:blipFill rotWithShape="0">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円/楕円 33"/>
              <p:cNvSpPr/>
              <p:nvPr/>
            </p:nvSpPr>
            <p:spPr>
              <a:xfrm>
                <a:off x="2351388" y="2075002"/>
                <a:ext cx="550295" cy="51660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4" name="円/楕円 33"/>
              <p:cNvSpPr>
                <a:spLocks noRot="1" noChangeAspect="1" noMove="1" noResize="1" noEditPoints="1" noAdjustHandles="1" noChangeArrowheads="1" noChangeShapeType="1" noTextEdit="1"/>
              </p:cNvSpPr>
              <p:nvPr/>
            </p:nvSpPr>
            <p:spPr>
              <a:xfrm>
                <a:off x="2351388" y="2075002"/>
                <a:ext cx="550295" cy="516604"/>
              </a:xfrm>
              <a:prstGeom prst="ellipse">
                <a:avLst/>
              </a:prstGeom>
              <a:blipFill rotWithShape="0">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円/楕円 34"/>
              <p:cNvSpPr/>
              <p:nvPr/>
            </p:nvSpPr>
            <p:spPr>
              <a:xfrm>
                <a:off x="3625179"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5" name="円/楕円 34"/>
              <p:cNvSpPr>
                <a:spLocks noRot="1" noChangeAspect="1" noMove="1" noResize="1" noEditPoints="1" noAdjustHandles="1" noChangeArrowheads="1" noChangeShapeType="1" noTextEdit="1"/>
              </p:cNvSpPr>
              <p:nvPr/>
            </p:nvSpPr>
            <p:spPr>
              <a:xfrm>
                <a:off x="3625179" y="2075001"/>
                <a:ext cx="550297" cy="516606"/>
              </a:xfrm>
              <a:prstGeom prst="ellipse">
                <a:avLst/>
              </a:prstGeom>
              <a:blipFill rotWithShape="0">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円/楕円 35"/>
              <p:cNvSpPr/>
              <p:nvPr/>
            </p:nvSpPr>
            <p:spPr>
              <a:xfrm>
                <a:off x="4898970"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6" name="円/楕円 35"/>
              <p:cNvSpPr>
                <a:spLocks noRot="1" noChangeAspect="1" noMove="1" noResize="1" noEditPoints="1" noAdjustHandles="1" noChangeArrowheads="1" noChangeShapeType="1" noTextEdit="1"/>
              </p:cNvSpPr>
              <p:nvPr/>
            </p:nvSpPr>
            <p:spPr>
              <a:xfrm>
                <a:off x="4898970" y="2075001"/>
                <a:ext cx="550297" cy="516606"/>
              </a:xfrm>
              <a:prstGeom prst="ellipse">
                <a:avLst/>
              </a:prstGeom>
              <a:blipFill rotWithShape="0">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円/楕円 36"/>
              <p:cNvSpPr/>
              <p:nvPr/>
            </p:nvSpPr>
            <p:spPr>
              <a:xfrm>
                <a:off x="7630799" y="2075001"/>
                <a:ext cx="566159" cy="53149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𝑛</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7" name="円/楕円 36"/>
              <p:cNvSpPr>
                <a:spLocks noRot="1" noChangeAspect="1" noMove="1" noResize="1" noEditPoints="1" noAdjustHandles="1" noChangeArrowheads="1" noChangeShapeType="1" noTextEdit="1"/>
              </p:cNvSpPr>
              <p:nvPr/>
            </p:nvSpPr>
            <p:spPr>
              <a:xfrm>
                <a:off x="7630799" y="2075001"/>
                <a:ext cx="566159" cy="531496"/>
              </a:xfrm>
              <a:prstGeom prst="ellipse">
                <a:avLst/>
              </a:prstGeom>
              <a:blipFill rotWithShape="0">
                <a:blip r:embed="rId7"/>
                <a:stretch>
                  <a:fillRect/>
                </a:stretch>
              </a:blipFill>
              <a:ln>
                <a:solidFill>
                  <a:schemeClr val="tx1"/>
                </a:solidFill>
              </a:ln>
            </p:spPr>
            <p:txBody>
              <a:bodyPr/>
              <a:lstStyle/>
              <a:p>
                <a:r>
                  <a:rPr lang="ja-JP" altLang="en-US">
                    <a:noFill/>
                  </a:rPr>
                  <a:t> </a:t>
                </a:r>
              </a:p>
            </p:txBody>
          </p:sp>
        </mc:Fallback>
      </mc:AlternateContent>
      <p:cxnSp>
        <p:nvCxnSpPr>
          <p:cNvPr id="38" name="直線矢印コネクタ 37"/>
          <p:cNvCxnSpPr>
            <a:stCxn id="33" idx="6"/>
            <a:endCxn id="34" idx="2"/>
          </p:cNvCxnSpPr>
          <p:nvPr/>
        </p:nvCxnSpPr>
        <p:spPr>
          <a:xfrm flipV="1">
            <a:off x="1643754" y="2333304"/>
            <a:ext cx="707634" cy="74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4" idx="6"/>
            <a:endCxn id="35" idx="2"/>
          </p:cNvCxnSpPr>
          <p:nvPr/>
        </p:nvCxnSpPr>
        <p:spPr>
          <a:xfrm>
            <a:off x="2901683" y="2333304"/>
            <a:ext cx="7234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35" idx="6"/>
            <a:endCxn id="36" idx="2"/>
          </p:cNvCxnSpPr>
          <p:nvPr/>
        </p:nvCxnSpPr>
        <p:spPr>
          <a:xfrm>
            <a:off x="4175476" y="2333304"/>
            <a:ext cx="7234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7025748" y="2377522"/>
            <a:ext cx="6050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649596" y="2250930"/>
            <a:ext cx="1294266" cy="307777"/>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a:t>
            </a:r>
            <a:endParaRPr kumimoji="1" lang="ja-JP" altLang="en-US" sz="1400"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3" name="円/楕円 42"/>
              <p:cNvSpPr/>
              <p:nvPr/>
            </p:nvSpPr>
            <p:spPr>
              <a:xfrm>
                <a:off x="3009038" y="1346858"/>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3" name="円/楕円 42"/>
              <p:cNvSpPr>
                <a:spLocks noRot="1" noChangeAspect="1" noMove="1" noResize="1" noEditPoints="1" noAdjustHandles="1" noChangeArrowheads="1" noChangeShapeType="1" noTextEdit="1"/>
              </p:cNvSpPr>
              <p:nvPr/>
            </p:nvSpPr>
            <p:spPr>
              <a:xfrm>
                <a:off x="3009038" y="1346858"/>
                <a:ext cx="511506" cy="481559"/>
              </a:xfrm>
              <a:prstGeom prst="ellipse">
                <a:avLst/>
              </a:prstGeom>
              <a:blipFill rotWithShape="0">
                <a:blip r:embed="rId8"/>
                <a:stretch>
                  <a:fillRect/>
                </a:stretch>
              </a:blipFill>
              <a:ln>
                <a:solidFill>
                  <a:schemeClr val="tx1"/>
                </a:solidFill>
              </a:ln>
            </p:spPr>
            <p:txBody>
              <a:bodyPr/>
              <a:lstStyle/>
              <a:p>
                <a:r>
                  <a:rPr lang="ja-JP" altLang="en-US">
                    <a:noFill/>
                  </a:rPr>
                  <a:t> </a:t>
                </a:r>
              </a:p>
            </p:txBody>
          </p:sp>
        </mc:Fallback>
      </mc:AlternateContent>
      <p:cxnSp>
        <p:nvCxnSpPr>
          <p:cNvPr id="44" name="直線矢印コネクタ 43"/>
          <p:cNvCxnSpPr>
            <a:stCxn id="43" idx="5"/>
            <a:endCxn id="35" idx="1"/>
          </p:cNvCxnSpPr>
          <p:nvPr/>
        </p:nvCxnSpPr>
        <p:spPr>
          <a:xfrm>
            <a:off x="3445636" y="1757894"/>
            <a:ext cx="260132" cy="392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円/楕円 44"/>
              <p:cNvSpPr/>
              <p:nvPr/>
            </p:nvSpPr>
            <p:spPr>
              <a:xfrm>
                <a:off x="4355621" y="1344386"/>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5" name="円/楕円 44"/>
              <p:cNvSpPr>
                <a:spLocks noRot="1" noChangeAspect="1" noMove="1" noResize="1" noEditPoints="1" noAdjustHandles="1" noChangeArrowheads="1" noChangeShapeType="1" noTextEdit="1"/>
              </p:cNvSpPr>
              <p:nvPr/>
            </p:nvSpPr>
            <p:spPr>
              <a:xfrm>
                <a:off x="4355621" y="1344386"/>
                <a:ext cx="511506" cy="481559"/>
              </a:xfrm>
              <a:prstGeom prst="ellipse">
                <a:avLst/>
              </a:prstGeom>
              <a:blipFill rotWithShape="0">
                <a:blip r:embed="rId9"/>
                <a:stretch>
                  <a:fillRect l="-1099"/>
                </a:stretch>
              </a:blipFill>
              <a:ln>
                <a:solidFill>
                  <a:schemeClr val="tx1"/>
                </a:solidFill>
              </a:ln>
            </p:spPr>
            <p:txBody>
              <a:bodyPr/>
              <a:lstStyle/>
              <a:p>
                <a:r>
                  <a:rPr lang="ja-JP" altLang="en-US">
                    <a:noFill/>
                  </a:rPr>
                  <a:t> </a:t>
                </a:r>
              </a:p>
            </p:txBody>
          </p:sp>
        </mc:Fallback>
      </mc:AlternateContent>
      <p:cxnSp>
        <p:nvCxnSpPr>
          <p:cNvPr id="46" name="直線矢印コネクタ 45"/>
          <p:cNvCxnSpPr/>
          <p:nvPr/>
        </p:nvCxnSpPr>
        <p:spPr>
          <a:xfrm>
            <a:off x="4837872" y="1734902"/>
            <a:ext cx="245345" cy="371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円/楕円 46"/>
              <p:cNvSpPr/>
              <p:nvPr/>
            </p:nvSpPr>
            <p:spPr>
              <a:xfrm>
                <a:off x="6994094" y="1340191"/>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b="0" i="1" smtClean="0">
                              <a:solidFill>
                                <a:schemeClr val="tx1"/>
                              </a:solidFill>
                              <a:latin typeface="Cambria Math" panose="02040503050406030204" pitchFamily="18" charset="0"/>
                              <a:ea typeface="メイリオ" panose="020B0604030504040204" pitchFamily="50" charset="-128"/>
                            </a:rPr>
                            <m:t>  </m:t>
                          </m:r>
                          <m:r>
                            <a:rPr kumimoji="1" lang="en-US" altLang="ja-JP" b="0" i="1" smtClean="0">
                              <a:solidFill>
                                <a:schemeClr val="tx1"/>
                              </a:solidFill>
                              <a:latin typeface="Cambria Math" panose="02040503050406030204" pitchFamily="18" charset="0"/>
                              <a:ea typeface="メイリオ" panose="020B0604030504040204" pitchFamily="50" charset="-128"/>
                            </a:rPr>
                            <m:t>𝑢</m:t>
                          </m:r>
                        </m:e>
                        <m:sub>
                          <m:r>
                            <a:rPr kumimoji="1" lang="en-US" altLang="ja-JP" b="0" i="1" smtClean="0">
                              <a:solidFill>
                                <a:schemeClr val="tx1"/>
                              </a:solidFill>
                              <a:latin typeface="Cambria Math" panose="02040503050406030204" pitchFamily="18" charset="0"/>
                              <a:ea typeface="メイリオ" panose="020B0604030504040204" pitchFamily="50" charset="-128"/>
                            </a:rPr>
                            <m:t>𝑛</m:t>
                          </m:r>
                          <m:r>
                            <a:rPr kumimoji="1" lang="en-US" altLang="ja-JP"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7" name="円/楕円 46"/>
              <p:cNvSpPr>
                <a:spLocks noRot="1" noChangeAspect="1" noMove="1" noResize="1" noEditPoints="1" noAdjustHandles="1" noChangeArrowheads="1" noChangeShapeType="1" noTextEdit="1"/>
              </p:cNvSpPr>
              <p:nvPr/>
            </p:nvSpPr>
            <p:spPr>
              <a:xfrm>
                <a:off x="6994094" y="1340191"/>
                <a:ext cx="511506" cy="481559"/>
              </a:xfrm>
              <a:prstGeom prst="ellipse">
                <a:avLst/>
              </a:prstGeom>
              <a:blipFill rotWithShape="0">
                <a:blip r:embed="rId10"/>
                <a:stretch>
                  <a:fillRect l="-9890" r="-4396"/>
                </a:stretch>
              </a:blipFill>
              <a:ln>
                <a:solidFill>
                  <a:schemeClr val="tx1"/>
                </a:solidFill>
              </a:ln>
            </p:spPr>
            <p:txBody>
              <a:bodyPr/>
              <a:lstStyle/>
              <a:p>
                <a:r>
                  <a:rPr lang="ja-JP" altLang="en-US">
                    <a:noFill/>
                  </a:rPr>
                  <a:t> </a:t>
                </a:r>
              </a:p>
            </p:txBody>
          </p:sp>
        </mc:Fallback>
      </mc:AlternateContent>
      <p:cxnSp>
        <p:nvCxnSpPr>
          <p:cNvPr id="48" name="直線矢印コネクタ 47"/>
          <p:cNvCxnSpPr>
            <a:stCxn id="47" idx="5"/>
            <a:endCxn id="37" idx="1"/>
          </p:cNvCxnSpPr>
          <p:nvPr/>
        </p:nvCxnSpPr>
        <p:spPr>
          <a:xfrm>
            <a:off x="7430692" y="1751227"/>
            <a:ext cx="283019" cy="401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円/楕円 48"/>
              <p:cNvSpPr/>
              <p:nvPr/>
            </p:nvSpPr>
            <p:spPr>
              <a:xfrm>
                <a:off x="2219256"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1</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9" name="円/楕円 48"/>
              <p:cNvSpPr>
                <a:spLocks noRot="1" noChangeAspect="1" noMove="1" noResize="1" noEditPoints="1" noAdjustHandles="1" noChangeArrowheads="1" noChangeShapeType="1" noTextEdit="1"/>
              </p:cNvSpPr>
              <p:nvPr/>
            </p:nvSpPr>
            <p:spPr>
              <a:xfrm>
                <a:off x="2219256" y="3259244"/>
                <a:ext cx="814557" cy="1305185"/>
              </a:xfrm>
              <a:prstGeom prst="ellipse">
                <a:avLst/>
              </a:prstGeom>
              <a:blipFill rotWithShape="0">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3520544" y="3259243"/>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400" i="1" smtClean="0">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2</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0" name="円/楕円 49"/>
              <p:cNvSpPr>
                <a:spLocks noRot="1" noChangeAspect="1" noMove="1" noResize="1" noEditPoints="1" noAdjustHandles="1" noChangeArrowheads="1" noChangeShapeType="1" noTextEdit="1"/>
              </p:cNvSpPr>
              <p:nvPr/>
            </p:nvSpPr>
            <p:spPr>
              <a:xfrm>
                <a:off x="3520544" y="3259243"/>
                <a:ext cx="814557" cy="1305185"/>
              </a:xfrm>
              <a:prstGeom prst="ellipse">
                <a:avLst/>
              </a:prstGeom>
              <a:blipFill rotWithShape="0">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4766839"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ea typeface="メイリオ" panose="020B0604030504040204" pitchFamily="50" charset="-128"/>
                        </a:rPr>
                        <m:t> </m:t>
                      </m:r>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r>
                  <a:rPr lang="en-US" altLang="ja-JP" sz="2400" dirty="0" smtClean="0">
                    <a:solidFill>
                      <a:schemeClr val="tx1"/>
                    </a:solidFill>
                    <a:ea typeface="メイリオ" panose="020B0604030504040204" pitchFamily="50" charset="-128"/>
                  </a:rPr>
                  <a:t> </a:t>
                </a:r>
                <a14:m>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1" name="円/楕円 50"/>
              <p:cNvSpPr>
                <a:spLocks noRot="1" noChangeAspect="1" noMove="1" noResize="1" noEditPoints="1" noAdjustHandles="1" noChangeArrowheads="1" noChangeShapeType="1" noTextEdit="1"/>
              </p:cNvSpPr>
              <p:nvPr/>
            </p:nvSpPr>
            <p:spPr>
              <a:xfrm>
                <a:off x="4766839" y="3259244"/>
                <a:ext cx="814557" cy="1305185"/>
              </a:xfrm>
              <a:prstGeom prst="ellipse">
                <a:avLst/>
              </a:prstGeom>
              <a:blipFill rotWithShape="0">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7508904" y="3279131"/>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𝑛</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2" name="円/楕円 51"/>
              <p:cNvSpPr>
                <a:spLocks noRot="1" noChangeAspect="1" noMove="1" noResize="1" noEditPoints="1" noAdjustHandles="1" noChangeArrowheads="1" noChangeShapeType="1" noTextEdit="1"/>
              </p:cNvSpPr>
              <p:nvPr/>
            </p:nvSpPr>
            <p:spPr>
              <a:xfrm>
                <a:off x="7508904" y="3279131"/>
                <a:ext cx="814557" cy="1305185"/>
              </a:xfrm>
              <a:prstGeom prst="ellipse">
                <a:avLst/>
              </a:prstGeom>
              <a:blipFill rotWithShape="0">
                <a:blip r:embed="rId14"/>
                <a:stretch>
                  <a:fillRect/>
                </a:stretch>
              </a:blipFill>
              <a:ln>
                <a:solidFill>
                  <a:schemeClr val="tx1"/>
                </a:solidFill>
              </a:ln>
            </p:spPr>
            <p:txBody>
              <a:bodyPr/>
              <a:lstStyle/>
              <a:p>
                <a:r>
                  <a:rPr lang="ja-JP" altLang="en-US">
                    <a:noFill/>
                  </a:rPr>
                  <a:t> </a:t>
                </a:r>
              </a:p>
            </p:txBody>
          </p:sp>
        </mc:Fallback>
      </mc:AlternateContent>
      <p:cxnSp>
        <p:nvCxnSpPr>
          <p:cNvPr id="53" name="直線矢印コネクタ 52"/>
          <p:cNvCxnSpPr>
            <a:stCxn id="34" idx="4"/>
            <a:endCxn id="49" idx="0"/>
          </p:cNvCxnSpPr>
          <p:nvPr/>
        </p:nvCxnSpPr>
        <p:spPr>
          <a:xfrm flipH="1">
            <a:off x="2626535" y="2591606"/>
            <a:ext cx="1" cy="667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908366" y="2611493"/>
            <a:ext cx="1" cy="617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5173467" y="2611493"/>
            <a:ext cx="1" cy="626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a:off x="7918609" y="2653637"/>
            <a:ext cx="1" cy="5844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右矢印 58"/>
          <p:cNvSpPr/>
          <p:nvPr/>
        </p:nvSpPr>
        <p:spPr>
          <a:xfrm>
            <a:off x="1673011" y="1928103"/>
            <a:ext cx="303589" cy="38127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343819" y="1676681"/>
            <a:ext cx="1203471" cy="369332"/>
          </a:xfrm>
          <a:prstGeom prst="rect">
            <a:avLst/>
          </a:prstGeom>
          <a:noFill/>
        </p:spPr>
        <p:txBody>
          <a:bodyPr wrap="square" rtlCol="0">
            <a:spAutoFit/>
          </a:bodyPr>
          <a:lstStyle/>
          <a:p>
            <a:r>
              <a:rPr kumimoji="1"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状態予測</a:t>
            </a:r>
          </a:p>
        </p:txBody>
      </p:sp>
      <p:sp>
        <p:nvSpPr>
          <p:cNvPr id="61" name="右矢印 60"/>
          <p:cNvSpPr/>
          <p:nvPr/>
        </p:nvSpPr>
        <p:spPr>
          <a:xfrm rot="16200000">
            <a:off x="2726020" y="2886583"/>
            <a:ext cx="303589" cy="38127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テキスト ボックス 64"/>
          <p:cNvSpPr txBox="1"/>
          <p:nvPr/>
        </p:nvSpPr>
        <p:spPr>
          <a:xfrm>
            <a:off x="805231" y="2653637"/>
            <a:ext cx="1171369"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初期状態</a:t>
            </a:r>
          </a:p>
        </p:txBody>
      </p:sp>
      <p:sp>
        <p:nvSpPr>
          <p:cNvPr id="66" name="テキスト ボックス 65"/>
          <p:cNvSpPr txBox="1"/>
          <p:nvPr/>
        </p:nvSpPr>
        <p:spPr>
          <a:xfrm>
            <a:off x="2960183" y="2699803"/>
            <a:ext cx="784665" cy="646331"/>
          </a:xfrm>
          <a:prstGeom prst="rect">
            <a:avLst/>
          </a:prstGeom>
          <a:noFill/>
        </p:spPr>
        <p:txBody>
          <a:bodyPr wrap="square" rtlCol="0">
            <a:spAutoFit/>
          </a:bodyPr>
          <a:lstStyle/>
          <a:p>
            <a:r>
              <a:rPr kumimoji="1"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状態更新</a:t>
            </a:r>
          </a:p>
        </p:txBody>
      </p:sp>
      <p:sp>
        <p:nvSpPr>
          <p:cNvPr id="67" name="テキスト ボックス 66"/>
          <p:cNvSpPr txBox="1"/>
          <p:nvPr/>
        </p:nvSpPr>
        <p:spPr>
          <a:xfrm>
            <a:off x="915520" y="3407210"/>
            <a:ext cx="1456468" cy="646331"/>
          </a:xfrm>
          <a:prstGeom prst="rect">
            <a:avLst/>
          </a:prstGeom>
          <a:noFill/>
        </p:spPr>
        <p:txBody>
          <a:bodyPr wrap="square" rtlCol="0">
            <a:spAutoFit/>
          </a:bodyPr>
          <a:lstStyle/>
          <a:p>
            <a:pPr algn="ctr"/>
            <a:r>
              <a:rPr kumimoji="1"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観測データ取得</a:t>
            </a:r>
          </a:p>
        </p:txBody>
      </p:sp>
      <p:grpSp>
        <p:nvGrpSpPr>
          <p:cNvPr id="82" name="グループ化 81"/>
          <p:cNvGrpSpPr/>
          <p:nvPr/>
        </p:nvGrpSpPr>
        <p:grpSpPr>
          <a:xfrm>
            <a:off x="291748" y="5232064"/>
            <a:ext cx="8988054" cy="1572542"/>
            <a:chOff x="324572" y="5040175"/>
            <a:chExt cx="8988054" cy="1572542"/>
          </a:xfrm>
        </p:grpSpPr>
        <mc:AlternateContent xmlns:mc="http://schemas.openxmlformats.org/markup-compatibility/2006" xmlns:a14="http://schemas.microsoft.com/office/drawing/2010/main">
          <mc:Choice Requires="a14">
            <p:sp>
              <p:nvSpPr>
                <p:cNvPr id="68" name="テキスト ボックス 67"/>
                <p:cNvSpPr txBox="1"/>
                <p:nvPr/>
              </p:nvSpPr>
              <p:spPr>
                <a:xfrm>
                  <a:off x="324572" y="5040175"/>
                  <a:ext cx="6110228" cy="617028"/>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状態ベクトル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acc>
                            <m:accPr>
                              <m:chr m:val="̃"/>
                              <m:ctrlPr>
                                <a:rPr lang="en-US" altLang="ja-JP" sz="2000" i="1">
                                  <a:latin typeface="Cambria Math" panose="02040503050406030204" pitchFamily="18" charset="0"/>
                                  <a:ea typeface="メイリオ" panose="020B0604030504040204" pitchFamily="50" charset="-128"/>
                                </a:rPr>
                              </m:ctrlPr>
                            </m:accPr>
                            <m:e>
                              <m:r>
                                <a:rPr lang="en-US" altLang="ja-JP" sz="2000" i="1">
                                  <a:latin typeface="Cambria Math" panose="02040503050406030204" pitchFamily="18" charset="0"/>
                                  <a:ea typeface="メイリオ" panose="020B0604030504040204" pitchFamily="50" charset="-128"/>
                                </a:rPr>
                                <m:t>𝑥</m:t>
                              </m:r>
                            </m:e>
                          </m:acc>
                        </m:e>
                        <m:sub>
                          <m:r>
                            <a:rPr lang="en-US" altLang="ja-JP" sz="2000" i="1">
                              <a:latin typeface="Cambria Math" panose="02040503050406030204" pitchFamily="18" charset="0"/>
                              <a:ea typeface="メイリオ" panose="020B0604030504040204" pitchFamily="50" charset="-128"/>
                            </a:rPr>
                            <m:t>𝑖</m:t>
                          </m:r>
                        </m:sub>
                      </m:sSub>
                    </m:oMath>
                  </a14:m>
                  <a:r>
                    <a:rPr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ctrlPr>
                            <a:rPr lang="en-US" altLang="ja-JP" sz="2000" i="1" dirty="0">
                              <a:latin typeface="Cambria Math" panose="02040503050406030204" pitchFamily="18" charset="0"/>
                              <a:ea typeface="メイリオ" panose="020B0604030504040204" pitchFamily="50" charset="-128"/>
                            </a:rPr>
                          </m:ctrlPr>
                        </m:dPr>
                        <m:e>
                          <m:eqArr>
                            <m:eqArrPr>
                              <m:ctrlPr>
                                <a:rPr lang="en-US" altLang="ja-JP" sz="2000" i="1" dirty="0">
                                  <a:latin typeface="Cambria Math" panose="02040503050406030204" pitchFamily="18" charset="0"/>
                                  <a:ea typeface="メイリオ" panose="020B0604030504040204" pitchFamily="50" charset="-128"/>
                                </a:rPr>
                              </m:ctrlPr>
                            </m:eqArrPr>
                            <m:e>
                              <m:sSub>
                                <m:sSubPr>
                                  <m:ctrlPr>
                                    <a:rPr lang="en-US" altLang="ja-JP" sz="2000" i="1" dirty="0">
                                      <a:latin typeface="Cambria Math" panose="02040503050406030204" pitchFamily="18" charset="0"/>
                                      <a:ea typeface="メイリオ" panose="020B0604030504040204" pitchFamily="50" charset="-128"/>
                                    </a:rPr>
                                  </m:ctrlPr>
                                </m:sSubPr>
                                <m:e>
                                  <m:r>
                                    <a:rPr lang="en-US" altLang="ja-JP" sz="2000" i="1" dirty="0">
                                      <a:latin typeface="Cambria Math" panose="02040503050406030204" pitchFamily="18" charset="0"/>
                                      <a:ea typeface="メイリオ" panose="020B0604030504040204" pitchFamily="50" charset="-128"/>
                                    </a:rPr>
                                    <m:t>𝑥</m:t>
                                  </m:r>
                                </m:e>
                                <m:sub>
                                  <m:r>
                                    <a:rPr lang="en-US" altLang="ja-JP" sz="2000" i="1" dirty="0">
                                      <a:latin typeface="Cambria Math" panose="02040503050406030204" pitchFamily="18" charset="0"/>
                                      <a:ea typeface="メイリオ" panose="020B0604030504040204" pitchFamily="50" charset="-128"/>
                                    </a:rPr>
                                    <m:t>𝑖</m:t>
                                  </m:r>
                                </m:sub>
                              </m:sSub>
                            </m:e>
                            <m:e>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𝜃</m:t>
                                  </m:r>
                                </m:e>
                                <m:sub>
                                  <m:r>
                                    <a:rPr lang="en-US" altLang="ja-JP" sz="2000" i="1">
                                      <a:latin typeface="Cambria Math" panose="02040503050406030204" pitchFamily="18" charset="0"/>
                                    </a:rPr>
                                    <m:t>𝑖</m:t>
                                  </m:r>
                                </m:sub>
                              </m:sSub>
                            </m:e>
                          </m:eqArr>
                        </m:e>
                      </m:d>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000" i="1" dirty="0">
                              <a:latin typeface="Cambria Math" panose="02040503050406030204" pitchFamily="18" charset="0"/>
                              <a:ea typeface="メイリオ" panose="020B0604030504040204" pitchFamily="50" charset="-128"/>
                            </a:rPr>
                          </m:ctrlPr>
                        </m:sSubPr>
                        <m:e>
                          <m:r>
                            <a:rPr lang="en-US" altLang="ja-JP" sz="2000" i="1" dirty="0">
                              <a:latin typeface="Cambria Math" panose="02040503050406030204" pitchFamily="18" charset="0"/>
                              <a:ea typeface="メイリオ" panose="020B0604030504040204" pitchFamily="50" charset="-128"/>
                            </a:rPr>
                            <m:t>𝑥</m:t>
                          </m:r>
                        </m:e>
                        <m:sub>
                          <m:r>
                            <a:rPr lang="en-US" altLang="ja-JP" sz="2000" i="1" dirty="0">
                              <a:latin typeface="Cambria Math" panose="02040503050406030204" pitchFamily="18" charset="0"/>
                              <a:ea typeface="メイリオ" panose="020B0604030504040204" pitchFamily="50" charset="-128"/>
                            </a:rPr>
                            <m:t>𝑖</m:t>
                          </m:r>
                        </m:sub>
                      </m:sSub>
                      <m:r>
                        <a:rPr lang="en-US" altLang="ja-JP" sz="2000" dirty="0">
                          <a:latin typeface="Cambria Math" panose="02040503050406030204" pitchFamily="18" charset="0"/>
                          <a:ea typeface="メイリオ" panose="020B0604030504040204" pitchFamily="50" charset="-128"/>
                        </a:rPr>
                        <m:t> :</m:t>
                      </m:r>
                    </m:oMath>
                  </a14:m>
                  <a:r>
                    <a:rPr lang="ja-JP" altLang="en-US" sz="2000" dirty="0">
                      <a:latin typeface="メイリオ" panose="020B0604030504040204" pitchFamily="50" charset="-128"/>
                      <a:ea typeface="メイリオ" panose="020B0604030504040204" pitchFamily="50" charset="-128"/>
                    </a:rPr>
                    <a:t> </a:t>
                  </a:r>
                  <a:r>
                    <a:rPr lang="ja-JP" altLang="en-US" sz="2000" b="1" dirty="0">
                      <a:latin typeface="メイリオ" panose="020B0604030504040204" pitchFamily="50" charset="-128"/>
                      <a:ea typeface="メイリオ" panose="020B0604030504040204" pitchFamily="50" charset="-128"/>
                    </a:rPr>
                    <a:t>全</a:t>
                  </a:r>
                  <a:r>
                    <a:rPr lang="en-US" altLang="ja-JP" sz="2000" b="1" dirty="0">
                      <a:latin typeface="メイリオ" panose="020B0604030504040204" pitchFamily="50" charset="-128"/>
                      <a:ea typeface="メイリオ" panose="020B0604030504040204" pitchFamily="50" charset="-128"/>
                    </a:rPr>
                    <a:t>OD   </a:t>
                  </a:r>
                  <a14:m>
                    <m:oMath xmlns:m="http://schemas.openxmlformats.org/officeDocument/2006/math">
                      <m:r>
                        <a:rPr lang="ja-JP" altLang="en-US" sz="2000" i="1">
                          <a:latin typeface="Cambria Math" panose="02040503050406030204" pitchFamily="18" charset="0"/>
                        </a:rPr>
                        <m:t>𝜃</m:t>
                      </m:r>
                      <m:r>
                        <a:rPr lang="en-US" altLang="ja-JP" sz="2000" i="1">
                          <a:latin typeface="Cambria Math" panose="02040503050406030204" pitchFamily="18" charset="0"/>
                        </a:rPr>
                        <m:t>﷮</m:t>
                      </m:r>
                      <m:r>
                        <a:rPr lang="en-US" altLang="ja-JP" sz="2000" i="1">
                          <a:latin typeface="Cambria Math" panose="02040503050406030204" pitchFamily="18" charset="0"/>
                        </a:rPr>
                        <m:t>𝑖</m:t>
                      </m:r>
                    </m:oMath>
                  </a14:m>
                  <a:r>
                    <a:rPr lang="en-US" altLang="ja-JP" sz="2000" dirty="0">
                      <a:latin typeface="メイリオ" panose="020B0604030504040204" pitchFamily="50" charset="-128"/>
                      <a:ea typeface="メイリオ" panose="020B0604030504040204" pitchFamily="50" charset="-128"/>
                    </a:rPr>
                    <a:t> : </a:t>
                  </a:r>
                  <a:r>
                    <a:rPr lang="ja-JP" altLang="en-US" sz="2000" b="1" dirty="0">
                      <a:latin typeface="メイリオ" panose="020B0604030504040204" pitchFamily="50" charset="-128"/>
                      <a:ea typeface="メイリオ" panose="020B0604030504040204" pitchFamily="50" charset="-128"/>
                    </a:rPr>
                    <a:t>定</a:t>
                  </a:r>
                  <a:r>
                    <a:rPr lang="ja-JP" altLang="en-US" sz="2000" b="1" dirty="0" smtClean="0">
                      <a:latin typeface="メイリオ" panose="020B0604030504040204" pitchFamily="50" charset="-128"/>
                      <a:ea typeface="メイリオ" panose="020B0604030504040204" pitchFamily="50" charset="-128"/>
                    </a:rPr>
                    <a:t>数項</a:t>
                  </a:r>
                  <a:endParaRPr lang="en-US" altLang="ja-JP" sz="2000" b="1" dirty="0">
                    <a:latin typeface="メイリオ" panose="020B0604030504040204" pitchFamily="50" charset="-128"/>
                    <a:ea typeface="メイリオ" panose="020B0604030504040204" pitchFamily="50" charset="-128"/>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324572" y="5040175"/>
                  <a:ext cx="6110228" cy="617028"/>
                </a:xfrm>
                <a:prstGeom prst="rect">
                  <a:avLst/>
                </a:prstGeom>
                <a:blipFill rotWithShape="0">
                  <a:blip r:embed="rId15"/>
                  <a:stretch>
                    <a:fillRect l="-1098" b="-39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324572" y="5712711"/>
                  <a:ext cx="8988054" cy="420756"/>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観測</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ベクトル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𝐴</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b="1" dirty="0">
                      <a:latin typeface="メイリオ" panose="020B0604030504040204" pitchFamily="50" charset="-128"/>
                      <a:ea typeface="メイリオ" panose="020B0604030504040204" pitchFamily="50" charset="-128"/>
                    </a:rPr>
                    <a:t>全</a:t>
                  </a:r>
                  <a:r>
                    <a:rPr lang="en-US" altLang="ja-JP" sz="2000" b="1" dirty="0">
                      <a:latin typeface="メイリオ" panose="020B0604030504040204" pitchFamily="50" charset="-128"/>
                      <a:ea typeface="メイリオ" panose="020B0604030504040204" pitchFamily="50" charset="-128"/>
                    </a:rPr>
                    <a:t>OD</a:t>
                  </a:r>
                  <a:r>
                    <a:rPr lang="en-US" altLang="ja-JP" b="1" dirty="0">
                      <a:latin typeface="メイリオ" panose="020B0604030504040204" pitchFamily="50" charset="-128"/>
                      <a:ea typeface="メイリオ" panose="020B0604030504040204" pitchFamily="50" charset="-128"/>
                    </a:rPr>
                    <a:t>(PT</a:t>
                  </a:r>
                  <a:r>
                    <a:rPr lang="ja-JP" altLang="en-US" b="1" dirty="0">
                      <a:latin typeface="メイリオ" panose="020B0604030504040204" pitchFamily="50" charset="-128"/>
                      <a:ea typeface="メイリオ" panose="020B0604030504040204" pitchFamily="50" charset="-128"/>
                    </a:rPr>
                    <a:t>調査</a:t>
                  </a:r>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𝐵</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b="1" dirty="0">
                      <a:latin typeface="メイリオ" panose="020B0604030504040204" pitchFamily="50" charset="-128"/>
                      <a:ea typeface="メイリオ" panose="020B0604030504040204" pitchFamily="50" charset="-128"/>
                    </a:rPr>
                    <a:t>集計</a:t>
                  </a:r>
                  <a:r>
                    <a:rPr lang="en-US" altLang="ja-JP" sz="2000" b="1" dirty="0">
                      <a:latin typeface="メイリオ" panose="020B0604030504040204" pitchFamily="50" charset="-128"/>
                      <a:ea typeface="メイリオ" panose="020B0604030504040204" pitchFamily="50" charset="-128"/>
                    </a:rPr>
                    <a:t>OD</a:t>
                  </a:r>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ゼンリン</a:t>
                  </a:r>
                  <a:r>
                    <a:rPr lang="en-US" altLang="ja-JP" b="1" dirty="0">
                      <a:latin typeface="メイリオ" panose="020B0604030504040204" pitchFamily="50" charset="-128"/>
                      <a:ea typeface="メイリオ" panose="020B0604030504040204" pitchFamily="50" charset="-128"/>
                    </a:rPr>
                    <a:t>)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𝐶</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b="1" dirty="0">
                      <a:latin typeface="メイリオ" panose="020B0604030504040204" pitchFamily="50" charset="-128"/>
                      <a:ea typeface="メイリオ" panose="020B0604030504040204" pitchFamily="50" charset="-128"/>
                    </a:rPr>
                    <a:t>道路</a:t>
                  </a:r>
                  <a:r>
                    <a:rPr lang="en-US" altLang="ja-JP" sz="2000" b="1" dirty="0">
                      <a:latin typeface="メイリオ" panose="020B0604030504040204" pitchFamily="50" charset="-128"/>
                      <a:ea typeface="メイリオ" panose="020B0604030504040204" pitchFamily="50" charset="-128"/>
                    </a:rPr>
                    <a:t>OD</a:t>
                  </a:r>
                  <a:r>
                    <a:rPr lang="en-US" altLang="ja-JP" b="1" dirty="0">
                      <a:latin typeface="メイリオ" panose="020B0604030504040204" pitchFamily="50" charset="-128"/>
                      <a:ea typeface="メイリオ" panose="020B0604030504040204" pitchFamily="50" charset="-128"/>
                    </a:rPr>
                    <a:t>(ETC)</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324572" y="5712711"/>
                  <a:ext cx="8988054" cy="420756"/>
                </a:xfrm>
                <a:prstGeom prst="rect">
                  <a:avLst/>
                </a:prstGeom>
                <a:blipFill rotWithShape="0">
                  <a:blip r:embed="rId16"/>
                  <a:stretch>
                    <a:fillRect l="-746" t="-2899"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324572" y="6212607"/>
                  <a:ext cx="8763943"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制御</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ベクトル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𝑖</m:t>
                          </m:r>
                        </m:sub>
                      </m:sSub>
                      <m:r>
                        <a:rPr lang="ja-JP" altLang="en-US" sz="2000" i="1">
                          <a:latin typeface="Cambria Math" panose="02040503050406030204" pitchFamily="18" charset="0"/>
                          <a:ea typeface="メイリオ" panose="020B0604030504040204" pitchFamily="50" charset="-128"/>
                        </a:rPr>
                        <m:t>＝</m:t>
                      </m:r>
                    </m:oMath>
                  </a14:m>
                  <a:r>
                    <a:rPr lang="ja-JP" altLang="en-US" sz="2000" b="1" dirty="0">
                      <a:latin typeface="メイリオ" panose="020B0604030504040204" pitchFamily="50" charset="-128"/>
                      <a:ea typeface="メイリオ" panose="020B0604030504040204" pitchFamily="50" charset="-128"/>
                    </a:rPr>
                    <a:t>世帯属性</a:t>
                  </a:r>
                  <a:r>
                    <a:rPr lang="ja-JP" altLang="en-US" sz="2000" b="1" dirty="0" smtClean="0">
                      <a:latin typeface="メイリオ" panose="020B0604030504040204" pitchFamily="50" charset="-128"/>
                      <a:ea typeface="メイリオ" panose="020B0604030504040204" pitchFamily="50" charset="-128"/>
                    </a:rPr>
                    <a:t>等</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324572" y="6212607"/>
                  <a:ext cx="8763943" cy="400110"/>
                </a:xfrm>
                <a:prstGeom prst="rect">
                  <a:avLst/>
                </a:prstGeom>
                <a:blipFill rotWithShape="0">
                  <a:blip r:embed="rId17"/>
                  <a:stretch>
                    <a:fillRect l="-765" t="-9231" b="-27692"/>
                  </a:stretch>
                </a:blipFill>
              </p:spPr>
              <p:txBody>
                <a:bodyPr/>
                <a:lstStyle/>
                <a:p>
                  <a:r>
                    <a:rPr lang="ja-JP" altLang="en-US">
                      <a:noFill/>
                    </a:rPr>
                    <a:t> </a:t>
                  </a:r>
                </a:p>
              </p:txBody>
            </p:sp>
          </mc:Fallback>
        </mc:AlternateContent>
        <p:cxnSp>
          <p:nvCxnSpPr>
            <p:cNvPr id="72" name="直線コネクタ 71"/>
            <p:cNvCxnSpPr/>
            <p:nvPr/>
          </p:nvCxnSpPr>
          <p:spPr>
            <a:xfrm flipH="1">
              <a:off x="355581" y="5675705"/>
              <a:ext cx="85664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flipH="1">
              <a:off x="355581" y="6146045"/>
              <a:ext cx="85664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a:off x="2135903" y="5187820"/>
              <a:ext cx="0" cy="1424897"/>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85" name="テキスト ボックス 84"/>
          <p:cNvSpPr txBox="1"/>
          <p:nvPr/>
        </p:nvSpPr>
        <p:spPr>
          <a:xfrm>
            <a:off x="5496659" y="3007867"/>
            <a:ext cx="2096982" cy="461665"/>
          </a:xfrm>
          <a:prstGeom prst="rect">
            <a:avLst/>
          </a:prstGeom>
          <a:noFill/>
        </p:spPr>
        <p:txBody>
          <a:bodyPr wrap="square" rtlCol="0">
            <a:spAutoFit/>
          </a:bodyPr>
          <a:lstStyle/>
          <a:p>
            <a:r>
              <a:rPr lang="ja-JP" altLang="en-US" sz="2400" dirty="0" smtClean="0">
                <a:solidFill>
                  <a:srgbClr val="FF9999"/>
                </a:solidFill>
                <a:latin typeface="メイリオ" panose="020B0604030504040204" pitchFamily="50" charset="-128"/>
                <a:ea typeface="メイリオ" panose="020B0604030504040204" pitchFamily="50" charset="-128"/>
                <a:cs typeface="メイリオ" panose="020B0604030504040204" pitchFamily="50" charset="-128"/>
              </a:rPr>
              <a:t>観測</a:t>
            </a:r>
            <a:r>
              <a:rPr lang="ja-JP" altLang="en-US" sz="2400" dirty="0">
                <a:solidFill>
                  <a:srgbClr val="FF9999"/>
                </a:solidFill>
                <a:latin typeface="メイリオ" panose="020B0604030504040204" pitchFamily="50" charset="-128"/>
                <a:ea typeface="メイリオ" panose="020B0604030504040204" pitchFamily="50" charset="-128"/>
                <a:cs typeface="メイリオ" panose="020B0604030504040204" pitchFamily="50" charset="-128"/>
              </a:rPr>
              <a:t>ベクトル</a:t>
            </a:r>
            <a:endParaRPr kumimoji="1" lang="ja-JP" altLang="en-US" sz="2400" dirty="0" smtClean="0">
              <a:solidFill>
                <a:srgbClr val="FF9999"/>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291748" y="1543204"/>
            <a:ext cx="553998" cy="2341961"/>
          </a:xfrm>
          <a:prstGeom prst="rect">
            <a:avLst/>
          </a:prstGeom>
          <a:noFill/>
        </p:spPr>
        <p:txBody>
          <a:bodyPr vert="eaVert" wrap="squar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状態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ベクトル</a:t>
            </a:r>
            <a:endPar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右矢印 1"/>
          <p:cNvSpPr/>
          <p:nvPr/>
        </p:nvSpPr>
        <p:spPr>
          <a:xfrm>
            <a:off x="1077597" y="4504904"/>
            <a:ext cx="7515685" cy="60376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7505600" y="4908611"/>
            <a:ext cx="794183"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時間</a:t>
            </a:r>
          </a:p>
        </p:txBody>
      </p:sp>
    </p:spTree>
    <p:extLst>
      <p:ext uri="{BB962C8B-B14F-4D97-AF65-F5344CB8AC3E}">
        <p14:creationId xmlns:p14="http://schemas.microsoft.com/office/powerpoint/2010/main" val="4864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42" presetClass="path" presetSubtype="0" repeatCount="3000" accel="50000" decel="50000" fill="hold" grpId="0" nodeType="withEffect">
                                  <p:stCondLst>
                                    <p:cond delay="0"/>
                                  </p:stCondLst>
                                  <p:childTnLst>
                                    <p:animMotion origin="layout" path="M 8.33333E-7 2.22222E-6 L 0.02986 0.00116 " pathEditMode="relative" rAng="0" ptsTypes="AA">
                                      <p:cBhvr>
                                        <p:cTn id="10" dur="1000" fill="hold"/>
                                        <p:tgtEl>
                                          <p:spTgt spid="59"/>
                                        </p:tgtEl>
                                        <p:attrNameLst>
                                          <p:attrName>ppt_x</p:attrName>
                                          <p:attrName>ppt_y</p:attrName>
                                        </p:attrNameLst>
                                      </p:cBhvr>
                                      <p:rCtr x="1493" y="46"/>
                                    </p:animMotion>
                                  </p:childTnLst>
                                </p:cTn>
                              </p:par>
                              <p:par>
                                <p:cTn id="11" presetID="35" presetClass="emph" presetSubtype="0" repeatCount="3000" fill="hold" grpId="0" nodeType="withEffect">
                                  <p:stCondLst>
                                    <p:cond delay="0"/>
                                  </p:stCondLst>
                                  <p:childTnLst>
                                    <p:anim calcmode="discrete" valueType="str">
                                      <p:cBhvr>
                                        <p:cTn id="12"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mph" presetSubtype="0" repeatCount="3000" fill="hold" grpId="0" nodeType="clickEffect">
                                  <p:stCondLst>
                                    <p:cond delay="0"/>
                                  </p:stCondLst>
                                  <p:childTnLst>
                                    <p:animEffect transition="out" filter="fade">
                                      <p:cBhvr>
                                        <p:cTn id="16" dur="500" tmFilter="0, 0; .2, .5; .8, .5; 1, 0"/>
                                        <p:tgtEl>
                                          <p:spTgt spid="49"/>
                                        </p:tgtEl>
                                      </p:cBhvr>
                                    </p:animEffect>
                                    <p:animScale>
                                      <p:cBhvr>
                                        <p:cTn id="17" dur="250" autoRev="1" fill="hold"/>
                                        <p:tgtEl>
                                          <p:spTgt spid="49"/>
                                        </p:tgtEl>
                                      </p:cBhvr>
                                      <p:by x="105000" y="105000"/>
                                    </p:animScale>
                                  </p:childTnLst>
                                </p:cTn>
                              </p:par>
                              <p:par>
                                <p:cTn id="18" presetID="1" presetClass="entr" presetSubtype="0" fill="hold" grpId="0" nodeType="withEffect">
                                  <p:stCondLst>
                                    <p:cond delay="500"/>
                                  </p:stCondLst>
                                  <p:childTnLst>
                                    <p:set>
                                      <p:cBhvr>
                                        <p:cTn id="19" dur="1" fill="hold">
                                          <p:stCondLst>
                                            <p:cond delay="0"/>
                                          </p:stCondLst>
                                        </p:cTn>
                                        <p:tgtEl>
                                          <p:spTgt spid="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1"/>
                                        </p:tgtEl>
                                        <p:attrNameLst>
                                          <p:attrName>style.visibility</p:attrName>
                                        </p:attrNameLst>
                                      </p:cBhvr>
                                      <p:to>
                                        <p:strVal val="visible"/>
                                      </p:to>
                                    </p:set>
                                  </p:childTnLst>
                                </p:cTn>
                              </p:par>
                              <p:par>
                                <p:cTn id="24" presetID="64" presetClass="path" presetSubtype="0" repeatCount="3000" accel="50000" decel="50000" fill="hold" grpId="1" nodeType="withEffect">
                                  <p:stCondLst>
                                    <p:cond delay="500"/>
                                  </p:stCondLst>
                                  <p:childTnLst>
                                    <p:animMotion origin="layout" path="M -3.88889E-6 -3.7037E-7 L -3.88889E-6 -0.05023 " pathEditMode="fixed" rAng="0" ptsTypes="AA">
                                      <p:cBhvr>
                                        <p:cTn id="25" dur="1000" fill="hold"/>
                                        <p:tgtEl>
                                          <p:spTgt spid="61"/>
                                        </p:tgtEl>
                                        <p:attrNameLst>
                                          <p:attrName>ppt_x</p:attrName>
                                          <p:attrName>ppt_y</p:attrName>
                                        </p:attrNameLst>
                                      </p:cBhvr>
                                      <p:rCtr x="0" y="-2523"/>
                                    </p:animMotion>
                                  </p:childTnLst>
                                </p:cTn>
                              </p:par>
                              <p:par>
                                <p:cTn id="26" presetID="1" presetClass="entr" presetSubtype="0"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childTnLst>
                                </p:cTn>
                              </p:par>
                              <p:par>
                                <p:cTn id="28" presetID="35" presetClass="emph" presetSubtype="0" repeatCount="3000" fill="hold" grpId="1" nodeType="withEffect">
                                  <p:stCondLst>
                                    <p:cond delay="0"/>
                                  </p:stCondLst>
                                  <p:childTnLst>
                                    <p:anim calcmode="discrete" valueType="str">
                                      <p:cBhvr>
                                        <p:cTn id="29"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49" grpId="0" animBg="1"/>
      <p:bldP spid="59" grpId="0" animBg="1"/>
      <p:bldP spid="59" grpId="1" animBg="1"/>
      <p:bldP spid="60" grpId="0"/>
      <p:bldP spid="61" grpId="0" animBg="1"/>
      <p:bldP spid="61" grpId="1" animBg="1"/>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AB99802-F8D1-46CB-BB19-E4BE2D0AD105}" type="slidenum">
              <a:rPr lang="ja-JP" altLang="en-US" smtClean="0"/>
              <a:pPr/>
              <a:t>9</a:t>
            </a:fld>
            <a:endParaRPr lang="ja-JP" altLang="en-US" dirty="0"/>
          </a:p>
        </p:txBody>
      </p:sp>
      <p:sp>
        <p:nvSpPr>
          <p:cNvPr id="5" name="タイトル 4"/>
          <p:cNvSpPr>
            <a:spLocks noGrp="1"/>
          </p:cNvSpPr>
          <p:nvPr>
            <p:ph type="title"/>
          </p:nvPr>
        </p:nvSpPr>
        <p:spPr/>
        <p:txBody>
          <a:bodyPr/>
          <a:lstStyle/>
          <a:p>
            <a:r>
              <a:rPr kumimoji="1" lang="ja-JP" altLang="en-US" dirty="0" smtClean="0"/>
              <a:t>研究の手法</a:t>
            </a:r>
            <a:endParaRPr kumimoji="1" lang="ja-JP" altLang="en-US" dirty="0"/>
          </a:p>
        </p:txBody>
      </p:sp>
      <p:sp>
        <p:nvSpPr>
          <p:cNvPr id="6" name="テキスト ボックス 5"/>
          <p:cNvSpPr txBox="1"/>
          <p:nvPr/>
        </p:nvSpPr>
        <p:spPr>
          <a:xfrm>
            <a:off x="355580" y="691125"/>
            <a:ext cx="6628991"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一般状態空間モデル</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システムモデル</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3" name="円/楕円 32"/>
              <p:cNvSpPr/>
              <p:nvPr/>
            </p:nvSpPr>
            <p:spPr>
              <a:xfrm>
                <a:off x="1077597" y="2075002"/>
                <a:ext cx="566157" cy="53149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0</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3" name="円/楕円 32"/>
              <p:cNvSpPr>
                <a:spLocks noRot="1" noChangeAspect="1" noMove="1" noResize="1" noEditPoints="1" noAdjustHandles="1" noChangeArrowheads="1" noChangeShapeType="1" noTextEdit="1"/>
              </p:cNvSpPr>
              <p:nvPr/>
            </p:nvSpPr>
            <p:spPr>
              <a:xfrm>
                <a:off x="1077597" y="2075002"/>
                <a:ext cx="566157" cy="531494"/>
              </a:xfrm>
              <a:prstGeom prst="ellipse">
                <a:avLst/>
              </a:prstGeom>
              <a:blipFill rotWithShape="0">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円/楕円 33"/>
              <p:cNvSpPr/>
              <p:nvPr/>
            </p:nvSpPr>
            <p:spPr>
              <a:xfrm>
                <a:off x="2351388" y="2075002"/>
                <a:ext cx="550295" cy="516604"/>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4" name="円/楕円 33"/>
              <p:cNvSpPr>
                <a:spLocks noRot="1" noChangeAspect="1" noMove="1" noResize="1" noEditPoints="1" noAdjustHandles="1" noChangeArrowheads="1" noChangeShapeType="1" noTextEdit="1"/>
              </p:cNvSpPr>
              <p:nvPr/>
            </p:nvSpPr>
            <p:spPr>
              <a:xfrm>
                <a:off x="2351388" y="2075002"/>
                <a:ext cx="550295" cy="516604"/>
              </a:xfrm>
              <a:prstGeom prst="ellipse">
                <a:avLst/>
              </a:prstGeom>
              <a:blipFill rotWithShape="0">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円/楕円 34"/>
              <p:cNvSpPr/>
              <p:nvPr/>
            </p:nvSpPr>
            <p:spPr>
              <a:xfrm>
                <a:off x="3625179"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5" name="円/楕円 34"/>
              <p:cNvSpPr>
                <a:spLocks noRot="1" noChangeAspect="1" noMove="1" noResize="1" noEditPoints="1" noAdjustHandles="1" noChangeArrowheads="1" noChangeShapeType="1" noTextEdit="1"/>
              </p:cNvSpPr>
              <p:nvPr/>
            </p:nvSpPr>
            <p:spPr>
              <a:xfrm>
                <a:off x="3625179" y="2075001"/>
                <a:ext cx="550297" cy="516606"/>
              </a:xfrm>
              <a:prstGeom prst="ellipse">
                <a:avLst/>
              </a:prstGeom>
              <a:blipFill rotWithShape="0">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円/楕円 35"/>
              <p:cNvSpPr/>
              <p:nvPr/>
            </p:nvSpPr>
            <p:spPr>
              <a:xfrm>
                <a:off x="4898970" y="2075001"/>
                <a:ext cx="550297" cy="51660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3</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6" name="円/楕円 35"/>
              <p:cNvSpPr>
                <a:spLocks noRot="1" noChangeAspect="1" noMove="1" noResize="1" noEditPoints="1" noAdjustHandles="1" noChangeArrowheads="1" noChangeShapeType="1" noTextEdit="1"/>
              </p:cNvSpPr>
              <p:nvPr/>
            </p:nvSpPr>
            <p:spPr>
              <a:xfrm>
                <a:off x="4898970" y="2075001"/>
                <a:ext cx="550297" cy="516606"/>
              </a:xfrm>
              <a:prstGeom prst="ellipse">
                <a:avLst/>
              </a:prstGeom>
              <a:blipFill rotWithShape="0">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円/楕円 36"/>
              <p:cNvSpPr/>
              <p:nvPr/>
            </p:nvSpPr>
            <p:spPr>
              <a:xfrm>
                <a:off x="7630799" y="2075001"/>
                <a:ext cx="566159" cy="531496"/>
              </a:xfrm>
              <a:prstGeom prst="ellipse">
                <a:avLst/>
              </a:prstGeom>
              <a:solidFill>
                <a:schemeClr val="bg1"/>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acc>
                            <m:accPr>
                              <m:chr m:val="̃"/>
                              <m:ctrlPr>
                                <a:rPr kumimoji="1" lang="en-US" altLang="ja-JP" sz="2400" i="1" smtClean="0">
                                  <a:solidFill>
                                    <a:schemeClr val="tx1"/>
                                  </a:solidFill>
                                  <a:latin typeface="Cambria Math" panose="02040503050406030204" pitchFamily="18" charset="0"/>
                                  <a:ea typeface="メイリオ" panose="020B0604030504040204" pitchFamily="50" charset="-128"/>
                                </a:rPr>
                              </m:ctrlPr>
                            </m:accPr>
                            <m:e>
                              <m:r>
                                <a:rPr kumimoji="1" lang="en-US" altLang="ja-JP" sz="2400" b="0" i="1" smtClean="0">
                                  <a:solidFill>
                                    <a:schemeClr val="tx1"/>
                                  </a:solidFill>
                                  <a:latin typeface="Cambria Math" panose="02040503050406030204" pitchFamily="18" charset="0"/>
                                  <a:ea typeface="メイリオ" panose="020B0604030504040204" pitchFamily="50" charset="-128"/>
                                </a:rPr>
                                <m:t>𝑥</m:t>
                              </m:r>
                            </m:e>
                          </m:acc>
                        </m:e>
                        <m:sub>
                          <m:r>
                            <a:rPr kumimoji="1" lang="en-US" altLang="ja-JP" sz="2400" b="0" i="1" smtClean="0">
                              <a:solidFill>
                                <a:schemeClr val="tx1"/>
                              </a:solidFill>
                              <a:latin typeface="Cambria Math" panose="02040503050406030204" pitchFamily="18" charset="0"/>
                              <a:ea typeface="メイリオ" panose="020B0604030504040204" pitchFamily="50" charset="-128"/>
                            </a:rPr>
                            <m:t>𝑛</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37" name="円/楕円 36"/>
              <p:cNvSpPr>
                <a:spLocks noRot="1" noChangeAspect="1" noMove="1" noResize="1" noEditPoints="1" noAdjustHandles="1" noChangeArrowheads="1" noChangeShapeType="1" noTextEdit="1"/>
              </p:cNvSpPr>
              <p:nvPr/>
            </p:nvSpPr>
            <p:spPr>
              <a:xfrm>
                <a:off x="7630799" y="2075001"/>
                <a:ext cx="566159" cy="531496"/>
              </a:xfrm>
              <a:prstGeom prst="ellipse">
                <a:avLst/>
              </a:prstGeom>
              <a:blipFill rotWithShape="0">
                <a:blip r:embed="rId7"/>
                <a:stretch>
                  <a:fillRect/>
                </a:stretch>
              </a:blipFill>
              <a:ln>
                <a:solidFill>
                  <a:schemeClr val="tx1"/>
                </a:solidFill>
              </a:ln>
            </p:spPr>
            <p:txBody>
              <a:bodyPr/>
              <a:lstStyle/>
              <a:p>
                <a:r>
                  <a:rPr lang="ja-JP" altLang="en-US">
                    <a:noFill/>
                  </a:rPr>
                  <a:t> </a:t>
                </a:r>
              </a:p>
            </p:txBody>
          </p:sp>
        </mc:Fallback>
      </mc:AlternateContent>
      <p:cxnSp>
        <p:nvCxnSpPr>
          <p:cNvPr id="38" name="直線矢印コネクタ 37"/>
          <p:cNvCxnSpPr>
            <a:stCxn id="33" idx="6"/>
            <a:endCxn id="34" idx="2"/>
          </p:cNvCxnSpPr>
          <p:nvPr/>
        </p:nvCxnSpPr>
        <p:spPr>
          <a:xfrm flipV="1">
            <a:off x="1643754" y="2333304"/>
            <a:ext cx="707634" cy="74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4" idx="6"/>
            <a:endCxn id="35" idx="2"/>
          </p:cNvCxnSpPr>
          <p:nvPr/>
        </p:nvCxnSpPr>
        <p:spPr>
          <a:xfrm>
            <a:off x="2901683" y="2333304"/>
            <a:ext cx="7234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35" idx="6"/>
            <a:endCxn id="36" idx="2"/>
          </p:cNvCxnSpPr>
          <p:nvPr/>
        </p:nvCxnSpPr>
        <p:spPr>
          <a:xfrm>
            <a:off x="4175476" y="2333304"/>
            <a:ext cx="7234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7025748" y="2377522"/>
            <a:ext cx="6050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649596" y="2250930"/>
            <a:ext cx="1294266" cy="307777"/>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a:t>
            </a:r>
            <a:endParaRPr kumimoji="1" lang="ja-JP" altLang="en-US" sz="1400"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3" name="円/楕円 42"/>
              <p:cNvSpPr/>
              <p:nvPr/>
            </p:nvSpPr>
            <p:spPr>
              <a:xfrm>
                <a:off x="3009038" y="1346858"/>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3" name="円/楕円 42"/>
              <p:cNvSpPr>
                <a:spLocks noRot="1" noChangeAspect="1" noMove="1" noResize="1" noEditPoints="1" noAdjustHandles="1" noChangeArrowheads="1" noChangeShapeType="1" noTextEdit="1"/>
              </p:cNvSpPr>
              <p:nvPr/>
            </p:nvSpPr>
            <p:spPr>
              <a:xfrm>
                <a:off x="3009038" y="1346858"/>
                <a:ext cx="511506" cy="481559"/>
              </a:xfrm>
              <a:prstGeom prst="ellipse">
                <a:avLst/>
              </a:prstGeom>
              <a:blipFill rotWithShape="0">
                <a:blip r:embed="rId8"/>
                <a:stretch>
                  <a:fillRect/>
                </a:stretch>
              </a:blipFill>
              <a:ln>
                <a:solidFill>
                  <a:schemeClr val="tx1"/>
                </a:solidFill>
              </a:ln>
            </p:spPr>
            <p:txBody>
              <a:bodyPr/>
              <a:lstStyle/>
              <a:p>
                <a:r>
                  <a:rPr lang="ja-JP" altLang="en-US">
                    <a:noFill/>
                  </a:rPr>
                  <a:t> </a:t>
                </a:r>
              </a:p>
            </p:txBody>
          </p:sp>
        </mc:Fallback>
      </mc:AlternateContent>
      <p:cxnSp>
        <p:nvCxnSpPr>
          <p:cNvPr id="44" name="直線矢印コネクタ 43"/>
          <p:cNvCxnSpPr>
            <a:stCxn id="43" idx="5"/>
            <a:endCxn id="35" idx="1"/>
          </p:cNvCxnSpPr>
          <p:nvPr/>
        </p:nvCxnSpPr>
        <p:spPr>
          <a:xfrm>
            <a:off x="3445636" y="1757894"/>
            <a:ext cx="260132" cy="392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円/楕円 44"/>
              <p:cNvSpPr/>
              <p:nvPr/>
            </p:nvSpPr>
            <p:spPr>
              <a:xfrm>
                <a:off x="4355621" y="1344386"/>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  </m:t>
                          </m:r>
                          <m:r>
                            <a:rPr kumimoji="1" lang="en-US" altLang="ja-JP" sz="2400" b="0" i="1" smtClean="0">
                              <a:solidFill>
                                <a:schemeClr val="tx1"/>
                              </a:solidFill>
                              <a:latin typeface="Cambria Math" panose="02040503050406030204" pitchFamily="18" charset="0"/>
                              <a:ea typeface="メイリオ" panose="020B0604030504040204" pitchFamily="50" charset="-128"/>
                            </a:rPr>
                            <m:t>𝑢</m:t>
                          </m:r>
                        </m:e>
                        <m:sub>
                          <m:r>
                            <a:rPr kumimoji="1" lang="en-US" altLang="ja-JP" sz="2400" b="0" i="1" smtClean="0">
                              <a:solidFill>
                                <a:schemeClr val="tx1"/>
                              </a:solidFill>
                              <a:latin typeface="Cambria Math" panose="02040503050406030204" pitchFamily="18" charset="0"/>
                              <a:ea typeface="メイリオ" panose="020B0604030504040204" pitchFamily="50" charset="-128"/>
                            </a:rPr>
                            <m:t>2</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5" name="円/楕円 44"/>
              <p:cNvSpPr>
                <a:spLocks noRot="1" noChangeAspect="1" noMove="1" noResize="1" noEditPoints="1" noAdjustHandles="1" noChangeArrowheads="1" noChangeShapeType="1" noTextEdit="1"/>
              </p:cNvSpPr>
              <p:nvPr/>
            </p:nvSpPr>
            <p:spPr>
              <a:xfrm>
                <a:off x="4355621" y="1344386"/>
                <a:ext cx="511506" cy="481559"/>
              </a:xfrm>
              <a:prstGeom prst="ellipse">
                <a:avLst/>
              </a:prstGeom>
              <a:blipFill rotWithShape="0">
                <a:blip r:embed="rId9"/>
                <a:stretch>
                  <a:fillRect l="-1099"/>
                </a:stretch>
              </a:blipFill>
              <a:ln>
                <a:solidFill>
                  <a:schemeClr val="tx1"/>
                </a:solidFill>
              </a:ln>
            </p:spPr>
            <p:txBody>
              <a:bodyPr/>
              <a:lstStyle/>
              <a:p>
                <a:r>
                  <a:rPr lang="ja-JP" altLang="en-US">
                    <a:noFill/>
                  </a:rPr>
                  <a:t> </a:t>
                </a:r>
              </a:p>
            </p:txBody>
          </p:sp>
        </mc:Fallback>
      </mc:AlternateContent>
      <p:cxnSp>
        <p:nvCxnSpPr>
          <p:cNvPr id="46" name="直線矢印コネクタ 45"/>
          <p:cNvCxnSpPr/>
          <p:nvPr/>
        </p:nvCxnSpPr>
        <p:spPr>
          <a:xfrm>
            <a:off x="4837872" y="1734902"/>
            <a:ext cx="245345" cy="371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円/楕円 46"/>
              <p:cNvSpPr/>
              <p:nvPr/>
            </p:nvSpPr>
            <p:spPr>
              <a:xfrm>
                <a:off x="6994094" y="1340191"/>
                <a:ext cx="511506" cy="481559"/>
              </a:xfrm>
              <a:prstGeom prst="ellipse">
                <a:avLst/>
              </a:prstGeom>
              <a:solidFill>
                <a:schemeClr val="bg2">
                  <a:lumMod val="9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b="0" i="1" smtClean="0">
                              <a:solidFill>
                                <a:schemeClr val="tx1"/>
                              </a:solidFill>
                              <a:latin typeface="Cambria Math" panose="02040503050406030204" pitchFamily="18" charset="0"/>
                              <a:ea typeface="メイリオ" panose="020B0604030504040204" pitchFamily="50" charset="-128"/>
                            </a:rPr>
                            <m:t>  </m:t>
                          </m:r>
                          <m:r>
                            <a:rPr kumimoji="1" lang="en-US" altLang="ja-JP" b="0" i="1" smtClean="0">
                              <a:solidFill>
                                <a:schemeClr val="tx1"/>
                              </a:solidFill>
                              <a:latin typeface="Cambria Math" panose="02040503050406030204" pitchFamily="18" charset="0"/>
                              <a:ea typeface="メイリオ" panose="020B0604030504040204" pitchFamily="50" charset="-128"/>
                            </a:rPr>
                            <m:t>𝑢</m:t>
                          </m:r>
                        </m:e>
                        <m:sub>
                          <m:r>
                            <a:rPr kumimoji="1" lang="en-US" altLang="ja-JP" b="0" i="1" smtClean="0">
                              <a:solidFill>
                                <a:schemeClr val="tx1"/>
                              </a:solidFill>
                              <a:latin typeface="Cambria Math" panose="02040503050406030204" pitchFamily="18" charset="0"/>
                              <a:ea typeface="メイリオ" panose="020B0604030504040204" pitchFamily="50" charset="-128"/>
                            </a:rPr>
                            <m:t>𝑛</m:t>
                          </m:r>
                          <m:r>
                            <a:rPr kumimoji="1" lang="en-US" altLang="ja-JP" b="0" i="1" smtClean="0">
                              <a:solidFill>
                                <a:schemeClr val="tx1"/>
                              </a:solidFill>
                              <a:latin typeface="Cambria Math" panose="02040503050406030204" pitchFamily="18" charset="0"/>
                              <a:ea typeface="メイリオ" panose="020B0604030504040204" pitchFamily="50" charset="-128"/>
                            </a:rPr>
                            <m:t>−1</m:t>
                          </m:r>
                        </m:sub>
                      </m:sSub>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7" name="円/楕円 46"/>
              <p:cNvSpPr>
                <a:spLocks noRot="1" noChangeAspect="1" noMove="1" noResize="1" noEditPoints="1" noAdjustHandles="1" noChangeArrowheads="1" noChangeShapeType="1" noTextEdit="1"/>
              </p:cNvSpPr>
              <p:nvPr/>
            </p:nvSpPr>
            <p:spPr>
              <a:xfrm>
                <a:off x="6994094" y="1340191"/>
                <a:ext cx="511506" cy="481559"/>
              </a:xfrm>
              <a:prstGeom prst="ellipse">
                <a:avLst/>
              </a:prstGeom>
              <a:blipFill rotWithShape="0">
                <a:blip r:embed="rId10"/>
                <a:stretch>
                  <a:fillRect l="-9890" r="-4396"/>
                </a:stretch>
              </a:blipFill>
              <a:ln>
                <a:solidFill>
                  <a:schemeClr val="tx1"/>
                </a:solidFill>
              </a:ln>
            </p:spPr>
            <p:txBody>
              <a:bodyPr/>
              <a:lstStyle/>
              <a:p>
                <a:r>
                  <a:rPr lang="ja-JP" altLang="en-US">
                    <a:noFill/>
                  </a:rPr>
                  <a:t> </a:t>
                </a:r>
              </a:p>
            </p:txBody>
          </p:sp>
        </mc:Fallback>
      </mc:AlternateContent>
      <p:cxnSp>
        <p:nvCxnSpPr>
          <p:cNvPr id="48" name="直線矢印コネクタ 47"/>
          <p:cNvCxnSpPr>
            <a:stCxn id="47" idx="5"/>
            <a:endCxn id="37" idx="1"/>
          </p:cNvCxnSpPr>
          <p:nvPr/>
        </p:nvCxnSpPr>
        <p:spPr>
          <a:xfrm>
            <a:off x="7430692" y="1751227"/>
            <a:ext cx="283019" cy="401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円/楕円 48"/>
              <p:cNvSpPr/>
              <p:nvPr/>
            </p:nvSpPr>
            <p:spPr>
              <a:xfrm>
                <a:off x="2219256"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1</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i="1">
                              <a:solidFill>
                                <a:schemeClr val="tx1"/>
                              </a:solidFill>
                              <a:latin typeface="Cambria Math" panose="02040503050406030204" pitchFamily="18" charset="0"/>
                              <a:ea typeface="メイリオ" panose="020B0604030504040204" pitchFamily="50" charset="-128"/>
                            </a:rPr>
                            <m:t>1</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49" name="円/楕円 48"/>
              <p:cNvSpPr>
                <a:spLocks noRot="1" noChangeAspect="1" noMove="1" noResize="1" noEditPoints="1" noAdjustHandles="1" noChangeArrowheads="1" noChangeShapeType="1" noTextEdit="1"/>
              </p:cNvSpPr>
              <p:nvPr/>
            </p:nvSpPr>
            <p:spPr>
              <a:xfrm>
                <a:off x="2219256" y="3259244"/>
                <a:ext cx="814557" cy="1305185"/>
              </a:xfrm>
              <a:prstGeom prst="ellipse">
                <a:avLst/>
              </a:prstGeom>
              <a:blipFill rotWithShape="0">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3520544" y="3259243"/>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400" i="1" smtClean="0">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2</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0" name="円/楕円 49"/>
              <p:cNvSpPr>
                <a:spLocks noRot="1" noChangeAspect="1" noMove="1" noResize="1" noEditPoints="1" noAdjustHandles="1" noChangeArrowheads="1" noChangeShapeType="1" noTextEdit="1"/>
              </p:cNvSpPr>
              <p:nvPr/>
            </p:nvSpPr>
            <p:spPr>
              <a:xfrm>
                <a:off x="3520544" y="3259243"/>
                <a:ext cx="814557" cy="1305185"/>
              </a:xfrm>
              <a:prstGeom prst="ellipse">
                <a:avLst/>
              </a:prstGeom>
              <a:blipFill rotWithShape="0">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4766839" y="3259244"/>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ea typeface="メイリオ" panose="020B0604030504040204" pitchFamily="50" charset="-128"/>
                        </a:rPr>
                        <m:t> </m:t>
                      </m:r>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r>
                  <a:rPr lang="en-US" altLang="ja-JP" sz="2400" dirty="0" smtClean="0">
                    <a:solidFill>
                      <a:schemeClr val="tx1"/>
                    </a:solidFill>
                    <a:ea typeface="メイリオ" panose="020B0604030504040204" pitchFamily="50" charset="-128"/>
                  </a:rPr>
                  <a:t> </a:t>
                </a:r>
                <a14:m>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3</m:t>
                        </m:r>
                      </m:sup>
                    </m:sSubSup>
                  </m:oMath>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1" name="円/楕円 50"/>
              <p:cNvSpPr>
                <a:spLocks noRot="1" noChangeAspect="1" noMove="1" noResize="1" noEditPoints="1" noAdjustHandles="1" noChangeArrowheads="1" noChangeShapeType="1" noTextEdit="1"/>
              </p:cNvSpPr>
              <p:nvPr/>
            </p:nvSpPr>
            <p:spPr>
              <a:xfrm>
                <a:off x="4766839" y="3259244"/>
                <a:ext cx="814557" cy="1305185"/>
              </a:xfrm>
              <a:prstGeom prst="ellipse">
                <a:avLst/>
              </a:prstGeom>
              <a:blipFill rotWithShape="0">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7508904" y="3279131"/>
                <a:ext cx="814557" cy="1305185"/>
              </a:xfrm>
              <a:prstGeom prst="ellipse">
                <a:avLst/>
              </a:prstGeom>
              <a:solidFill>
                <a:srgbClr val="FF9999">
                  <a:alpha val="50000"/>
                </a:srgb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solidFill>
                    <a:ea typeface="メイリオ" panose="020B0604030504040204" pitchFamily="50" charset="-128"/>
                  </a:rPr>
                  <a:t> </a:t>
                </a:r>
                <a14:m>
                  <m:oMath xmlns:m="http://schemas.openxmlformats.org/officeDocument/2006/math">
                    <m:sSubSup>
                      <m:sSubSup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SupPr>
                      <m:e>
                        <m:r>
                          <a:rPr kumimoji="1" lang="en-US" altLang="ja-JP" sz="2400" b="0" i="1" smtClean="0">
                            <a:solidFill>
                              <a:schemeClr val="tx1"/>
                            </a:solidFill>
                            <a:latin typeface="Cambria Math" panose="02040503050406030204" pitchFamily="18" charset="0"/>
                            <a:ea typeface="メイリオ" panose="020B0604030504040204" pitchFamily="50" charset="-128"/>
                          </a:rPr>
                          <m:t>𝑧</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𝐴</m:t>
                        </m:r>
                      </m:sub>
                      <m:sup>
                        <m:r>
                          <a:rPr kumimoji="1" lang="en-US" altLang="ja-JP" sz="2400" b="0" i="1" smtClean="0">
                            <a:solidFill>
                              <a:schemeClr val="tx1"/>
                            </a:solidFill>
                            <a:latin typeface="Cambria Math" panose="02040503050406030204" pitchFamily="18" charset="0"/>
                            <a:ea typeface="メイリオ" panose="020B0604030504040204" pitchFamily="50" charset="-128"/>
                          </a:rPr>
                          <m:t>𝑛</m:t>
                        </m:r>
                      </m:sup>
                    </m:sSubSup>
                  </m:oMath>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𝐵</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sSubSup>
                        <m:sSubSupPr>
                          <m:ctrlPr>
                            <a:rPr lang="en-US" altLang="ja-JP" sz="2400" i="1">
                              <a:solidFill>
                                <a:schemeClr val="tx1"/>
                              </a:solidFill>
                              <a:latin typeface="Cambria Math" panose="02040503050406030204" pitchFamily="18" charset="0"/>
                              <a:ea typeface="メイリオ" panose="020B0604030504040204" pitchFamily="50" charset="-128"/>
                            </a:rPr>
                          </m:ctrlPr>
                        </m:sSubSupPr>
                        <m:e>
                          <m:r>
                            <a:rPr lang="en-US" altLang="ja-JP" sz="2400" i="1">
                              <a:solidFill>
                                <a:schemeClr val="tx1"/>
                              </a:solidFill>
                              <a:latin typeface="Cambria Math" panose="02040503050406030204" pitchFamily="18" charset="0"/>
                              <a:ea typeface="メイリオ" panose="020B0604030504040204" pitchFamily="50" charset="-128"/>
                            </a:rPr>
                            <m:t>𝑧</m:t>
                          </m:r>
                        </m:e>
                        <m:sub>
                          <m:r>
                            <a:rPr lang="en-US" altLang="ja-JP" sz="2400" b="0" i="1" smtClean="0">
                              <a:solidFill>
                                <a:schemeClr val="tx1"/>
                              </a:solidFill>
                              <a:latin typeface="Cambria Math" panose="02040503050406030204" pitchFamily="18" charset="0"/>
                              <a:ea typeface="メイリオ" panose="020B0604030504040204" pitchFamily="50" charset="-128"/>
                            </a:rPr>
                            <m:t>𝐶</m:t>
                          </m:r>
                        </m:sub>
                        <m:sup>
                          <m:r>
                            <a:rPr lang="en-US" altLang="ja-JP" sz="2400" b="0" i="1" smtClean="0">
                              <a:solidFill>
                                <a:schemeClr val="tx1"/>
                              </a:solidFill>
                              <a:latin typeface="Cambria Math" panose="02040503050406030204" pitchFamily="18" charset="0"/>
                              <a:ea typeface="メイリオ" panose="020B0604030504040204" pitchFamily="50" charset="-128"/>
                            </a:rPr>
                            <m:t>𝑛</m:t>
                          </m:r>
                        </m:sup>
                      </m:sSubSup>
                    </m:oMath>
                  </m:oMathPara>
                </a14:m>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mc:Choice>
        <mc:Fallback xmlns="">
          <p:sp>
            <p:nvSpPr>
              <p:cNvPr id="52" name="円/楕円 51"/>
              <p:cNvSpPr>
                <a:spLocks noRot="1" noChangeAspect="1" noMove="1" noResize="1" noEditPoints="1" noAdjustHandles="1" noChangeArrowheads="1" noChangeShapeType="1" noTextEdit="1"/>
              </p:cNvSpPr>
              <p:nvPr/>
            </p:nvSpPr>
            <p:spPr>
              <a:xfrm>
                <a:off x="7508904" y="3279131"/>
                <a:ext cx="814557" cy="1305185"/>
              </a:xfrm>
              <a:prstGeom prst="ellipse">
                <a:avLst/>
              </a:prstGeom>
              <a:blipFill rotWithShape="0">
                <a:blip r:embed="rId14"/>
                <a:stretch>
                  <a:fillRect/>
                </a:stretch>
              </a:blipFill>
              <a:ln>
                <a:solidFill>
                  <a:schemeClr val="tx1"/>
                </a:solidFill>
              </a:ln>
            </p:spPr>
            <p:txBody>
              <a:bodyPr/>
              <a:lstStyle/>
              <a:p>
                <a:r>
                  <a:rPr lang="ja-JP" altLang="en-US">
                    <a:noFill/>
                  </a:rPr>
                  <a:t> </a:t>
                </a:r>
              </a:p>
            </p:txBody>
          </p:sp>
        </mc:Fallback>
      </mc:AlternateContent>
      <p:cxnSp>
        <p:nvCxnSpPr>
          <p:cNvPr id="53" name="直線矢印コネクタ 52"/>
          <p:cNvCxnSpPr>
            <a:stCxn id="34" idx="4"/>
            <a:endCxn id="49" idx="0"/>
          </p:cNvCxnSpPr>
          <p:nvPr/>
        </p:nvCxnSpPr>
        <p:spPr>
          <a:xfrm flipH="1">
            <a:off x="2626535" y="2591606"/>
            <a:ext cx="1" cy="667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908366" y="2611493"/>
            <a:ext cx="1" cy="617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5173467" y="2611493"/>
            <a:ext cx="1" cy="626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a:off x="7918609" y="2653637"/>
            <a:ext cx="1" cy="5844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グループ化 81"/>
          <p:cNvGrpSpPr/>
          <p:nvPr/>
        </p:nvGrpSpPr>
        <p:grpSpPr>
          <a:xfrm>
            <a:off x="324572" y="5232064"/>
            <a:ext cx="8763943" cy="1572542"/>
            <a:chOff x="324572" y="5040175"/>
            <a:chExt cx="8763943" cy="1572542"/>
          </a:xfrm>
        </p:grpSpPr>
        <mc:AlternateContent xmlns:mc="http://schemas.openxmlformats.org/markup-compatibility/2006" xmlns:a14="http://schemas.microsoft.com/office/drawing/2010/main">
          <mc:Choice Requires="a14">
            <p:sp>
              <p:nvSpPr>
                <p:cNvPr id="68" name="テキスト ボックス 67"/>
                <p:cNvSpPr txBox="1"/>
                <p:nvPr/>
              </p:nvSpPr>
              <p:spPr>
                <a:xfrm>
                  <a:off x="324572" y="5040175"/>
                  <a:ext cx="6110228" cy="617028"/>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状態ベクトル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acc>
                            <m:accPr>
                              <m:chr m:val="̃"/>
                              <m:ctrlPr>
                                <a:rPr lang="en-US" altLang="ja-JP" sz="2000" i="1">
                                  <a:latin typeface="Cambria Math" panose="02040503050406030204" pitchFamily="18" charset="0"/>
                                  <a:ea typeface="メイリオ" panose="020B0604030504040204" pitchFamily="50" charset="-128"/>
                                </a:rPr>
                              </m:ctrlPr>
                            </m:accPr>
                            <m:e>
                              <m:r>
                                <a:rPr lang="en-US" altLang="ja-JP" sz="2000" i="1">
                                  <a:latin typeface="Cambria Math" panose="02040503050406030204" pitchFamily="18" charset="0"/>
                                  <a:ea typeface="メイリオ" panose="020B0604030504040204" pitchFamily="50" charset="-128"/>
                                </a:rPr>
                                <m:t>𝑥</m:t>
                              </m:r>
                            </m:e>
                          </m:acc>
                        </m:e>
                        <m:sub>
                          <m:r>
                            <a:rPr lang="en-US" altLang="ja-JP" sz="2000" i="1">
                              <a:latin typeface="Cambria Math" panose="02040503050406030204" pitchFamily="18" charset="0"/>
                              <a:ea typeface="メイリオ" panose="020B0604030504040204" pitchFamily="50" charset="-128"/>
                            </a:rPr>
                            <m:t>𝑖</m:t>
                          </m:r>
                        </m:sub>
                      </m:sSub>
                    </m:oMath>
                  </a14:m>
                  <a:r>
                    <a:rPr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ctrlPr>
                            <a:rPr lang="en-US" altLang="ja-JP" sz="2000" i="1" dirty="0">
                              <a:latin typeface="Cambria Math" panose="02040503050406030204" pitchFamily="18" charset="0"/>
                              <a:ea typeface="メイリオ" panose="020B0604030504040204" pitchFamily="50" charset="-128"/>
                            </a:rPr>
                          </m:ctrlPr>
                        </m:dPr>
                        <m:e>
                          <m:eqArr>
                            <m:eqArrPr>
                              <m:ctrlPr>
                                <a:rPr lang="en-US" altLang="ja-JP" sz="2000" i="1" dirty="0">
                                  <a:latin typeface="Cambria Math" panose="02040503050406030204" pitchFamily="18" charset="0"/>
                                  <a:ea typeface="メイリオ" panose="020B0604030504040204" pitchFamily="50" charset="-128"/>
                                </a:rPr>
                              </m:ctrlPr>
                            </m:eqArrPr>
                            <m:e>
                              <m:sSub>
                                <m:sSubPr>
                                  <m:ctrlPr>
                                    <a:rPr lang="en-US" altLang="ja-JP" sz="2000" i="1" dirty="0">
                                      <a:latin typeface="Cambria Math" panose="02040503050406030204" pitchFamily="18" charset="0"/>
                                      <a:ea typeface="メイリオ" panose="020B0604030504040204" pitchFamily="50" charset="-128"/>
                                    </a:rPr>
                                  </m:ctrlPr>
                                </m:sSubPr>
                                <m:e>
                                  <m:r>
                                    <a:rPr lang="en-US" altLang="ja-JP" sz="2000" i="1" dirty="0">
                                      <a:latin typeface="Cambria Math" panose="02040503050406030204" pitchFamily="18" charset="0"/>
                                      <a:ea typeface="メイリオ" panose="020B0604030504040204" pitchFamily="50" charset="-128"/>
                                    </a:rPr>
                                    <m:t>𝑥</m:t>
                                  </m:r>
                                </m:e>
                                <m:sub>
                                  <m:r>
                                    <a:rPr lang="en-US" altLang="ja-JP" sz="2000" i="1" dirty="0">
                                      <a:latin typeface="Cambria Math" panose="02040503050406030204" pitchFamily="18" charset="0"/>
                                      <a:ea typeface="メイリオ" panose="020B0604030504040204" pitchFamily="50" charset="-128"/>
                                    </a:rPr>
                                    <m:t>𝑖</m:t>
                                  </m:r>
                                </m:sub>
                              </m:sSub>
                            </m:e>
                            <m:e>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𝜃</m:t>
                                  </m:r>
                                </m:e>
                                <m:sub>
                                  <m:r>
                                    <a:rPr lang="en-US" altLang="ja-JP" sz="2000" i="1">
                                      <a:latin typeface="Cambria Math" panose="02040503050406030204" pitchFamily="18" charset="0"/>
                                    </a:rPr>
                                    <m:t>𝑖</m:t>
                                  </m:r>
                                </m:sub>
                              </m:sSub>
                            </m:e>
                          </m:eqArr>
                        </m:e>
                      </m:d>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000" i="1" dirty="0">
                              <a:latin typeface="Cambria Math" panose="02040503050406030204" pitchFamily="18" charset="0"/>
                              <a:ea typeface="メイリオ" panose="020B0604030504040204" pitchFamily="50" charset="-128"/>
                            </a:rPr>
                          </m:ctrlPr>
                        </m:sSubPr>
                        <m:e>
                          <m:r>
                            <a:rPr lang="en-US" altLang="ja-JP" sz="2000" i="1" dirty="0">
                              <a:latin typeface="Cambria Math" panose="02040503050406030204" pitchFamily="18" charset="0"/>
                              <a:ea typeface="メイリオ" panose="020B0604030504040204" pitchFamily="50" charset="-128"/>
                            </a:rPr>
                            <m:t>𝑥</m:t>
                          </m:r>
                        </m:e>
                        <m:sub>
                          <m:r>
                            <a:rPr lang="en-US" altLang="ja-JP" sz="2000" i="1" dirty="0">
                              <a:latin typeface="Cambria Math" panose="02040503050406030204" pitchFamily="18" charset="0"/>
                              <a:ea typeface="メイリオ" panose="020B0604030504040204" pitchFamily="50" charset="-128"/>
                            </a:rPr>
                            <m:t>𝑖</m:t>
                          </m:r>
                        </m:sub>
                      </m:sSub>
                      <m:r>
                        <a:rPr lang="en-US" altLang="ja-JP" sz="2000" dirty="0">
                          <a:latin typeface="Cambria Math" panose="02040503050406030204" pitchFamily="18" charset="0"/>
                          <a:ea typeface="メイリオ" panose="020B0604030504040204" pitchFamily="50" charset="-128"/>
                        </a:rPr>
                        <m:t> :</m:t>
                      </m:r>
                    </m:oMath>
                  </a14:m>
                  <a:r>
                    <a:rPr lang="ja-JP" altLang="en-US" sz="2000" dirty="0">
                      <a:latin typeface="メイリオ" panose="020B0604030504040204" pitchFamily="50" charset="-128"/>
                      <a:ea typeface="メイリオ" panose="020B0604030504040204" pitchFamily="50" charset="-128"/>
                    </a:rPr>
                    <a:t> 全</a:t>
                  </a:r>
                  <a:r>
                    <a:rPr lang="en-US" altLang="ja-JP" sz="2000" dirty="0">
                      <a:latin typeface="メイリオ" panose="020B0604030504040204" pitchFamily="50" charset="-128"/>
                      <a:ea typeface="メイリオ" panose="020B0604030504040204" pitchFamily="50" charset="-128"/>
                    </a:rPr>
                    <a:t>OD   </a:t>
                  </a:r>
                  <a14:m>
                    <m:oMath xmlns:m="http://schemas.openxmlformats.org/officeDocument/2006/math">
                      <m:r>
                        <a:rPr lang="ja-JP" altLang="en-US" sz="2000" i="1">
                          <a:latin typeface="Cambria Math" panose="02040503050406030204" pitchFamily="18" charset="0"/>
                        </a:rPr>
                        <m:t>𝜃</m:t>
                      </m:r>
                      <m:r>
                        <a:rPr lang="en-US" altLang="ja-JP" sz="2000" i="1">
                          <a:latin typeface="Cambria Math" panose="02040503050406030204" pitchFamily="18" charset="0"/>
                        </a:rPr>
                        <m:t>﷮</m:t>
                      </m:r>
                      <m:r>
                        <a:rPr lang="en-US" altLang="ja-JP" sz="2000" i="1">
                          <a:latin typeface="Cambria Math" panose="02040503050406030204" pitchFamily="18" charset="0"/>
                        </a:rPr>
                        <m:t>𝑖</m:t>
                      </m:r>
                    </m:oMath>
                  </a14:m>
                  <a:r>
                    <a:rPr lang="en-US" altLang="ja-JP" sz="2000" dirty="0">
                      <a:latin typeface="メイリオ" panose="020B0604030504040204" pitchFamily="50" charset="-128"/>
                      <a:ea typeface="メイリオ" panose="020B0604030504040204" pitchFamily="50" charset="-128"/>
                    </a:rPr>
                    <a:t> : </a:t>
                  </a:r>
                  <a:r>
                    <a:rPr lang="ja-JP" altLang="en-US" sz="2000" dirty="0">
                      <a:latin typeface="メイリオ" panose="020B0604030504040204" pitchFamily="50" charset="-128"/>
                      <a:ea typeface="メイリオ" panose="020B0604030504040204" pitchFamily="50" charset="-128"/>
                    </a:rPr>
                    <a:t>定</a:t>
                  </a:r>
                  <a:r>
                    <a:rPr lang="ja-JP" altLang="en-US" sz="2000" dirty="0" smtClean="0">
                      <a:latin typeface="メイリオ" panose="020B0604030504040204" pitchFamily="50" charset="-128"/>
                      <a:ea typeface="メイリオ" panose="020B0604030504040204" pitchFamily="50" charset="-128"/>
                    </a:rPr>
                    <a:t>数項</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324572" y="5040175"/>
                  <a:ext cx="6110228" cy="617028"/>
                </a:xfrm>
                <a:prstGeom prst="rect">
                  <a:avLst/>
                </a:prstGeom>
                <a:blipFill rotWithShape="0">
                  <a:blip r:embed="rId15"/>
                  <a:stretch>
                    <a:fillRect l="-997" b="-39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324572" y="5712711"/>
                  <a:ext cx="8688799" cy="420756"/>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観測</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ベクトル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𝐴</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全</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(PT</a:t>
                  </a:r>
                  <a:r>
                    <a:rPr lang="ja-JP" altLang="en-US" dirty="0">
                      <a:latin typeface="メイリオ" panose="020B0604030504040204" pitchFamily="50" charset="-128"/>
                      <a:ea typeface="メイリオ" panose="020B0604030504040204" pitchFamily="50" charset="-128"/>
                    </a:rPr>
                    <a:t>調査</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𝐵</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集計</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ゼンリン</a:t>
                  </a:r>
                  <a:r>
                    <a:rPr lang="en-US" altLang="ja-JP" dirty="0">
                      <a:latin typeface="メイリオ" panose="020B0604030504040204" pitchFamily="50" charset="-128"/>
                      <a:ea typeface="メイリオ" panose="020B0604030504040204" pitchFamily="50" charset="-128"/>
                    </a:rPr>
                    <a:t>) </a:t>
                  </a:r>
                  <a14:m>
                    <m:oMath xmlns:m="http://schemas.openxmlformats.org/officeDocument/2006/math">
                      <m:sSubSup>
                        <m:sSubSupPr>
                          <m:ctrlPr>
                            <a:rPr lang="en-US" altLang="ja-JP" sz="2000" i="1">
                              <a:latin typeface="Cambria Math" panose="02040503050406030204" pitchFamily="18" charset="0"/>
                              <a:ea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rPr>
                            <m:t>𝑧</m:t>
                          </m:r>
                        </m:e>
                        <m:sub>
                          <m:r>
                            <a:rPr lang="en-US" altLang="ja-JP" sz="2000" i="1">
                              <a:latin typeface="Cambria Math" panose="02040503050406030204" pitchFamily="18" charset="0"/>
                              <a:ea typeface="メイリオ" panose="020B0604030504040204" pitchFamily="50" charset="-128"/>
                            </a:rPr>
                            <m:t>𝐶</m:t>
                          </m:r>
                        </m:sub>
                        <m:sup>
                          <m:r>
                            <a:rPr lang="en-US" altLang="ja-JP" sz="2000" i="1">
                              <a:latin typeface="Cambria Math" panose="02040503050406030204" pitchFamily="18" charset="0"/>
                              <a:ea typeface="メイリオ" panose="020B0604030504040204" pitchFamily="50" charset="-128"/>
                            </a:rPr>
                            <m:t>𝑖</m:t>
                          </m:r>
                        </m:sup>
                      </m:sSubSup>
                    </m:oMath>
                  </a14:m>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道路</a:t>
                  </a:r>
                  <a:r>
                    <a:rPr lang="en-US" altLang="ja-JP" sz="2000" dirty="0">
                      <a:latin typeface="メイリオ" panose="020B0604030504040204" pitchFamily="50" charset="-128"/>
                      <a:ea typeface="メイリオ" panose="020B0604030504040204" pitchFamily="50" charset="-128"/>
                    </a:rPr>
                    <a:t>OD</a:t>
                  </a:r>
                  <a:r>
                    <a:rPr lang="en-US" altLang="ja-JP" dirty="0">
                      <a:latin typeface="メイリオ" panose="020B0604030504040204" pitchFamily="50" charset="-128"/>
                      <a:ea typeface="メイリオ" panose="020B0604030504040204" pitchFamily="50" charset="-128"/>
                    </a:rPr>
                    <a:t>(ETC)</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324572" y="5712711"/>
                  <a:ext cx="8688799" cy="420756"/>
                </a:xfrm>
                <a:prstGeom prst="rect">
                  <a:avLst/>
                </a:prstGeom>
                <a:blipFill rotWithShape="0">
                  <a:blip r:embed="rId16"/>
                  <a:stretch>
                    <a:fillRect l="-701" t="-2899" r="-561"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324572" y="6212607"/>
                  <a:ext cx="8763943"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制御</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ベクトル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𝑖</m:t>
                          </m:r>
                        </m:sub>
                      </m:sSub>
                      <m:r>
                        <a:rPr lang="ja-JP" altLang="en-US" sz="2000" i="1">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世帯属性</a:t>
                  </a:r>
                  <a:r>
                    <a:rPr lang="ja-JP" altLang="en-US" sz="2000" dirty="0" smtClean="0">
                      <a:latin typeface="メイリオ" panose="020B0604030504040204" pitchFamily="50" charset="-128"/>
                      <a:ea typeface="メイリオ" panose="020B0604030504040204" pitchFamily="50" charset="-128"/>
                    </a:rPr>
                    <a:t>等</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324572" y="6212607"/>
                  <a:ext cx="8763943" cy="400110"/>
                </a:xfrm>
                <a:prstGeom prst="rect">
                  <a:avLst/>
                </a:prstGeom>
                <a:blipFill rotWithShape="0">
                  <a:blip r:embed="rId17"/>
                  <a:stretch>
                    <a:fillRect l="-695" t="-9231" b="-27692"/>
                  </a:stretch>
                </a:blipFill>
              </p:spPr>
              <p:txBody>
                <a:bodyPr/>
                <a:lstStyle/>
                <a:p>
                  <a:r>
                    <a:rPr lang="ja-JP" altLang="en-US">
                      <a:noFill/>
                    </a:rPr>
                    <a:t> </a:t>
                  </a:r>
                </a:p>
              </p:txBody>
            </p:sp>
          </mc:Fallback>
        </mc:AlternateContent>
        <p:cxnSp>
          <p:nvCxnSpPr>
            <p:cNvPr id="72" name="直線コネクタ 71"/>
            <p:cNvCxnSpPr/>
            <p:nvPr/>
          </p:nvCxnSpPr>
          <p:spPr>
            <a:xfrm flipH="1">
              <a:off x="355581" y="5675705"/>
              <a:ext cx="85664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flipH="1">
              <a:off x="355581" y="6146045"/>
              <a:ext cx="85664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a:off x="2135903" y="5187820"/>
              <a:ext cx="0" cy="1424897"/>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57" name="正方形/長方形 56"/>
          <p:cNvSpPr/>
          <p:nvPr/>
        </p:nvSpPr>
        <p:spPr>
          <a:xfrm>
            <a:off x="324572" y="2847417"/>
            <a:ext cx="8688799" cy="4044753"/>
          </a:xfrm>
          <a:prstGeom prst="rect">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687277" y="1231930"/>
            <a:ext cx="8038531" cy="152011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メイリオ" panose="020B0604030504040204" pitchFamily="50" charset="-128"/>
              <a:ea typeface="メイリオ" panose="020B0604030504040204" pitchFamily="50" charset="-128"/>
            </a:endParaRPr>
          </a:p>
        </p:txBody>
      </p:sp>
      <p:sp>
        <p:nvSpPr>
          <p:cNvPr id="2" name="ストライプ矢印 1"/>
          <p:cNvSpPr/>
          <p:nvPr/>
        </p:nvSpPr>
        <p:spPr>
          <a:xfrm rot="5400000">
            <a:off x="4112746" y="2608284"/>
            <a:ext cx="1005762" cy="1325407"/>
          </a:xfrm>
          <a:prstGeom prst="striped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右矢印 73"/>
          <p:cNvSpPr/>
          <p:nvPr/>
        </p:nvSpPr>
        <p:spPr>
          <a:xfrm>
            <a:off x="1673011" y="1928103"/>
            <a:ext cx="303589" cy="38127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テキスト ボックス 75"/>
          <p:cNvSpPr txBox="1"/>
          <p:nvPr/>
        </p:nvSpPr>
        <p:spPr>
          <a:xfrm>
            <a:off x="1343819" y="1676681"/>
            <a:ext cx="1203471" cy="369332"/>
          </a:xfrm>
          <a:prstGeom prst="rect">
            <a:avLst/>
          </a:prstGeom>
          <a:noFill/>
        </p:spPr>
        <p:txBody>
          <a:bodyPr wrap="square" rtlCol="0">
            <a:spAutoFit/>
          </a:bodyPr>
          <a:lstStyle/>
          <a:p>
            <a:r>
              <a:rPr kumimoji="1"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状態予測</a:t>
            </a:r>
          </a:p>
        </p:txBody>
      </p:sp>
      <p:sp>
        <p:nvSpPr>
          <p:cNvPr id="78" name="右矢印 77"/>
          <p:cNvSpPr/>
          <p:nvPr/>
        </p:nvSpPr>
        <p:spPr>
          <a:xfrm rot="3318503">
            <a:off x="3643802" y="1646649"/>
            <a:ext cx="303589" cy="38127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テキスト ボックス 78"/>
          <p:cNvSpPr txBox="1"/>
          <p:nvPr/>
        </p:nvSpPr>
        <p:spPr>
          <a:xfrm>
            <a:off x="3586245" y="1385882"/>
            <a:ext cx="768380" cy="369332"/>
          </a:xfrm>
          <a:prstGeom prst="rect">
            <a:avLst/>
          </a:prstGeom>
          <a:noFill/>
        </p:spPr>
        <p:txBody>
          <a:bodyPr wrap="square" rtlCol="0">
            <a:spAutoFit/>
          </a:bodyPr>
          <a:lstStyle/>
          <a:p>
            <a:r>
              <a:rPr kumimoji="1" lang="ja-JP" altLang="en-US"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7" name="角丸四角形 6"/>
          <p:cNvSpPr/>
          <p:nvPr/>
        </p:nvSpPr>
        <p:spPr>
          <a:xfrm>
            <a:off x="5822686" y="2906739"/>
            <a:ext cx="2854321" cy="451555"/>
          </a:xfrm>
          <a:prstGeom prst="roundRect">
            <a:avLst/>
          </a:prstGeom>
          <a:solidFill>
            <a:schemeClr val="bg1"/>
          </a:solid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システムモデル</a:t>
            </a:r>
          </a:p>
        </p:txBody>
      </p:sp>
      <p:grpSp>
        <p:nvGrpSpPr>
          <p:cNvPr id="18" name="グループ化 17"/>
          <p:cNvGrpSpPr/>
          <p:nvPr/>
        </p:nvGrpSpPr>
        <p:grpSpPr>
          <a:xfrm>
            <a:off x="655074" y="3765224"/>
            <a:ext cx="8021933" cy="2925981"/>
            <a:chOff x="655074" y="3765224"/>
            <a:chExt cx="8021933" cy="2925981"/>
          </a:xfrm>
        </p:grpSpPr>
        <p:sp>
          <p:nvSpPr>
            <p:cNvPr id="62" name="正方形/長方形 61"/>
            <p:cNvSpPr/>
            <p:nvPr/>
          </p:nvSpPr>
          <p:spPr>
            <a:xfrm>
              <a:off x="655074" y="3765224"/>
              <a:ext cx="8021933" cy="2726664"/>
            </a:xfrm>
            <a:prstGeom prst="rect">
              <a:avLst/>
            </a:prstGeom>
            <a:solidFill>
              <a:schemeClr val="bg1"/>
            </a:solidFill>
            <a:ln>
              <a:solidFill>
                <a:schemeClr val="tx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algn="ctr"/>
              <a:endParaRPr lang="en-US" altLang="ja-JP" sz="2400" dirty="0" smtClean="0">
                <a:solidFill>
                  <a:schemeClr val="tx1"/>
                </a:solidFill>
                <a:latin typeface="メイリオ" panose="020B0604030504040204" pitchFamily="50" charset="-128"/>
                <a:ea typeface="メイリオ" panose="020B0604030504040204" pitchFamily="50" charset="-128"/>
              </a:endParaRPr>
            </a:p>
            <a:p>
              <a:pPr algn="ctr"/>
              <a:endParaRPr lang="en-US" altLang="ja-JP" sz="2400" dirty="0">
                <a:solidFill>
                  <a:schemeClr val="tx1"/>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2010885" y="5490876"/>
              <a:ext cx="5391314" cy="1200329"/>
            </a:xfrm>
            <a:prstGeom prst="rect">
              <a:avLst/>
            </a:prstGeom>
            <a:noFill/>
            <a:ln>
              <a:noFill/>
            </a:ln>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システムモデル</a:t>
              </a:r>
              <a:r>
                <a:rPr lang="ja-JP" altLang="en-US" sz="2400" dirty="0">
                  <a:latin typeface="メイリオ" panose="020B0604030504040204" pitchFamily="50" charset="-128"/>
                  <a:ea typeface="メイリオ" panose="020B0604030504040204" pitchFamily="50" charset="-128"/>
                </a:rPr>
                <a:t>として，</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生活行動シミュレータ</a:t>
              </a:r>
              <a:r>
                <a:rPr lang="en-US" altLang="ja-JP" sz="2400" b="1" dirty="0">
                  <a:solidFill>
                    <a:srgbClr val="C00000"/>
                  </a:solidFill>
                  <a:latin typeface="メイリオ" panose="020B0604030504040204" pitchFamily="50" charset="-128"/>
                  <a:ea typeface="メイリオ" panose="020B0604030504040204" pitchFamily="50" charset="-128"/>
                </a:rPr>
                <a:t>PCATS</a:t>
              </a:r>
              <a:r>
                <a:rPr lang="ja-JP" altLang="en-US" sz="2400" dirty="0">
                  <a:latin typeface="メイリオ" panose="020B0604030504040204" pitchFamily="50" charset="-128"/>
                  <a:ea typeface="メイリオ" panose="020B0604030504040204" pitchFamily="50" charset="-128"/>
                </a:rPr>
                <a:t>を利用</a:t>
              </a:r>
              <a:endParaRPr lang="en-US" altLang="ja-JP" sz="2400" dirty="0">
                <a:latin typeface="メイリオ" panose="020B0604030504040204" pitchFamily="50" charset="-128"/>
                <a:ea typeface="メイリオ" panose="020B0604030504040204" pitchFamily="50" charset="-128"/>
              </a:endParaRPr>
            </a:p>
            <a:p>
              <a:endPar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1703352" y="4005542"/>
              <a:ext cx="6514384" cy="1418683"/>
              <a:chOff x="1580680" y="4005423"/>
              <a:chExt cx="6514384" cy="1418683"/>
            </a:xfrm>
          </p:grpSpPr>
          <p:grpSp>
            <p:nvGrpSpPr>
              <p:cNvPr id="13" name="グループ化 12"/>
              <p:cNvGrpSpPr/>
              <p:nvPr/>
            </p:nvGrpSpPr>
            <p:grpSpPr>
              <a:xfrm>
                <a:off x="1580680" y="4005423"/>
                <a:ext cx="6514384" cy="1418683"/>
                <a:chOff x="1609953" y="3486094"/>
                <a:chExt cx="6514384" cy="1418683"/>
              </a:xfrm>
            </p:grpSpPr>
            <p:cxnSp>
              <p:nvCxnSpPr>
                <p:cNvPr id="8" name="直線コネクタ 7"/>
                <p:cNvCxnSpPr/>
                <p:nvPr/>
              </p:nvCxnSpPr>
              <p:spPr>
                <a:xfrm>
                  <a:off x="5454396" y="4824994"/>
                  <a:ext cx="357677" cy="0"/>
                </a:xfrm>
                <a:prstGeom prst="line">
                  <a:avLst/>
                </a:prstGeom>
                <a:ln w="38100">
                  <a:solidFill>
                    <a:schemeClr val="bg1"/>
                  </a:solidFill>
                  <a:prstDash val="sysDot"/>
                </a:ln>
              </p:spPr>
              <p:style>
                <a:lnRef idx="1">
                  <a:schemeClr val="accent2"/>
                </a:lnRef>
                <a:fillRef idx="0">
                  <a:schemeClr val="accent2"/>
                </a:fillRef>
                <a:effectRef idx="0">
                  <a:schemeClr val="accent2"/>
                </a:effectRef>
                <a:fontRef idx="minor">
                  <a:schemeClr val="tx1"/>
                </a:fontRef>
              </p:style>
            </p:cxnSp>
            <p:cxnSp>
              <p:nvCxnSpPr>
                <p:cNvPr id="63" name="直線コネクタ 62"/>
                <p:cNvCxnSpPr/>
                <p:nvPr/>
              </p:nvCxnSpPr>
              <p:spPr>
                <a:xfrm>
                  <a:off x="6015994" y="4824994"/>
                  <a:ext cx="626220" cy="0"/>
                </a:xfrm>
                <a:prstGeom prst="line">
                  <a:avLst/>
                </a:prstGeom>
                <a:ln w="38100">
                  <a:solidFill>
                    <a:schemeClr val="bg1"/>
                  </a:solidFill>
                  <a:prstDash val="sysDot"/>
                </a:ln>
              </p:spPr>
              <p:style>
                <a:lnRef idx="1">
                  <a:schemeClr val="accent2"/>
                </a:lnRef>
                <a:fillRef idx="0">
                  <a:schemeClr val="accent2"/>
                </a:fillRef>
                <a:effectRef idx="0">
                  <a:schemeClr val="accent2"/>
                </a:effectRef>
                <a:fontRef idx="minor">
                  <a:schemeClr val="tx1"/>
                </a:fontRef>
              </p:style>
            </p:cxnSp>
            <p:cxnSp>
              <p:nvCxnSpPr>
                <p:cNvPr id="64" name="直線コネクタ 63"/>
                <p:cNvCxnSpPr/>
                <p:nvPr/>
              </p:nvCxnSpPr>
              <p:spPr>
                <a:xfrm>
                  <a:off x="6938490" y="4824994"/>
                  <a:ext cx="626220" cy="0"/>
                </a:xfrm>
                <a:prstGeom prst="line">
                  <a:avLst/>
                </a:prstGeom>
                <a:ln w="38100">
                  <a:solidFill>
                    <a:schemeClr val="bg1"/>
                  </a:solidFill>
                  <a:prstDash val="sysDot"/>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p:cNvSpPr txBox="1"/>
                    <p:nvPr/>
                  </p:nvSpPr>
                  <p:spPr>
                    <a:xfrm>
                      <a:off x="4918697" y="3980628"/>
                      <a:ext cx="777814" cy="923330"/>
                    </a:xfrm>
                    <a:prstGeom prst="rect">
                      <a:avLst/>
                    </a:prstGeom>
                    <a:noFill/>
                    <a:ln>
                      <a:solidFill>
                        <a:schemeClr val="bg1"/>
                      </a:solidFill>
                    </a:ln>
                  </p:spPr>
                  <p:txBody>
                    <a:bodyPr wrap="square" rtlCol="0">
                      <a:spAutoFit/>
                    </a:bodyPr>
                    <a:lstStyle/>
                    <a:p>
                      <a:pPr algn="ctr"/>
                      <a14:m>
                        <m:oMath xmlns:m="http://schemas.openxmlformats.org/officeDocument/2006/math">
                          <m:r>
                            <a:rPr lang="en-US" altLang="ja-JP" b="1" i="1" smtClean="0">
                              <a:solidFill>
                                <a:srgbClr val="C00000"/>
                              </a:solidFill>
                              <a:latin typeface="Cambria Math" panose="02040503050406030204" pitchFamily="18" charset="0"/>
                              <a:ea typeface="メイリオ" panose="020B0604030504040204" pitchFamily="50" charset="-128"/>
                            </a:rPr>
                            <m:t>𝒊</m:t>
                          </m:r>
                          <m:r>
                            <a:rPr lang="ja-JP" altLang="en-US" b="1" i="1" smtClean="0">
                              <a:solidFill>
                                <a:srgbClr val="C00000"/>
                              </a:solidFill>
                              <a:latin typeface="Cambria Math" panose="02040503050406030204" pitchFamily="18" charset="0"/>
                              <a:ea typeface="メイリオ" panose="020B0604030504040204" pitchFamily="50" charset="-128"/>
                            </a:rPr>
                            <m:t>期</m:t>
                          </m:r>
                        </m:oMath>
                      </a14:m>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状態</a:t>
                      </a:r>
                      <a:endParaRPr lang="en-US" altLang="ja-JP"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en-US" altLang="ja-JP"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(OD)</a:t>
                      </a:r>
                      <a:endParaRPr kumimoji="1"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918697" y="3980628"/>
                      <a:ext cx="777814" cy="923330"/>
                    </a:xfrm>
                    <a:prstGeom prst="rect">
                      <a:avLst/>
                    </a:prstGeom>
                    <a:blipFill rotWithShape="0">
                      <a:blip r:embed="rId18"/>
                      <a:stretch>
                        <a:fillRect l="-3077" t="-1299" r="-3077" b="-9091"/>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p:cNvSpPr txBox="1"/>
                    <p:nvPr/>
                  </p:nvSpPr>
                  <p:spPr>
                    <a:xfrm>
                      <a:off x="5569668" y="3981447"/>
                      <a:ext cx="947574" cy="923330"/>
                    </a:xfrm>
                    <a:prstGeom prst="rect">
                      <a:avLst/>
                    </a:prstGeom>
                    <a:noFill/>
                    <a:ln>
                      <a:solidFill>
                        <a:schemeClr val="bg1"/>
                      </a:solidFill>
                    </a:ln>
                  </p:spPr>
                  <p:txBody>
                    <a:bodyPr wrap="square" rtlCol="0">
                      <a:spAutoFit/>
                    </a:bodyPr>
                    <a:lstStyle/>
                    <a:p>
                      <a:pPr algn="ctr"/>
                      <a14:m>
                        <m:oMath xmlns:m="http://schemas.openxmlformats.org/officeDocument/2006/math">
                          <m:r>
                            <a:rPr lang="en-US" altLang="ja-JP" b="1" i="1" smtClean="0">
                              <a:solidFill>
                                <a:srgbClr val="C00000"/>
                              </a:solidFill>
                              <a:latin typeface="Cambria Math" panose="02040503050406030204" pitchFamily="18" charset="0"/>
                              <a:ea typeface="メイリオ" panose="020B0604030504040204" pitchFamily="50" charset="-128"/>
                            </a:rPr>
                            <m:t>𝒊</m:t>
                          </m:r>
                          <m:r>
                            <a:rPr lang="en-US" altLang="ja-JP" b="1" i="1">
                              <a:solidFill>
                                <a:srgbClr val="C00000"/>
                              </a:solidFill>
                              <a:latin typeface="Cambria Math" panose="02040503050406030204" pitchFamily="18" charset="0"/>
                              <a:ea typeface="メイリオ" panose="020B0604030504040204" pitchFamily="50" charset="-128"/>
                            </a:rPr>
                            <m:t>−</m:t>
                          </m:r>
                          <m:r>
                            <a:rPr lang="en-US" altLang="ja-JP" b="1" i="1" smtClean="0">
                              <a:solidFill>
                                <a:srgbClr val="C00000"/>
                              </a:solidFill>
                              <a:latin typeface="Cambria Math" panose="02040503050406030204" pitchFamily="18" charset="0"/>
                              <a:ea typeface="メイリオ" panose="020B0604030504040204" pitchFamily="50" charset="-128"/>
                            </a:rPr>
                            <m:t>𝟏</m:t>
                          </m:r>
                          <m:r>
                            <a:rPr lang="ja-JP" altLang="en-US" b="1" i="1" smtClean="0">
                              <a:solidFill>
                                <a:srgbClr val="C00000"/>
                              </a:solidFill>
                              <a:latin typeface="Cambria Math" panose="02040503050406030204" pitchFamily="18" charset="0"/>
                              <a:ea typeface="メイリオ" panose="020B0604030504040204" pitchFamily="50" charset="-128"/>
                            </a:rPr>
                            <m:t>期</m:t>
                          </m:r>
                        </m:oMath>
                      </a14:m>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の状態</a:t>
                      </a:r>
                      <a:endParaRPr lang="en-US" altLang="ja-JP"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en-US" altLang="ja-JP"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(OD)</a:t>
                      </a:r>
                      <a:endParaRPr kumimoji="1"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5569668" y="3981447"/>
                      <a:ext cx="947574" cy="923330"/>
                    </a:xfrm>
                    <a:prstGeom prst="rect">
                      <a:avLst/>
                    </a:prstGeom>
                    <a:blipFill rotWithShape="0">
                      <a:blip r:embed="rId19"/>
                      <a:stretch>
                        <a:fillRect l="-1274" r="-1274" b="-8442"/>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6463191" y="4009314"/>
                      <a:ext cx="1000358" cy="646331"/>
                    </a:xfrm>
                    <a:prstGeom prst="rect">
                      <a:avLst/>
                    </a:prstGeom>
                    <a:noFill/>
                    <a:ln>
                      <a:solidFill>
                        <a:schemeClr val="bg1"/>
                      </a:solidFill>
                    </a:ln>
                  </p:spPr>
                  <p:txBody>
                    <a:bodyPr wrap="square" rtlCol="0">
                      <a:spAutoFit/>
                    </a:bodyPr>
                    <a:lstStyle/>
                    <a:p>
                      <a:pPr algn="ctr"/>
                      <a14:m>
                        <m:oMath xmlns:m="http://schemas.openxmlformats.org/officeDocument/2006/math">
                          <m:r>
                            <a:rPr lang="en-US" altLang="ja-JP" b="1" i="1" smtClean="0">
                              <a:solidFill>
                                <a:srgbClr val="002060"/>
                              </a:solidFill>
                              <a:latin typeface="Cambria Math" panose="02040503050406030204" pitchFamily="18" charset="0"/>
                              <a:ea typeface="メイリオ" panose="020B0604030504040204" pitchFamily="50" charset="-128"/>
                            </a:rPr>
                            <m:t>𝒊</m:t>
                          </m:r>
                          <m:r>
                            <a:rPr lang="en-US" altLang="ja-JP" b="1" i="1">
                              <a:solidFill>
                                <a:srgbClr val="002060"/>
                              </a:solidFill>
                              <a:latin typeface="Cambria Math" panose="02040503050406030204" pitchFamily="18" charset="0"/>
                              <a:ea typeface="メイリオ" panose="020B0604030504040204" pitchFamily="50" charset="-128"/>
                            </a:rPr>
                            <m:t>−</m:t>
                          </m:r>
                          <m:r>
                            <a:rPr lang="en-US" altLang="ja-JP" b="1" i="1" smtClean="0">
                              <a:solidFill>
                                <a:srgbClr val="002060"/>
                              </a:solidFill>
                              <a:latin typeface="Cambria Math" panose="02040503050406030204" pitchFamily="18" charset="0"/>
                              <a:ea typeface="メイリオ" panose="020B0604030504040204" pitchFamily="50" charset="-128"/>
                            </a:rPr>
                            <m:t>𝟏</m:t>
                          </m:r>
                          <m:r>
                            <a:rPr lang="ja-JP" altLang="en-US" b="1" i="1" smtClean="0">
                              <a:solidFill>
                                <a:srgbClr val="002060"/>
                              </a:solidFill>
                              <a:latin typeface="Cambria Math" panose="02040503050406030204" pitchFamily="18" charset="0"/>
                              <a:ea typeface="メイリオ" panose="020B0604030504040204" pitchFamily="50" charset="-128"/>
                            </a:rPr>
                            <m:t>期</m:t>
                          </m:r>
                        </m:oMath>
                      </a14:m>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制御</a:t>
                      </a:r>
                      <a:endPar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6463191" y="4009314"/>
                      <a:ext cx="1000358" cy="646331"/>
                    </a:xfrm>
                    <a:prstGeom prst="rect">
                      <a:avLst/>
                    </a:prstGeom>
                    <a:blipFill rotWithShape="0">
                      <a:blip r:embed="rId20"/>
                      <a:stretch>
                        <a:fillRect b="-1296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1609953" y="3486094"/>
                      <a:ext cx="6514384" cy="523220"/>
                    </a:xfrm>
                    <a:prstGeom prst="rect">
                      <a:avLst/>
                    </a:prstGeom>
                    <a:noFill/>
                    <a:ln>
                      <a:noFill/>
                    </a:ln>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システムモデル　：</a:t>
                      </a:r>
                      <a:r>
                        <a:rPr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lang="en-US" altLang="ja-JP" sz="2800" i="1">
                              <a:latin typeface="Cambria Math" panose="02040503050406030204" pitchFamily="18" charset="0"/>
                              <a:ea typeface="メイリオ" panose="020B0604030504040204" pitchFamily="50" charset="-128"/>
                            </a:rPr>
                            <m:t>𝑝</m:t>
                          </m:r>
                          <m:d>
                            <m:dPr>
                              <m:ctrlPr>
                                <a:rPr lang="en-US" altLang="ja-JP" sz="2800" i="1">
                                  <a:latin typeface="Cambria Math" panose="02040503050406030204" pitchFamily="18" charset="0"/>
                                  <a:ea typeface="メイリオ" panose="020B0604030504040204" pitchFamily="50" charset="-128"/>
                                </a:rPr>
                              </m:ctrlPr>
                            </m:dPr>
                            <m:e>
                              <m:r>
                                <a:rPr lang="en-US" altLang="ja-JP" sz="2800" i="1">
                                  <a:latin typeface="Cambria Math" panose="02040503050406030204" pitchFamily="18" charset="0"/>
                                  <a:ea typeface="メイリオ" panose="020B0604030504040204" pitchFamily="50" charset="-128"/>
                                </a:rPr>
                                <m:t> </m:t>
                              </m:r>
                              <m:sSub>
                                <m:sSubPr>
                                  <m:ctrlPr>
                                    <a:rPr lang="en-US" altLang="ja-JP" sz="2800" i="1">
                                      <a:latin typeface="Cambria Math" panose="02040503050406030204" pitchFamily="18" charset="0"/>
                                      <a:ea typeface="メイリオ" panose="020B0604030504040204" pitchFamily="50" charset="-128"/>
                                    </a:rPr>
                                  </m:ctrlPr>
                                </m:sSubPr>
                                <m:e>
                                  <m:acc>
                                    <m:accPr>
                                      <m:chr m:val="̃"/>
                                      <m:ctrlPr>
                                        <a:rPr lang="en-US" altLang="ja-JP" sz="2800" i="1">
                                          <a:latin typeface="Cambria Math" panose="02040503050406030204" pitchFamily="18" charset="0"/>
                                          <a:ea typeface="メイリオ" panose="020B0604030504040204" pitchFamily="50" charset="-128"/>
                                        </a:rPr>
                                      </m:ctrlPr>
                                    </m:accPr>
                                    <m:e>
                                      <m:r>
                                        <a:rPr lang="en-US" altLang="ja-JP" sz="2800" i="1">
                                          <a:latin typeface="Cambria Math" panose="02040503050406030204" pitchFamily="18" charset="0"/>
                                          <a:ea typeface="メイリオ" panose="020B0604030504040204" pitchFamily="50" charset="-128"/>
                                        </a:rPr>
                                        <m:t>𝑥</m:t>
                                      </m:r>
                                    </m:e>
                                  </m:acc>
                                </m:e>
                                <m:sub>
                                  <m:r>
                                    <a:rPr lang="en-US" altLang="ja-JP" sz="2800" i="1">
                                      <a:latin typeface="Cambria Math" panose="02040503050406030204" pitchFamily="18" charset="0"/>
                                      <a:ea typeface="メイリオ" panose="020B0604030504040204" pitchFamily="50" charset="-128"/>
                                    </a:rPr>
                                    <m:t>𝑖</m:t>
                                  </m:r>
                                </m:sub>
                              </m:sSub>
                              <m:r>
                                <a:rPr lang="en-US" altLang="ja-JP" sz="2800" i="1">
                                  <a:latin typeface="Cambria Math" panose="02040503050406030204" pitchFamily="18" charset="0"/>
                                  <a:ea typeface="メイリオ" panose="020B0604030504040204" pitchFamily="50" charset="-128"/>
                                </a:rPr>
                                <m:t> |</m:t>
                              </m:r>
                              <m:sSub>
                                <m:sSubPr>
                                  <m:ctrlPr>
                                    <a:rPr lang="en-US" altLang="ja-JP" sz="2800" i="1">
                                      <a:latin typeface="Cambria Math" panose="02040503050406030204" pitchFamily="18" charset="0"/>
                                      <a:ea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rPr>
                                    <m:t> </m:t>
                                  </m:r>
                                  <m:acc>
                                    <m:accPr>
                                      <m:chr m:val="̃"/>
                                      <m:ctrlPr>
                                        <a:rPr lang="en-US" altLang="ja-JP" sz="2800" i="1">
                                          <a:latin typeface="Cambria Math" panose="02040503050406030204" pitchFamily="18" charset="0"/>
                                          <a:ea typeface="メイリオ" panose="020B0604030504040204" pitchFamily="50" charset="-128"/>
                                        </a:rPr>
                                      </m:ctrlPr>
                                    </m:accPr>
                                    <m:e>
                                      <m:r>
                                        <a:rPr lang="en-US" altLang="ja-JP" sz="2800" i="1">
                                          <a:latin typeface="Cambria Math" panose="02040503050406030204" pitchFamily="18" charset="0"/>
                                          <a:ea typeface="メイリオ" panose="020B0604030504040204" pitchFamily="50" charset="-128"/>
                                        </a:rPr>
                                        <m:t>𝑥</m:t>
                                      </m:r>
                                    </m:e>
                                  </m:acc>
                                </m:e>
                                <m:sub>
                                  <m:r>
                                    <a:rPr lang="en-US" altLang="ja-JP" sz="2800" i="1">
                                      <a:latin typeface="Cambria Math" panose="02040503050406030204" pitchFamily="18" charset="0"/>
                                      <a:ea typeface="メイリオ" panose="020B0604030504040204" pitchFamily="50" charset="-128"/>
                                    </a:rPr>
                                    <m:t>𝑖</m:t>
                                  </m:r>
                                  <m:r>
                                    <a:rPr lang="en-US" altLang="ja-JP" sz="2800" i="1">
                                      <a:latin typeface="Cambria Math" panose="02040503050406030204" pitchFamily="18" charset="0"/>
                                      <a:ea typeface="メイリオ" panose="020B0604030504040204" pitchFamily="50" charset="-128"/>
                                    </a:rPr>
                                    <m:t>−1</m:t>
                                  </m:r>
                                </m:sub>
                              </m:sSub>
                              <m:r>
                                <a:rPr lang="en-US" altLang="ja-JP" sz="2800" i="1">
                                  <a:latin typeface="Cambria Math" panose="02040503050406030204" pitchFamily="18" charset="0"/>
                                  <a:ea typeface="メイリオ" panose="020B0604030504040204" pitchFamily="50" charset="-128"/>
                                </a:rPr>
                                <m:t> , </m:t>
                              </m:r>
                              <m:sSub>
                                <m:sSubPr>
                                  <m:ctrlPr>
                                    <a:rPr lang="en-US" altLang="ja-JP" sz="2800" i="1">
                                      <a:latin typeface="Cambria Math" panose="02040503050406030204" pitchFamily="18" charset="0"/>
                                      <a:ea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rPr>
                                    <m:t>𝑢</m:t>
                                  </m:r>
                                </m:e>
                                <m:sub>
                                  <m:r>
                                    <a:rPr lang="en-US" altLang="ja-JP" sz="2800" i="1">
                                      <a:latin typeface="Cambria Math" panose="02040503050406030204" pitchFamily="18" charset="0"/>
                                      <a:ea typeface="メイリオ" panose="020B0604030504040204" pitchFamily="50" charset="-128"/>
                                    </a:rPr>
                                    <m:t>𝑖</m:t>
                                  </m:r>
                                  <m:r>
                                    <a:rPr lang="en-US" altLang="ja-JP" sz="2800" i="1">
                                      <a:latin typeface="Cambria Math" panose="02040503050406030204" pitchFamily="18" charset="0"/>
                                      <a:ea typeface="メイリオ" panose="020B0604030504040204" pitchFamily="50" charset="-128"/>
                                    </a:rPr>
                                    <m:t>−1</m:t>
                                  </m:r>
                                </m:sub>
                              </m:sSub>
                              <m:r>
                                <a:rPr lang="en-US" altLang="ja-JP" sz="2800" i="1">
                                  <a:latin typeface="Cambria Math" panose="02040503050406030204" pitchFamily="18" charset="0"/>
                                  <a:ea typeface="メイリオ" panose="020B0604030504040204" pitchFamily="50" charset="-128"/>
                                </a:rPr>
                                <m:t> </m:t>
                              </m:r>
                            </m:e>
                          </m:d>
                        </m:oMath>
                      </a14:m>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1609953" y="3486094"/>
                      <a:ext cx="6514384" cy="523220"/>
                    </a:xfrm>
                    <a:prstGeom prst="rect">
                      <a:avLst/>
                    </a:prstGeom>
                    <a:blipFill rotWithShape="0">
                      <a:blip r:embed="rId21"/>
                      <a:stretch>
                        <a:fillRect l="-1403" t="-2326" b="-24419"/>
                      </a:stretch>
                    </a:blipFill>
                    <a:ln>
                      <a:noFill/>
                    </a:ln>
                  </p:spPr>
                  <p:txBody>
                    <a:bodyPr/>
                    <a:lstStyle/>
                    <a:p>
                      <a:r>
                        <a:rPr lang="ja-JP" altLang="en-US">
                          <a:noFill/>
                        </a:rPr>
                        <a:t> </a:t>
                      </a:r>
                    </a:p>
                  </p:txBody>
                </p:sp>
              </mc:Fallback>
            </mc:AlternateContent>
          </p:grpSp>
          <p:cxnSp>
            <p:nvCxnSpPr>
              <p:cNvPr id="10" name="直線コネクタ 9"/>
              <p:cNvCxnSpPr/>
              <p:nvPr/>
            </p:nvCxnSpPr>
            <p:spPr>
              <a:xfrm>
                <a:off x="5057363" y="4454278"/>
                <a:ext cx="491887"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5667238" y="4454278"/>
                <a:ext cx="62949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6581468" y="4457058"/>
                <a:ext cx="629491" cy="0"/>
              </a:xfrm>
              <a:prstGeom prst="line">
                <a:avLst/>
              </a:prstGeom>
              <a:ln w="28575">
                <a:solidFill>
                  <a:srgbClr val="002060"/>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6644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2" grpId="0" animBg="1"/>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2973</TotalTime>
  <Words>1936</Words>
  <Application>Microsoft Office PowerPoint</Application>
  <PresentationFormat>画面に合わせる (4:3)</PresentationFormat>
  <Paragraphs>517</Paragraphs>
  <Slides>19</Slides>
  <Notes>17</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19</vt:i4>
      </vt:variant>
    </vt:vector>
  </HeadingPairs>
  <TitlesOfParts>
    <vt:vector size="32" baseType="lpstr">
      <vt:lpstr>HGP明朝E</vt:lpstr>
      <vt:lpstr>HGSｺﾞｼｯｸM</vt:lpstr>
      <vt:lpstr>ＭＳ Ｐゴシック</vt:lpstr>
      <vt:lpstr>ＭＳ Ｐ明朝</vt:lpstr>
      <vt:lpstr>メイリオ</vt:lpstr>
      <vt:lpstr>Arial</vt:lpstr>
      <vt:lpstr>Calibri</vt:lpstr>
      <vt:lpstr>Calibri Light</vt:lpstr>
      <vt:lpstr>Cambria Math</vt:lpstr>
      <vt:lpstr>Century Gothic</vt:lpstr>
      <vt:lpstr>Times New Roman</vt:lpstr>
      <vt:lpstr>Wingdings</vt:lpstr>
      <vt:lpstr>Office テーマ</vt:lpstr>
      <vt:lpstr>異種交通データを利用した OD推計に関する研究</vt:lpstr>
      <vt:lpstr>研究背景</vt:lpstr>
      <vt:lpstr>研究背景</vt:lpstr>
      <vt:lpstr>研究背景</vt:lpstr>
      <vt:lpstr>研究背景</vt:lpstr>
      <vt:lpstr>研究背景</vt:lpstr>
      <vt:lpstr>研究の手法</vt:lpstr>
      <vt:lpstr>研究の手法</vt:lpstr>
      <vt:lpstr>研究の手法</vt:lpstr>
      <vt:lpstr>研究の手法</vt:lpstr>
      <vt:lpstr>研究の手法</vt:lpstr>
      <vt:lpstr>研究の手法</vt:lpstr>
      <vt:lpstr>研究の手法</vt:lpstr>
      <vt:lpstr>今後の方針</vt:lpstr>
      <vt:lpstr>PowerPoint プレゼンテーション</vt:lpstr>
      <vt:lpstr>研究の背景</vt:lpstr>
      <vt:lpstr>マイクロシミュレーションモデル</vt:lpstr>
      <vt:lpstr>マイクロシミュレーションモデル</vt:lpstr>
      <vt:lpstr>生活行動シミュレータPCATS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原田遼</dc:creator>
  <cp:lastModifiedBy>hararyo</cp:lastModifiedBy>
  <cp:revision>196</cp:revision>
  <cp:lastPrinted>2016-02-09T04:20:24Z</cp:lastPrinted>
  <dcterms:created xsi:type="dcterms:W3CDTF">2016-01-30T05:56:07Z</dcterms:created>
  <dcterms:modified xsi:type="dcterms:W3CDTF">2016-02-12T09:50:12Z</dcterms:modified>
</cp:coreProperties>
</file>