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75" r:id="rId2"/>
    <p:sldId id="277" r:id="rId3"/>
    <p:sldId id="278" r:id="rId4"/>
    <p:sldId id="352" r:id="rId5"/>
    <p:sldId id="353" r:id="rId6"/>
    <p:sldId id="354" r:id="rId7"/>
    <p:sldId id="355" r:id="rId8"/>
    <p:sldId id="300" r:id="rId9"/>
    <p:sldId id="280" r:id="rId10"/>
    <p:sldId id="281" r:id="rId11"/>
    <p:sldId id="305" r:id="rId12"/>
    <p:sldId id="306" r:id="rId13"/>
    <p:sldId id="282" r:id="rId14"/>
    <p:sldId id="357" r:id="rId15"/>
    <p:sldId id="344" r:id="rId16"/>
    <p:sldId id="342" r:id="rId17"/>
    <p:sldId id="343" r:id="rId18"/>
    <p:sldId id="327" r:id="rId19"/>
    <p:sldId id="345" r:id="rId20"/>
    <p:sldId id="346" r:id="rId21"/>
    <p:sldId id="315" r:id="rId22"/>
    <p:sldId id="317" r:id="rId23"/>
    <p:sldId id="319" r:id="rId24"/>
    <p:sldId id="320" r:id="rId25"/>
    <p:sldId id="321" r:id="rId26"/>
    <p:sldId id="289" r:id="rId27"/>
    <p:sldId id="288" r:id="rId28"/>
    <p:sldId id="334" r:id="rId29"/>
    <p:sldId id="293" r:id="rId30"/>
    <p:sldId id="279" r:id="rId31"/>
    <p:sldId id="294" r:id="rId32"/>
    <p:sldId id="347" r:id="rId33"/>
    <p:sldId id="348" r:id="rId34"/>
    <p:sldId id="351" r:id="rId35"/>
    <p:sldId id="349" r:id="rId36"/>
    <p:sldId id="298" r:id="rId37"/>
    <p:sldId id="339" r:id="rId38"/>
    <p:sldId id="341" r:id="rId39"/>
    <p:sldId id="340" r:id="rId40"/>
    <p:sldId id="260" r:id="rId41"/>
    <p:sldId id="283" r:id="rId42"/>
    <p:sldId id="264" r:id="rId43"/>
    <p:sldId id="269" r:id="rId44"/>
    <p:sldId id="270" r:id="rId45"/>
    <p:sldId id="271" r:id="rId46"/>
    <p:sldId id="273" r:id="rId47"/>
    <p:sldId id="274" r:id="rId48"/>
    <p:sldId id="292" r:id="rId49"/>
  </p:sldIdLst>
  <p:sldSz cx="9144000" cy="6858000" type="screen4x3"/>
  <p:notesSz cx="6802438" cy="99345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AF9"/>
    <a:srgbClr val="FFE7E7"/>
    <a:srgbClr val="FFFFFF"/>
    <a:srgbClr val="6894CA"/>
    <a:srgbClr val="6E99CC"/>
    <a:srgbClr val="7AA1D0"/>
    <a:srgbClr val="719BCD"/>
    <a:srgbClr val="93B3D9"/>
    <a:srgbClr val="BBCFE7"/>
    <a:srgbClr val="9CB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0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2DB47-A12B-42CD-8CFB-1D5419182E34}" type="datetimeFigureOut">
              <a:rPr kumimoji="1" lang="ja-JP" altLang="en-US" smtClean="0"/>
              <a:t>2015/2/26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8812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55828-4EE4-4A70-BD9A-9C77D2F93DE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827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7812350" cy="1958188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02038"/>
            <a:ext cx="70866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7549-8421-47C3-A2B7-FA8CEA4944F5}" type="datetimeFigureOut">
              <a:rPr kumimoji="1" lang="ja-JP" altLang="en-US" smtClean="0"/>
              <a:t>2015/2/26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E1ED-9221-4E2A-B4EE-42F4FD3B1C0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04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7549-8421-47C3-A2B7-FA8CEA4944F5}" type="datetimeFigureOut">
              <a:rPr kumimoji="1" lang="ja-JP" altLang="en-US" smtClean="0"/>
              <a:t>2015/2/26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E1ED-9221-4E2A-B4EE-42F4FD3B1C0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61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7549-8421-47C3-A2B7-FA8CEA4944F5}" type="datetimeFigureOut">
              <a:rPr kumimoji="1" lang="ja-JP" altLang="en-US" smtClean="0"/>
              <a:t>2015/2/26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E1ED-9221-4E2A-B4EE-42F4FD3B1C0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3331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7549-8421-47C3-A2B7-FA8CEA4944F5}" type="datetimeFigureOut">
              <a:rPr kumimoji="1" lang="ja-JP" altLang="en-US" smtClean="0"/>
              <a:t>2015/2/26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E1ED-9221-4E2A-B4EE-42F4FD3B1C0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938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7549-8421-47C3-A2B7-FA8CEA4944F5}" type="datetimeFigureOut">
              <a:rPr kumimoji="1" lang="ja-JP" altLang="en-US" smtClean="0"/>
              <a:t>2015/2/26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E1ED-9221-4E2A-B4EE-42F4FD3B1C0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4722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7549-8421-47C3-A2B7-FA8CEA4944F5}" type="datetimeFigureOut">
              <a:rPr kumimoji="1" lang="ja-JP" altLang="en-US" smtClean="0"/>
              <a:t>2015/2/26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E1ED-9221-4E2A-B4EE-42F4FD3B1C0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429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39165" cy="832072"/>
          </a:xfrm>
          <a:noFill/>
        </p:spPr>
        <p:txBody>
          <a:bodyPr lIns="396000" tIns="180000" rIns="0" bIns="0">
            <a:norm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953795"/>
            <a:ext cx="4325085" cy="514057"/>
          </a:xfrm>
          <a:solidFill>
            <a:schemeClr val="tx2"/>
          </a:solidFill>
        </p:spPr>
        <p:txBody>
          <a:bodyPr lIns="468000" tIns="10800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0">
                <a:solidFill>
                  <a:schemeClr val="bg2"/>
                </a:solidFill>
              </a:defRPr>
            </a:lvl2pPr>
            <a:lvl3pPr marL="914400" indent="0">
              <a:buNone/>
              <a:defRPr sz="1800" b="0">
                <a:solidFill>
                  <a:schemeClr val="bg2"/>
                </a:solidFill>
              </a:defRPr>
            </a:lvl3pPr>
            <a:lvl4pPr marL="1371600" indent="0">
              <a:buNone/>
              <a:defRPr sz="1600" b="0">
                <a:solidFill>
                  <a:schemeClr val="bg2"/>
                </a:solidFill>
              </a:defRPr>
            </a:lvl4pPr>
            <a:lvl5pPr marL="1828800" indent="0">
              <a:buNone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7549-8421-47C3-A2B7-FA8CEA4944F5}" type="datetimeFigureOut">
              <a:rPr kumimoji="1" lang="ja-JP" altLang="en-US" smtClean="0"/>
              <a:t>2015/2/26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E1ED-9221-4E2A-B4EE-42F4FD3B1C0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8139165" y="-1"/>
            <a:ext cx="1004835" cy="832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E0F413-97C6-48F8-A6E5-C0BA03A3992D}" type="slidenum">
              <a:rPr kumimoji="1" lang="ja-JP" altLang="en-US" sz="2800" b="1" smtClean="0">
                <a:solidFill>
                  <a:schemeClr val="tx2"/>
                </a:solidFill>
              </a:rPr>
              <a:t>‹#›</a:t>
            </a:fld>
            <a:endParaRPr kumimoji="1" lang="ja-JP" altLang="en-US" sz="2800" b="1" dirty="0">
              <a:solidFill>
                <a:schemeClr val="tx2"/>
              </a:solidFill>
            </a:endParaRPr>
          </a:p>
        </p:txBody>
      </p:sp>
      <p:sp>
        <p:nvSpPr>
          <p:cNvPr id="7" name="正方形/長方形 6"/>
          <p:cNvSpPr/>
          <p:nvPr userDrawn="1"/>
        </p:nvSpPr>
        <p:spPr>
          <a:xfrm>
            <a:off x="-5012" y="-2"/>
            <a:ext cx="147626" cy="6858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12081" y="1589575"/>
            <a:ext cx="8429993" cy="2170483"/>
          </a:xfrm>
        </p:spPr>
        <p:txBody>
          <a:bodyPr lIns="252000">
            <a:normAutofit/>
          </a:bodyPr>
          <a:lstStyle>
            <a:lvl1pPr marL="0" indent="0">
              <a:spcBef>
                <a:spcPts val="600"/>
              </a:spcBef>
              <a:buNone/>
              <a:defRPr sz="2200"/>
            </a:lvl1pPr>
            <a:lvl2pPr marL="457200" indent="0">
              <a:spcBef>
                <a:spcPts val="600"/>
              </a:spcBef>
              <a:buNone/>
              <a:defRPr sz="2200"/>
            </a:lvl2pPr>
            <a:lvl3pPr marL="914400" indent="0">
              <a:spcBef>
                <a:spcPts val="600"/>
              </a:spcBef>
              <a:buNone/>
              <a:defRPr sz="2200"/>
            </a:lvl3pPr>
            <a:lvl4pPr marL="1371600" indent="0">
              <a:spcBef>
                <a:spcPts val="600"/>
              </a:spcBef>
              <a:buNone/>
              <a:defRPr sz="2200"/>
            </a:lvl4pPr>
            <a:lvl5pPr marL="1828800" indent="0">
              <a:spcBef>
                <a:spcPts val="600"/>
              </a:spcBef>
              <a:buNone/>
              <a:defRPr sz="22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1039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39165" cy="832072"/>
          </a:xfrm>
          <a:noFill/>
        </p:spPr>
        <p:txBody>
          <a:bodyPr lIns="396000" tIns="18000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81" y="953796"/>
            <a:ext cx="8429993" cy="581706"/>
          </a:xfrm>
          <a:noFill/>
        </p:spPr>
        <p:txBody>
          <a:bodyPr lIns="180000" tIns="108000" bIns="0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400" b="1">
                <a:solidFill>
                  <a:schemeClr val="tx1"/>
                </a:solidFill>
              </a:defRPr>
            </a:lvl2pPr>
            <a:lvl3pPr marL="914400" indent="0">
              <a:buNone/>
              <a:defRPr sz="2000" b="1">
                <a:solidFill>
                  <a:schemeClr val="tx1"/>
                </a:solidFill>
              </a:defRPr>
            </a:lvl3pPr>
            <a:lvl4pPr marL="1371600" indent="0">
              <a:buNone/>
              <a:defRPr sz="1800" b="1">
                <a:solidFill>
                  <a:schemeClr val="tx1"/>
                </a:solidFill>
              </a:defRPr>
            </a:lvl4pPr>
            <a:lvl5pPr marL="1828800" indent="0">
              <a:buNone/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7549-8421-47C3-A2B7-FA8CEA4944F5}" type="datetimeFigureOut">
              <a:rPr kumimoji="1" lang="ja-JP" altLang="en-US" smtClean="0"/>
              <a:t>2015/2/26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E1ED-9221-4E2A-B4EE-42F4FD3B1C0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8139165" y="-1"/>
            <a:ext cx="1004835" cy="832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E0F413-97C6-48F8-A6E5-C0BA03A3992D}" type="slidenum">
              <a:rPr kumimoji="1" lang="ja-JP" altLang="en-US" sz="2800" b="1" smtClean="0">
                <a:solidFill>
                  <a:schemeClr val="accent1"/>
                </a:solidFill>
              </a:rPr>
              <a:t>‹#›</a:t>
            </a:fld>
            <a:endParaRPr kumimoji="1" lang="ja-JP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正方形/長方形 6"/>
          <p:cNvSpPr/>
          <p:nvPr userDrawn="1"/>
        </p:nvSpPr>
        <p:spPr>
          <a:xfrm>
            <a:off x="-5013" y="-2"/>
            <a:ext cx="157413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12080" y="1552422"/>
            <a:ext cx="8429993" cy="2292612"/>
          </a:xfrm>
        </p:spPr>
        <p:txBody>
          <a:bodyPr lIns="25200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842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39165" cy="770021"/>
          </a:xfrm>
          <a:noFill/>
        </p:spPr>
        <p:txBody>
          <a:bodyPr lIns="396000" tIns="18000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5946"/>
            <a:ext cx="7886700" cy="5485529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7549-8421-47C3-A2B7-FA8CEA4944F5}" type="datetimeFigureOut">
              <a:rPr kumimoji="1" lang="ja-JP" altLang="en-US" smtClean="0"/>
              <a:t>2015/2/26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E1ED-9221-4E2A-B4EE-42F4FD3B1C0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8139165" y="-1"/>
            <a:ext cx="1004835" cy="770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E0F413-97C6-48F8-A6E5-C0BA03A3992D}" type="slidenum">
              <a:rPr kumimoji="1" lang="ja-JP" altLang="en-US" sz="2800" b="1" smtClean="0">
                <a:solidFill>
                  <a:schemeClr val="accent1"/>
                </a:solidFill>
              </a:rPr>
              <a:t>‹#›</a:t>
            </a:fld>
            <a:endParaRPr kumimoji="1" lang="ja-JP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正方形/長方形 6"/>
          <p:cNvSpPr/>
          <p:nvPr userDrawn="1"/>
        </p:nvSpPr>
        <p:spPr>
          <a:xfrm>
            <a:off x="-5013" y="-2"/>
            <a:ext cx="157413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038139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7549-8421-47C3-A2B7-FA8CEA4944F5}" type="datetimeFigureOut">
              <a:rPr kumimoji="1" lang="ja-JP" altLang="en-US" smtClean="0"/>
              <a:t>2015/2/26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E1ED-9221-4E2A-B4EE-42F4FD3B1C0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93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7549-8421-47C3-A2B7-FA8CEA4944F5}" type="datetimeFigureOut">
              <a:rPr kumimoji="1" lang="ja-JP" altLang="en-US" smtClean="0"/>
              <a:t>2015/2/26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E1ED-9221-4E2A-B4EE-42F4FD3B1C0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08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7549-8421-47C3-A2B7-FA8CEA4944F5}" type="datetimeFigureOut">
              <a:rPr kumimoji="1" lang="ja-JP" altLang="en-US" smtClean="0"/>
              <a:t>2015/2/26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E1ED-9221-4E2A-B4EE-42F4FD3B1C0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244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7549-8421-47C3-A2B7-FA8CEA4944F5}" type="datetimeFigureOut">
              <a:rPr kumimoji="1" lang="ja-JP" altLang="en-US" smtClean="0"/>
              <a:t>2015/2/26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E1ED-9221-4E2A-B4EE-42F4FD3B1C0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943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7549-8421-47C3-A2B7-FA8CEA4944F5}" type="datetimeFigureOut">
              <a:rPr kumimoji="1" lang="ja-JP" altLang="en-US" smtClean="0"/>
              <a:t>2015/2/26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E1ED-9221-4E2A-B4EE-42F4FD3B1C0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106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D7549-8421-47C3-A2B7-FA8CEA4944F5}" type="datetimeFigureOut">
              <a:rPr kumimoji="1" lang="ja-JP" altLang="en-US" smtClean="0"/>
              <a:t>2015/2/26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E1ED-9221-4E2A-B4EE-42F4FD3B1C0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41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73" r:id="rId4"/>
    <p:sldLayoutId id="214748367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7" Type="http://schemas.openxmlformats.org/officeDocument/2006/relationships/image" Target="../media/image121.png"/><Relationship Id="rId12" Type="http://schemas.openxmlformats.org/officeDocument/2006/relationships/image" Target="../media/image17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60.png"/><Relationship Id="rId5" Type="http://schemas.openxmlformats.org/officeDocument/2006/relationships/image" Target="../media/image102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5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70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588316"/>
            <a:ext cx="9144000" cy="1749062"/>
          </a:xfrm>
          <a:noFill/>
          <a:ln>
            <a:noFill/>
          </a:ln>
        </p:spPr>
        <p:txBody>
          <a:bodyPr lIns="540000" tIns="108000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ja-JP" altLang="en-US" sz="2600" dirty="0">
                <a:solidFill>
                  <a:schemeClr val="bg1"/>
                </a:solidFill>
              </a:rPr>
              <a:t>モバイル機器のリアルタイム自己位置推定に</a:t>
            </a:r>
            <a:r>
              <a:rPr lang="ja-JP" altLang="en-US" sz="2600" dirty="0" smtClean="0">
                <a:solidFill>
                  <a:schemeClr val="bg1"/>
                </a:solidFill>
              </a:rPr>
              <a:t>向けた</a:t>
            </a:r>
            <a:r>
              <a:rPr lang="en-US" altLang="ja-JP" sz="2600" dirty="0" smtClean="0">
                <a:solidFill>
                  <a:schemeClr val="bg1"/>
                </a:solidFill>
              </a:rPr>
              <a:t/>
            </a:r>
            <a:br>
              <a:rPr lang="en-US" altLang="ja-JP" sz="2600" dirty="0" smtClean="0">
                <a:solidFill>
                  <a:schemeClr val="bg1"/>
                </a:solidFill>
              </a:rPr>
            </a:br>
            <a:r>
              <a:rPr lang="ja-JP" altLang="en-US" sz="2600" dirty="0" smtClean="0">
                <a:solidFill>
                  <a:schemeClr val="bg1"/>
                </a:solidFill>
              </a:rPr>
              <a:t>統合</a:t>
            </a:r>
            <a:r>
              <a:rPr lang="ja-JP" altLang="en-US" sz="2600" dirty="0">
                <a:solidFill>
                  <a:schemeClr val="bg1"/>
                </a:solidFill>
              </a:rPr>
              <a:t>フィルタリング手法の開発</a:t>
            </a:r>
            <a:endParaRPr kumimoji="1" lang="ja-JP" altLang="en-US" sz="2600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8" y="4494386"/>
            <a:ext cx="1851904" cy="2363614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2219529" y="2407248"/>
            <a:ext cx="4470029" cy="3412901"/>
            <a:chOff x="2028457" y="921764"/>
            <a:chExt cx="6138288" cy="4686629"/>
          </a:xfrm>
          <a:solidFill>
            <a:srgbClr val="93B3D9"/>
          </a:solidFill>
        </p:grpSpPr>
        <p:sp>
          <p:nvSpPr>
            <p:cNvPr id="9" name="二等辺三角形 8"/>
            <p:cNvSpPr/>
            <p:nvPr/>
          </p:nvSpPr>
          <p:spPr>
            <a:xfrm rot="5083873">
              <a:off x="3563501" y="4476282"/>
              <a:ext cx="212481" cy="289211"/>
            </a:xfrm>
            <a:prstGeom prst="triangle">
              <a:avLst/>
            </a:prstGeom>
            <a:grpFill/>
            <a:ln w="19050">
              <a:solidFill>
                <a:srgbClr val="93B3D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二等辺三角形 9"/>
            <p:cNvSpPr/>
            <p:nvPr/>
          </p:nvSpPr>
          <p:spPr>
            <a:xfrm rot="4515051">
              <a:off x="3497337" y="4144278"/>
              <a:ext cx="212481" cy="289211"/>
            </a:xfrm>
            <a:prstGeom prst="triangle">
              <a:avLst/>
            </a:prstGeom>
            <a:grpFill/>
            <a:ln>
              <a:solidFill>
                <a:srgbClr val="93B3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1" name="二等辺三角形 10"/>
            <p:cNvSpPr/>
            <p:nvPr/>
          </p:nvSpPr>
          <p:spPr>
            <a:xfrm rot="3932360">
              <a:off x="5197887" y="3344053"/>
              <a:ext cx="212481" cy="289211"/>
            </a:xfrm>
            <a:prstGeom prst="triangle">
              <a:avLst/>
            </a:prstGeom>
            <a:grpFill/>
            <a:ln>
              <a:solidFill>
                <a:srgbClr val="93B3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2" name="二等辺三角形 11"/>
            <p:cNvSpPr/>
            <p:nvPr/>
          </p:nvSpPr>
          <p:spPr>
            <a:xfrm rot="4606381">
              <a:off x="5364776" y="3659441"/>
              <a:ext cx="212481" cy="289211"/>
            </a:xfrm>
            <a:prstGeom prst="triangle">
              <a:avLst/>
            </a:prstGeom>
            <a:grpFill/>
            <a:ln w="19050">
              <a:solidFill>
                <a:srgbClr val="93B3D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" name="二等辺三角形 12"/>
            <p:cNvSpPr/>
            <p:nvPr/>
          </p:nvSpPr>
          <p:spPr>
            <a:xfrm rot="3665426">
              <a:off x="6852645" y="2457133"/>
              <a:ext cx="212481" cy="289211"/>
            </a:xfrm>
            <a:prstGeom prst="triangle">
              <a:avLst/>
            </a:prstGeom>
            <a:grpFill/>
            <a:ln w="19050">
              <a:solidFill>
                <a:srgbClr val="93B3D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4" name="二等辺三角形 13"/>
            <p:cNvSpPr/>
            <p:nvPr/>
          </p:nvSpPr>
          <p:spPr>
            <a:xfrm rot="2503986">
              <a:off x="6594218" y="1999184"/>
              <a:ext cx="212481" cy="289211"/>
            </a:xfrm>
            <a:prstGeom prst="triangle">
              <a:avLst/>
            </a:prstGeom>
            <a:grpFill/>
            <a:ln>
              <a:solidFill>
                <a:srgbClr val="93B3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15" name="直線コネクタ 14"/>
            <p:cNvCxnSpPr>
              <a:endCxn id="9" idx="3"/>
            </p:cNvCxnSpPr>
            <p:nvPr/>
          </p:nvCxnSpPr>
          <p:spPr>
            <a:xfrm flipV="1">
              <a:off x="2028457" y="4634167"/>
              <a:ext cx="1497290" cy="92513"/>
            </a:xfrm>
            <a:prstGeom prst="line">
              <a:avLst/>
            </a:prstGeom>
            <a:grpFill/>
            <a:ln w="19050">
              <a:solidFill>
                <a:srgbClr val="93B3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0" idx="0"/>
              <a:endCxn id="12" idx="3"/>
            </p:cNvCxnSpPr>
            <p:nvPr/>
          </p:nvCxnSpPr>
          <p:spPr>
            <a:xfrm flipV="1">
              <a:off x="3743418" y="3837134"/>
              <a:ext cx="1586829" cy="414935"/>
            </a:xfrm>
            <a:prstGeom prst="line">
              <a:avLst/>
            </a:prstGeom>
            <a:grpFill/>
            <a:ln w="19050">
              <a:solidFill>
                <a:srgbClr val="93B3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>
              <a:stCxn id="11" idx="0"/>
              <a:endCxn id="13" idx="3"/>
            </p:cNvCxnSpPr>
            <p:nvPr/>
          </p:nvCxnSpPr>
          <p:spPr>
            <a:xfrm flipV="1">
              <a:off x="5435754" y="2671645"/>
              <a:ext cx="1396546" cy="757137"/>
            </a:xfrm>
            <a:prstGeom prst="line">
              <a:avLst/>
            </a:prstGeom>
            <a:grpFill/>
            <a:ln w="19050">
              <a:solidFill>
                <a:srgbClr val="93B3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endCxn id="10" idx="3"/>
            </p:cNvCxnSpPr>
            <p:nvPr/>
          </p:nvCxnSpPr>
          <p:spPr>
            <a:xfrm flipV="1">
              <a:off x="2028457" y="4325699"/>
              <a:ext cx="1435280" cy="400981"/>
            </a:xfrm>
            <a:prstGeom prst="line">
              <a:avLst/>
            </a:prstGeom>
            <a:grpFill/>
            <a:ln w="19050">
              <a:solidFill>
                <a:srgbClr val="93B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0" idx="0"/>
              <a:endCxn id="11" idx="3"/>
            </p:cNvCxnSpPr>
            <p:nvPr/>
          </p:nvCxnSpPr>
          <p:spPr>
            <a:xfrm flipV="1">
              <a:off x="3743418" y="3548536"/>
              <a:ext cx="1429083" cy="703533"/>
            </a:xfrm>
            <a:prstGeom prst="line">
              <a:avLst/>
            </a:prstGeom>
            <a:grpFill/>
            <a:ln w="19050">
              <a:solidFill>
                <a:srgbClr val="93B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>
              <a:stCxn id="11" idx="0"/>
              <a:endCxn id="14" idx="3"/>
            </p:cNvCxnSpPr>
            <p:nvPr/>
          </p:nvCxnSpPr>
          <p:spPr>
            <a:xfrm flipV="1">
              <a:off x="5435754" y="2251702"/>
              <a:ext cx="1168447" cy="1177080"/>
            </a:xfrm>
            <a:prstGeom prst="line">
              <a:avLst/>
            </a:prstGeom>
            <a:grpFill/>
            <a:ln w="19050">
              <a:solidFill>
                <a:srgbClr val="93B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円/楕円 20"/>
            <p:cNvSpPr/>
            <p:nvPr/>
          </p:nvSpPr>
          <p:spPr>
            <a:xfrm>
              <a:off x="2242895" y="3116892"/>
              <a:ext cx="215184" cy="215184"/>
            </a:xfrm>
            <a:prstGeom prst="ellipse">
              <a:avLst/>
            </a:prstGeom>
            <a:grpFill/>
            <a:ln>
              <a:solidFill>
                <a:srgbClr val="93B3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4102970" y="2251702"/>
              <a:ext cx="215184" cy="215184"/>
            </a:xfrm>
            <a:prstGeom prst="ellipse">
              <a:avLst/>
            </a:prstGeom>
            <a:grpFill/>
            <a:ln>
              <a:solidFill>
                <a:srgbClr val="93B3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4316493" y="5393209"/>
              <a:ext cx="215184" cy="215184"/>
            </a:xfrm>
            <a:prstGeom prst="ellipse">
              <a:avLst/>
            </a:prstGeom>
            <a:grpFill/>
            <a:ln>
              <a:solidFill>
                <a:srgbClr val="93B3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6036609" y="4680423"/>
              <a:ext cx="215184" cy="215184"/>
            </a:xfrm>
            <a:prstGeom prst="ellipse">
              <a:avLst/>
            </a:prstGeom>
            <a:grpFill/>
            <a:ln>
              <a:solidFill>
                <a:srgbClr val="93B3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7951561" y="2863678"/>
              <a:ext cx="215184" cy="215184"/>
            </a:xfrm>
            <a:prstGeom prst="ellipse">
              <a:avLst/>
            </a:prstGeom>
            <a:grpFill/>
            <a:ln>
              <a:solidFill>
                <a:srgbClr val="93B3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5950356" y="921764"/>
              <a:ext cx="215184" cy="215184"/>
            </a:xfrm>
            <a:prstGeom prst="ellipse">
              <a:avLst/>
            </a:prstGeom>
            <a:grpFill/>
            <a:ln>
              <a:solidFill>
                <a:srgbClr val="93B3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27" name="直線コネクタ 26"/>
            <p:cNvCxnSpPr>
              <a:endCxn id="21" idx="4"/>
            </p:cNvCxnSpPr>
            <p:nvPr/>
          </p:nvCxnSpPr>
          <p:spPr>
            <a:xfrm flipV="1">
              <a:off x="2028457" y="3332076"/>
              <a:ext cx="322030" cy="1394604"/>
            </a:xfrm>
            <a:prstGeom prst="line">
              <a:avLst/>
            </a:prstGeom>
            <a:grpFill/>
            <a:ln w="12700">
              <a:solidFill>
                <a:srgbClr val="93B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endCxn id="23" idx="2"/>
            </p:cNvCxnSpPr>
            <p:nvPr/>
          </p:nvCxnSpPr>
          <p:spPr>
            <a:xfrm>
              <a:off x="2028457" y="4726680"/>
              <a:ext cx="2288036" cy="774121"/>
            </a:xfrm>
            <a:prstGeom prst="line">
              <a:avLst/>
            </a:prstGeom>
            <a:grpFill/>
            <a:ln w="12700">
              <a:solidFill>
                <a:srgbClr val="93B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10" idx="0"/>
              <a:endCxn id="22" idx="3"/>
            </p:cNvCxnSpPr>
            <p:nvPr/>
          </p:nvCxnSpPr>
          <p:spPr>
            <a:xfrm flipV="1">
              <a:off x="3743418" y="2435373"/>
              <a:ext cx="391065" cy="1816696"/>
            </a:xfrm>
            <a:prstGeom prst="line">
              <a:avLst/>
            </a:prstGeom>
            <a:grpFill/>
            <a:ln w="12700">
              <a:solidFill>
                <a:srgbClr val="93B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stCxn id="10" idx="0"/>
              <a:endCxn id="24" idx="2"/>
            </p:cNvCxnSpPr>
            <p:nvPr/>
          </p:nvCxnSpPr>
          <p:spPr>
            <a:xfrm>
              <a:off x="3743418" y="4252069"/>
              <a:ext cx="2293191" cy="535946"/>
            </a:xfrm>
            <a:prstGeom prst="line">
              <a:avLst/>
            </a:prstGeom>
            <a:grpFill/>
            <a:ln w="12700">
              <a:solidFill>
                <a:srgbClr val="93B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>
              <a:stCxn id="10" idx="0"/>
              <a:endCxn id="23" idx="1"/>
            </p:cNvCxnSpPr>
            <p:nvPr/>
          </p:nvCxnSpPr>
          <p:spPr>
            <a:xfrm>
              <a:off x="3743418" y="4252069"/>
              <a:ext cx="604588" cy="1172653"/>
            </a:xfrm>
            <a:prstGeom prst="line">
              <a:avLst/>
            </a:prstGeom>
            <a:grpFill/>
            <a:ln w="12700">
              <a:solidFill>
                <a:srgbClr val="93B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stCxn id="22" idx="5"/>
              <a:endCxn id="11" idx="0"/>
            </p:cNvCxnSpPr>
            <p:nvPr/>
          </p:nvCxnSpPr>
          <p:spPr>
            <a:xfrm>
              <a:off x="4286641" y="2435373"/>
              <a:ext cx="1149113" cy="993409"/>
            </a:xfrm>
            <a:prstGeom prst="line">
              <a:avLst/>
            </a:prstGeom>
            <a:grpFill/>
            <a:ln w="12700">
              <a:solidFill>
                <a:srgbClr val="93B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>
              <a:stCxn id="11" idx="0"/>
              <a:endCxn id="25" idx="2"/>
            </p:cNvCxnSpPr>
            <p:nvPr/>
          </p:nvCxnSpPr>
          <p:spPr>
            <a:xfrm flipV="1">
              <a:off x="5435754" y="2971270"/>
              <a:ext cx="2515807" cy="457512"/>
            </a:xfrm>
            <a:prstGeom prst="line">
              <a:avLst/>
            </a:prstGeom>
            <a:grpFill/>
            <a:ln w="12700">
              <a:solidFill>
                <a:srgbClr val="93B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stCxn id="11" idx="0"/>
              <a:endCxn id="24" idx="1"/>
            </p:cNvCxnSpPr>
            <p:nvPr/>
          </p:nvCxnSpPr>
          <p:spPr>
            <a:xfrm>
              <a:off x="5435754" y="3428782"/>
              <a:ext cx="632368" cy="1283154"/>
            </a:xfrm>
            <a:prstGeom prst="line">
              <a:avLst/>
            </a:prstGeom>
            <a:grpFill/>
            <a:ln w="12700">
              <a:solidFill>
                <a:srgbClr val="93B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>
              <a:stCxn id="26" idx="4"/>
              <a:endCxn id="11" idx="0"/>
            </p:cNvCxnSpPr>
            <p:nvPr/>
          </p:nvCxnSpPr>
          <p:spPr>
            <a:xfrm flipH="1">
              <a:off x="5435754" y="1136948"/>
              <a:ext cx="622194" cy="2291834"/>
            </a:xfrm>
            <a:prstGeom prst="line">
              <a:avLst/>
            </a:prstGeom>
            <a:grpFill/>
            <a:ln w="12700">
              <a:solidFill>
                <a:srgbClr val="93B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26" idx="5"/>
              <a:endCxn id="14" idx="0"/>
            </p:cNvCxnSpPr>
            <p:nvPr/>
          </p:nvCxnSpPr>
          <p:spPr>
            <a:xfrm>
              <a:off x="6134027" y="1105435"/>
              <a:ext cx="662690" cy="930442"/>
            </a:xfrm>
            <a:prstGeom prst="line">
              <a:avLst/>
            </a:prstGeom>
            <a:grpFill/>
            <a:ln w="12700">
              <a:solidFill>
                <a:srgbClr val="93B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14" idx="0"/>
              <a:endCxn id="25" idx="1"/>
            </p:cNvCxnSpPr>
            <p:nvPr/>
          </p:nvCxnSpPr>
          <p:spPr>
            <a:xfrm>
              <a:off x="6796717" y="2035877"/>
              <a:ext cx="1186357" cy="859314"/>
            </a:xfrm>
            <a:prstGeom prst="line">
              <a:avLst/>
            </a:prstGeom>
            <a:grpFill/>
            <a:ln w="12700">
              <a:solidFill>
                <a:srgbClr val="93B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/>
            <p:cNvSpPr txBox="1"/>
            <p:nvPr/>
          </p:nvSpPr>
          <p:spPr>
            <a:xfrm>
              <a:off x="3436953" y="3871140"/>
              <a:ext cx="398868" cy="3803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 smtClean="0">
                  <a:solidFill>
                    <a:srgbClr val="93B3D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ja-JP" sz="1200" baseline="-25000" dirty="0" err="1" smtClean="0">
                  <a:solidFill>
                    <a:srgbClr val="93B3D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kumimoji="1" lang="ja-JP" altLang="en-US" sz="1200" baseline="-25000" dirty="0">
                <a:solidFill>
                  <a:srgbClr val="93B3D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3621571" y="2972732"/>
              <a:ext cx="462706" cy="3803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>
                  <a:solidFill>
                    <a:srgbClr val="93B3D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ja-JP" sz="1200" baseline="-25000" dirty="0" err="1" smtClean="0">
                  <a:solidFill>
                    <a:srgbClr val="93B3D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t,i</a:t>
              </a:r>
              <a:endParaRPr kumimoji="1" lang="ja-JP" altLang="en-US" sz="1200" baseline="-25000" dirty="0">
                <a:solidFill>
                  <a:srgbClr val="93B3D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837820" y="4634406"/>
              <a:ext cx="398868" cy="3803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 smtClean="0">
                  <a:solidFill>
                    <a:srgbClr val="93B3D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1200" baseline="-25000" dirty="0" err="1" smtClean="0">
                  <a:solidFill>
                    <a:srgbClr val="93B3D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kumimoji="1" lang="ja-JP" altLang="en-US" sz="1200" baseline="-25000" dirty="0">
                <a:solidFill>
                  <a:srgbClr val="93B3D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297917" y="2177479"/>
              <a:ext cx="458303" cy="3803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solidFill>
                    <a:srgbClr val="93B3D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ja-JP" sz="1200" baseline="-25000" dirty="0" smtClean="0">
                  <a:solidFill>
                    <a:srgbClr val="93B3D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ja-JP" altLang="en-US" sz="1200" baseline="-25000" dirty="0">
                <a:solidFill>
                  <a:srgbClr val="93B3D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4771635" y="3112845"/>
              <a:ext cx="548553" cy="3803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solidFill>
                    <a:srgbClr val="93B3D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ja-JP" sz="1200" baseline="-25000" dirty="0" smtClean="0">
                  <a:solidFill>
                    <a:srgbClr val="93B3D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endParaRPr kumimoji="1" lang="ja-JP" altLang="en-US" sz="1200" baseline="-25000" dirty="0">
                <a:solidFill>
                  <a:srgbClr val="93B3D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6273476" y="1739732"/>
              <a:ext cx="548553" cy="3803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solidFill>
                    <a:srgbClr val="93B3D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ja-JP" sz="1200" baseline="-25000" dirty="0" smtClean="0">
                  <a:solidFill>
                    <a:srgbClr val="93B3D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t+2</a:t>
              </a:r>
              <a:endParaRPr kumimoji="1" lang="ja-JP" altLang="en-US" sz="1200" baseline="-25000" dirty="0">
                <a:solidFill>
                  <a:srgbClr val="93B3D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4757745" y="3917510"/>
              <a:ext cx="548553" cy="3803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solidFill>
                    <a:srgbClr val="93B3D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1200" baseline="-25000" dirty="0" smtClean="0">
                  <a:solidFill>
                    <a:srgbClr val="93B3D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endParaRPr kumimoji="1" lang="ja-JP" altLang="en-US" sz="1200" baseline="-25000" dirty="0">
                <a:solidFill>
                  <a:srgbClr val="93B3D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6411942" y="2796896"/>
              <a:ext cx="548553" cy="3803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solidFill>
                    <a:srgbClr val="93B3D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1200" baseline="-25000" dirty="0" smtClean="0">
                  <a:solidFill>
                    <a:srgbClr val="93B3D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t+2</a:t>
              </a:r>
              <a:endParaRPr kumimoji="1" lang="ja-JP" altLang="en-US" sz="1200" baseline="-25000" dirty="0">
                <a:solidFill>
                  <a:srgbClr val="93B3D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161298" y="4869046"/>
            <a:ext cx="3982702" cy="459304"/>
          </a:xfrm>
          <a:solidFill>
            <a:srgbClr val="6E99CC"/>
          </a:solidFill>
        </p:spPr>
        <p:txBody>
          <a:bodyPr rIns="288000" anchor="ctr" anchorCtr="0">
            <a:normAutofit/>
          </a:bodyPr>
          <a:lstStyle/>
          <a:p>
            <a:pPr algn="r"/>
            <a:r>
              <a:rPr kumimoji="1" lang="ja-JP" altLang="en-US" sz="2000" dirty="0" smtClean="0">
                <a:solidFill>
                  <a:schemeClr val="bg1"/>
                </a:solidFill>
              </a:rPr>
              <a:t>地域</a:t>
            </a:r>
            <a:r>
              <a:rPr kumimoji="1" lang="en-US" altLang="ja-JP" sz="2000" dirty="0" smtClean="0">
                <a:solidFill>
                  <a:schemeClr val="bg1"/>
                </a:solidFill>
              </a:rPr>
              <a:t>/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情報研究室</a:t>
            </a:r>
            <a:r>
              <a:rPr lang="ja-JP" altLang="en-US" sz="2000" dirty="0">
                <a:solidFill>
                  <a:schemeClr val="bg1"/>
                </a:solidFill>
              </a:rPr>
              <a:t>　</a:t>
            </a:r>
            <a:r>
              <a:rPr lang="ja-JP" altLang="en-US" sz="2000" dirty="0" smtClean="0">
                <a:solidFill>
                  <a:schemeClr val="bg1"/>
                </a:solidFill>
              </a:rPr>
              <a:t>永良 慶太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5161298" y="5583372"/>
            <a:ext cx="3982702" cy="802182"/>
          </a:xfrm>
          <a:prstGeom prst="rect">
            <a:avLst/>
          </a:prstGeom>
          <a:solidFill>
            <a:srgbClr val="6E99CC"/>
          </a:solidFill>
        </p:spPr>
        <p:txBody>
          <a:bodyPr vert="horz" lIns="91440" tIns="45720" rIns="28800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2000" dirty="0" smtClean="0">
                <a:solidFill>
                  <a:schemeClr val="bg1"/>
                </a:solidFill>
              </a:rPr>
              <a:t>主査：布施 孝志 准教授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 algn="r"/>
            <a:r>
              <a:rPr lang="ja-JP" altLang="en-US" sz="2000" dirty="0" smtClean="0">
                <a:solidFill>
                  <a:schemeClr val="bg1"/>
                </a:solidFill>
              </a:rPr>
              <a:t>副査：長山 智則 准教授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研究の背景 </a:t>
            </a:r>
            <a:r>
              <a:rPr lang="en-US" altLang="ja-JP" dirty="0" smtClean="0"/>
              <a:t>| </a:t>
            </a:r>
            <a:r>
              <a:rPr lang="ja-JP" altLang="en-US" dirty="0" smtClean="0"/>
              <a:t>既存手法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4772708" cy="514057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ja-JP" dirty="0" err="1" smtClean="0"/>
              <a:t>Fuse,Matsumoto</a:t>
            </a:r>
            <a:r>
              <a:rPr kumimoji="1" lang="en-US" altLang="ja-JP" dirty="0" smtClean="0"/>
              <a:t>(2014)</a:t>
            </a:r>
            <a:r>
              <a:rPr kumimoji="1" lang="ja-JP" altLang="en-US" dirty="0" smtClean="0"/>
              <a:t>による研究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>
          <a:xfrm>
            <a:off x="409890" y="5809015"/>
            <a:ext cx="8429993" cy="1028260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000" b="1" dirty="0" smtClean="0"/>
              <a:t>成果</a:t>
            </a:r>
            <a:endParaRPr kumimoji="1" lang="en-US" altLang="ja-JP" sz="2000" b="1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2000" dirty="0" smtClean="0"/>
              <a:t>カルマンフィルタによる慣性航法の精度向上</a:t>
            </a:r>
            <a:endParaRPr kumimoji="1"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b="1" dirty="0" smtClean="0"/>
              <a:t>バンドル調整による画像センサと</a:t>
            </a:r>
            <a:r>
              <a:rPr lang="ja-JP" altLang="en-US" sz="2000" b="1" dirty="0"/>
              <a:t>その他</a:t>
            </a:r>
            <a:r>
              <a:rPr lang="ja-JP" altLang="en-US" sz="2000" b="1" dirty="0" smtClean="0"/>
              <a:t>のデータの統合</a:t>
            </a:r>
            <a:endParaRPr kumimoji="1" lang="ja-JP" altLang="en-US" sz="20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55009" y="1580211"/>
            <a:ext cx="7585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モバイル機器に搭載されている画像センサと</a:t>
            </a:r>
            <a:r>
              <a:rPr kumimoji="1" lang="en-US" altLang="ja-JP" sz="2000" dirty="0" smtClean="0"/>
              <a:t>IMU</a:t>
            </a:r>
            <a:r>
              <a:rPr kumimoji="1" lang="ja-JP" altLang="en-US" sz="2000" dirty="0" smtClean="0"/>
              <a:t>等のセンサを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統合した自己位置推定手法を開発</a:t>
            </a:r>
            <a:endParaRPr kumimoji="1" lang="ja-JP" altLang="en-US" sz="20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520117" y="2293588"/>
            <a:ext cx="7894041" cy="3403067"/>
            <a:chOff x="520117" y="2293588"/>
            <a:chExt cx="7894041" cy="3403067"/>
          </a:xfrm>
        </p:grpSpPr>
        <p:sp>
          <p:nvSpPr>
            <p:cNvPr id="65" name="正方形/長方形 64"/>
            <p:cNvSpPr/>
            <p:nvPr/>
          </p:nvSpPr>
          <p:spPr>
            <a:xfrm>
              <a:off x="520117" y="2293588"/>
              <a:ext cx="7894041" cy="340306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40709" y="2405948"/>
              <a:ext cx="4625255" cy="1096472"/>
            </a:xfrm>
            <a:prstGeom prst="rect">
              <a:avLst/>
            </a:prstGeom>
            <a:solidFill>
              <a:srgbClr val="E7EAF9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013388" y="2506548"/>
              <a:ext cx="987357" cy="553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地磁気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/>
              </a:r>
              <a:br>
                <a:rPr lang="en-US" altLang="ja-JP" sz="1400" dirty="0" smtClean="0">
                  <a:solidFill>
                    <a:schemeClr val="tx1"/>
                  </a:solidFill>
                </a:rPr>
              </a:br>
              <a:r>
                <a:rPr kumimoji="1" lang="ja-JP" altLang="en-US" sz="1400" dirty="0" smtClean="0">
                  <a:solidFill>
                    <a:schemeClr val="tx1"/>
                  </a:solidFill>
                </a:rPr>
                <a:t>センサ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139676" y="2506615"/>
              <a:ext cx="987357" cy="553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GPS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457922" y="3761866"/>
              <a:ext cx="2990828" cy="7307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カルマンフィルタ</a:t>
              </a:r>
              <a:r>
                <a:rPr lang="ja-JP" altLang="en-US" dirty="0">
                  <a:solidFill>
                    <a:schemeClr val="tx1"/>
                  </a:solidFill>
                </a:rPr>
                <a:t>に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よる</a:t>
              </a:r>
              <a:r>
                <a:rPr lang="en-US" altLang="ja-JP" dirty="0" smtClean="0">
                  <a:solidFill>
                    <a:schemeClr val="tx1"/>
                  </a:solidFill>
                </a:rPr>
                <a:t/>
              </a:r>
              <a:br>
                <a:rPr lang="en-US" altLang="ja-JP" dirty="0" smtClean="0">
                  <a:solidFill>
                    <a:schemeClr val="tx1"/>
                  </a:solidFill>
                </a:rPr>
              </a:br>
              <a:r>
                <a:rPr lang="ja-JP" altLang="en-US" dirty="0" smtClean="0">
                  <a:solidFill>
                    <a:schemeClr val="tx1"/>
                  </a:solidFill>
                </a:rPr>
                <a:t>フィルタリング</a:t>
              </a:r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821135" y="2405947"/>
              <a:ext cx="2459623" cy="1096473"/>
            </a:xfrm>
            <a:prstGeom prst="rect">
              <a:avLst/>
            </a:prstGeom>
            <a:solidFill>
              <a:srgbClr val="E7EAF9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b="1" dirty="0" smtClean="0">
                  <a:solidFill>
                    <a:schemeClr val="tx1"/>
                  </a:solidFill>
                </a:rPr>
                <a:t>画像センサ</a:t>
              </a: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121453" y="3866427"/>
              <a:ext cx="1858986" cy="524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３次元復元</a:t>
              </a: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647603" y="4754745"/>
              <a:ext cx="2724740" cy="835197"/>
            </a:xfrm>
            <a:prstGeom prst="rect">
              <a:avLst/>
            </a:prstGeom>
            <a:solidFill>
              <a:srgbClr val="FFE7E7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バンドル調整</a:t>
              </a:r>
              <a:r>
                <a:rPr kumimoji="1" lang="ja-JP" altLang="en-US" sz="2000" dirty="0" smtClean="0">
                  <a:solidFill>
                    <a:schemeClr val="tx1"/>
                  </a:solidFill>
                </a:rPr>
                <a:t>により</a:t>
              </a:r>
              <a:r>
                <a:rPr kumimoji="1" lang="en-US" altLang="ja-JP" sz="2000" dirty="0" smtClean="0">
                  <a:solidFill>
                    <a:schemeClr val="tx1"/>
                  </a:solidFill>
                </a:rPr>
                <a:t/>
              </a:r>
              <a:br>
                <a:rPr kumimoji="1" lang="en-US" altLang="ja-JP" sz="2000" dirty="0" smtClean="0">
                  <a:solidFill>
                    <a:schemeClr val="tx1"/>
                  </a:solidFill>
                </a:rPr>
              </a:br>
              <a:r>
                <a:rPr kumimoji="1" lang="ja-JP" altLang="en-US" sz="2000" dirty="0" smtClean="0">
                  <a:solidFill>
                    <a:schemeClr val="tx1"/>
                  </a:solidFill>
                </a:rPr>
                <a:t>両データを統合</a:t>
              </a:r>
            </a:p>
          </p:txBody>
        </p:sp>
        <p:cxnSp>
          <p:nvCxnSpPr>
            <p:cNvPr id="25" name="直線コネクタ 24"/>
            <p:cNvCxnSpPr>
              <a:stCxn id="11" idx="2"/>
              <a:endCxn id="12" idx="0"/>
            </p:cNvCxnSpPr>
            <p:nvPr/>
          </p:nvCxnSpPr>
          <p:spPr>
            <a:xfrm flipH="1">
              <a:off x="7050946" y="3502420"/>
              <a:ext cx="1" cy="364007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stCxn id="9" idx="2"/>
              <a:endCxn id="10" idx="0"/>
            </p:cNvCxnSpPr>
            <p:nvPr/>
          </p:nvCxnSpPr>
          <p:spPr>
            <a:xfrm flipH="1">
              <a:off x="2953336" y="3502420"/>
              <a:ext cx="1" cy="259446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stCxn id="10" idx="2"/>
            </p:cNvCxnSpPr>
            <p:nvPr/>
          </p:nvCxnSpPr>
          <p:spPr>
            <a:xfrm>
              <a:off x="2953336" y="4492632"/>
              <a:ext cx="0" cy="712675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>
              <a:stCxn id="13" idx="1"/>
            </p:cNvCxnSpPr>
            <p:nvPr/>
          </p:nvCxnSpPr>
          <p:spPr>
            <a:xfrm flipH="1">
              <a:off x="2922271" y="5172344"/>
              <a:ext cx="725332" cy="0"/>
            </a:xfrm>
            <a:prstGeom prst="line">
              <a:avLst/>
            </a:prstGeom>
            <a:ln w="76200">
              <a:solidFill>
                <a:schemeClr val="tx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12" idx="2"/>
            </p:cNvCxnSpPr>
            <p:nvPr/>
          </p:nvCxnSpPr>
          <p:spPr>
            <a:xfrm>
              <a:off x="7050946" y="4390738"/>
              <a:ext cx="0" cy="814569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endCxn id="13" idx="3"/>
            </p:cNvCxnSpPr>
            <p:nvPr/>
          </p:nvCxnSpPr>
          <p:spPr>
            <a:xfrm flipH="1">
              <a:off x="6372343" y="5172344"/>
              <a:ext cx="718068" cy="0"/>
            </a:xfrm>
            <a:prstGeom prst="line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/>
            <p:cNvSpPr/>
            <p:nvPr/>
          </p:nvSpPr>
          <p:spPr>
            <a:xfrm>
              <a:off x="720824" y="2459706"/>
              <a:ext cx="2201447" cy="989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774933" y="2506615"/>
              <a:ext cx="987357" cy="553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ジャイロ</a:t>
              </a:r>
              <a:r>
                <a:rPr kumimoji="1" lang="en-US" altLang="ja-JP" sz="1400" dirty="0" smtClean="0">
                  <a:solidFill>
                    <a:schemeClr val="tx1"/>
                  </a:solidFill>
                </a:rPr>
                <a:t/>
              </a:r>
              <a:br>
                <a:rPr kumimoji="1" lang="en-US" altLang="ja-JP" sz="1400" dirty="0" smtClean="0">
                  <a:solidFill>
                    <a:schemeClr val="tx1"/>
                  </a:solidFill>
                </a:rPr>
              </a:br>
              <a:r>
                <a:rPr kumimoji="1" lang="ja-JP" altLang="en-US" sz="1400" dirty="0" smtClean="0">
                  <a:solidFill>
                    <a:schemeClr val="tx1"/>
                  </a:solidFill>
                </a:rPr>
                <a:t>センサ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886097" y="2506615"/>
              <a:ext cx="987357" cy="553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加速度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/>
              </a:r>
              <a:br>
                <a:rPr lang="en-US" altLang="ja-JP" sz="1400" dirty="0" smtClean="0">
                  <a:solidFill>
                    <a:schemeClr val="tx1"/>
                  </a:solidFill>
                </a:rPr>
              </a:br>
              <a:r>
                <a:rPr kumimoji="1" lang="ja-JP" altLang="en-US" sz="1400" dirty="0" smtClean="0">
                  <a:solidFill>
                    <a:schemeClr val="tx1"/>
                  </a:solidFill>
                </a:rPr>
                <a:t>センサ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496429" y="308028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smtClean="0"/>
                <a:t>IMU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0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/>
          <p:cNvSpPr/>
          <p:nvPr/>
        </p:nvSpPr>
        <p:spPr>
          <a:xfrm>
            <a:off x="520117" y="2260269"/>
            <a:ext cx="7894041" cy="34030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40709" y="2372629"/>
            <a:ext cx="4625255" cy="1096472"/>
          </a:xfrm>
          <a:prstGeom prst="rect">
            <a:avLst/>
          </a:prstGeom>
          <a:solidFill>
            <a:srgbClr val="E7EAF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研究の背景 </a:t>
            </a:r>
            <a:r>
              <a:rPr lang="en-US" altLang="ja-JP" dirty="0" smtClean="0"/>
              <a:t>| </a:t>
            </a:r>
            <a:r>
              <a:rPr lang="ja-JP" altLang="en-US" dirty="0" smtClean="0"/>
              <a:t>既存手法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74933" y="2473296"/>
            <a:ext cx="987357" cy="5531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ジャイロ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1400" dirty="0" smtClean="0">
                <a:solidFill>
                  <a:schemeClr val="tx1"/>
                </a:solidFill>
              </a:rPr>
            </a:br>
            <a:r>
              <a:rPr kumimoji="1" lang="ja-JP" altLang="en-US" sz="1400" dirty="0" smtClean="0">
                <a:solidFill>
                  <a:schemeClr val="tx1"/>
                </a:solidFill>
              </a:rPr>
              <a:t>センサ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96514" y="2470211"/>
            <a:ext cx="987357" cy="5531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地磁気</a:t>
            </a:r>
            <a:r>
              <a:rPr lang="en-US" altLang="ja-JP" sz="1400" dirty="0" smtClean="0">
                <a:solidFill>
                  <a:schemeClr val="tx1"/>
                </a:solidFill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</a:rPr>
            </a:br>
            <a:r>
              <a:rPr kumimoji="1" lang="ja-JP" altLang="en-US" sz="1400" dirty="0" smtClean="0">
                <a:solidFill>
                  <a:schemeClr val="tx1"/>
                </a:solidFill>
              </a:rPr>
              <a:t>センサ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014412" y="2473296"/>
            <a:ext cx="987357" cy="5531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加速度</a:t>
            </a:r>
            <a:r>
              <a:rPr lang="en-US" altLang="ja-JP" sz="1400" dirty="0" smtClean="0">
                <a:solidFill>
                  <a:schemeClr val="tx1"/>
                </a:solidFill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</a:rPr>
            </a:br>
            <a:r>
              <a:rPr kumimoji="1" lang="ja-JP" altLang="en-US" sz="1400" dirty="0" smtClean="0">
                <a:solidFill>
                  <a:schemeClr val="tx1"/>
                </a:solidFill>
              </a:rPr>
              <a:t>センサ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39676" y="2473296"/>
            <a:ext cx="987357" cy="5531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GPS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457922" y="3728547"/>
            <a:ext cx="2990828" cy="7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カルマンフィルタ</a:t>
            </a:r>
            <a:r>
              <a:rPr lang="ja-JP" altLang="en-US" dirty="0">
                <a:solidFill>
                  <a:schemeClr val="tx1"/>
                </a:solidFill>
              </a:rPr>
              <a:t>に</a:t>
            </a:r>
            <a:r>
              <a:rPr lang="ja-JP" altLang="en-US" dirty="0" smtClean="0">
                <a:solidFill>
                  <a:schemeClr val="tx1"/>
                </a:solidFill>
              </a:rPr>
              <a:t>よる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フィルタリング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821135" y="2372628"/>
            <a:ext cx="2459623" cy="1096473"/>
          </a:xfrm>
          <a:prstGeom prst="rect">
            <a:avLst/>
          </a:prstGeom>
          <a:solidFill>
            <a:srgbClr val="E7EAF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画像センサ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6121453" y="3833108"/>
            <a:ext cx="1858986" cy="52431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３次元復元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647603" y="4721426"/>
            <a:ext cx="2724740" cy="835197"/>
          </a:xfrm>
          <a:prstGeom prst="rect">
            <a:avLst/>
          </a:prstGeom>
          <a:solidFill>
            <a:srgbClr val="FFE7E7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</a:rPr>
              <a:t>バンドル調整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により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2000" dirty="0" smtClean="0">
                <a:solidFill>
                  <a:schemeClr val="tx1"/>
                </a:solidFill>
              </a:rPr>
            </a:br>
            <a:r>
              <a:rPr kumimoji="1" lang="ja-JP" altLang="en-US" sz="2000" dirty="0" smtClean="0">
                <a:solidFill>
                  <a:schemeClr val="tx1"/>
                </a:solidFill>
              </a:rPr>
              <a:t>両データを統合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41378" y="304833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/>
              <a:t>IMU</a:t>
            </a:r>
            <a:endParaRPr kumimoji="1" lang="ja-JP" altLang="en-US" sz="2000" b="1" dirty="0"/>
          </a:p>
        </p:txBody>
      </p:sp>
      <p:cxnSp>
        <p:nvCxnSpPr>
          <p:cNvPr id="25" name="直線コネクタ 24"/>
          <p:cNvCxnSpPr>
            <a:stCxn id="11" idx="2"/>
            <a:endCxn id="12" idx="0"/>
          </p:cNvCxnSpPr>
          <p:nvPr/>
        </p:nvCxnSpPr>
        <p:spPr>
          <a:xfrm flipH="1">
            <a:off x="7050946" y="3469101"/>
            <a:ext cx="1" cy="364007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9" idx="2"/>
            <a:endCxn id="10" idx="0"/>
          </p:cNvCxnSpPr>
          <p:nvPr/>
        </p:nvCxnSpPr>
        <p:spPr>
          <a:xfrm flipH="1">
            <a:off x="2953336" y="3469101"/>
            <a:ext cx="1" cy="259446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0" idx="2"/>
          </p:cNvCxnSpPr>
          <p:nvPr/>
        </p:nvCxnSpPr>
        <p:spPr>
          <a:xfrm>
            <a:off x="2953336" y="4459313"/>
            <a:ext cx="0" cy="712675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3" idx="1"/>
          </p:cNvCxnSpPr>
          <p:nvPr/>
        </p:nvCxnSpPr>
        <p:spPr>
          <a:xfrm flipH="1">
            <a:off x="2922271" y="5139025"/>
            <a:ext cx="725332" cy="0"/>
          </a:xfrm>
          <a:prstGeom prst="line">
            <a:avLst/>
          </a:prstGeom>
          <a:ln w="76200">
            <a:solidFill>
              <a:schemeClr val="tx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12" idx="2"/>
          </p:cNvCxnSpPr>
          <p:nvPr/>
        </p:nvCxnSpPr>
        <p:spPr>
          <a:xfrm>
            <a:off x="7050946" y="4357419"/>
            <a:ext cx="0" cy="81456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13" idx="3"/>
          </p:cNvCxnSpPr>
          <p:nvPr/>
        </p:nvCxnSpPr>
        <p:spPr>
          <a:xfrm flipH="1">
            <a:off x="6372343" y="5139025"/>
            <a:ext cx="718068" cy="0"/>
          </a:xfrm>
          <a:prstGeom prst="line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吹き出し 15"/>
          <p:cNvSpPr/>
          <p:nvPr/>
        </p:nvSpPr>
        <p:spPr>
          <a:xfrm>
            <a:off x="5124999" y="1031062"/>
            <a:ext cx="3155760" cy="873579"/>
          </a:xfrm>
          <a:prstGeom prst="wedgeRectCallout">
            <a:avLst>
              <a:gd name="adj1" fmla="val -37582"/>
              <a:gd name="adj2" fmla="val 87733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自己位置推定が</a:t>
            </a:r>
            <a:r>
              <a:rPr kumimoji="1" lang="en-US" altLang="ja-JP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/>
            </a:r>
            <a:br>
              <a:rPr kumimoji="1" lang="en-US" altLang="ja-JP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</a:br>
            <a:r>
              <a:rPr kumimoji="1" lang="ja-JP" alt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別々に</a:t>
            </a:r>
            <a:r>
              <a:rPr kumimoji="1" lang="ja-JP" alt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行われている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520117" y="2260269"/>
            <a:ext cx="7894041" cy="3403067"/>
            <a:chOff x="520117" y="2293588"/>
            <a:chExt cx="7894041" cy="3403067"/>
          </a:xfrm>
        </p:grpSpPr>
        <p:sp>
          <p:nvSpPr>
            <p:cNvPr id="28" name="正方形/長方形 27"/>
            <p:cNvSpPr/>
            <p:nvPr/>
          </p:nvSpPr>
          <p:spPr>
            <a:xfrm>
              <a:off x="520117" y="2293588"/>
              <a:ext cx="7894041" cy="340306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640709" y="2405948"/>
              <a:ext cx="4625255" cy="1096472"/>
            </a:xfrm>
            <a:prstGeom prst="rect">
              <a:avLst/>
            </a:prstGeom>
            <a:solidFill>
              <a:srgbClr val="E7EAF9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3013388" y="2506548"/>
              <a:ext cx="987357" cy="553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地磁気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/>
              </a:r>
              <a:br>
                <a:rPr lang="en-US" altLang="ja-JP" sz="1400" dirty="0" smtClean="0">
                  <a:solidFill>
                    <a:schemeClr val="tx1"/>
                  </a:solidFill>
                </a:rPr>
              </a:br>
              <a:r>
                <a:rPr kumimoji="1" lang="ja-JP" altLang="en-US" sz="1400" dirty="0" smtClean="0">
                  <a:solidFill>
                    <a:schemeClr val="tx1"/>
                  </a:solidFill>
                </a:rPr>
                <a:t>センサ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139676" y="2506615"/>
              <a:ext cx="987357" cy="553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GPS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457922" y="3761866"/>
              <a:ext cx="2990828" cy="7307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カルマンフィルタ</a:t>
              </a:r>
              <a:r>
                <a:rPr lang="ja-JP" altLang="en-US" dirty="0">
                  <a:solidFill>
                    <a:schemeClr val="tx1"/>
                  </a:solidFill>
                </a:rPr>
                <a:t>に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よる</a:t>
              </a:r>
              <a:r>
                <a:rPr lang="en-US" altLang="ja-JP" dirty="0" smtClean="0">
                  <a:solidFill>
                    <a:schemeClr val="tx1"/>
                  </a:solidFill>
                </a:rPr>
                <a:t/>
              </a:r>
              <a:br>
                <a:rPr lang="en-US" altLang="ja-JP" dirty="0" smtClean="0">
                  <a:solidFill>
                    <a:schemeClr val="tx1"/>
                  </a:solidFill>
                </a:rPr>
              </a:br>
              <a:r>
                <a:rPr lang="ja-JP" altLang="en-US" dirty="0" smtClean="0">
                  <a:solidFill>
                    <a:schemeClr val="tx1"/>
                  </a:solidFill>
                </a:rPr>
                <a:t>フィルタリング</a:t>
              </a:r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5821135" y="2405947"/>
              <a:ext cx="2459623" cy="1096473"/>
            </a:xfrm>
            <a:prstGeom prst="rect">
              <a:avLst/>
            </a:prstGeom>
            <a:solidFill>
              <a:srgbClr val="E7EAF9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b="1" dirty="0" smtClean="0">
                  <a:solidFill>
                    <a:schemeClr val="tx1"/>
                  </a:solidFill>
                </a:rPr>
                <a:t>画像センサ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6121453" y="3866427"/>
              <a:ext cx="1858986" cy="524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３次元復元</a:t>
              </a: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647603" y="4754745"/>
              <a:ext cx="2724740" cy="835197"/>
            </a:xfrm>
            <a:prstGeom prst="rect">
              <a:avLst/>
            </a:prstGeom>
            <a:solidFill>
              <a:srgbClr val="FFE7E7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バンドル調整</a:t>
              </a:r>
              <a:r>
                <a:rPr kumimoji="1" lang="ja-JP" altLang="en-US" sz="2000" dirty="0" smtClean="0">
                  <a:solidFill>
                    <a:schemeClr val="tx1"/>
                  </a:solidFill>
                </a:rPr>
                <a:t>により</a:t>
              </a:r>
              <a:r>
                <a:rPr kumimoji="1" lang="en-US" altLang="ja-JP" sz="2000" dirty="0" smtClean="0">
                  <a:solidFill>
                    <a:schemeClr val="tx1"/>
                  </a:solidFill>
                </a:rPr>
                <a:t/>
              </a:r>
              <a:br>
                <a:rPr kumimoji="1" lang="en-US" altLang="ja-JP" sz="2000" dirty="0" smtClean="0">
                  <a:solidFill>
                    <a:schemeClr val="tx1"/>
                  </a:solidFill>
                </a:rPr>
              </a:br>
              <a:r>
                <a:rPr kumimoji="1" lang="ja-JP" altLang="en-US" sz="2000" dirty="0" smtClean="0">
                  <a:solidFill>
                    <a:schemeClr val="tx1"/>
                  </a:solidFill>
                </a:rPr>
                <a:t>両データを統合</a:t>
              </a:r>
            </a:p>
          </p:txBody>
        </p:sp>
        <p:cxnSp>
          <p:nvCxnSpPr>
            <p:cNvPr id="38" name="直線コネクタ 37"/>
            <p:cNvCxnSpPr>
              <a:stCxn id="35" idx="2"/>
              <a:endCxn id="36" idx="0"/>
            </p:cNvCxnSpPr>
            <p:nvPr/>
          </p:nvCxnSpPr>
          <p:spPr>
            <a:xfrm flipH="1">
              <a:off x="7050946" y="3502420"/>
              <a:ext cx="1" cy="364007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>
              <a:stCxn id="29" idx="2"/>
              <a:endCxn id="34" idx="0"/>
            </p:cNvCxnSpPr>
            <p:nvPr/>
          </p:nvCxnSpPr>
          <p:spPr>
            <a:xfrm flipH="1">
              <a:off x="2953336" y="3502420"/>
              <a:ext cx="1" cy="259446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stCxn id="34" idx="2"/>
            </p:cNvCxnSpPr>
            <p:nvPr/>
          </p:nvCxnSpPr>
          <p:spPr>
            <a:xfrm>
              <a:off x="2953336" y="4492632"/>
              <a:ext cx="0" cy="712675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37" idx="1"/>
            </p:cNvCxnSpPr>
            <p:nvPr/>
          </p:nvCxnSpPr>
          <p:spPr>
            <a:xfrm flipH="1">
              <a:off x="2922271" y="5172344"/>
              <a:ext cx="725332" cy="0"/>
            </a:xfrm>
            <a:prstGeom prst="line">
              <a:avLst/>
            </a:prstGeom>
            <a:ln w="76200">
              <a:solidFill>
                <a:schemeClr val="tx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>
              <a:stCxn id="36" idx="2"/>
            </p:cNvCxnSpPr>
            <p:nvPr/>
          </p:nvCxnSpPr>
          <p:spPr>
            <a:xfrm>
              <a:off x="7050946" y="4390738"/>
              <a:ext cx="0" cy="814569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endCxn id="37" idx="3"/>
            </p:cNvCxnSpPr>
            <p:nvPr/>
          </p:nvCxnSpPr>
          <p:spPr>
            <a:xfrm flipH="1">
              <a:off x="6372343" y="5172344"/>
              <a:ext cx="718068" cy="0"/>
            </a:xfrm>
            <a:prstGeom prst="line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正方形/長方形 45"/>
            <p:cNvSpPr/>
            <p:nvPr/>
          </p:nvSpPr>
          <p:spPr>
            <a:xfrm>
              <a:off x="720824" y="2459706"/>
              <a:ext cx="2201447" cy="989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774933" y="2506615"/>
              <a:ext cx="987357" cy="553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ジャイロ</a:t>
              </a:r>
              <a:r>
                <a:rPr kumimoji="1" lang="en-US" altLang="ja-JP" sz="1400" dirty="0" smtClean="0">
                  <a:solidFill>
                    <a:schemeClr val="tx1"/>
                  </a:solidFill>
                </a:rPr>
                <a:t/>
              </a:r>
              <a:br>
                <a:rPr kumimoji="1" lang="en-US" altLang="ja-JP" sz="1400" dirty="0" smtClean="0">
                  <a:solidFill>
                    <a:schemeClr val="tx1"/>
                  </a:solidFill>
                </a:rPr>
              </a:br>
              <a:r>
                <a:rPr kumimoji="1" lang="ja-JP" altLang="en-US" sz="1400" dirty="0" smtClean="0">
                  <a:solidFill>
                    <a:schemeClr val="tx1"/>
                  </a:solidFill>
                </a:rPr>
                <a:t>センサ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886097" y="2506615"/>
              <a:ext cx="987357" cy="553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加速度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/>
              </a:r>
              <a:br>
                <a:rPr lang="en-US" altLang="ja-JP" sz="1400" dirty="0" smtClean="0">
                  <a:solidFill>
                    <a:schemeClr val="tx1"/>
                  </a:solidFill>
                </a:rPr>
              </a:br>
              <a:r>
                <a:rPr kumimoji="1" lang="ja-JP" altLang="en-US" sz="1400" dirty="0" smtClean="0">
                  <a:solidFill>
                    <a:schemeClr val="tx1"/>
                  </a:solidFill>
                </a:rPr>
                <a:t>センサ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1496429" y="308028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smtClean="0"/>
                <a:t>IMU</a:t>
              </a:r>
              <a:endParaRPr kumimoji="1" lang="ja-JP" altLang="en-US" b="1" dirty="0"/>
            </a:p>
          </p:txBody>
        </p:sp>
      </p:grpSp>
      <p:sp>
        <p:nvSpPr>
          <p:cNvPr id="15" name="正方形/長方形 14"/>
          <p:cNvSpPr/>
          <p:nvPr/>
        </p:nvSpPr>
        <p:spPr>
          <a:xfrm>
            <a:off x="520117" y="2260269"/>
            <a:ext cx="4843819" cy="2338586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700872" y="2260269"/>
            <a:ext cx="2711035" cy="2350428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0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/>
          <p:cNvSpPr/>
          <p:nvPr/>
        </p:nvSpPr>
        <p:spPr>
          <a:xfrm>
            <a:off x="520117" y="2260269"/>
            <a:ext cx="7894041" cy="340306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40709" y="2372629"/>
            <a:ext cx="4625255" cy="1096472"/>
          </a:xfrm>
          <a:prstGeom prst="rect">
            <a:avLst/>
          </a:prstGeom>
          <a:solidFill>
            <a:srgbClr val="E7EAF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研究の背景 </a:t>
            </a:r>
            <a:r>
              <a:rPr lang="en-US" altLang="ja-JP" dirty="0" smtClean="0"/>
              <a:t>| </a:t>
            </a:r>
            <a:r>
              <a:rPr lang="ja-JP" altLang="en-US" dirty="0" smtClean="0"/>
              <a:t>既存手法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74933" y="2473296"/>
            <a:ext cx="987357" cy="5531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ジャイロ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1400" dirty="0" smtClean="0">
                <a:solidFill>
                  <a:schemeClr val="tx1"/>
                </a:solidFill>
              </a:rPr>
            </a:br>
            <a:r>
              <a:rPr kumimoji="1" lang="ja-JP" altLang="en-US" sz="1400" dirty="0" smtClean="0">
                <a:solidFill>
                  <a:schemeClr val="tx1"/>
                </a:solidFill>
              </a:rPr>
              <a:t>センサ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96514" y="2470211"/>
            <a:ext cx="987357" cy="5531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地磁気</a:t>
            </a:r>
            <a:r>
              <a:rPr lang="en-US" altLang="ja-JP" sz="1400" dirty="0" smtClean="0">
                <a:solidFill>
                  <a:schemeClr val="tx1"/>
                </a:solidFill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</a:rPr>
            </a:br>
            <a:r>
              <a:rPr kumimoji="1" lang="ja-JP" altLang="en-US" sz="1400" dirty="0" smtClean="0">
                <a:solidFill>
                  <a:schemeClr val="tx1"/>
                </a:solidFill>
              </a:rPr>
              <a:t>センサ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014412" y="2473296"/>
            <a:ext cx="987357" cy="5531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加速度</a:t>
            </a:r>
            <a:r>
              <a:rPr lang="en-US" altLang="ja-JP" sz="1400" dirty="0" smtClean="0">
                <a:solidFill>
                  <a:schemeClr val="tx1"/>
                </a:solidFill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</a:rPr>
            </a:br>
            <a:r>
              <a:rPr kumimoji="1" lang="ja-JP" altLang="en-US" sz="1400" dirty="0" smtClean="0">
                <a:solidFill>
                  <a:schemeClr val="tx1"/>
                </a:solidFill>
              </a:rPr>
              <a:t>センサ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39676" y="2473296"/>
            <a:ext cx="987357" cy="5531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GPS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457922" y="3728547"/>
            <a:ext cx="2990828" cy="7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カルマンフィルタ</a:t>
            </a:r>
            <a:r>
              <a:rPr lang="ja-JP" altLang="en-US" dirty="0">
                <a:solidFill>
                  <a:schemeClr val="tx1"/>
                </a:solidFill>
              </a:rPr>
              <a:t>に</a:t>
            </a:r>
            <a:r>
              <a:rPr lang="ja-JP" altLang="en-US" dirty="0" smtClean="0">
                <a:solidFill>
                  <a:schemeClr val="tx1"/>
                </a:solidFill>
              </a:rPr>
              <a:t>よる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フィルタリング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821135" y="2372628"/>
            <a:ext cx="2459623" cy="1096473"/>
          </a:xfrm>
          <a:prstGeom prst="rect">
            <a:avLst/>
          </a:prstGeom>
          <a:solidFill>
            <a:srgbClr val="E7EAF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画像センサ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6121453" y="3833108"/>
            <a:ext cx="1858986" cy="52431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３次元復元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647603" y="4721426"/>
            <a:ext cx="2724740" cy="835197"/>
          </a:xfrm>
          <a:prstGeom prst="rect">
            <a:avLst/>
          </a:prstGeom>
          <a:solidFill>
            <a:srgbClr val="FFE7E7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</a:rPr>
              <a:t>バンドル調整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により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2000" dirty="0" smtClean="0">
                <a:solidFill>
                  <a:schemeClr val="tx1"/>
                </a:solidFill>
              </a:rPr>
            </a:br>
            <a:r>
              <a:rPr kumimoji="1" lang="ja-JP" altLang="en-US" sz="2000" dirty="0" smtClean="0">
                <a:solidFill>
                  <a:schemeClr val="tx1"/>
                </a:solidFill>
              </a:rPr>
              <a:t>両データを統合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41378" y="304833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/>
              <a:t>IMU</a:t>
            </a:r>
            <a:endParaRPr kumimoji="1" lang="ja-JP" altLang="en-US" sz="2000" b="1" dirty="0"/>
          </a:p>
        </p:txBody>
      </p:sp>
      <p:cxnSp>
        <p:nvCxnSpPr>
          <p:cNvPr id="25" name="直線コネクタ 24"/>
          <p:cNvCxnSpPr>
            <a:stCxn id="11" idx="2"/>
            <a:endCxn id="12" idx="0"/>
          </p:cNvCxnSpPr>
          <p:nvPr/>
        </p:nvCxnSpPr>
        <p:spPr>
          <a:xfrm flipH="1">
            <a:off x="7050946" y="3469101"/>
            <a:ext cx="1" cy="364007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9" idx="2"/>
            <a:endCxn id="10" idx="0"/>
          </p:cNvCxnSpPr>
          <p:nvPr/>
        </p:nvCxnSpPr>
        <p:spPr>
          <a:xfrm flipH="1">
            <a:off x="2953336" y="3469101"/>
            <a:ext cx="1" cy="259446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0" idx="2"/>
          </p:cNvCxnSpPr>
          <p:nvPr/>
        </p:nvCxnSpPr>
        <p:spPr>
          <a:xfrm>
            <a:off x="2953336" y="4459313"/>
            <a:ext cx="0" cy="712675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3" idx="1"/>
          </p:cNvCxnSpPr>
          <p:nvPr/>
        </p:nvCxnSpPr>
        <p:spPr>
          <a:xfrm flipH="1">
            <a:off x="2922271" y="5139025"/>
            <a:ext cx="725332" cy="0"/>
          </a:xfrm>
          <a:prstGeom prst="line">
            <a:avLst/>
          </a:prstGeom>
          <a:ln w="76200">
            <a:solidFill>
              <a:schemeClr val="tx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12" idx="2"/>
          </p:cNvCxnSpPr>
          <p:nvPr/>
        </p:nvCxnSpPr>
        <p:spPr>
          <a:xfrm>
            <a:off x="7050946" y="4357419"/>
            <a:ext cx="0" cy="81456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13" idx="3"/>
          </p:cNvCxnSpPr>
          <p:nvPr/>
        </p:nvCxnSpPr>
        <p:spPr>
          <a:xfrm flipH="1">
            <a:off x="6372343" y="5139025"/>
            <a:ext cx="718068" cy="0"/>
          </a:xfrm>
          <a:prstGeom prst="line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吹き出し 15"/>
          <p:cNvSpPr/>
          <p:nvPr/>
        </p:nvSpPr>
        <p:spPr>
          <a:xfrm>
            <a:off x="5124999" y="1031062"/>
            <a:ext cx="3155760" cy="873579"/>
          </a:xfrm>
          <a:prstGeom prst="wedgeRectCallout">
            <a:avLst>
              <a:gd name="adj1" fmla="val -37582"/>
              <a:gd name="adj2" fmla="val 87733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自己位置推定が</a:t>
            </a:r>
            <a:r>
              <a:rPr kumimoji="1" lang="en-US" altLang="ja-JP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/>
            </a:r>
            <a:br>
              <a:rPr kumimoji="1" lang="en-US" altLang="ja-JP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</a:br>
            <a:r>
              <a:rPr kumimoji="1" lang="ja-JP" alt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別々に</a:t>
            </a:r>
            <a:r>
              <a:rPr kumimoji="1" lang="ja-JP" alt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行われている</a:t>
            </a:r>
          </a:p>
        </p:txBody>
      </p:sp>
      <p:sp>
        <p:nvSpPr>
          <p:cNvPr id="28" name="四角形吹き出し 27"/>
          <p:cNvSpPr/>
          <p:nvPr/>
        </p:nvSpPr>
        <p:spPr>
          <a:xfrm>
            <a:off x="798022" y="5923556"/>
            <a:ext cx="7547956" cy="604295"/>
          </a:xfrm>
          <a:prstGeom prst="wedgeRectCallout">
            <a:avLst>
              <a:gd name="adj1" fmla="val -11970"/>
              <a:gd name="adj2" fmla="val -79557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オフライン処理</a:t>
            </a:r>
            <a:r>
              <a:rPr kumimoji="1" lang="ja-JP" alt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（バンドル調整）によって統合されている</a:t>
            </a:r>
          </a:p>
        </p:txBody>
      </p:sp>
      <p:grpSp>
        <p:nvGrpSpPr>
          <p:cNvPr id="29" name="グループ化 28"/>
          <p:cNvGrpSpPr/>
          <p:nvPr/>
        </p:nvGrpSpPr>
        <p:grpSpPr>
          <a:xfrm>
            <a:off x="520117" y="2260268"/>
            <a:ext cx="7894041" cy="3403067"/>
            <a:chOff x="520117" y="2293588"/>
            <a:chExt cx="7894041" cy="3403067"/>
          </a:xfrm>
        </p:grpSpPr>
        <p:sp>
          <p:nvSpPr>
            <p:cNvPr id="31" name="正方形/長方形 30"/>
            <p:cNvSpPr/>
            <p:nvPr/>
          </p:nvSpPr>
          <p:spPr>
            <a:xfrm>
              <a:off x="520117" y="2293588"/>
              <a:ext cx="7894041" cy="340306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40709" y="2405948"/>
              <a:ext cx="4625255" cy="1096472"/>
            </a:xfrm>
            <a:prstGeom prst="rect">
              <a:avLst/>
            </a:prstGeom>
            <a:solidFill>
              <a:srgbClr val="E7EAF9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013388" y="2506548"/>
              <a:ext cx="987357" cy="553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地磁気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/>
              </a:r>
              <a:br>
                <a:rPr lang="en-US" altLang="ja-JP" sz="1400" dirty="0" smtClean="0">
                  <a:solidFill>
                    <a:schemeClr val="tx1"/>
                  </a:solidFill>
                </a:rPr>
              </a:br>
              <a:r>
                <a:rPr kumimoji="1" lang="ja-JP" altLang="en-US" sz="1400" dirty="0" smtClean="0">
                  <a:solidFill>
                    <a:schemeClr val="tx1"/>
                  </a:solidFill>
                </a:rPr>
                <a:t>センサ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139676" y="2506615"/>
              <a:ext cx="987357" cy="553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GPS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457922" y="3761866"/>
              <a:ext cx="2990828" cy="7307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カルマンフィルタ</a:t>
              </a:r>
              <a:r>
                <a:rPr lang="ja-JP" altLang="en-US" dirty="0">
                  <a:solidFill>
                    <a:schemeClr val="tx1"/>
                  </a:solidFill>
                </a:rPr>
                <a:t>に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よる</a:t>
              </a:r>
              <a:r>
                <a:rPr lang="en-US" altLang="ja-JP" dirty="0" smtClean="0">
                  <a:solidFill>
                    <a:schemeClr val="tx1"/>
                  </a:solidFill>
                </a:rPr>
                <a:t/>
              </a:r>
              <a:br>
                <a:rPr lang="en-US" altLang="ja-JP" dirty="0" smtClean="0">
                  <a:solidFill>
                    <a:schemeClr val="tx1"/>
                  </a:solidFill>
                </a:rPr>
              </a:br>
              <a:r>
                <a:rPr lang="ja-JP" altLang="en-US" dirty="0" smtClean="0">
                  <a:solidFill>
                    <a:schemeClr val="tx1"/>
                  </a:solidFill>
                </a:rPr>
                <a:t>フィルタリング</a:t>
              </a:r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821135" y="2405947"/>
              <a:ext cx="2459623" cy="1096473"/>
            </a:xfrm>
            <a:prstGeom prst="rect">
              <a:avLst/>
            </a:prstGeom>
            <a:solidFill>
              <a:srgbClr val="E7EAF9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b="1" dirty="0" smtClean="0">
                  <a:solidFill>
                    <a:schemeClr val="tx1"/>
                  </a:solidFill>
                </a:rPr>
                <a:t>画像センサ</a:t>
              </a: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6121453" y="3866427"/>
              <a:ext cx="1858986" cy="524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３次元復元</a:t>
              </a: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647603" y="4754745"/>
              <a:ext cx="2724740" cy="835197"/>
            </a:xfrm>
            <a:prstGeom prst="rect">
              <a:avLst/>
            </a:prstGeom>
            <a:solidFill>
              <a:srgbClr val="FFE7E7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バンドル調整</a:t>
              </a:r>
              <a:r>
                <a:rPr kumimoji="1" lang="ja-JP" altLang="en-US" sz="2000" dirty="0" smtClean="0">
                  <a:solidFill>
                    <a:schemeClr val="tx1"/>
                  </a:solidFill>
                </a:rPr>
                <a:t>により</a:t>
              </a:r>
              <a:r>
                <a:rPr kumimoji="1" lang="en-US" altLang="ja-JP" sz="2000" dirty="0" smtClean="0">
                  <a:solidFill>
                    <a:schemeClr val="tx1"/>
                  </a:solidFill>
                </a:rPr>
                <a:t/>
              </a:r>
              <a:br>
                <a:rPr kumimoji="1" lang="en-US" altLang="ja-JP" sz="2000" dirty="0" smtClean="0">
                  <a:solidFill>
                    <a:schemeClr val="tx1"/>
                  </a:solidFill>
                </a:rPr>
              </a:br>
              <a:r>
                <a:rPr kumimoji="1" lang="ja-JP" altLang="en-US" sz="2000" dirty="0" smtClean="0">
                  <a:solidFill>
                    <a:schemeClr val="tx1"/>
                  </a:solidFill>
                </a:rPr>
                <a:t>両データを統合</a:t>
              </a:r>
            </a:p>
          </p:txBody>
        </p:sp>
        <p:cxnSp>
          <p:nvCxnSpPr>
            <p:cNvPr id="40" name="直線コネクタ 39"/>
            <p:cNvCxnSpPr>
              <a:stCxn id="37" idx="2"/>
              <a:endCxn id="38" idx="0"/>
            </p:cNvCxnSpPr>
            <p:nvPr/>
          </p:nvCxnSpPr>
          <p:spPr>
            <a:xfrm flipH="1">
              <a:off x="7050946" y="3502420"/>
              <a:ext cx="1" cy="364007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32" idx="2"/>
              <a:endCxn id="36" idx="0"/>
            </p:cNvCxnSpPr>
            <p:nvPr/>
          </p:nvCxnSpPr>
          <p:spPr>
            <a:xfrm flipH="1">
              <a:off x="2953336" y="3502420"/>
              <a:ext cx="1" cy="259446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>
              <a:stCxn id="36" idx="2"/>
            </p:cNvCxnSpPr>
            <p:nvPr/>
          </p:nvCxnSpPr>
          <p:spPr>
            <a:xfrm>
              <a:off x="2953336" y="4492632"/>
              <a:ext cx="0" cy="712675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stCxn id="39" idx="1"/>
            </p:cNvCxnSpPr>
            <p:nvPr/>
          </p:nvCxnSpPr>
          <p:spPr>
            <a:xfrm flipH="1">
              <a:off x="2922271" y="5172344"/>
              <a:ext cx="725332" cy="0"/>
            </a:xfrm>
            <a:prstGeom prst="line">
              <a:avLst/>
            </a:prstGeom>
            <a:ln w="76200">
              <a:solidFill>
                <a:schemeClr val="tx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38" idx="2"/>
            </p:cNvCxnSpPr>
            <p:nvPr/>
          </p:nvCxnSpPr>
          <p:spPr>
            <a:xfrm>
              <a:off x="7050946" y="4390738"/>
              <a:ext cx="0" cy="814569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endCxn id="39" idx="3"/>
            </p:cNvCxnSpPr>
            <p:nvPr/>
          </p:nvCxnSpPr>
          <p:spPr>
            <a:xfrm flipH="1">
              <a:off x="6372343" y="5172344"/>
              <a:ext cx="718068" cy="0"/>
            </a:xfrm>
            <a:prstGeom prst="line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正方形/長方形 47"/>
            <p:cNvSpPr/>
            <p:nvPr/>
          </p:nvSpPr>
          <p:spPr>
            <a:xfrm>
              <a:off x="720824" y="2459706"/>
              <a:ext cx="2201447" cy="989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774933" y="2506615"/>
              <a:ext cx="987357" cy="553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ジャイロ</a:t>
              </a:r>
              <a:r>
                <a:rPr kumimoji="1" lang="en-US" altLang="ja-JP" sz="1400" dirty="0" smtClean="0">
                  <a:solidFill>
                    <a:schemeClr val="tx1"/>
                  </a:solidFill>
                </a:rPr>
                <a:t/>
              </a:r>
              <a:br>
                <a:rPr kumimoji="1" lang="en-US" altLang="ja-JP" sz="1400" dirty="0" smtClean="0">
                  <a:solidFill>
                    <a:schemeClr val="tx1"/>
                  </a:solidFill>
                </a:rPr>
              </a:br>
              <a:r>
                <a:rPr kumimoji="1" lang="ja-JP" altLang="en-US" sz="1400" dirty="0" smtClean="0">
                  <a:solidFill>
                    <a:schemeClr val="tx1"/>
                  </a:solidFill>
                </a:rPr>
                <a:t>センサ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886097" y="2506615"/>
              <a:ext cx="987357" cy="553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加速度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/>
              </a:r>
              <a:br>
                <a:rPr lang="en-US" altLang="ja-JP" sz="1400" dirty="0" smtClean="0">
                  <a:solidFill>
                    <a:schemeClr val="tx1"/>
                  </a:solidFill>
                </a:rPr>
              </a:br>
              <a:r>
                <a:rPr kumimoji="1" lang="ja-JP" altLang="en-US" sz="1400" dirty="0" smtClean="0">
                  <a:solidFill>
                    <a:schemeClr val="tx1"/>
                  </a:solidFill>
                </a:rPr>
                <a:t>センサ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1496429" y="308028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smtClean="0"/>
                <a:t>IMU</a:t>
              </a:r>
              <a:endParaRPr kumimoji="1" lang="ja-JP" altLang="en-US" b="1" dirty="0"/>
            </a:p>
          </p:txBody>
        </p:sp>
      </p:grpSp>
      <p:sp>
        <p:nvSpPr>
          <p:cNvPr id="24" name="正方形/長方形 23"/>
          <p:cNvSpPr/>
          <p:nvPr/>
        </p:nvSpPr>
        <p:spPr>
          <a:xfrm>
            <a:off x="3647604" y="4718759"/>
            <a:ext cx="2724740" cy="837864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20117" y="2260269"/>
            <a:ext cx="4843819" cy="2338586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700872" y="2260269"/>
            <a:ext cx="2711035" cy="2350428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</a:t>
            </a:r>
            <a:r>
              <a:rPr lang="ja-JP" altLang="en-US" dirty="0" smtClean="0"/>
              <a:t>の</a:t>
            </a:r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>
          <a:xfrm>
            <a:off x="412081" y="1669409"/>
            <a:ext cx="8429993" cy="2399252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自己位置推定が</a:t>
            </a:r>
            <a:r>
              <a:rPr lang="ja-JP" alt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別々に</a:t>
            </a:r>
            <a:r>
              <a:rPr lang="ja-JP" alt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行われ、</a:t>
            </a:r>
            <a:endParaRPr lang="en-US" altLang="ja-JP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ja-JP" altLang="en-US" sz="2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オフライン処理</a:t>
            </a:r>
            <a:r>
              <a:rPr lang="ja-JP" alt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に</a:t>
            </a:r>
            <a:r>
              <a:rPr lang="ja-JP" alt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よってデータが統合されている</a:t>
            </a:r>
            <a:endParaRPr kumimoji="1" lang="en-US" altLang="ja-JP" dirty="0" smtClean="0"/>
          </a:p>
          <a:p>
            <a:endParaRPr lang="en-US" altLang="ja-JP" sz="2800" dirty="0"/>
          </a:p>
          <a:p>
            <a:r>
              <a:rPr kumimoji="1" lang="ja-JP" altLang="en-US" dirty="0" smtClean="0"/>
              <a:t>ナビゲーション、</a:t>
            </a:r>
            <a:r>
              <a:rPr kumimoji="1" lang="en-US" altLang="ja-JP" dirty="0" smtClean="0"/>
              <a:t>AR</a:t>
            </a:r>
            <a:r>
              <a:rPr lang="ja-JP" altLang="en-US" dirty="0"/>
              <a:t>など</a:t>
            </a:r>
            <a:r>
              <a:rPr lang="ja-JP" altLang="en-US" dirty="0" smtClean="0"/>
              <a:t>の応用</a:t>
            </a:r>
            <a:r>
              <a:rPr lang="ja-JP" altLang="en-US" dirty="0"/>
              <a:t>のためには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r>
              <a:rPr lang="ja-JP" altLang="en-US" dirty="0" smtClean="0"/>
              <a:t>両手法を</a:t>
            </a:r>
            <a:r>
              <a:rPr lang="ja-JP" altLang="en-US" sz="2400" b="1" dirty="0" smtClean="0"/>
              <a:t>リアルタイムに統合</a:t>
            </a:r>
            <a:r>
              <a:rPr lang="ja-JP" altLang="en-US" dirty="0" smtClean="0"/>
              <a:t>することが必要</a:t>
            </a:r>
            <a:endParaRPr lang="en-US" altLang="ja-JP" dirty="0" smtClean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13360" y="3937175"/>
            <a:ext cx="4325085" cy="514057"/>
          </a:xfrm>
          <a:prstGeom prst="rect">
            <a:avLst/>
          </a:prstGeom>
          <a:solidFill>
            <a:schemeClr val="tx2"/>
          </a:solidFill>
        </p:spPr>
        <p:txBody>
          <a:bodyPr vert="horz" lIns="468000" tIns="10800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研究の目的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1294" y="4631678"/>
            <a:ext cx="7591016" cy="1075352"/>
          </a:xfrm>
          <a:prstGeom prst="rect">
            <a:avLst/>
          </a:prstGeom>
          <a:solidFill>
            <a:srgbClr val="E7EA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3300"/>
              </a:lnSpc>
            </a:pPr>
            <a:r>
              <a:rPr lang="ja-JP" alt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モバイル機器のリアルタイム自己位置推定に向けた</a:t>
            </a:r>
            <a:endParaRPr lang="en-US" altLang="ja-JP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lnSpc>
                <a:spcPts val="3300"/>
              </a:lnSpc>
            </a:pPr>
            <a:r>
              <a:rPr lang="ja-JP" alt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統合</a:t>
            </a:r>
            <a:r>
              <a:rPr lang="ja-JP" alt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フィルタリング手法の開発</a:t>
            </a:r>
            <a:endParaRPr lang="en-US" altLang="ja-JP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1543574" y="2500301"/>
            <a:ext cx="368353" cy="359278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9914" y="5817972"/>
            <a:ext cx="7329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統合フィルタリング：</a:t>
            </a:r>
            <a:endParaRPr lang="en-US" altLang="ja-JP" sz="2000" dirty="0" smtClean="0"/>
          </a:p>
          <a:p>
            <a:r>
              <a:rPr lang="en-US" altLang="ja-JP" sz="2000" dirty="0" smtClean="0"/>
              <a:t>IMU</a:t>
            </a:r>
            <a:r>
              <a:rPr lang="ja-JP" altLang="en-US" sz="2000" dirty="0" smtClean="0"/>
              <a:t>による位置推定を、</a:t>
            </a:r>
            <a:r>
              <a:rPr kumimoji="1" lang="ja-JP" altLang="en-US" sz="2000" dirty="0" smtClean="0"/>
              <a:t>画像センサ</a:t>
            </a:r>
            <a:r>
              <a:rPr kumimoji="1" lang="ja-JP" altLang="en-US" sz="2000" dirty="0"/>
              <a:t>に</a:t>
            </a:r>
            <a:r>
              <a:rPr kumimoji="1" lang="ja-JP" altLang="en-US" sz="2000" dirty="0" smtClean="0"/>
              <a:t>よる観測で逐次的に修正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83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研究の手法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40278" y="953796"/>
            <a:ext cx="4316449" cy="384554"/>
          </a:xfrm>
          <a:ln w="12700">
            <a:solidFill>
              <a:schemeClr val="tx2"/>
            </a:solidFill>
          </a:ln>
        </p:spPr>
        <p:txBody>
          <a:bodyPr lIns="252000">
            <a:normAutofit/>
          </a:bodyPr>
          <a:lstStyle/>
          <a:p>
            <a:r>
              <a:rPr lang="ja-JP" altLang="en-US" sz="2000" dirty="0" smtClean="0"/>
              <a:t>従来手法 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Fuse,Matsumoto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2014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940278" y="4153557"/>
            <a:ext cx="4316449" cy="384554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vert="horz" lIns="252000" tIns="10800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 smtClean="0"/>
              <a:t>本手法（統合フィルタリング）</a:t>
            </a:r>
            <a:endParaRPr lang="ja-JP" altLang="en-US" sz="2000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954678" y="2314325"/>
            <a:ext cx="6622460" cy="9890"/>
          </a:xfrm>
          <a:prstGeom prst="straightConnector1">
            <a:avLst/>
          </a:prstGeom>
          <a:ln w="508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97524" y="2136943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開</a:t>
            </a:r>
            <a:endParaRPr kumimoji="1" lang="en-US" altLang="ja-JP" sz="2400" b="1" dirty="0" smtClean="0"/>
          </a:p>
          <a:p>
            <a:r>
              <a:rPr kumimoji="1" lang="ja-JP" altLang="en-US" sz="2400" b="1" dirty="0" smtClean="0"/>
              <a:t>始</a:t>
            </a:r>
            <a:endParaRPr kumimoji="1" lang="ja-JP" altLang="en-US" sz="2400" b="1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438296" y="2130749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終</a:t>
            </a:r>
            <a:endParaRPr lang="en-US" altLang="ja-JP" sz="2400" b="1" dirty="0" smtClean="0"/>
          </a:p>
          <a:p>
            <a:r>
              <a:rPr lang="ja-JP" altLang="en-US" sz="2400" b="1" dirty="0" smtClean="0"/>
              <a:t>了</a:t>
            </a:r>
            <a:endParaRPr kumimoji="1" lang="en-US" altLang="ja-JP" sz="2400" b="1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6824247" y="2648107"/>
            <a:ext cx="1451444" cy="378022"/>
          </a:xfrm>
          <a:prstGeom prst="rect">
            <a:avLst/>
          </a:prstGeom>
          <a:solidFill>
            <a:srgbClr val="FFE7E7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バンドル調整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1114418" y="1547302"/>
            <a:ext cx="1221030" cy="854777"/>
            <a:chOff x="1114418" y="1547302"/>
            <a:chExt cx="1221030" cy="854777"/>
          </a:xfrm>
        </p:grpSpPr>
        <p:sp>
          <p:nvSpPr>
            <p:cNvPr id="13" name="正方形/長方形 12"/>
            <p:cNvSpPr/>
            <p:nvPr/>
          </p:nvSpPr>
          <p:spPr>
            <a:xfrm>
              <a:off x="1114418" y="1547302"/>
              <a:ext cx="1221030" cy="378022"/>
            </a:xfrm>
            <a:prstGeom prst="rect">
              <a:avLst/>
            </a:prstGeom>
            <a:solidFill>
              <a:srgbClr val="E7EAF9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600" b="1" dirty="0" smtClean="0">
                  <a:solidFill>
                    <a:schemeClr val="tx1"/>
                  </a:solidFill>
                </a:rPr>
                <a:t>IMU</a:t>
              </a:r>
              <a:endParaRPr kumimoji="1" lang="ja-JP" altLang="en-US" sz="16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>
              <a:off x="1724933" y="1925324"/>
              <a:ext cx="0" cy="30957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円/楕円 18"/>
            <p:cNvSpPr/>
            <p:nvPr/>
          </p:nvSpPr>
          <p:spPr>
            <a:xfrm>
              <a:off x="1637179" y="2226571"/>
              <a:ext cx="175508" cy="1755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2495188" y="1547302"/>
            <a:ext cx="1221030" cy="854777"/>
            <a:chOff x="1114418" y="1547302"/>
            <a:chExt cx="1221030" cy="854777"/>
          </a:xfrm>
        </p:grpSpPr>
        <p:sp>
          <p:nvSpPr>
            <p:cNvPr id="25" name="正方形/長方形 24"/>
            <p:cNvSpPr/>
            <p:nvPr/>
          </p:nvSpPr>
          <p:spPr>
            <a:xfrm>
              <a:off x="1114418" y="1547302"/>
              <a:ext cx="1221030" cy="378022"/>
            </a:xfrm>
            <a:prstGeom prst="rect">
              <a:avLst/>
            </a:prstGeom>
            <a:solidFill>
              <a:srgbClr val="E7EAF9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600" b="1" dirty="0" smtClean="0">
                  <a:solidFill>
                    <a:schemeClr val="tx1"/>
                  </a:solidFill>
                </a:rPr>
                <a:t>IMU</a:t>
              </a:r>
              <a:endParaRPr kumimoji="1" lang="ja-JP" altLang="en-US" sz="16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矢印コネクタ 25"/>
            <p:cNvCxnSpPr/>
            <p:nvPr/>
          </p:nvCxnSpPr>
          <p:spPr>
            <a:xfrm>
              <a:off x="1724933" y="1925324"/>
              <a:ext cx="0" cy="30957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円/楕円 26"/>
            <p:cNvSpPr/>
            <p:nvPr/>
          </p:nvSpPr>
          <p:spPr>
            <a:xfrm>
              <a:off x="1637179" y="2226571"/>
              <a:ext cx="175508" cy="1755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3875958" y="1547302"/>
            <a:ext cx="1221030" cy="854777"/>
            <a:chOff x="1114418" y="1547302"/>
            <a:chExt cx="1221030" cy="854777"/>
          </a:xfrm>
        </p:grpSpPr>
        <p:sp>
          <p:nvSpPr>
            <p:cNvPr id="29" name="正方形/長方形 28"/>
            <p:cNvSpPr/>
            <p:nvPr/>
          </p:nvSpPr>
          <p:spPr>
            <a:xfrm>
              <a:off x="1114418" y="1547302"/>
              <a:ext cx="1221030" cy="378022"/>
            </a:xfrm>
            <a:prstGeom prst="rect">
              <a:avLst/>
            </a:prstGeom>
            <a:solidFill>
              <a:srgbClr val="E7EAF9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600" b="1" dirty="0" smtClean="0">
                  <a:solidFill>
                    <a:schemeClr val="tx1"/>
                  </a:solidFill>
                </a:rPr>
                <a:t>IMU</a:t>
              </a:r>
              <a:endParaRPr kumimoji="1" lang="ja-JP" altLang="en-US" sz="16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>
              <a:off x="1724933" y="1925324"/>
              <a:ext cx="0" cy="30957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円/楕円 30"/>
            <p:cNvSpPr/>
            <p:nvPr/>
          </p:nvSpPr>
          <p:spPr>
            <a:xfrm>
              <a:off x="1637179" y="2226571"/>
              <a:ext cx="175508" cy="1755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5256728" y="1547302"/>
            <a:ext cx="1221030" cy="854777"/>
            <a:chOff x="1114418" y="1547302"/>
            <a:chExt cx="1221030" cy="854777"/>
          </a:xfrm>
        </p:grpSpPr>
        <p:sp>
          <p:nvSpPr>
            <p:cNvPr id="33" name="正方形/長方形 32"/>
            <p:cNvSpPr/>
            <p:nvPr/>
          </p:nvSpPr>
          <p:spPr>
            <a:xfrm>
              <a:off x="1114418" y="1547302"/>
              <a:ext cx="1221030" cy="378022"/>
            </a:xfrm>
            <a:prstGeom prst="rect">
              <a:avLst/>
            </a:prstGeom>
            <a:solidFill>
              <a:srgbClr val="E7EAF9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600" b="1" dirty="0" smtClean="0">
                  <a:solidFill>
                    <a:schemeClr val="tx1"/>
                  </a:solidFill>
                </a:rPr>
                <a:t>IMU</a:t>
              </a:r>
              <a:endParaRPr kumimoji="1" lang="ja-JP" altLang="en-US" sz="16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4" name="直線矢印コネクタ 33"/>
            <p:cNvCxnSpPr/>
            <p:nvPr/>
          </p:nvCxnSpPr>
          <p:spPr>
            <a:xfrm>
              <a:off x="1724933" y="1925324"/>
              <a:ext cx="0" cy="30957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円/楕円 34"/>
            <p:cNvSpPr/>
            <p:nvPr/>
          </p:nvSpPr>
          <p:spPr>
            <a:xfrm>
              <a:off x="1637179" y="2226571"/>
              <a:ext cx="175508" cy="1755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直線矢印コネクタ 39"/>
          <p:cNvCxnSpPr/>
          <p:nvPr/>
        </p:nvCxnSpPr>
        <p:spPr>
          <a:xfrm>
            <a:off x="954678" y="3475820"/>
            <a:ext cx="6622460" cy="0"/>
          </a:xfrm>
          <a:prstGeom prst="straightConnector1">
            <a:avLst/>
          </a:prstGeom>
          <a:ln w="508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1114418" y="2698907"/>
            <a:ext cx="1221030" cy="854777"/>
            <a:chOff x="1114418" y="1547302"/>
            <a:chExt cx="1221030" cy="854777"/>
          </a:xfrm>
        </p:grpSpPr>
        <p:sp>
          <p:nvSpPr>
            <p:cNvPr id="42" name="正方形/長方形 41"/>
            <p:cNvSpPr/>
            <p:nvPr/>
          </p:nvSpPr>
          <p:spPr>
            <a:xfrm>
              <a:off x="1114418" y="1547302"/>
              <a:ext cx="1221030" cy="378022"/>
            </a:xfrm>
            <a:prstGeom prst="rect">
              <a:avLst/>
            </a:prstGeom>
            <a:solidFill>
              <a:srgbClr val="E7EAF9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chemeClr val="tx1"/>
                  </a:solidFill>
                </a:rPr>
                <a:t>画像センサ</a:t>
              </a:r>
              <a:endParaRPr kumimoji="1" lang="ja-JP" altLang="en-US" sz="16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矢印コネクタ 42"/>
            <p:cNvCxnSpPr/>
            <p:nvPr/>
          </p:nvCxnSpPr>
          <p:spPr>
            <a:xfrm>
              <a:off x="1724933" y="1925324"/>
              <a:ext cx="0" cy="30957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円/楕円 43"/>
            <p:cNvSpPr/>
            <p:nvPr/>
          </p:nvSpPr>
          <p:spPr>
            <a:xfrm>
              <a:off x="1637179" y="2226571"/>
              <a:ext cx="175508" cy="1755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グループ化 44"/>
          <p:cNvGrpSpPr/>
          <p:nvPr/>
        </p:nvGrpSpPr>
        <p:grpSpPr>
          <a:xfrm>
            <a:off x="2495188" y="2698907"/>
            <a:ext cx="1221030" cy="854777"/>
            <a:chOff x="1114418" y="1547302"/>
            <a:chExt cx="1221030" cy="854777"/>
          </a:xfrm>
        </p:grpSpPr>
        <p:sp>
          <p:nvSpPr>
            <p:cNvPr id="46" name="正方形/長方形 45"/>
            <p:cNvSpPr/>
            <p:nvPr/>
          </p:nvSpPr>
          <p:spPr>
            <a:xfrm>
              <a:off x="1114418" y="1547302"/>
              <a:ext cx="1221030" cy="378022"/>
            </a:xfrm>
            <a:prstGeom prst="rect">
              <a:avLst/>
            </a:prstGeom>
            <a:solidFill>
              <a:srgbClr val="E7EAF9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chemeClr val="tx1"/>
                  </a:solidFill>
                </a:rPr>
                <a:t>画像センサ</a:t>
              </a:r>
            </a:p>
          </p:txBody>
        </p:sp>
        <p:cxnSp>
          <p:nvCxnSpPr>
            <p:cNvPr id="47" name="直線矢印コネクタ 46"/>
            <p:cNvCxnSpPr/>
            <p:nvPr/>
          </p:nvCxnSpPr>
          <p:spPr>
            <a:xfrm>
              <a:off x="1724933" y="1925324"/>
              <a:ext cx="0" cy="30957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円/楕円 47"/>
            <p:cNvSpPr/>
            <p:nvPr/>
          </p:nvSpPr>
          <p:spPr>
            <a:xfrm>
              <a:off x="1637179" y="2226571"/>
              <a:ext cx="175508" cy="1755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3875958" y="2698907"/>
            <a:ext cx="1221030" cy="854777"/>
            <a:chOff x="1114418" y="1547302"/>
            <a:chExt cx="1221030" cy="854777"/>
          </a:xfrm>
        </p:grpSpPr>
        <p:sp>
          <p:nvSpPr>
            <p:cNvPr id="50" name="正方形/長方形 49"/>
            <p:cNvSpPr/>
            <p:nvPr/>
          </p:nvSpPr>
          <p:spPr>
            <a:xfrm>
              <a:off x="1114418" y="1547302"/>
              <a:ext cx="1221030" cy="378022"/>
            </a:xfrm>
            <a:prstGeom prst="rect">
              <a:avLst/>
            </a:prstGeom>
            <a:solidFill>
              <a:srgbClr val="E7EAF9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chemeClr val="tx1"/>
                  </a:solidFill>
                </a:rPr>
                <a:t>画像センサ</a:t>
              </a:r>
            </a:p>
          </p:txBody>
        </p:sp>
        <p:cxnSp>
          <p:nvCxnSpPr>
            <p:cNvPr id="51" name="直線矢印コネクタ 50"/>
            <p:cNvCxnSpPr/>
            <p:nvPr/>
          </p:nvCxnSpPr>
          <p:spPr>
            <a:xfrm>
              <a:off x="1724933" y="1925324"/>
              <a:ext cx="0" cy="30957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円/楕円 51"/>
            <p:cNvSpPr/>
            <p:nvPr/>
          </p:nvSpPr>
          <p:spPr>
            <a:xfrm>
              <a:off x="1637179" y="2226571"/>
              <a:ext cx="175508" cy="1755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5256728" y="2698907"/>
            <a:ext cx="1221030" cy="854777"/>
            <a:chOff x="1114418" y="1547302"/>
            <a:chExt cx="1221030" cy="854777"/>
          </a:xfrm>
        </p:grpSpPr>
        <p:sp>
          <p:nvSpPr>
            <p:cNvPr id="54" name="正方形/長方形 53"/>
            <p:cNvSpPr/>
            <p:nvPr/>
          </p:nvSpPr>
          <p:spPr>
            <a:xfrm>
              <a:off x="1114418" y="1547302"/>
              <a:ext cx="1221030" cy="378022"/>
            </a:xfrm>
            <a:prstGeom prst="rect">
              <a:avLst/>
            </a:prstGeom>
            <a:solidFill>
              <a:srgbClr val="E7EAF9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chemeClr val="tx1"/>
                  </a:solidFill>
                </a:rPr>
                <a:t>画像センサ</a:t>
              </a:r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>
              <a:off x="1724933" y="1925324"/>
              <a:ext cx="0" cy="30957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円/楕円 55"/>
            <p:cNvSpPr/>
            <p:nvPr/>
          </p:nvSpPr>
          <p:spPr>
            <a:xfrm>
              <a:off x="1637179" y="2226571"/>
              <a:ext cx="175508" cy="1755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矢印コネクタ 57"/>
          <p:cNvCxnSpPr>
            <a:endCxn id="15" idx="0"/>
          </p:cNvCxnSpPr>
          <p:nvPr/>
        </p:nvCxnSpPr>
        <p:spPr>
          <a:xfrm>
            <a:off x="7549969" y="2314325"/>
            <a:ext cx="0" cy="333782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endCxn id="15" idx="2"/>
          </p:cNvCxnSpPr>
          <p:nvPr/>
        </p:nvCxnSpPr>
        <p:spPr>
          <a:xfrm flipV="1">
            <a:off x="7549969" y="3026129"/>
            <a:ext cx="0" cy="449691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V="1">
            <a:off x="954678" y="5610454"/>
            <a:ext cx="6622460" cy="9890"/>
          </a:xfrm>
          <a:prstGeom prst="straightConnector1">
            <a:avLst/>
          </a:prstGeom>
          <a:ln w="508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グループ化 69"/>
          <p:cNvGrpSpPr/>
          <p:nvPr/>
        </p:nvGrpSpPr>
        <p:grpSpPr>
          <a:xfrm>
            <a:off x="1114418" y="4843431"/>
            <a:ext cx="1221030" cy="854777"/>
            <a:chOff x="1114418" y="1547302"/>
            <a:chExt cx="1221030" cy="854777"/>
          </a:xfrm>
        </p:grpSpPr>
        <p:sp>
          <p:nvSpPr>
            <p:cNvPr id="71" name="正方形/長方形 70"/>
            <p:cNvSpPr/>
            <p:nvPr/>
          </p:nvSpPr>
          <p:spPr>
            <a:xfrm>
              <a:off x="1114418" y="1547302"/>
              <a:ext cx="1221030" cy="378022"/>
            </a:xfrm>
            <a:prstGeom prst="rect">
              <a:avLst/>
            </a:prstGeom>
            <a:solidFill>
              <a:srgbClr val="E7EAF9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600" b="1" dirty="0" smtClean="0">
                  <a:solidFill>
                    <a:schemeClr val="tx1"/>
                  </a:solidFill>
                </a:rPr>
                <a:t>IMU</a:t>
              </a:r>
              <a:endParaRPr kumimoji="1" lang="ja-JP" altLang="en-US" sz="16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2" name="直線矢印コネクタ 71"/>
            <p:cNvCxnSpPr/>
            <p:nvPr/>
          </p:nvCxnSpPr>
          <p:spPr>
            <a:xfrm>
              <a:off x="1724933" y="1925324"/>
              <a:ext cx="0" cy="30957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円/楕円 72"/>
            <p:cNvSpPr/>
            <p:nvPr/>
          </p:nvSpPr>
          <p:spPr>
            <a:xfrm>
              <a:off x="1637179" y="2226571"/>
              <a:ext cx="175508" cy="1755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2495188" y="4843431"/>
            <a:ext cx="1221030" cy="854777"/>
            <a:chOff x="1114418" y="1547302"/>
            <a:chExt cx="1221030" cy="854777"/>
          </a:xfrm>
        </p:grpSpPr>
        <p:sp>
          <p:nvSpPr>
            <p:cNvPr id="75" name="正方形/長方形 74"/>
            <p:cNvSpPr/>
            <p:nvPr/>
          </p:nvSpPr>
          <p:spPr>
            <a:xfrm>
              <a:off x="1114418" y="1547302"/>
              <a:ext cx="1221030" cy="378022"/>
            </a:xfrm>
            <a:prstGeom prst="rect">
              <a:avLst/>
            </a:prstGeom>
            <a:solidFill>
              <a:srgbClr val="E7EAF9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600" b="1" dirty="0" smtClean="0">
                  <a:solidFill>
                    <a:schemeClr val="tx1"/>
                  </a:solidFill>
                </a:rPr>
                <a:t>IMU</a:t>
              </a:r>
              <a:endParaRPr kumimoji="1" lang="ja-JP" altLang="en-US" sz="16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6" name="直線矢印コネクタ 75"/>
            <p:cNvCxnSpPr/>
            <p:nvPr/>
          </p:nvCxnSpPr>
          <p:spPr>
            <a:xfrm>
              <a:off x="1724933" y="1925324"/>
              <a:ext cx="0" cy="30957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円/楕円 76"/>
            <p:cNvSpPr/>
            <p:nvPr/>
          </p:nvSpPr>
          <p:spPr>
            <a:xfrm>
              <a:off x="1637179" y="2226571"/>
              <a:ext cx="175508" cy="1755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3875958" y="4843431"/>
            <a:ext cx="1221030" cy="854777"/>
            <a:chOff x="1114418" y="1547302"/>
            <a:chExt cx="1221030" cy="854777"/>
          </a:xfrm>
        </p:grpSpPr>
        <p:sp>
          <p:nvSpPr>
            <p:cNvPr id="79" name="正方形/長方形 78"/>
            <p:cNvSpPr/>
            <p:nvPr/>
          </p:nvSpPr>
          <p:spPr>
            <a:xfrm>
              <a:off x="1114418" y="1547302"/>
              <a:ext cx="1221030" cy="378022"/>
            </a:xfrm>
            <a:prstGeom prst="rect">
              <a:avLst/>
            </a:prstGeom>
            <a:solidFill>
              <a:srgbClr val="E7EAF9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600" b="1" dirty="0" smtClean="0">
                  <a:solidFill>
                    <a:schemeClr val="tx1"/>
                  </a:solidFill>
                </a:rPr>
                <a:t>IMU</a:t>
              </a:r>
              <a:endParaRPr kumimoji="1" lang="ja-JP" altLang="en-US" sz="16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0" name="直線矢印コネクタ 79"/>
            <p:cNvCxnSpPr/>
            <p:nvPr/>
          </p:nvCxnSpPr>
          <p:spPr>
            <a:xfrm>
              <a:off x="1724933" y="1925324"/>
              <a:ext cx="0" cy="30957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円/楕円 80"/>
            <p:cNvSpPr/>
            <p:nvPr/>
          </p:nvSpPr>
          <p:spPr>
            <a:xfrm>
              <a:off x="1637179" y="2226571"/>
              <a:ext cx="175508" cy="1755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グループ化 81"/>
          <p:cNvGrpSpPr/>
          <p:nvPr/>
        </p:nvGrpSpPr>
        <p:grpSpPr>
          <a:xfrm>
            <a:off x="5256728" y="4843431"/>
            <a:ext cx="1221030" cy="854777"/>
            <a:chOff x="1114418" y="1547302"/>
            <a:chExt cx="1221030" cy="854777"/>
          </a:xfrm>
        </p:grpSpPr>
        <p:sp>
          <p:nvSpPr>
            <p:cNvPr id="83" name="正方形/長方形 82"/>
            <p:cNvSpPr/>
            <p:nvPr/>
          </p:nvSpPr>
          <p:spPr>
            <a:xfrm>
              <a:off x="1114418" y="1547302"/>
              <a:ext cx="1221030" cy="378022"/>
            </a:xfrm>
            <a:prstGeom prst="rect">
              <a:avLst/>
            </a:prstGeom>
            <a:solidFill>
              <a:srgbClr val="E7EAF9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600" b="1" dirty="0" smtClean="0">
                  <a:solidFill>
                    <a:schemeClr val="tx1"/>
                  </a:solidFill>
                </a:rPr>
                <a:t>IMU</a:t>
              </a:r>
              <a:endParaRPr kumimoji="1" lang="ja-JP" altLang="en-US" sz="16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4" name="直線矢印コネクタ 83"/>
            <p:cNvCxnSpPr/>
            <p:nvPr/>
          </p:nvCxnSpPr>
          <p:spPr>
            <a:xfrm>
              <a:off x="1724933" y="1925324"/>
              <a:ext cx="0" cy="30957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円/楕円 84"/>
            <p:cNvSpPr/>
            <p:nvPr/>
          </p:nvSpPr>
          <p:spPr>
            <a:xfrm>
              <a:off x="1637179" y="2226571"/>
              <a:ext cx="175508" cy="1755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7" name="正方形/長方形 86"/>
          <p:cNvSpPr/>
          <p:nvPr/>
        </p:nvSpPr>
        <p:spPr>
          <a:xfrm>
            <a:off x="1114418" y="5999455"/>
            <a:ext cx="1221030" cy="378022"/>
          </a:xfrm>
          <a:prstGeom prst="rect">
            <a:avLst/>
          </a:prstGeom>
          <a:solidFill>
            <a:srgbClr val="E7EAF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画像センサ</a:t>
            </a:r>
            <a:endParaRPr kumimoji="1" lang="ja-JP" alt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88" name="直線矢印コネクタ 87"/>
          <p:cNvCxnSpPr/>
          <p:nvPr/>
        </p:nvCxnSpPr>
        <p:spPr>
          <a:xfrm flipV="1">
            <a:off x="1724933" y="5689878"/>
            <a:ext cx="0" cy="309577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/>
          <p:cNvSpPr/>
          <p:nvPr/>
        </p:nvSpPr>
        <p:spPr>
          <a:xfrm>
            <a:off x="2495188" y="5999455"/>
            <a:ext cx="1221030" cy="378022"/>
          </a:xfrm>
          <a:prstGeom prst="rect">
            <a:avLst/>
          </a:prstGeom>
          <a:solidFill>
            <a:srgbClr val="E7EAF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画像センサ</a:t>
            </a:r>
          </a:p>
        </p:txBody>
      </p:sp>
      <p:cxnSp>
        <p:nvCxnSpPr>
          <p:cNvPr id="92" name="直線矢印コネクタ 91"/>
          <p:cNvCxnSpPr/>
          <p:nvPr/>
        </p:nvCxnSpPr>
        <p:spPr>
          <a:xfrm flipV="1">
            <a:off x="3105703" y="5689878"/>
            <a:ext cx="0" cy="309577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/>
          <p:cNvSpPr/>
          <p:nvPr/>
        </p:nvSpPr>
        <p:spPr>
          <a:xfrm>
            <a:off x="3875958" y="5999455"/>
            <a:ext cx="1221030" cy="378022"/>
          </a:xfrm>
          <a:prstGeom prst="rect">
            <a:avLst/>
          </a:prstGeom>
          <a:solidFill>
            <a:srgbClr val="E7EAF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画像センサ</a:t>
            </a:r>
          </a:p>
        </p:txBody>
      </p:sp>
      <p:cxnSp>
        <p:nvCxnSpPr>
          <p:cNvPr id="96" name="直線矢印コネクタ 95"/>
          <p:cNvCxnSpPr/>
          <p:nvPr/>
        </p:nvCxnSpPr>
        <p:spPr>
          <a:xfrm flipV="1">
            <a:off x="4486473" y="5689878"/>
            <a:ext cx="0" cy="309577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/>
          <p:cNvSpPr/>
          <p:nvPr/>
        </p:nvSpPr>
        <p:spPr>
          <a:xfrm>
            <a:off x="5256728" y="5999455"/>
            <a:ext cx="1221030" cy="378022"/>
          </a:xfrm>
          <a:prstGeom prst="rect">
            <a:avLst/>
          </a:prstGeom>
          <a:solidFill>
            <a:srgbClr val="E7EAF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画像センサ</a:t>
            </a:r>
          </a:p>
        </p:txBody>
      </p:sp>
      <p:cxnSp>
        <p:nvCxnSpPr>
          <p:cNvPr id="100" name="直線矢印コネクタ 99"/>
          <p:cNvCxnSpPr/>
          <p:nvPr/>
        </p:nvCxnSpPr>
        <p:spPr>
          <a:xfrm flipV="1">
            <a:off x="5867243" y="5689878"/>
            <a:ext cx="0" cy="309577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302495" y="5191428"/>
            <a:ext cx="49244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ja-JP" altLang="en-US" sz="2400" b="1" dirty="0" smtClean="0"/>
              <a:t>開</a:t>
            </a:r>
            <a:endParaRPr kumimoji="1" lang="en-US" altLang="ja-JP" sz="2400" b="1" dirty="0" smtClean="0"/>
          </a:p>
          <a:p>
            <a:r>
              <a:rPr kumimoji="1" lang="ja-JP" altLang="en-US" sz="2400" b="1" dirty="0" smtClean="0"/>
              <a:t>始</a:t>
            </a:r>
            <a:endParaRPr kumimoji="1" lang="ja-JP" altLang="en-US" sz="2400" b="1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8438295" y="5199900"/>
            <a:ext cx="49244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ja-JP" altLang="en-US" sz="2400" b="1" dirty="0" smtClean="0"/>
              <a:t>終</a:t>
            </a:r>
            <a:endParaRPr lang="en-US" altLang="ja-JP" sz="2400" b="1" dirty="0" smtClean="0"/>
          </a:p>
          <a:p>
            <a:r>
              <a:rPr lang="ja-JP" altLang="en-US" sz="2400" b="1" dirty="0" smtClean="0"/>
              <a:t>了</a:t>
            </a:r>
            <a:endParaRPr kumimoji="1" lang="en-US" altLang="ja-JP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648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</a:t>
            </a:r>
            <a:r>
              <a:rPr lang="ja-JP" altLang="en-US" dirty="0" smtClean="0"/>
              <a:t>の</a:t>
            </a:r>
            <a:r>
              <a:rPr lang="ja-JP" altLang="en-US" dirty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5147205" cy="514057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統合フィルタリング</a:t>
            </a:r>
            <a:endParaRPr lang="ja-JP" altLang="en-US" dirty="0"/>
          </a:p>
        </p:txBody>
      </p:sp>
      <p:sp>
        <p:nvSpPr>
          <p:cNvPr id="33" name="二等辺三角形 32"/>
          <p:cNvSpPr/>
          <p:nvPr/>
        </p:nvSpPr>
        <p:spPr>
          <a:xfrm rot="4515051">
            <a:off x="1912719" y="5462560"/>
            <a:ext cx="403316" cy="5489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/>
          <p:cNvGrpSpPr/>
          <p:nvPr/>
        </p:nvGrpSpPr>
        <p:grpSpPr>
          <a:xfrm>
            <a:off x="598530" y="1752149"/>
            <a:ext cx="2339016" cy="2207563"/>
            <a:chOff x="1098958" y="3414318"/>
            <a:chExt cx="2852257" cy="2691960"/>
          </a:xfrm>
        </p:grpSpPr>
        <p:sp>
          <p:nvSpPr>
            <p:cNvPr id="43" name="正方形/長方形 42"/>
            <p:cNvSpPr/>
            <p:nvPr/>
          </p:nvSpPr>
          <p:spPr>
            <a:xfrm>
              <a:off x="1493240" y="3414318"/>
              <a:ext cx="2457975" cy="419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制御</a:t>
              </a: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493236" y="4174314"/>
              <a:ext cx="2457975" cy="419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状態予測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1493238" y="4929324"/>
              <a:ext cx="2457975" cy="419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観測</a:t>
              </a: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493237" y="5686827"/>
              <a:ext cx="2457975" cy="419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状態更新</a:t>
              </a:r>
            </a:p>
          </p:txBody>
        </p:sp>
        <p:cxnSp>
          <p:nvCxnSpPr>
            <p:cNvPr id="48" name="直線矢印コネクタ 47"/>
            <p:cNvCxnSpPr>
              <a:stCxn id="43" idx="2"/>
              <a:endCxn id="45" idx="0"/>
            </p:cNvCxnSpPr>
            <p:nvPr/>
          </p:nvCxnSpPr>
          <p:spPr>
            <a:xfrm flipH="1">
              <a:off x="2722224" y="3833769"/>
              <a:ext cx="4" cy="34054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stCxn id="45" idx="2"/>
              <a:endCxn id="46" idx="0"/>
            </p:cNvCxnSpPr>
            <p:nvPr/>
          </p:nvCxnSpPr>
          <p:spPr>
            <a:xfrm>
              <a:off x="2722224" y="4593765"/>
              <a:ext cx="2" cy="33555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46" idx="2"/>
              <a:endCxn id="47" idx="0"/>
            </p:cNvCxnSpPr>
            <p:nvPr/>
          </p:nvCxnSpPr>
          <p:spPr>
            <a:xfrm flipH="1">
              <a:off x="2722225" y="5348775"/>
              <a:ext cx="1" cy="33805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>
              <a:stCxn id="47" idx="1"/>
            </p:cNvCxnSpPr>
            <p:nvPr/>
          </p:nvCxnSpPr>
          <p:spPr>
            <a:xfrm flipH="1" flipV="1">
              <a:off x="1098958" y="5896552"/>
              <a:ext cx="394279" cy="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V="1">
              <a:off x="1098958" y="3625289"/>
              <a:ext cx="0" cy="227250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/>
            <p:cNvCxnSpPr>
              <a:endCxn id="43" idx="1"/>
            </p:cNvCxnSpPr>
            <p:nvPr/>
          </p:nvCxnSpPr>
          <p:spPr>
            <a:xfrm>
              <a:off x="1098958" y="3624043"/>
              <a:ext cx="394282" cy="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円/楕円 74"/>
          <p:cNvSpPr/>
          <p:nvPr/>
        </p:nvSpPr>
        <p:spPr>
          <a:xfrm>
            <a:off x="2774336" y="1627746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2"/>
                </a:solidFill>
                <a:latin typeface="+mn-ea"/>
              </a:rPr>
              <a:t>１</a:t>
            </a:r>
          </a:p>
        </p:txBody>
      </p:sp>
      <p:sp>
        <p:nvSpPr>
          <p:cNvPr id="76" name="円/楕円 75"/>
          <p:cNvSpPr/>
          <p:nvPr/>
        </p:nvSpPr>
        <p:spPr>
          <a:xfrm>
            <a:off x="2770957" y="2257261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2"/>
                </a:solidFill>
                <a:latin typeface="+mn-ea"/>
              </a:rPr>
              <a:t>2</a:t>
            </a:r>
            <a:endParaRPr kumimoji="1" lang="ja-JP" altLang="en-US" sz="16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7" name="円/楕円 76"/>
          <p:cNvSpPr/>
          <p:nvPr/>
        </p:nvSpPr>
        <p:spPr>
          <a:xfrm>
            <a:off x="2767578" y="2886776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2"/>
                </a:solidFill>
                <a:latin typeface="+mn-ea"/>
              </a:rPr>
              <a:t>3</a:t>
            </a:r>
            <a:endParaRPr kumimoji="1" lang="ja-JP" altLang="en-US" sz="16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2764199" y="3516291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2"/>
                </a:solidFill>
                <a:latin typeface="+mn-ea"/>
              </a:rPr>
              <a:t>4</a:t>
            </a:r>
            <a:endParaRPr kumimoji="1" lang="ja-JP" altLang="en-US" sz="16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62269" y="5736010"/>
            <a:ext cx="121058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デバイス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時刻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9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</a:t>
            </a:r>
            <a:r>
              <a:rPr lang="ja-JP" altLang="en-US" dirty="0" smtClean="0"/>
              <a:t>の</a:t>
            </a:r>
            <a:r>
              <a:rPr lang="ja-JP" altLang="en-US" dirty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5147205" cy="514057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統合フィルタリング</a:t>
            </a:r>
            <a:endParaRPr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1839897" y="4615098"/>
            <a:ext cx="4093602" cy="1323600"/>
            <a:chOff x="1923787" y="4654151"/>
            <a:chExt cx="2156650" cy="697318"/>
          </a:xfrm>
        </p:grpSpPr>
        <p:sp>
          <p:nvSpPr>
            <p:cNvPr id="33" name="二等辺三角形 32"/>
            <p:cNvSpPr/>
            <p:nvPr/>
          </p:nvSpPr>
          <p:spPr>
            <a:xfrm rot="4515051">
              <a:off x="1962152" y="5100623"/>
              <a:ext cx="212481" cy="28921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二等辺三角形 34"/>
            <p:cNvSpPr/>
            <p:nvPr/>
          </p:nvSpPr>
          <p:spPr>
            <a:xfrm rot="4606381">
              <a:off x="3829591" y="4615786"/>
              <a:ext cx="212481" cy="2892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/>
            <p:cNvCxnSpPr>
              <a:stCxn id="33" idx="0"/>
              <a:endCxn id="35" idx="3"/>
            </p:cNvCxnSpPr>
            <p:nvPr/>
          </p:nvCxnSpPr>
          <p:spPr>
            <a:xfrm flipV="1">
              <a:off x="2208233" y="4793479"/>
              <a:ext cx="1586829" cy="4149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四角形吹き出し 54"/>
          <p:cNvSpPr/>
          <p:nvPr/>
        </p:nvSpPr>
        <p:spPr>
          <a:xfrm>
            <a:off x="3746494" y="5623665"/>
            <a:ext cx="917785" cy="454363"/>
          </a:xfrm>
          <a:prstGeom prst="wedgeRectCallout">
            <a:avLst>
              <a:gd name="adj1" fmla="val 4446"/>
              <a:gd name="adj2" fmla="val -103439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制御</a:t>
            </a:r>
          </a:p>
        </p:txBody>
      </p:sp>
      <p:sp>
        <p:nvSpPr>
          <p:cNvPr id="56" name="四角形吹き出し 55"/>
          <p:cNvSpPr/>
          <p:nvPr/>
        </p:nvSpPr>
        <p:spPr>
          <a:xfrm>
            <a:off x="5773559" y="5124469"/>
            <a:ext cx="1281582" cy="478948"/>
          </a:xfrm>
          <a:prstGeom prst="wedgeRectCallout">
            <a:avLst>
              <a:gd name="adj1" fmla="val -37547"/>
              <a:gd name="adj2" fmla="val -101687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状態予測</a:t>
            </a:r>
          </a:p>
        </p:txBody>
      </p:sp>
      <p:sp>
        <p:nvSpPr>
          <p:cNvPr id="59" name="円/楕円 58"/>
          <p:cNvSpPr/>
          <p:nvPr/>
        </p:nvSpPr>
        <p:spPr>
          <a:xfrm>
            <a:off x="3474106" y="5417810"/>
            <a:ext cx="411709" cy="411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2"/>
                </a:solidFill>
              </a:rPr>
              <a:t>１</a:t>
            </a:r>
          </a:p>
        </p:txBody>
      </p:sp>
      <p:sp>
        <p:nvSpPr>
          <p:cNvPr id="60" name="円/楕円 59"/>
          <p:cNvSpPr/>
          <p:nvPr/>
        </p:nvSpPr>
        <p:spPr>
          <a:xfrm>
            <a:off x="6849286" y="4816756"/>
            <a:ext cx="411709" cy="411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2"/>
                </a:solidFill>
              </a:rPr>
              <a:t>２</a:t>
            </a:r>
            <a:endParaRPr kumimoji="1" lang="ja-JP" altLang="en-US" dirty="0" smtClean="0">
              <a:solidFill>
                <a:schemeClr val="tx2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98530" y="1752149"/>
            <a:ext cx="2339016" cy="2207563"/>
            <a:chOff x="1098958" y="3414318"/>
            <a:chExt cx="2852257" cy="2691960"/>
          </a:xfrm>
        </p:grpSpPr>
        <p:sp>
          <p:nvSpPr>
            <p:cNvPr id="43" name="正方形/長方形 42"/>
            <p:cNvSpPr/>
            <p:nvPr/>
          </p:nvSpPr>
          <p:spPr>
            <a:xfrm>
              <a:off x="1493240" y="3414318"/>
              <a:ext cx="2457975" cy="4194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制御</a:t>
              </a: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493236" y="4174314"/>
              <a:ext cx="2457975" cy="4194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状態予測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1493238" y="4929324"/>
              <a:ext cx="2457975" cy="419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観測</a:t>
              </a: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493237" y="5686827"/>
              <a:ext cx="2457975" cy="419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状態更新</a:t>
              </a:r>
            </a:p>
          </p:txBody>
        </p:sp>
        <p:cxnSp>
          <p:nvCxnSpPr>
            <p:cNvPr id="48" name="直線矢印コネクタ 47"/>
            <p:cNvCxnSpPr>
              <a:stCxn id="43" idx="2"/>
              <a:endCxn id="45" idx="0"/>
            </p:cNvCxnSpPr>
            <p:nvPr/>
          </p:nvCxnSpPr>
          <p:spPr>
            <a:xfrm flipH="1">
              <a:off x="2722224" y="3833769"/>
              <a:ext cx="4" cy="34054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stCxn id="45" idx="2"/>
              <a:endCxn id="46" idx="0"/>
            </p:cNvCxnSpPr>
            <p:nvPr/>
          </p:nvCxnSpPr>
          <p:spPr>
            <a:xfrm>
              <a:off x="2722224" y="4593765"/>
              <a:ext cx="2" cy="33555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46" idx="2"/>
              <a:endCxn id="47" idx="0"/>
            </p:cNvCxnSpPr>
            <p:nvPr/>
          </p:nvCxnSpPr>
          <p:spPr>
            <a:xfrm flipH="1">
              <a:off x="2722225" y="5348775"/>
              <a:ext cx="1" cy="33805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>
              <a:stCxn id="47" idx="1"/>
            </p:cNvCxnSpPr>
            <p:nvPr/>
          </p:nvCxnSpPr>
          <p:spPr>
            <a:xfrm flipH="1" flipV="1">
              <a:off x="1098958" y="5896552"/>
              <a:ext cx="394279" cy="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V="1">
              <a:off x="1098958" y="3625289"/>
              <a:ext cx="0" cy="227250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/>
            <p:cNvCxnSpPr>
              <a:endCxn id="43" idx="1"/>
            </p:cNvCxnSpPr>
            <p:nvPr/>
          </p:nvCxnSpPr>
          <p:spPr>
            <a:xfrm>
              <a:off x="1098958" y="3624043"/>
              <a:ext cx="394282" cy="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円/楕円 74"/>
          <p:cNvSpPr/>
          <p:nvPr/>
        </p:nvSpPr>
        <p:spPr>
          <a:xfrm>
            <a:off x="2774336" y="1627746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2"/>
                </a:solidFill>
                <a:latin typeface="+mn-ea"/>
              </a:rPr>
              <a:t>１</a:t>
            </a:r>
          </a:p>
        </p:txBody>
      </p:sp>
      <p:sp>
        <p:nvSpPr>
          <p:cNvPr id="76" name="円/楕円 75"/>
          <p:cNvSpPr/>
          <p:nvPr/>
        </p:nvSpPr>
        <p:spPr>
          <a:xfrm>
            <a:off x="2770957" y="2257261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2"/>
                </a:solidFill>
                <a:latin typeface="+mn-ea"/>
              </a:rPr>
              <a:t>2</a:t>
            </a:r>
            <a:endParaRPr kumimoji="1" lang="ja-JP" altLang="en-US" sz="16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7" name="円/楕円 76"/>
          <p:cNvSpPr/>
          <p:nvPr/>
        </p:nvSpPr>
        <p:spPr>
          <a:xfrm>
            <a:off x="2767578" y="2886776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2"/>
                </a:solidFill>
                <a:latin typeface="+mn-ea"/>
              </a:rPr>
              <a:t>3</a:t>
            </a:r>
            <a:endParaRPr kumimoji="1" lang="ja-JP" altLang="en-US" sz="16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2764199" y="3516291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2"/>
                </a:solidFill>
                <a:latin typeface="+mn-ea"/>
              </a:rPr>
              <a:t>4</a:t>
            </a:r>
            <a:endParaRPr kumimoji="1" lang="ja-JP" altLang="en-US" sz="16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62269" y="5736010"/>
            <a:ext cx="121058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デバイス</a:t>
            </a:r>
            <a:endParaRPr lang="en-US" altLang="ja-JP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時刻 </a:t>
            </a:r>
            <a:r>
              <a:rPr kumimoji="1"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27406" y="612540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人間がデバイスを動かす</a:t>
            </a:r>
            <a:endParaRPr kumimoji="1" lang="ja-JP" altLang="en-US" sz="20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72998" y="565079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デバイス位置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045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/>
          <p:cNvSpPr txBox="1"/>
          <p:nvPr/>
        </p:nvSpPr>
        <p:spPr>
          <a:xfrm>
            <a:off x="362269" y="5736010"/>
            <a:ext cx="121058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デバイス</a:t>
            </a:r>
            <a:endParaRPr lang="en-US" altLang="ja-JP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時刻 </a:t>
            </a:r>
            <a:r>
              <a:rPr kumimoji="1"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</a:t>
            </a:r>
            <a:r>
              <a:rPr lang="ja-JP" altLang="en-US" dirty="0" smtClean="0"/>
              <a:t>の</a:t>
            </a:r>
            <a:r>
              <a:rPr lang="ja-JP" altLang="en-US" dirty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5147205" cy="514057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統合フィルタリング</a:t>
            </a:r>
            <a:endParaRPr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1839897" y="4615098"/>
            <a:ext cx="4093602" cy="1323600"/>
            <a:chOff x="1923787" y="4654151"/>
            <a:chExt cx="2156650" cy="697318"/>
          </a:xfrm>
        </p:grpSpPr>
        <p:sp>
          <p:nvSpPr>
            <p:cNvPr id="33" name="二等辺三角形 32"/>
            <p:cNvSpPr/>
            <p:nvPr/>
          </p:nvSpPr>
          <p:spPr>
            <a:xfrm rot="4515051">
              <a:off x="1962152" y="5100623"/>
              <a:ext cx="212481" cy="28921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二等辺三角形 34"/>
            <p:cNvSpPr/>
            <p:nvPr/>
          </p:nvSpPr>
          <p:spPr>
            <a:xfrm rot="4606381">
              <a:off x="3829591" y="4615786"/>
              <a:ext cx="212481" cy="2892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/>
            <p:cNvCxnSpPr>
              <a:stCxn id="33" idx="0"/>
              <a:endCxn id="35" idx="3"/>
            </p:cNvCxnSpPr>
            <p:nvPr/>
          </p:nvCxnSpPr>
          <p:spPr>
            <a:xfrm flipV="1">
              <a:off x="2208233" y="4793479"/>
              <a:ext cx="1586829" cy="4149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四角形吹き出し 54"/>
          <p:cNvSpPr/>
          <p:nvPr/>
        </p:nvSpPr>
        <p:spPr>
          <a:xfrm>
            <a:off x="3746494" y="5623665"/>
            <a:ext cx="917785" cy="454363"/>
          </a:xfrm>
          <a:prstGeom prst="wedgeRectCallout">
            <a:avLst>
              <a:gd name="adj1" fmla="val 4446"/>
              <a:gd name="adj2" fmla="val -103439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制御</a:t>
            </a:r>
          </a:p>
        </p:txBody>
      </p:sp>
      <p:sp>
        <p:nvSpPr>
          <p:cNvPr id="56" name="四角形吹き出し 55"/>
          <p:cNvSpPr/>
          <p:nvPr/>
        </p:nvSpPr>
        <p:spPr>
          <a:xfrm>
            <a:off x="5773559" y="5124469"/>
            <a:ext cx="1281582" cy="478948"/>
          </a:xfrm>
          <a:prstGeom prst="wedgeRectCallout">
            <a:avLst>
              <a:gd name="adj1" fmla="val -37547"/>
              <a:gd name="adj2" fmla="val -101687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状態予測</a:t>
            </a:r>
          </a:p>
        </p:txBody>
      </p:sp>
      <p:sp>
        <p:nvSpPr>
          <p:cNvPr id="59" name="円/楕円 58"/>
          <p:cNvSpPr/>
          <p:nvPr/>
        </p:nvSpPr>
        <p:spPr>
          <a:xfrm>
            <a:off x="3474106" y="5417810"/>
            <a:ext cx="411709" cy="411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2"/>
                </a:solidFill>
              </a:rPr>
              <a:t>１</a:t>
            </a:r>
          </a:p>
        </p:txBody>
      </p:sp>
      <p:sp>
        <p:nvSpPr>
          <p:cNvPr id="60" name="円/楕円 59"/>
          <p:cNvSpPr/>
          <p:nvPr/>
        </p:nvSpPr>
        <p:spPr>
          <a:xfrm>
            <a:off x="6849286" y="4816756"/>
            <a:ext cx="411709" cy="411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2"/>
                </a:solidFill>
              </a:rPr>
              <a:t>２</a:t>
            </a:r>
            <a:endParaRPr kumimoji="1" lang="ja-JP" altLang="en-US" dirty="0" smtClean="0">
              <a:solidFill>
                <a:schemeClr val="tx2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98530" y="1752149"/>
            <a:ext cx="2339016" cy="2207563"/>
            <a:chOff x="1098958" y="3414318"/>
            <a:chExt cx="2852257" cy="2691960"/>
          </a:xfrm>
        </p:grpSpPr>
        <p:sp>
          <p:nvSpPr>
            <p:cNvPr id="43" name="正方形/長方形 42"/>
            <p:cNvSpPr/>
            <p:nvPr/>
          </p:nvSpPr>
          <p:spPr>
            <a:xfrm>
              <a:off x="1493240" y="3414318"/>
              <a:ext cx="2457975" cy="4194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制御</a:t>
              </a: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493236" y="4174314"/>
              <a:ext cx="2457975" cy="4194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状態予測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1493238" y="4929324"/>
              <a:ext cx="2457975" cy="419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観測</a:t>
              </a: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493237" y="5686827"/>
              <a:ext cx="2457975" cy="419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状態更新</a:t>
              </a:r>
            </a:p>
          </p:txBody>
        </p:sp>
        <p:cxnSp>
          <p:nvCxnSpPr>
            <p:cNvPr id="48" name="直線矢印コネクタ 47"/>
            <p:cNvCxnSpPr>
              <a:stCxn id="43" idx="2"/>
              <a:endCxn id="45" idx="0"/>
            </p:cNvCxnSpPr>
            <p:nvPr/>
          </p:nvCxnSpPr>
          <p:spPr>
            <a:xfrm flipH="1">
              <a:off x="2722224" y="3833769"/>
              <a:ext cx="4" cy="34054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stCxn id="45" idx="2"/>
              <a:endCxn id="46" idx="0"/>
            </p:cNvCxnSpPr>
            <p:nvPr/>
          </p:nvCxnSpPr>
          <p:spPr>
            <a:xfrm>
              <a:off x="2722224" y="4593765"/>
              <a:ext cx="2" cy="33555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46" idx="2"/>
              <a:endCxn id="47" idx="0"/>
            </p:cNvCxnSpPr>
            <p:nvPr/>
          </p:nvCxnSpPr>
          <p:spPr>
            <a:xfrm flipH="1">
              <a:off x="2722225" y="5348775"/>
              <a:ext cx="1" cy="33805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>
              <a:stCxn id="47" idx="1"/>
            </p:cNvCxnSpPr>
            <p:nvPr/>
          </p:nvCxnSpPr>
          <p:spPr>
            <a:xfrm flipH="1" flipV="1">
              <a:off x="1098958" y="5896552"/>
              <a:ext cx="394279" cy="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V="1">
              <a:off x="1098958" y="3625289"/>
              <a:ext cx="0" cy="227250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/>
            <p:cNvCxnSpPr>
              <a:endCxn id="43" idx="1"/>
            </p:cNvCxnSpPr>
            <p:nvPr/>
          </p:nvCxnSpPr>
          <p:spPr>
            <a:xfrm>
              <a:off x="1098958" y="3624043"/>
              <a:ext cx="394282" cy="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円/楕円 74"/>
          <p:cNvSpPr/>
          <p:nvPr/>
        </p:nvSpPr>
        <p:spPr>
          <a:xfrm>
            <a:off x="2774336" y="1627746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2"/>
                </a:solidFill>
                <a:latin typeface="+mn-ea"/>
              </a:rPr>
              <a:t>１</a:t>
            </a:r>
          </a:p>
        </p:txBody>
      </p:sp>
      <p:sp>
        <p:nvSpPr>
          <p:cNvPr id="76" name="円/楕円 75"/>
          <p:cNvSpPr/>
          <p:nvPr/>
        </p:nvSpPr>
        <p:spPr>
          <a:xfrm>
            <a:off x="2770957" y="2257261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2"/>
                </a:solidFill>
                <a:latin typeface="+mn-ea"/>
              </a:rPr>
              <a:t>2</a:t>
            </a:r>
            <a:endParaRPr kumimoji="1" lang="ja-JP" altLang="en-US" sz="16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7" name="円/楕円 76"/>
          <p:cNvSpPr/>
          <p:nvPr/>
        </p:nvSpPr>
        <p:spPr>
          <a:xfrm>
            <a:off x="2767578" y="2886776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2"/>
                </a:solidFill>
                <a:latin typeface="+mn-ea"/>
              </a:rPr>
              <a:t>3</a:t>
            </a:r>
            <a:endParaRPr kumimoji="1" lang="ja-JP" altLang="en-US" sz="16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2764199" y="3516291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2"/>
                </a:solidFill>
                <a:latin typeface="+mn-ea"/>
              </a:rPr>
              <a:t>4</a:t>
            </a:r>
            <a:endParaRPr kumimoji="1" lang="ja-JP" altLang="en-US" sz="16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3531008" y="2150134"/>
            <a:ext cx="5130854" cy="1809578"/>
          </a:xfrm>
          <a:prstGeom prst="wedgeRectCallout">
            <a:avLst>
              <a:gd name="adj1" fmla="val -7859"/>
              <a:gd name="adj2" fmla="val 82712"/>
            </a:avLst>
          </a:prstGeom>
          <a:solidFill>
            <a:srgbClr val="FFEFE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3200"/>
              </a:lnSpc>
            </a:pPr>
            <a:r>
              <a:rPr kumimoji="1" lang="en-US" altLang="ja-JP" sz="2400" b="1" dirty="0" smtClean="0">
                <a:solidFill>
                  <a:schemeClr val="tx1"/>
                </a:solidFill>
              </a:rPr>
              <a:t>IMU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の</a:t>
            </a:r>
            <a:r>
              <a:rPr kumimoji="1" lang="ja-JP" altLang="en-US" sz="2400" b="1" dirty="0" smtClean="0">
                <a:solidFill>
                  <a:schemeClr val="tx1"/>
                </a:solidFill>
              </a:rPr>
              <a:t>慣性航法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によって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>
              <a:lnSpc>
                <a:spcPts val="3200"/>
              </a:lnSpc>
            </a:pPr>
            <a:r>
              <a:rPr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時刻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t+1 </a:t>
            </a:r>
            <a:r>
              <a:rPr lang="ja-JP" altLang="en-US" sz="2400" dirty="0" smtClean="0">
                <a:solidFill>
                  <a:schemeClr val="tx1"/>
                </a:solidFill>
              </a:rPr>
              <a:t>における状態</a:t>
            </a:r>
            <a:r>
              <a:rPr lang="en-US" altLang="ja-JP" sz="2400" dirty="0" smtClean="0">
                <a:solidFill>
                  <a:schemeClr val="tx1"/>
                </a:solidFill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</a:rPr>
            </a:br>
            <a:r>
              <a:rPr lang="ja-JP" altLang="en-US" sz="2400" dirty="0" smtClean="0">
                <a:solidFill>
                  <a:schemeClr val="tx1"/>
                </a:solidFill>
              </a:rPr>
              <a:t>（デバイス位置）を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予測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927406" y="612540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人間がデバイスを動かす</a:t>
            </a:r>
            <a:endParaRPr kumimoji="1" lang="ja-JP" altLang="en-US" sz="2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572998" y="565079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デバイス位置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59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研究の手法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5147205" cy="514057"/>
          </a:xfrm>
        </p:spPr>
        <p:txBody>
          <a:bodyPr>
            <a:normAutofit/>
          </a:bodyPr>
          <a:lstStyle/>
          <a:p>
            <a:r>
              <a:rPr lang="ja-JP" altLang="en-US" dirty="0"/>
              <a:t>統合フィルタリング</a:t>
            </a:r>
          </a:p>
        </p:txBody>
      </p:sp>
      <p:grpSp>
        <p:nvGrpSpPr>
          <p:cNvPr id="44" name="グループ化 43"/>
          <p:cNvGrpSpPr/>
          <p:nvPr/>
        </p:nvGrpSpPr>
        <p:grpSpPr>
          <a:xfrm>
            <a:off x="1839897" y="1825022"/>
            <a:ext cx="5735362" cy="4113676"/>
            <a:chOff x="1923787" y="3184243"/>
            <a:chExt cx="3021586" cy="2167226"/>
          </a:xfrm>
        </p:grpSpPr>
        <p:sp>
          <p:nvSpPr>
            <p:cNvPr id="33" name="二等辺三角形 32"/>
            <p:cNvSpPr/>
            <p:nvPr/>
          </p:nvSpPr>
          <p:spPr>
            <a:xfrm rot="4515051">
              <a:off x="1962152" y="5100623"/>
              <a:ext cx="212481" cy="28921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二等辺三角形 33"/>
            <p:cNvSpPr/>
            <p:nvPr/>
          </p:nvSpPr>
          <p:spPr>
            <a:xfrm rot="3932360">
              <a:off x="3662702" y="4300398"/>
              <a:ext cx="212481" cy="28921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二等辺三角形 34"/>
            <p:cNvSpPr/>
            <p:nvPr/>
          </p:nvSpPr>
          <p:spPr>
            <a:xfrm rot="4606381">
              <a:off x="3829591" y="4615786"/>
              <a:ext cx="212481" cy="2892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/>
            <p:cNvCxnSpPr>
              <a:stCxn id="33" idx="0"/>
              <a:endCxn id="35" idx="3"/>
            </p:cNvCxnSpPr>
            <p:nvPr/>
          </p:nvCxnSpPr>
          <p:spPr>
            <a:xfrm flipV="1">
              <a:off x="2208233" y="4793479"/>
              <a:ext cx="1586829" cy="4149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33" idx="0"/>
              <a:endCxn id="34" idx="3"/>
            </p:cNvCxnSpPr>
            <p:nvPr/>
          </p:nvCxnSpPr>
          <p:spPr>
            <a:xfrm flipV="1">
              <a:off x="2208233" y="4504881"/>
              <a:ext cx="1429083" cy="7035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円/楕円 37"/>
            <p:cNvSpPr/>
            <p:nvPr/>
          </p:nvSpPr>
          <p:spPr>
            <a:xfrm>
              <a:off x="4730189" y="4073237"/>
              <a:ext cx="215184" cy="2151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4163501" y="3184243"/>
              <a:ext cx="215184" cy="2151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>
              <a:stCxn id="34" idx="0"/>
              <a:endCxn id="38" idx="2"/>
            </p:cNvCxnSpPr>
            <p:nvPr/>
          </p:nvCxnSpPr>
          <p:spPr>
            <a:xfrm flipV="1">
              <a:off x="3900569" y="4180829"/>
              <a:ext cx="829620" cy="204298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4"/>
              <a:endCxn id="34" idx="0"/>
            </p:cNvCxnSpPr>
            <p:nvPr/>
          </p:nvCxnSpPr>
          <p:spPr>
            <a:xfrm flipH="1">
              <a:off x="3900569" y="3399427"/>
              <a:ext cx="370524" cy="98570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テキスト ボックス 51"/>
          <p:cNvSpPr txBox="1"/>
          <p:nvPr/>
        </p:nvSpPr>
        <p:spPr>
          <a:xfrm>
            <a:off x="6650543" y="2315274"/>
            <a:ext cx="1849432" cy="408447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kumimoji="1" lang="ja-JP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ランドマーク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四角形吹き出し 57"/>
          <p:cNvSpPr/>
          <p:nvPr/>
        </p:nvSpPr>
        <p:spPr>
          <a:xfrm>
            <a:off x="3773490" y="3523156"/>
            <a:ext cx="1235406" cy="436556"/>
          </a:xfrm>
          <a:prstGeom prst="wedgeRectCallout">
            <a:avLst>
              <a:gd name="adj1" fmla="val 45585"/>
              <a:gd name="adj2" fmla="val 85728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状態更新</a:t>
            </a:r>
          </a:p>
        </p:txBody>
      </p:sp>
      <p:sp>
        <p:nvSpPr>
          <p:cNvPr id="62" name="円/楕円 61"/>
          <p:cNvSpPr/>
          <p:nvPr/>
        </p:nvSpPr>
        <p:spPr>
          <a:xfrm>
            <a:off x="3474106" y="3228276"/>
            <a:ext cx="411709" cy="411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2"/>
                </a:solidFill>
              </a:rPr>
              <a:t>４</a:t>
            </a:r>
            <a:endParaRPr kumimoji="1" lang="ja-JP" altLang="en-US" dirty="0" smtClean="0">
              <a:solidFill>
                <a:schemeClr val="tx2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98530" y="1752149"/>
            <a:ext cx="2339016" cy="2207563"/>
            <a:chOff x="1098958" y="3414318"/>
            <a:chExt cx="2852257" cy="2691960"/>
          </a:xfrm>
        </p:grpSpPr>
        <p:sp>
          <p:nvSpPr>
            <p:cNvPr id="43" name="正方形/長方形 42"/>
            <p:cNvSpPr/>
            <p:nvPr/>
          </p:nvSpPr>
          <p:spPr>
            <a:xfrm>
              <a:off x="1493240" y="3414318"/>
              <a:ext cx="2457975" cy="419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制御</a:t>
              </a: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493236" y="4174314"/>
              <a:ext cx="2457975" cy="419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状態予測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1493238" y="4929324"/>
              <a:ext cx="2457975" cy="4194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観測</a:t>
              </a: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493237" y="5686827"/>
              <a:ext cx="2457975" cy="4194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状態更新</a:t>
              </a:r>
            </a:p>
          </p:txBody>
        </p:sp>
        <p:cxnSp>
          <p:nvCxnSpPr>
            <p:cNvPr id="48" name="直線矢印コネクタ 47"/>
            <p:cNvCxnSpPr>
              <a:stCxn id="43" idx="2"/>
              <a:endCxn id="45" idx="0"/>
            </p:cNvCxnSpPr>
            <p:nvPr/>
          </p:nvCxnSpPr>
          <p:spPr>
            <a:xfrm flipH="1">
              <a:off x="2722224" y="3833769"/>
              <a:ext cx="4" cy="34054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stCxn id="45" idx="2"/>
              <a:endCxn id="46" idx="0"/>
            </p:cNvCxnSpPr>
            <p:nvPr/>
          </p:nvCxnSpPr>
          <p:spPr>
            <a:xfrm>
              <a:off x="2722224" y="4593765"/>
              <a:ext cx="2" cy="33555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46" idx="2"/>
              <a:endCxn id="47" idx="0"/>
            </p:cNvCxnSpPr>
            <p:nvPr/>
          </p:nvCxnSpPr>
          <p:spPr>
            <a:xfrm flipH="1">
              <a:off x="2722225" y="5348775"/>
              <a:ext cx="1" cy="33805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>
              <a:stCxn id="47" idx="1"/>
            </p:cNvCxnSpPr>
            <p:nvPr/>
          </p:nvCxnSpPr>
          <p:spPr>
            <a:xfrm flipH="1" flipV="1">
              <a:off x="1098958" y="5896552"/>
              <a:ext cx="394279" cy="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V="1">
              <a:off x="1098958" y="3625289"/>
              <a:ext cx="0" cy="227250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/>
            <p:cNvCxnSpPr>
              <a:endCxn id="43" idx="1"/>
            </p:cNvCxnSpPr>
            <p:nvPr/>
          </p:nvCxnSpPr>
          <p:spPr>
            <a:xfrm>
              <a:off x="1098958" y="3624043"/>
              <a:ext cx="394282" cy="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円/楕円 74"/>
          <p:cNvSpPr/>
          <p:nvPr/>
        </p:nvSpPr>
        <p:spPr>
          <a:xfrm>
            <a:off x="2774336" y="1627746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2"/>
                </a:solidFill>
                <a:latin typeface="+mn-ea"/>
              </a:rPr>
              <a:t>１</a:t>
            </a:r>
          </a:p>
        </p:txBody>
      </p:sp>
      <p:sp>
        <p:nvSpPr>
          <p:cNvPr id="76" name="円/楕円 75"/>
          <p:cNvSpPr/>
          <p:nvPr/>
        </p:nvSpPr>
        <p:spPr>
          <a:xfrm>
            <a:off x="2770957" y="2257261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2"/>
                </a:solidFill>
                <a:latin typeface="+mn-ea"/>
              </a:rPr>
              <a:t>2</a:t>
            </a:r>
            <a:endParaRPr kumimoji="1" lang="ja-JP" altLang="en-US" sz="16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7" name="円/楕円 76"/>
          <p:cNvSpPr/>
          <p:nvPr/>
        </p:nvSpPr>
        <p:spPr>
          <a:xfrm>
            <a:off x="2767578" y="2886776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2"/>
                </a:solidFill>
                <a:latin typeface="+mn-ea"/>
              </a:rPr>
              <a:t>3</a:t>
            </a:r>
            <a:endParaRPr kumimoji="1" lang="ja-JP" altLang="en-US" sz="16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2764199" y="3516291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2"/>
                </a:solidFill>
                <a:latin typeface="+mn-ea"/>
              </a:rPr>
              <a:t>4</a:t>
            </a:r>
            <a:endParaRPr kumimoji="1" lang="ja-JP" altLang="en-US" sz="16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62269" y="5736010"/>
            <a:ext cx="121058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デバイス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時刻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四角形吹き出し 55"/>
          <p:cNvSpPr/>
          <p:nvPr/>
        </p:nvSpPr>
        <p:spPr>
          <a:xfrm>
            <a:off x="4832058" y="2869249"/>
            <a:ext cx="826959" cy="436556"/>
          </a:xfrm>
          <a:prstGeom prst="wedgeRectCallout">
            <a:avLst>
              <a:gd name="adj1" fmla="val 45585"/>
              <a:gd name="adj2" fmla="val 85728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観測</a:t>
            </a:r>
          </a:p>
        </p:txBody>
      </p:sp>
      <p:sp>
        <p:nvSpPr>
          <p:cNvPr id="57" name="円/楕円 56"/>
          <p:cNvSpPr/>
          <p:nvPr/>
        </p:nvSpPr>
        <p:spPr>
          <a:xfrm>
            <a:off x="4591451" y="2593036"/>
            <a:ext cx="411709" cy="411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2"/>
                </a:solidFill>
              </a:rPr>
              <a:t>３</a:t>
            </a:r>
            <a:endParaRPr kumimoji="1" lang="ja-JP" alt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研究の手法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5147205" cy="514057"/>
          </a:xfrm>
        </p:spPr>
        <p:txBody>
          <a:bodyPr>
            <a:normAutofit/>
          </a:bodyPr>
          <a:lstStyle/>
          <a:p>
            <a:r>
              <a:rPr lang="ja-JP" altLang="en-US" dirty="0"/>
              <a:t>統合フィルタリング</a:t>
            </a:r>
          </a:p>
        </p:txBody>
      </p:sp>
      <p:grpSp>
        <p:nvGrpSpPr>
          <p:cNvPr id="44" name="グループ化 43"/>
          <p:cNvGrpSpPr/>
          <p:nvPr/>
        </p:nvGrpSpPr>
        <p:grpSpPr>
          <a:xfrm>
            <a:off x="1839897" y="1825022"/>
            <a:ext cx="5735362" cy="4113676"/>
            <a:chOff x="1923787" y="3184243"/>
            <a:chExt cx="3021586" cy="2167226"/>
          </a:xfrm>
        </p:grpSpPr>
        <p:sp>
          <p:nvSpPr>
            <p:cNvPr id="33" name="二等辺三角形 32"/>
            <p:cNvSpPr/>
            <p:nvPr/>
          </p:nvSpPr>
          <p:spPr>
            <a:xfrm rot="4515051">
              <a:off x="1962152" y="5100623"/>
              <a:ext cx="212481" cy="28921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二等辺三角形 33"/>
            <p:cNvSpPr/>
            <p:nvPr/>
          </p:nvSpPr>
          <p:spPr>
            <a:xfrm rot="3932360">
              <a:off x="3662702" y="4300398"/>
              <a:ext cx="212481" cy="28921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二等辺三角形 34"/>
            <p:cNvSpPr/>
            <p:nvPr/>
          </p:nvSpPr>
          <p:spPr>
            <a:xfrm rot="4606381">
              <a:off x="3829591" y="4615786"/>
              <a:ext cx="212481" cy="2892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/>
            <p:cNvCxnSpPr>
              <a:stCxn id="33" idx="0"/>
              <a:endCxn id="35" idx="3"/>
            </p:cNvCxnSpPr>
            <p:nvPr/>
          </p:nvCxnSpPr>
          <p:spPr>
            <a:xfrm flipV="1">
              <a:off x="2208233" y="4793479"/>
              <a:ext cx="1586829" cy="4149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33" idx="0"/>
              <a:endCxn id="34" idx="3"/>
            </p:cNvCxnSpPr>
            <p:nvPr/>
          </p:nvCxnSpPr>
          <p:spPr>
            <a:xfrm flipV="1">
              <a:off x="2208233" y="4504881"/>
              <a:ext cx="1429083" cy="7035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円/楕円 37"/>
            <p:cNvSpPr/>
            <p:nvPr/>
          </p:nvSpPr>
          <p:spPr>
            <a:xfrm>
              <a:off x="4730189" y="4073237"/>
              <a:ext cx="215184" cy="2151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4163501" y="3184243"/>
              <a:ext cx="215184" cy="2151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>
              <a:stCxn id="34" idx="0"/>
              <a:endCxn id="38" idx="2"/>
            </p:cNvCxnSpPr>
            <p:nvPr/>
          </p:nvCxnSpPr>
          <p:spPr>
            <a:xfrm flipV="1">
              <a:off x="3900569" y="4180829"/>
              <a:ext cx="829620" cy="204298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4"/>
              <a:endCxn id="34" idx="0"/>
            </p:cNvCxnSpPr>
            <p:nvPr/>
          </p:nvCxnSpPr>
          <p:spPr>
            <a:xfrm flipH="1">
              <a:off x="3900569" y="3399427"/>
              <a:ext cx="370524" cy="98570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テキスト ボックス 51"/>
          <p:cNvSpPr txBox="1"/>
          <p:nvPr/>
        </p:nvSpPr>
        <p:spPr>
          <a:xfrm>
            <a:off x="6650543" y="2315274"/>
            <a:ext cx="1849432" cy="408447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kumimoji="1" lang="ja-JP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ランドマーク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四角形吹き出し 57"/>
          <p:cNvSpPr/>
          <p:nvPr/>
        </p:nvSpPr>
        <p:spPr>
          <a:xfrm>
            <a:off x="3773490" y="3523156"/>
            <a:ext cx="1235406" cy="436556"/>
          </a:xfrm>
          <a:prstGeom prst="wedgeRectCallout">
            <a:avLst>
              <a:gd name="adj1" fmla="val 45585"/>
              <a:gd name="adj2" fmla="val 85728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状態更新</a:t>
            </a:r>
          </a:p>
        </p:txBody>
      </p:sp>
      <p:sp>
        <p:nvSpPr>
          <p:cNvPr id="62" name="円/楕円 61"/>
          <p:cNvSpPr/>
          <p:nvPr/>
        </p:nvSpPr>
        <p:spPr>
          <a:xfrm>
            <a:off x="3474106" y="3228276"/>
            <a:ext cx="411709" cy="411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2"/>
                </a:solidFill>
              </a:rPr>
              <a:t>４</a:t>
            </a:r>
            <a:endParaRPr kumimoji="1" lang="ja-JP" altLang="en-US" dirty="0" smtClean="0">
              <a:solidFill>
                <a:schemeClr val="tx2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98530" y="1752149"/>
            <a:ext cx="2339016" cy="2207563"/>
            <a:chOff x="1098958" y="3414318"/>
            <a:chExt cx="2852257" cy="2691960"/>
          </a:xfrm>
        </p:grpSpPr>
        <p:sp>
          <p:nvSpPr>
            <p:cNvPr id="43" name="正方形/長方形 42"/>
            <p:cNvSpPr/>
            <p:nvPr/>
          </p:nvSpPr>
          <p:spPr>
            <a:xfrm>
              <a:off x="1493240" y="3414318"/>
              <a:ext cx="2457975" cy="419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制御</a:t>
              </a: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493236" y="4174314"/>
              <a:ext cx="2457975" cy="419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状態予測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1493238" y="4929324"/>
              <a:ext cx="2457975" cy="4194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観測</a:t>
              </a: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493237" y="5686827"/>
              <a:ext cx="2457975" cy="4194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状態更新</a:t>
              </a:r>
            </a:p>
          </p:txBody>
        </p:sp>
        <p:cxnSp>
          <p:nvCxnSpPr>
            <p:cNvPr id="48" name="直線矢印コネクタ 47"/>
            <p:cNvCxnSpPr>
              <a:stCxn id="43" idx="2"/>
              <a:endCxn id="45" idx="0"/>
            </p:cNvCxnSpPr>
            <p:nvPr/>
          </p:nvCxnSpPr>
          <p:spPr>
            <a:xfrm flipH="1">
              <a:off x="2722224" y="3833769"/>
              <a:ext cx="4" cy="34054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stCxn id="45" idx="2"/>
              <a:endCxn id="46" idx="0"/>
            </p:cNvCxnSpPr>
            <p:nvPr/>
          </p:nvCxnSpPr>
          <p:spPr>
            <a:xfrm>
              <a:off x="2722224" y="4593765"/>
              <a:ext cx="2" cy="33555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46" idx="2"/>
              <a:endCxn id="47" idx="0"/>
            </p:cNvCxnSpPr>
            <p:nvPr/>
          </p:nvCxnSpPr>
          <p:spPr>
            <a:xfrm flipH="1">
              <a:off x="2722225" y="5348775"/>
              <a:ext cx="1" cy="33805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>
              <a:stCxn id="47" idx="1"/>
            </p:cNvCxnSpPr>
            <p:nvPr/>
          </p:nvCxnSpPr>
          <p:spPr>
            <a:xfrm flipH="1" flipV="1">
              <a:off x="1098958" y="5896552"/>
              <a:ext cx="394279" cy="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V="1">
              <a:off x="1098958" y="3625289"/>
              <a:ext cx="0" cy="227250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/>
            <p:cNvCxnSpPr>
              <a:endCxn id="43" idx="1"/>
            </p:cNvCxnSpPr>
            <p:nvPr/>
          </p:nvCxnSpPr>
          <p:spPr>
            <a:xfrm>
              <a:off x="1098958" y="3624043"/>
              <a:ext cx="394282" cy="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円/楕円 74"/>
          <p:cNvSpPr/>
          <p:nvPr/>
        </p:nvSpPr>
        <p:spPr>
          <a:xfrm>
            <a:off x="2774336" y="1627746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2"/>
                </a:solidFill>
                <a:latin typeface="+mn-ea"/>
              </a:rPr>
              <a:t>１</a:t>
            </a:r>
          </a:p>
        </p:txBody>
      </p:sp>
      <p:sp>
        <p:nvSpPr>
          <p:cNvPr id="76" name="円/楕円 75"/>
          <p:cNvSpPr/>
          <p:nvPr/>
        </p:nvSpPr>
        <p:spPr>
          <a:xfrm>
            <a:off x="2770957" y="2257261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2"/>
                </a:solidFill>
                <a:latin typeface="+mn-ea"/>
              </a:rPr>
              <a:t>2</a:t>
            </a:r>
            <a:endParaRPr kumimoji="1" lang="ja-JP" altLang="en-US" sz="16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7" name="円/楕円 76"/>
          <p:cNvSpPr/>
          <p:nvPr/>
        </p:nvSpPr>
        <p:spPr>
          <a:xfrm>
            <a:off x="2767578" y="2886776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2"/>
                </a:solidFill>
                <a:latin typeface="+mn-ea"/>
              </a:rPr>
              <a:t>3</a:t>
            </a:r>
            <a:endParaRPr kumimoji="1" lang="ja-JP" altLang="en-US" sz="16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2764199" y="3516291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2"/>
                </a:solidFill>
                <a:latin typeface="+mn-ea"/>
              </a:rPr>
              <a:t>4</a:t>
            </a:r>
            <a:endParaRPr kumimoji="1" lang="ja-JP" altLang="en-US" sz="16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62269" y="5736010"/>
            <a:ext cx="121058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デバイス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時刻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四角形吹き出し 55"/>
          <p:cNvSpPr/>
          <p:nvPr/>
        </p:nvSpPr>
        <p:spPr>
          <a:xfrm>
            <a:off x="4832058" y="2869249"/>
            <a:ext cx="826959" cy="436556"/>
          </a:xfrm>
          <a:prstGeom prst="wedgeRectCallout">
            <a:avLst>
              <a:gd name="adj1" fmla="val 45585"/>
              <a:gd name="adj2" fmla="val 85728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観測</a:t>
            </a:r>
          </a:p>
        </p:txBody>
      </p:sp>
      <p:sp>
        <p:nvSpPr>
          <p:cNvPr id="57" name="円/楕円 56"/>
          <p:cNvSpPr/>
          <p:nvPr/>
        </p:nvSpPr>
        <p:spPr>
          <a:xfrm>
            <a:off x="4591451" y="2593036"/>
            <a:ext cx="411709" cy="411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2"/>
                </a:solidFill>
              </a:rPr>
              <a:t>３</a:t>
            </a:r>
            <a:endParaRPr kumimoji="1" lang="ja-JP" altLang="en-US" dirty="0" smtClean="0">
              <a:solidFill>
                <a:schemeClr val="tx2"/>
              </a:solidFill>
            </a:endParaRPr>
          </a:p>
        </p:txBody>
      </p:sp>
      <p:sp>
        <p:nvSpPr>
          <p:cNvPr id="59" name="四角形吹き出し 58"/>
          <p:cNvSpPr/>
          <p:nvPr/>
        </p:nvSpPr>
        <p:spPr>
          <a:xfrm>
            <a:off x="3453573" y="5061825"/>
            <a:ext cx="4980328" cy="1462759"/>
          </a:xfrm>
          <a:prstGeom prst="wedgeRectCallout">
            <a:avLst>
              <a:gd name="adj1" fmla="val 193"/>
              <a:gd name="adj2" fmla="val -98185"/>
            </a:avLst>
          </a:prstGeom>
          <a:solidFill>
            <a:srgbClr val="FFEFE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3200"/>
              </a:lnSpc>
            </a:pPr>
            <a:r>
              <a:rPr kumimoji="1" lang="ja-JP" altLang="en-US" sz="2400" b="1" dirty="0" smtClean="0">
                <a:solidFill>
                  <a:schemeClr val="tx1"/>
                </a:solidFill>
              </a:rPr>
              <a:t>画像センサ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による</a:t>
            </a:r>
            <a:r>
              <a:rPr kumimoji="1" lang="ja-JP" altLang="en-US" sz="2400" b="1" dirty="0" smtClean="0">
                <a:solidFill>
                  <a:schemeClr val="tx1"/>
                </a:solidFill>
              </a:rPr>
              <a:t>観測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に基づき、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>
              <a:lnSpc>
                <a:spcPts val="3200"/>
              </a:lnSpc>
            </a:pPr>
            <a:r>
              <a:rPr kumimoji="1" lang="ja-JP" altLang="en-US" sz="2400" dirty="0" smtClean="0">
                <a:solidFill>
                  <a:schemeClr val="tx1"/>
                </a:solidFill>
              </a:rPr>
              <a:t>状態を更新（修正）する</a:t>
            </a:r>
          </a:p>
        </p:txBody>
      </p:sp>
    </p:spTree>
    <p:extLst>
      <p:ext uri="{BB962C8B-B14F-4D97-AF65-F5344CB8AC3E}">
        <p14:creationId xmlns:p14="http://schemas.microsoft.com/office/powerpoint/2010/main" val="24589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14" y="2870388"/>
            <a:ext cx="2232073" cy="1484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14" y="4591973"/>
            <a:ext cx="2232073" cy="14844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研究の背景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4878757" cy="514057"/>
          </a:xfrm>
          <a:solidFill>
            <a:srgbClr val="0B2075"/>
          </a:solidFill>
        </p:spPr>
        <p:txBody>
          <a:bodyPr>
            <a:normAutofit/>
          </a:bodyPr>
          <a:lstStyle/>
          <a:p>
            <a:r>
              <a:rPr kumimoji="1" lang="ja-JP" altLang="en-US" dirty="0" smtClean="0"/>
              <a:t>モバイル機器の自己位置推定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>
          <a:xfrm>
            <a:off x="213360" y="6101718"/>
            <a:ext cx="8169027" cy="39847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ウェアラブル</a:t>
            </a:r>
            <a:r>
              <a:rPr kumimoji="1" lang="ja-JP" altLang="en-US" dirty="0" smtClean="0"/>
              <a:t>機器の</a:t>
            </a:r>
            <a:r>
              <a:rPr lang="ja-JP" altLang="en-US" dirty="0" smtClean="0"/>
              <a:t>普及でより重要な技術に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01688" y="2586926"/>
            <a:ext cx="226215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2"/>
                </a:solidFill>
              </a:rPr>
              <a:t>屋内ナビゲーション</a:t>
            </a:r>
            <a:endParaRPr kumimoji="1" lang="ja-JP" altLang="en-US" b="1" dirty="0">
              <a:solidFill>
                <a:schemeClr val="tx2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01688" y="4374575"/>
            <a:ext cx="49725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2"/>
                </a:solidFill>
              </a:rPr>
              <a:t>AR</a:t>
            </a:r>
            <a:endParaRPr kumimoji="1" lang="ja-JP" altLang="en-US" b="1" dirty="0">
              <a:solidFill>
                <a:schemeClr val="tx2"/>
              </a:solidFill>
            </a:endParaRPr>
          </a:p>
        </p:txBody>
      </p:sp>
      <p:sp>
        <p:nvSpPr>
          <p:cNvPr id="9" name="コンテンツ プレースホルダー 3"/>
          <p:cNvSpPr txBox="1">
            <a:spLocks/>
          </p:cNvSpPr>
          <p:nvPr/>
        </p:nvSpPr>
        <p:spPr>
          <a:xfrm>
            <a:off x="564482" y="1596745"/>
            <a:ext cx="8029730" cy="85129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252000" tIns="10800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ja-JP" altLang="en-US" sz="2400" b="1" dirty="0" smtClean="0"/>
              <a:t>自己位置推定</a:t>
            </a:r>
            <a:endParaRPr lang="en-US" altLang="ja-JP" sz="2400" b="1" dirty="0" smtClean="0"/>
          </a:p>
          <a:p>
            <a:pPr>
              <a:spcBef>
                <a:spcPts val="600"/>
              </a:spcBef>
            </a:pPr>
            <a:r>
              <a:rPr lang="ja-JP" altLang="en-US" sz="2000" dirty="0" smtClean="0"/>
              <a:t> ＝ デバイスの空間上の位置を、</a:t>
            </a:r>
            <a:r>
              <a:rPr lang="ja-JP" altLang="en-US" sz="2000" dirty="0"/>
              <a:t>センサ</a:t>
            </a:r>
            <a:r>
              <a:rPr lang="ja-JP" altLang="en-US" sz="2000" dirty="0" smtClean="0"/>
              <a:t>データから推定</a:t>
            </a:r>
            <a:endParaRPr lang="ja-JP" altLang="en-US" sz="20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653625" y="3212439"/>
            <a:ext cx="2340544" cy="2611466"/>
            <a:chOff x="588311" y="3231440"/>
            <a:chExt cx="2340544" cy="2611466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311" y="3460889"/>
              <a:ext cx="1866323" cy="2382017"/>
            </a:xfrm>
            <a:prstGeom prst="rect">
              <a:avLst/>
            </a:prstGeom>
          </p:spPr>
        </p:pic>
        <p:sp>
          <p:nvSpPr>
            <p:cNvPr id="8" name="角丸四角形 7"/>
            <p:cNvSpPr/>
            <p:nvPr/>
          </p:nvSpPr>
          <p:spPr>
            <a:xfrm rot="1470774">
              <a:off x="2169555" y="4078536"/>
              <a:ext cx="182719" cy="391528"/>
            </a:xfrm>
            <a:prstGeom prst="roundRect">
              <a:avLst/>
            </a:prstGeom>
            <a:solidFill>
              <a:srgbClr val="CED5F3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線吹き出し 1 (枠付き) 9"/>
            <p:cNvSpPr/>
            <p:nvPr/>
          </p:nvSpPr>
          <p:spPr>
            <a:xfrm>
              <a:off x="2096567" y="3231440"/>
              <a:ext cx="832288" cy="343668"/>
            </a:xfrm>
            <a:prstGeom prst="borderCallout1">
              <a:avLst>
                <a:gd name="adj1" fmla="val 90019"/>
                <a:gd name="adj2" fmla="val 41963"/>
                <a:gd name="adj3" fmla="val 274044"/>
                <a:gd name="adj4" fmla="val 24418"/>
              </a:avLst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bg1"/>
                  </a:solidFill>
                  <a:ea typeface="Cambria Math" panose="02040503050406030204" pitchFamily="18" charset="0"/>
                </a:rPr>
                <a:t>(X,Y,Z)</a:t>
              </a:r>
              <a:endParaRPr kumimoji="1" lang="ja-JP" altLang="en-US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3341317" y="3285569"/>
            <a:ext cx="1773242" cy="738664"/>
          </a:xfrm>
          <a:prstGeom prst="rect">
            <a:avLst/>
          </a:prstGeom>
          <a:solidFill>
            <a:srgbClr val="E7EAF9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2"/>
                </a:solidFill>
              </a:rPr>
              <a:t>GPS</a:t>
            </a:r>
            <a:r>
              <a:rPr kumimoji="1" lang="ja-JP" altLang="en-US" b="1" dirty="0" smtClean="0">
                <a:solidFill>
                  <a:schemeClr val="tx2"/>
                </a:solidFill>
              </a:rPr>
              <a:t>が使えない</a:t>
            </a:r>
            <a:r>
              <a:rPr kumimoji="1" lang="en-US" altLang="ja-JP" b="1" dirty="0" smtClean="0">
                <a:solidFill>
                  <a:schemeClr val="tx2"/>
                </a:solidFill>
              </a:rPr>
              <a:t/>
            </a:r>
            <a:br>
              <a:rPr kumimoji="1" lang="en-US" altLang="ja-JP" b="1" dirty="0" smtClean="0">
                <a:solidFill>
                  <a:schemeClr val="tx2"/>
                </a:solidFill>
              </a:rPr>
            </a:br>
            <a:r>
              <a:rPr kumimoji="1" lang="ja-JP" altLang="en-US" sz="2400" b="1" dirty="0" smtClean="0">
                <a:solidFill>
                  <a:schemeClr val="tx2"/>
                </a:solidFill>
              </a:rPr>
              <a:t>屋内環境</a:t>
            </a:r>
            <a:endParaRPr kumimoji="1" lang="ja-JP" altLang="en-US" sz="2400" b="1" dirty="0">
              <a:solidFill>
                <a:schemeClr val="tx2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41317" y="4559241"/>
            <a:ext cx="1800493" cy="461665"/>
          </a:xfrm>
          <a:prstGeom prst="rect">
            <a:avLst/>
          </a:prstGeom>
          <a:solidFill>
            <a:srgbClr val="E7EAF9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tx2"/>
                </a:solidFill>
              </a:rPr>
              <a:t>高精度</a:t>
            </a:r>
            <a:r>
              <a:rPr kumimoji="1" lang="ja-JP" altLang="en-US" b="1" dirty="0" smtClean="0">
                <a:solidFill>
                  <a:schemeClr val="tx2"/>
                </a:solidFill>
              </a:rPr>
              <a:t>な推定</a:t>
            </a:r>
            <a:endParaRPr kumimoji="1" lang="ja-JP" altLang="en-US" b="1" dirty="0">
              <a:solidFill>
                <a:schemeClr val="tx2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3110593" y="4114800"/>
            <a:ext cx="2555421" cy="35387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研究の手法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5147205" cy="514057"/>
          </a:xfrm>
        </p:spPr>
        <p:txBody>
          <a:bodyPr>
            <a:normAutofit/>
          </a:bodyPr>
          <a:lstStyle/>
          <a:p>
            <a:r>
              <a:rPr lang="ja-JP" altLang="en-US" dirty="0"/>
              <a:t>統合フィルタリング</a:t>
            </a:r>
          </a:p>
        </p:txBody>
      </p:sp>
      <p:grpSp>
        <p:nvGrpSpPr>
          <p:cNvPr id="44" name="グループ化 43"/>
          <p:cNvGrpSpPr/>
          <p:nvPr/>
        </p:nvGrpSpPr>
        <p:grpSpPr>
          <a:xfrm>
            <a:off x="1839897" y="1825022"/>
            <a:ext cx="5735362" cy="4113676"/>
            <a:chOff x="1923787" y="3184243"/>
            <a:chExt cx="3021586" cy="2167226"/>
          </a:xfrm>
        </p:grpSpPr>
        <p:sp>
          <p:nvSpPr>
            <p:cNvPr id="33" name="二等辺三角形 32"/>
            <p:cNvSpPr/>
            <p:nvPr/>
          </p:nvSpPr>
          <p:spPr>
            <a:xfrm rot="4515051">
              <a:off x="1962152" y="5100623"/>
              <a:ext cx="212481" cy="28921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二等辺三角形 33"/>
            <p:cNvSpPr/>
            <p:nvPr/>
          </p:nvSpPr>
          <p:spPr>
            <a:xfrm rot="3932360">
              <a:off x="3662702" y="4300398"/>
              <a:ext cx="212481" cy="28921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二等辺三角形 34"/>
            <p:cNvSpPr/>
            <p:nvPr/>
          </p:nvSpPr>
          <p:spPr>
            <a:xfrm rot="4606381">
              <a:off x="3829591" y="4615786"/>
              <a:ext cx="212481" cy="2892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/>
            <p:cNvCxnSpPr>
              <a:stCxn id="33" idx="0"/>
              <a:endCxn id="35" idx="3"/>
            </p:cNvCxnSpPr>
            <p:nvPr/>
          </p:nvCxnSpPr>
          <p:spPr>
            <a:xfrm flipV="1">
              <a:off x="2208233" y="4793479"/>
              <a:ext cx="1586829" cy="4149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33" idx="0"/>
              <a:endCxn id="34" idx="3"/>
            </p:cNvCxnSpPr>
            <p:nvPr/>
          </p:nvCxnSpPr>
          <p:spPr>
            <a:xfrm flipV="1">
              <a:off x="2208233" y="4504881"/>
              <a:ext cx="1429083" cy="7035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円/楕円 37"/>
            <p:cNvSpPr/>
            <p:nvPr/>
          </p:nvSpPr>
          <p:spPr>
            <a:xfrm>
              <a:off x="4730189" y="4073237"/>
              <a:ext cx="215184" cy="2151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4163501" y="3184243"/>
              <a:ext cx="215184" cy="2151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>
              <a:stCxn id="34" idx="0"/>
              <a:endCxn id="38" idx="2"/>
            </p:cNvCxnSpPr>
            <p:nvPr/>
          </p:nvCxnSpPr>
          <p:spPr>
            <a:xfrm flipV="1">
              <a:off x="3900569" y="4180829"/>
              <a:ext cx="829620" cy="204298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4"/>
              <a:endCxn id="34" idx="0"/>
            </p:cNvCxnSpPr>
            <p:nvPr/>
          </p:nvCxnSpPr>
          <p:spPr>
            <a:xfrm flipH="1">
              <a:off x="3900569" y="3399427"/>
              <a:ext cx="370524" cy="98570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テキスト ボックス 51"/>
          <p:cNvSpPr txBox="1"/>
          <p:nvPr/>
        </p:nvSpPr>
        <p:spPr>
          <a:xfrm>
            <a:off x="6650543" y="2315274"/>
            <a:ext cx="1849432" cy="408447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kumimoji="1" lang="ja-JP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ランドマーク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四角形吹き出し 57"/>
          <p:cNvSpPr/>
          <p:nvPr/>
        </p:nvSpPr>
        <p:spPr>
          <a:xfrm>
            <a:off x="3773490" y="3523156"/>
            <a:ext cx="1235406" cy="436556"/>
          </a:xfrm>
          <a:prstGeom prst="wedgeRectCallout">
            <a:avLst>
              <a:gd name="adj1" fmla="val 45585"/>
              <a:gd name="adj2" fmla="val 85728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状態更新</a:t>
            </a:r>
          </a:p>
        </p:txBody>
      </p:sp>
      <p:sp>
        <p:nvSpPr>
          <p:cNvPr id="62" name="円/楕円 61"/>
          <p:cNvSpPr/>
          <p:nvPr/>
        </p:nvSpPr>
        <p:spPr>
          <a:xfrm>
            <a:off x="3474106" y="3228276"/>
            <a:ext cx="411709" cy="411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2"/>
                </a:solidFill>
              </a:rPr>
              <a:t>４</a:t>
            </a:r>
            <a:endParaRPr kumimoji="1" lang="ja-JP" altLang="en-US" dirty="0" smtClean="0">
              <a:solidFill>
                <a:schemeClr val="tx2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98530" y="1752149"/>
            <a:ext cx="2339016" cy="2207563"/>
            <a:chOff x="1098958" y="3414318"/>
            <a:chExt cx="2852257" cy="2691960"/>
          </a:xfrm>
        </p:grpSpPr>
        <p:sp>
          <p:nvSpPr>
            <p:cNvPr id="43" name="正方形/長方形 42"/>
            <p:cNvSpPr/>
            <p:nvPr/>
          </p:nvSpPr>
          <p:spPr>
            <a:xfrm>
              <a:off x="1493240" y="3414318"/>
              <a:ext cx="2457975" cy="419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制御</a:t>
              </a: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493236" y="4174314"/>
              <a:ext cx="2457975" cy="419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状態予測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1493238" y="4929324"/>
              <a:ext cx="2457975" cy="419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観測</a:t>
              </a: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493237" y="5686827"/>
              <a:ext cx="2457975" cy="419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</a:rPr>
                <a:t>状態更新</a:t>
              </a:r>
            </a:p>
          </p:txBody>
        </p:sp>
        <p:cxnSp>
          <p:nvCxnSpPr>
            <p:cNvPr id="48" name="直線矢印コネクタ 47"/>
            <p:cNvCxnSpPr>
              <a:stCxn id="43" idx="2"/>
              <a:endCxn id="45" idx="0"/>
            </p:cNvCxnSpPr>
            <p:nvPr/>
          </p:nvCxnSpPr>
          <p:spPr>
            <a:xfrm flipH="1">
              <a:off x="2722224" y="3833769"/>
              <a:ext cx="4" cy="34054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stCxn id="45" idx="2"/>
              <a:endCxn id="46" idx="0"/>
            </p:cNvCxnSpPr>
            <p:nvPr/>
          </p:nvCxnSpPr>
          <p:spPr>
            <a:xfrm>
              <a:off x="2722224" y="4593765"/>
              <a:ext cx="2" cy="33555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46" idx="2"/>
              <a:endCxn id="47" idx="0"/>
            </p:cNvCxnSpPr>
            <p:nvPr/>
          </p:nvCxnSpPr>
          <p:spPr>
            <a:xfrm flipH="1">
              <a:off x="2722225" y="5348775"/>
              <a:ext cx="1" cy="33805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>
              <a:stCxn id="47" idx="1"/>
            </p:cNvCxnSpPr>
            <p:nvPr/>
          </p:nvCxnSpPr>
          <p:spPr>
            <a:xfrm flipH="1" flipV="1">
              <a:off x="1098958" y="5896552"/>
              <a:ext cx="394279" cy="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V="1">
              <a:off x="1098958" y="3625289"/>
              <a:ext cx="0" cy="227250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/>
            <p:cNvCxnSpPr>
              <a:endCxn id="43" idx="1"/>
            </p:cNvCxnSpPr>
            <p:nvPr/>
          </p:nvCxnSpPr>
          <p:spPr>
            <a:xfrm>
              <a:off x="1098958" y="3624043"/>
              <a:ext cx="394282" cy="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円/楕円 74"/>
          <p:cNvSpPr/>
          <p:nvPr/>
        </p:nvSpPr>
        <p:spPr>
          <a:xfrm>
            <a:off x="2774336" y="1627746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2"/>
                </a:solidFill>
                <a:latin typeface="+mn-ea"/>
              </a:rPr>
              <a:t>１</a:t>
            </a:r>
          </a:p>
        </p:txBody>
      </p:sp>
      <p:sp>
        <p:nvSpPr>
          <p:cNvPr id="76" name="円/楕円 75"/>
          <p:cNvSpPr/>
          <p:nvPr/>
        </p:nvSpPr>
        <p:spPr>
          <a:xfrm>
            <a:off x="2770957" y="2257261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2"/>
                </a:solidFill>
                <a:latin typeface="+mn-ea"/>
              </a:rPr>
              <a:t>2</a:t>
            </a:r>
            <a:endParaRPr kumimoji="1" lang="ja-JP" altLang="en-US" sz="16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7" name="円/楕円 76"/>
          <p:cNvSpPr/>
          <p:nvPr/>
        </p:nvSpPr>
        <p:spPr>
          <a:xfrm>
            <a:off x="2767578" y="2886776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2"/>
                </a:solidFill>
                <a:latin typeface="+mn-ea"/>
              </a:rPr>
              <a:t>3</a:t>
            </a:r>
            <a:endParaRPr kumimoji="1" lang="ja-JP" altLang="en-US" sz="16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2764199" y="3516291"/>
            <a:ext cx="326414" cy="3264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2"/>
                </a:solidFill>
                <a:latin typeface="+mn-ea"/>
              </a:rPr>
              <a:t>4</a:t>
            </a:r>
            <a:endParaRPr kumimoji="1" lang="ja-JP" altLang="en-US" sz="16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62269" y="5736010"/>
            <a:ext cx="121058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デバイス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時刻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四角形吹き出し 55"/>
          <p:cNvSpPr/>
          <p:nvPr/>
        </p:nvSpPr>
        <p:spPr>
          <a:xfrm>
            <a:off x="4832058" y="2869249"/>
            <a:ext cx="826959" cy="436556"/>
          </a:xfrm>
          <a:prstGeom prst="wedgeRectCallout">
            <a:avLst>
              <a:gd name="adj1" fmla="val 45585"/>
              <a:gd name="adj2" fmla="val 85728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観測</a:t>
            </a:r>
          </a:p>
        </p:txBody>
      </p:sp>
      <p:sp>
        <p:nvSpPr>
          <p:cNvPr id="57" name="円/楕円 56"/>
          <p:cNvSpPr/>
          <p:nvPr/>
        </p:nvSpPr>
        <p:spPr>
          <a:xfrm>
            <a:off x="4591451" y="2593036"/>
            <a:ext cx="411709" cy="411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2"/>
                </a:solidFill>
              </a:rPr>
              <a:t>３</a:t>
            </a:r>
            <a:endParaRPr kumimoji="1" lang="ja-JP" altLang="en-US" dirty="0" smtClean="0">
              <a:solidFill>
                <a:schemeClr val="tx2"/>
              </a:solidFill>
            </a:endParaRPr>
          </a:p>
        </p:txBody>
      </p:sp>
      <p:sp>
        <p:nvSpPr>
          <p:cNvPr id="53" name="四角形吹き出し 52"/>
          <p:cNvSpPr/>
          <p:nvPr/>
        </p:nvSpPr>
        <p:spPr>
          <a:xfrm>
            <a:off x="3746494" y="5623665"/>
            <a:ext cx="917785" cy="454363"/>
          </a:xfrm>
          <a:prstGeom prst="wedgeRectCallout">
            <a:avLst>
              <a:gd name="adj1" fmla="val 4446"/>
              <a:gd name="adj2" fmla="val -103439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制御</a:t>
            </a:r>
          </a:p>
        </p:txBody>
      </p:sp>
      <p:sp>
        <p:nvSpPr>
          <p:cNvPr id="60" name="四角形吹き出し 59"/>
          <p:cNvSpPr/>
          <p:nvPr/>
        </p:nvSpPr>
        <p:spPr>
          <a:xfrm>
            <a:off x="5773559" y="5124469"/>
            <a:ext cx="1281582" cy="478948"/>
          </a:xfrm>
          <a:prstGeom prst="wedgeRectCallout">
            <a:avLst>
              <a:gd name="adj1" fmla="val -37547"/>
              <a:gd name="adj2" fmla="val -101687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状態予測</a:t>
            </a:r>
          </a:p>
        </p:txBody>
      </p:sp>
      <p:sp>
        <p:nvSpPr>
          <p:cNvPr id="61" name="円/楕円 60"/>
          <p:cNvSpPr/>
          <p:nvPr/>
        </p:nvSpPr>
        <p:spPr>
          <a:xfrm>
            <a:off x="3474106" y="5417810"/>
            <a:ext cx="411709" cy="411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2"/>
                </a:solidFill>
              </a:rPr>
              <a:t>１</a:t>
            </a:r>
          </a:p>
        </p:txBody>
      </p:sp>
      <p:sp>
        <p:nvSpPr>
          <p:cNvPr id="63" name="円/楕円 62"/>
          <p:cNvSpPr/>
          <p:nvPr/>
        </p:nvSpPr>
        <p:spPr>
          <a:xfrm>
            <a:off x="6849286" y="4816756"/>
            <a:ext cx="411709" cy="4117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2"/>
                </a:solidFill>
              </a:rPr>
              <a:t>２</a:t>
            </a:r>
            <a:endParaRPr kumimoji="1" lang="ja-JP" altLang="en-US" dirty="0" smtClean="0">
              <a:solidFill>
                <a:schemeClr val="tx2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927406" y="612540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人間がデバイスを動かす</a:t>
            </a:r>
            <a:endParaRPr kumimoji="1" lang="ja-JP" altLang="en-US" sz="20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572998" y="565079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デバイス位置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895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研究の手法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59" y="953795"/>
            <a:ext cx="5700879" cy="514057"/>
          </a:xfrm>
        </p:spPr>
        <p:txBody>
          <a:bodyPr>
            <a:normAutofit/>
          </a:bodyPr>
          <a:lstStyle/>
          <a:p>
            <a:r>
              <a:rPr lang="ja-JP" altLang="en-US" dirty="0"/>
              <a:t>統合フィルタリング</a:t>
            </a:r>
          </a:p>
        </p:txBody>
      </p:sp>
      <p:sp>
        <p:nvSpPr>
          <p:cNvPr id="17" name="二等辺三角形 16"/>
          <p:cNvSpPr/>
          <p:nvPr/>
        </p:nvSpPr>
        <p:spPr>
          <a:xfrm rot="5083873">
            <a:off x="1537988" y="5417475"/>
            <a:ext cx="212481" cy="2892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18"/>
          <p:cNvSpPr/>
          <p:nvPr/>
        </p:nvSpPr>
        <p:spPr>
          <a:xfrm rot="5083873">
            <a:off x="3323267" y="5298404"/>
            <a:ext cx="212481" cy="2892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stCxn id="17" idx="0"/>
            <a:endCxn id="19" idx="3"/>
          </p:cNvCxnSpPr>
          <p:nvPr/>
        </p:nvCxnSpPr>
        <p:spPr>
          <a:xfrm flipV="1">
            <a:off x="1788223" y="5456289"/>
            <a:ext cx="1497290" cy="925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844035" y="5043558"/>
            <a:ext cx="64644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t-1</a:t>
            </a:r>
            <a:endParaRPr kumimoji="1" lang="ja-JP" altLang="en-US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9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</a:t>
            </a:r>
            <a:r>
              <a:rPr lang="ja-JP" altLang="en-US" dirty="0"/>
              <a:t>の手法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59" y="953795"/>
            <a:ext cx="5700879" cy="514057"/>
          </a:xfrm>
        </p:spPr>
        <p:txBody>
          <a:bodyPr>
            <a:normAutofit/>
          </a:bodyPr>
          <a:lstStyle/>
          <a:p>
            <a:r>
              <a:rPr lang="ja-JP" altLang="en-US" dirty="0"/>
              <a:t>統合フィルタリング</a:t>
            </a:r>
          </a:p>
        </p:txBody>
      </p:sp>
      <p:sp>
        <p:nvSpPr>
          <p:cNvPr id="17" name="二等辺三角形 16"/>
          <p:cNvSpPr/>
          <p:nvPr/>
        </p:nvSpPr>
        <p:spPr>
          <a:xfrm rot="5083873">
            <a:off x="1537988" y="5417475"/>
            <a:ext cx="212481" cy="2892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4515051">
            <a:off x="3257103" y="4966400"/>
            <a:ext cx="212481" cy="2892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4606381">
            <a:off x="5124542" y="4481563"/>
            <a:ext cx="212481" cy="2892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22" idx="0"/>
            <a:endCxn id="24" idx="3"/>
          </p:cNvCxnSpPr>
          <p:nvPr/>
        </p:nvCxnSpPr>
        <p:spPr>
          <a:xfrm flipV="1">
            <a:off x="3503184" y="4659256"/>
            <a:ext cx="1586829" cy="4149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7" idx="0"/>
            <a:endCxn id="22" idx="3"/>
          </p:cNvCxnSpPr>
          <p:nvPr/>
        </p:nvCxnSpPr>
        <p:spPr>
          <a:xfrm flipV="1">
            <a:off x="1788223" y="5147821"/>
            <a:ext cx="1435280" cy="400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22" idx="0"/>
          </p:cNvCxnSpPr>
          <p:nvPr/>
        </p:nvCxnSpPr>
        <p:spPr>
          <a:xfrm flipV="1">
            <a:off x="3503184" y="3257495"/>
            <a:ext cx="391065" cy="181669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2" idx="0"/>
          </p:cNvCxnSpPr>
          <p:nvPr/>
        </p:nvCxnSpPr>
        <p:spPr>
          <a:xfrm>
            <a:off x="3503184" y="5074191"/>
            <a:ext cx="2293191" cy="53594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22" idx="0"/>
          </p:cNvCxnSpPr>
          <p:nvPr/>
        </p:nvCxnSpPr>
        <p:spPr>
          <a:xfrm>
            <a:off x="3503184" y="5074191"/>
            <a:ext cx="604588" cy="1172653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844035" y="5043558"/>
            <a:ext cx="64644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t-1</a:t>
            </a:r>
            <a:endParaRPr kumimoji="1" lang="ja-JP" altLang="en-US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639070" y="4609910"/>
            <a:ext cx="64644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3862736" y="3073824"/>
            <a:ext cx="215184" cy="21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076259" y="6215331"/>
            <a:ext cx="215184" cy="21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5796375" y="5502545"/>
            <a:ext cx="215184" cy="21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8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</a:t>
            </a:r>
            <a:r>
              <a:rPr lang="ja-JP" altLang="en-US" dirty="0"/>
              <a:t>の手法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59" y="953795"/>
            <a:ext cx="5700879" cy="514057"/>
          </a:xfrm>
        </p:spPr>
        <p:txBody>
          <a:bodyPr>
            <a:normAutofit/>
          </a:bodyPr>
          <a:lstStyle/>
          <a:p>
            <a:r>
              <a:rPr lang="ja-JP" altLang="en-US" dirty="0"/>
              <a:t>統合フィルタリング</a:t>
            </a:r>
          </a:p>
        </p:txBody>
      </p:sp>
      <p:sp>
        <p:nvSpPr>
          <p:cNvPr id="17" name="二等辺三角形 16"/>
          <p:cNvSpPr/>
          <p:nvPr/>
        </p:nvSpPr>
        <p:spPr>
          <a:xfrm rot="5083873">
            <a:off x="1537988" y="5417475"/>
            <a:ext cx="212481" cy="2892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4515051">
            <a:off x="3257103" y="4966400"/>
            <a:ext cx="212481" cy="2892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3932360">
            <a:off x="4957653" y="4166175"/>
            <a:ext cx="212481" cy="2892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3665426">
            <a:off x="6612411" y="3279255"/>
            <a:ext cx="212481" cy="2892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>
            <a:stCxn id="23" idx="0"/>
            <a:endCxn id="25" idx="3"/>
          </p:cNvCxnSpPr>
          <p:nvPr/>
        </p:nvCxnSpPr>
        <p:spPr>
          <a:xfrm flipV="1">
            <a:off x="5195520" y="3493767"/>
            <a:ext cx="1396546" cy="7571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7" idx="0"/>
            <a:endCxn id="22" idx="3"/>
          </p:cNvCxnSpPr>
          <p:nvPr/>
        </p:nvCxnSpPr>
        <p:spPr>
          <a:xfrm flipV="1">
            <a:off x="1788223" y="5147821"/>
            <a:ext cx="1435280" cy="400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2" idx="0"/>
            <a:endCxn id="23" idx="3"/>
          </p:cNvCxnSpPr>
          <p:nvPr/>
        </p:nvCxnSpPr>
        <p:spPr>
          <a:xfrm flipV="1">
            <a:off x="3503184" y="4370658"/>
            <a:ext cx="1429083" cy="70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23" idx="0"/>
          </p:cNvCxnSpPr>
          <p:nvPr/>
        </p:nvCxnSpPr>
        <p:spPr>
          <a:xfrm>
            <a:off x="4046407" y="3257495"/>
            <a:ext cx="1149113" cy="993409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3" idx="0"/>
          </p:cNvCxnSpPr>
          <p:nvPr/>
        </p:nvCxnSpPr>
        <p:spPr>
          <a:xfrm flipV="1">
            <a:off x="5195520" y="3793392"/>
            <a:ext cx="2515807" cy="45751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23" idx="0"/>
          </p:cNvCxnSpPr>
          <p:nvPr/>
        </p:nvCxnSpPr>
        <p:spPr>
          <a:xfrm>
            <a:off x="5195520" y="4250904"/>
            <a:ext cx="632368" cy="1283154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endCxn id="23" idx="0"/>
          </p:cNvCxnSpPr>
          <p:nvPr/>
        </p:nvCxnSpPr>
        <p:spPr>
          <a:xfrm flipH="1">
            <a:off x="5195520" y="1959070"/>
            <a:ext cx="622194" cy="2291834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844035" y="5043558"/>
            <a:ext cx="64644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t-1</a:t>
            </a:r>
            <a:endParaRPr kumimoji="1" lang="ja-JP" altLang="en-US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639070" y="4609910"/>
            <a:ext cx="64644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74689" y="3965345"/>
            <a:ext cx="64644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+1</a:t>
            </a:r>
            <a:endParaRPr kumimoji="1" lang="ja-JP" altLang="en-US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3862736" y="3073824"/>
            <a:ext cx="215184" cy="21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4076259" y="6215331"/>
            <a:ext cx="215184" cy="21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5796375" y="5502545"/>
            <a:ext cx="215184" cy="21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7711327" y="3685800"/>
            <a:ext cx="215184" cy="21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5710122" y="1743886"/>
            <a:ext cx="215184" cy="21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</a:t>
            </a:r>
            <a:r>
              <a:rPr lang="ja-JP" altLang="en-US" dirty="0"/>
              <a:t>の手法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59" y="953795"/>
            <a:ext cx="5700879" cy="514057"/>
          </a:xfrm>
        </p:spPr>
        <p:txBody>
          <a:bodyPr>
            <a:normAutofit/>
          </a:bodyPr>
          <a:lstStyle/>
          <a:p>
            <a:r>
              <a:rPr lang="ja-JP" altLang="en-US" dirty="0"/>
              <a:t>統合フィルタリング</a:t>
            </a:r>
          </a:p>
        </p:txBody>
      </p:sp>
      <p:sp>
        <p:nvSpPr>
          <p:cNvPr id="17" name="二等辺三角形 16"/>
          <p:cNvSpPr/>
          <p:nvPr/>
        </p:nvSpPr>
        <p:spPr>
          <a:xfrm rot="5083873">
            <a:off x="1537988" y="5417475"/>
            <a:ext cx="212481" cy="2892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4515051">
            <a:off x="3257103" y="4966400"/>
            <a:ext cx="212481" cy="2892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3932360">
            <a:off x="4957653" y="4166175"/>
            <a:ext cx="212481" cy="2892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/>
          <p:cNvSpPr/>
          <p:nvPr/>
        </p:nvSpPr>
        <p:spPr>
          <a:xfrm rot="2503986">
            <a:off x="6353984" y="2821306"/>
            <a:ext cx="212481" cy="2892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stCxn id="17" idx="0"/>
            <a:endCxn id="22" idx="3"/>
          </p:cNvCxnSpPr>
          <p:nvPr/>
        </p:nvCxnSpPr>
        <p:spPr>
          <a:xfrm flipV="1">
            <a:off x="1788223" y="5147821"/>
            <a:ext cx="1435280" cy="400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2" idx="0"/>
            <a:endCxn id="23" idx="3"/>
          </p:cNvCxnSpPr>
          <p:nvPr/>
        </p:nvCxnSpPr>
        <p:spPr>
          <a:xfrm flipV="1">
            <a:off x="3503184" y="4370658"/>
            <a:ext cx="1429083" cy="70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3" idx="0"/>
            <a:endCxn id="26" idx="3"/>
          </p:cNvCxnSpPr>
          <p:nvPr/>
        </p:nvCxnSpPr>
        <p:spPr>
          <a:xfrm flipV="1">
            <a:off x="5195520" y="3073824"/>
            <a:ext cx="1168447" cy="1177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endCxn id="26" idx="0"/>
          </p:cNvCxnSpPr>
          <p:nvPr/>
        </p:nvCxnSpPr>
        <p:spPr>
          <a:xfrm>
            <a:off x="5893793" y="1927557"/>
            <a:ext cx="662690" cy="93044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26" idx="0"/>
          </p:cNvCxnSpPr>
          <p:nvPr/>
        </p:nvCxnSpPr>
        <p:spPr>
          <a:xfrm>
            <a:off x="6556483" y="2857999"/>
            <a:ext cx="1186357" cy="859314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844035" y="5043558"/>
            <a:ext cx="64644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t-1</a:t>
            </a:r>
            <a:endParaRPr kumimoji="1" lang="ja-JP" altLang="en-US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639070" y="4609910"/>
            <a:ext cx="64644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74689" y="3965345"/>
            <a:ext cx="64644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+1</a:t>
            </a:r>
            <a:endParaRPr kumimoji="1" lang="ja-JP" altLang="en-US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562205" y="2372819"/>
            <a:ext cx="64644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+2</a:t>
            </a:r>
            <a:endParaRPr kumimoji="1" lang="ja-JP" altLang="en-US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3862736" y="3073824"/>
            <a:ext cx="215184" cy="21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4076259" y="6215331"/>
            <a:ext cx="215184" cy="21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5796375" y="5502545"/>
            <a:ext cx="215184" cy="21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7711327" y="3685800"/>
            <a:ext cx="215184" cy="21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5710122" y="1743886"/>
            <a:ext cx="215184" cy="21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</a:t>
            </a:r>
            <a:r>
              <a:rPr lang="ja-JP" altLang="en-US" dirty="0"/>
              <a:t>の手法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59" y="953795"/>
            <a:ext cx="5700879" cy="514057"/>
          </a:xfrm>
        </p:spPr>
        <p:txBody>
          <a:bodyPr>
            <a:normAutofit/>
          </a:bodyPr>
          <a:lstStyle/>
          <a:p>
            <a:r>
              <a:rPr lang="ja-JP" altLang="en-US" dirty="0"/>
              <a:t>統合フィルタリング</a:t>
            </a:r>
          </a:p>
        </p:txBody>
      </p:sp>
      <p:sp>
        <p:nvSpPr>
          <p:cNvPr id="17" name="二等辺三角形 16"/>
          <p:cNvSpPr/>
          <p:nvPr/>
        </p:nvSpPr>
        <p:spPr>
          <a:xfrm rot="5083873">
            <a:off x="1537988" y="5417475"/>
            <a:ext cx="212481" cy="2892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4515051">
            <a:off x="3257103" y="4966400"/>
            <a:ext cx="212481" cy="2892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3932360">
            <a:off x="4957653" y="4166175"/>
            <a:ext cx="212481" cy="2892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/>
          <p:cNvSpPr/>
          <p:nvPr/>
        </p:nvSpPr>
        <p:spPr>
          <a:xfrm rot="2503986">
            <a:off x="6353984" y="2821306"/>
            <a:ext cx="212481" cy="28921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stCxn id="17" idx="0"/>
            <a:endCxn id="22" idx="3"/>
          </p:cNvCxnSpPr>
          <p:nvPr/>
        </p:nvCxnSpPr>
        <p:spPr>
          <a:xfrm flipV="1">
            <a:off x="1788223" y="5147821"/>
            <a:ext cx="1435280" cy="400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2" idx="0"/>
            <a:endCxn id="23" idx="3"/>
          </p:cNvCxnSpPr>
          <p:nvPr/>
        </p:nvCxnSpPr>
        <p:spPr>
          <a:xfrm flipV="1">
            <a:off x="3503184" y="4370658"/>
            <a:ext cx="1429083" cy="70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3" idx="0"/>
            <a:endCxn id="26" idx="3"/>
          </p:cNvCxnSpPr>
          <p:nvPr/>
        </p:nvCxnSpPr>
        <p:spPr>
          <a:xfrm flipV="1">
            <a:off x="5195520" y="3073824"/>
            <a:ext cx="1168447" cy="1177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844035" y="5043558"/>
            <a:ext cx="64644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t-1</a:t>
            </a:r>
            <a:endParaRPr kumimoji="1" lang="ja-JP" altLang="en-US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639070" y="4609910"/>
            <a:ext cx="64644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74689" y="3965345"/>
            <a:ext cx="64644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+1</a:t>
            </a:r>
            <a:endParaRPr kumimoji="1" lang="ja-JP" altLang="en-US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62205" y="2372819"/>
            <a:ext cx="64644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+2</a:t>
            </a:r>
            <a:endParaRPr kumimoji="1" lang="ja-JP" altLang="en-US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862736" y="3073824"/>
            <a:ext cx="215184" cy="21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4076259" y="6215331"/>
            <a:ext cx="215184" cy="21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5796375" y="5502545"/>
            <a:ext cx="215184" cy="21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7711327" y="3685800"/>
            <a:ext cx="215184" cy="21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5710122" y="1743886"/>
            <a:ext cx="215184" cy="21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6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の手法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ベイズフィルタ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95621" y="1705014"/>
            <a:ext cx="2217262" cy="4537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制御・状態予測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95621" y="2309901"/>
            <a:ext cx="2217262" cy="4537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観測・状態更新</a:t>
            </a:r>
          </a:p>
        </p:txBody>
      </p:sp>
      <p:sp>
        <p:nvSpPr>
          <p:cNvPr id="18" name="左中かっこ 17"/>
          <p:cNvSpPr/>
          <p:nvPr/>
        </p:nvSpPr>
        <p:spPr>
          <a:xfrm flipH="1">
            <a:off x="3110845" y="1602557"/>
            <a:ext cx="292231" cy="1300899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506772" y="2022173"/>
            <a:ext cx="4717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ベイズフィルタによって統合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拡張カルマンフィルタ </a:t>
            </a:r>
            <a:r>
              <a:rPr kumimoji="1" lang="en-US" altLang="ja-JP" sz="1600" dirty="0" smtClean="0"/>
              <a:t>or </a:t>
            </a:r>
            <a:r>
              <a:rPr kumimoji="1" lang="ja-JP" altLang="en-US" sz="1600" dirty="0" smtClean="0"/>
              <a:t>パーティクルフィルタ</a:t>
            </a:r>
            <a:r>
              <a:rPr kumimoji="1" lang="en-US" altLang="ja-JP" sz="1600" dirty="0" smtClean="0"/>
              <a:t>)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175802" y="3975800"/>
                <a:ext cx="47197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3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802" y="3975800"/>
                <a:ext cx="4719703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027314" y="4816097"/>
                <a:ext cx="383691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3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314" y="4816097"/>
                <a:ext cx="383691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四角形吹き出し 22"/>
          <p:cNvSpPr/>
          <p:nvPr/>
        </p:nvSpPr>
        <p:spPr>
          <a:xfrm>
            <a:off x="4362846" y="3484744"/>
            <a:ext cx="1325461" cy="372188"/>
          </a:xfrm>
          <a:prstGeom prst="wedgeRectCallout">
            <a:avLst>
              <a:gd name="adj1" fmla="val 17475"/>
              <a:gd name="adj2" fmla="val 1098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</a:t>
            </a:r>
            <a:r>
              <a:rPr kumimoji="1" lang="en-US" altLang="ja-JP" dirty="0" smtClean="0">
                <a:solidFill>
                  <a:schemeClr val="tx1"/>
                </a:solidFill>
              </a:rPr>
              <a:t>-1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の状態</a:t>
            </a:r>
          </a:p>
        </p:txBody>
      </p:sp>
      <p:sp>
        <p:nvSpPr>
          <p:cNvPr id="24" name="四角形吹き出し 23"/>
          <p:cNvSpPr/>
          <p:nvPr/>
        </p:nvSpPr>
        <p:spPr>
          <a:xfrm>
            <a:off x="5827234" y="3484744"/>
            <a:ext cx="2073979" cy="372188"/>
          </a:xfrm>
          <a:prstGeom prst="wedgeRectCallout">
            <a:avLst>
              <a:gd name="adj1" fmla="val -33513"/>
              <a:gd name="adj2" fmla="val 1120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制御（</a:t>
            </a:r>
            <a:r>
              <a:rPr lang="en-US" altLang="ja-JP" dirty="0" smtClean="0">
                <a:solidFill>
                  <a:schemeClr val="tx1"/>
                </a:solidFill>
              </a:rPr>
              <a:t>IMU</a:t>
            </a:r>
            <a:r>
              <a:rPr lang="ja-JP" altLang="en-US" dirty="0" smtClean="0">
                <a:solidFill>
                  <a:schemeClr val="tx1"/>
                </a:solidFill>
              </a:rPr>
              <a:t>の値）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5" name="四角形吹き出し 24"/>
          <p:cNvSpPr/>
          <p:nvPr/>
        </p:nvSpPr>
        <p:spPr>
          <a:xfrm>
            <a:off x="4543208" y="5656394"/>
            <a:ext cx="1473064" cy="372188"/>
          </a:xfrm>
          <a:prstGeom prst="wedgeRectCallout">
            <a:avLst>
              <a:gd name="adj1" fmla="val 3060"/>
              <a:gd name="adj2" fmla="val -1274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の状態予測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82733" y="407940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システムモデル</a:t>
            </a:r>
            <a:endParaRPr kumimoji="1" lang="en-US" altLang="ja-JP" dirty="0" smtClean="0"/>
          </a:p>
          <a:p>
            <a:r>
              <a:rPr lang="ja-JP" altLang="en-US" dirty="0" smtClean="0"/>
              <a:t>（制御・状態予測）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82733" y="495523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観測モデル</a:t>
            </a:r>
            <a:endParaRPr kumimoji="1" lang="en-US" altLang="ja-JP" dirty="0" smtClean="0"/>
          </a:p>
          <a:p>
            <a:r>
              <a:rPr lang="ja-JP" altLang="en-US" dirty="0" smtClean="0"/>
              <a:t>（観測・状態更新）</a:t>
            </a:r>
            <a:endParaRPr kumimoji="1" lang="ja-JP" altLang="en-US" dirty="0"/>
          </a:p>
        </p:txBody>
      </p:sp>
      <p:sp>
        <p:nvSpPr>
          <p:cNvPr id="28" name="四角形吹き出し 27"/>
          <p:cNvSpPr/>
          <p:nvPr/>
        </p:nvSpPr>
        <p:spPr>
          <a:xfrm>
            <a:off x="2556636" y="3478098"/>
            <a:ext cx="1460516" cy="372188"/>
          </a:xfrm>
          <a:prstGeom prst="wedgeRectCallout">
            <a:avLst>
              <a:gd name="adj1" fmla="val 20666"/>
              <a:gd name="adj2" fmla="val 1194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の状態予測</a:t>
            </a:r>
          </a:p>
        </p:txBody>
      </p:sp>
      <p:sp>
        <p:nvSpPr>
          <p:cNvPr id="29" name="四角形吹き出し 28"/>
          <p:cNvSpPr/>
          <p:nvPr/>
        </p:nvSpPr>
        <p:spPr>
          <a:xfrm>
            <a:off x="2556635" y="5662452"/>
            <a:ext cx="1806212" cy="768979"/>
          </a:xfrm>
          <a:prstGeom prst="wedgeRectCallout">
            <a:avLst>
              <a:gd name="adj1" fmla="val 18280"/>
              <a:gd name="adj2" fmla="val -851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観測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（特徴点座標）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</a:t>
            </a:r>
            <a:r>
              <a:rPr lang="ja-JP" altLang="en-US" dirty="0" smtClean="0"/>
              <a:t>の</a:t>
            </a:r>
            <a:r>
              <a:rPr lang="ja-JP" altLang="en-US" dirty="0"/>
              <a:t>手法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| </a:t>
            </a:r>
            <a:r>
              <a:rPr kumimoji="1" lang="ja-JP" altLang="en-US" dirty="0" smtClean="0"/>
              <a:t>システムモデル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システムモデルの構築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00914" y="3791424"/>
                <a:ext cx="8037354" cy="15266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brk m:alnAt="7"/>
                                </m:rPr>
                                <a:rPr kumimoji="1" lang="en-US" altLang="ja-JP" b="0" i="1" baseline="-2500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i="1" baseline="-25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i="1" baseline="-25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i="1" baseline="-25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i="1" baseline="-25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  <m:e>
                              <m:r>
                                <a:rPr kumimoji="1" lang="en-US" altLang="ja-JP" b="1" i="0" smtClean="0">
                                  <a:latin typeface="Cambria Math" panose="02040503050406030204" pitchFamily="18" charset="0"/>
                                </a:rPr>
                                <m:t>𝐓𝐈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ja-JP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/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dirty="0" smtClean="0"/>
                  <a:t>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kumimoji="1"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1" i="0" dirty="0" smtClean="0"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kumimoji="1" lang="en-US" altLang="ja-JP" b="1" i="0" dirty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ja-JP" b="1" dirty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  <m:r>
                                <a:rPr kumimoji="1" lang="en-US" altLang="ja-JP" b="1" i="0" dirty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  <m:e/>
                          </m:mr>
                          <m:mr>
                            <m:e/>
                            <m:e/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i="1" dirty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/>
                            <m:e/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1" i="1" dirty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14" y="3791424"/>
                <a:ext cx="8037354" cy="15266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3360485" y="5391294"/>
                <a:ext cx="4778680" cy="87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16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ja-JP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16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ja-JP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1" lang="ja-JP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1" lang="ja-JP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1" lang="ja-JP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ja-JP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1" lang="ja-JP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1" lang="ja-JP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ja-JP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ja-JP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1" lang="ja-JP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ja-JP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485" y="5391294"/>
                <a:ext cx="4778680" cy="8749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647724" y="3969966"/>
            <a:ext cx="5437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位置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速度</a:t>
            </a:r>
            <a:endParaRPr lang="en-US" altLang="ja-JP" sz="1400" b="1" dirty="0" smtClean="0"/>
          </a:p>
          <a:p>
            <a:endParaRPr kumimoji="1" lang="en-US" altLang="ja-JP" sz="1400" b="1" dirty="0" smtClean="0"/>
          </a:p>
          <a:p>
            <a:r>
              <a:rPr kumimoji="1" lang="ja-JP" altLang="en-US" sz="1400" b="1" dirty="0" smtClean="0"/>
              <a:t>姿勢</a:t>
            </a:r>
            <a:endParaRPr kumimoji="1" lang="en-US" altLang="ja-JP" sz="1400" b="1" dirty="0" smtClean="0"/>
          </a:p>
          <a:p>
            <a:r>
              <a:rPr lang="ja-JP" altLang="en-US" sz="1400" b="1" dirty="0"/>
              <a:t>　</a:t>
            </a:r>
            <a:endParaRPr kumimoji="1" lang="ja-JP" altLang="en-US" sz="1400" b="1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1760549" y="2051688"/>
            <a:ext cx="1895092" cy="1606669"/>
            <a:chOff x="1854608" y="1838326"/>
            <a:chExt cx="1569629" cy="133074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723" y="2354893"/>
              <a:ext cx="356624" cy="629461"/>
            </a:xfrm>
            <a:prstGeom prst="rect">
              <a:avLst/>
            </a:prstGeom>
            <a:scene3d>
              <a:camera prst="isometricLeftDown">
                <a:rot lat="593098" lon="2424068" rev="21425472"/>
              </a:camera>
              <a:lightRig rig="threePt" dir="t"/>
            </a:scene3d>
          </p:spPr>
        </p:pic>
        <p:grpSp>
          <p:nvGrpSpPr>
            <p:cNvPr id="10" name="グループ化 9"/>
            <p:cNvGrpSpPr/>
            <p:nvPr/>
          </p:nvGrpSpPr>
          <p:grpSpPr>
            <a:xfrm>
              <a:off x="1854608" y="1838326"/>
              <a:ext cx="1569629" cy="1330740"/>
              <a:chOff x="1299689" y="2453332"/>
              <a:chExt cx="2171203" cy="1840758"/>
            </a:xfrm>
          </p:grpSpPr>
          <p:cxnSp>
            <p:nvCxnSpPr>
              <p:cNvPr id="12" name="直線矢印コネクタ 11"/>
              <p:cNvCxnSpPr/>
              <p:nvPr/>
            </p:nvCxnSpPr>
            <p:spPr>
              <a:xfrm flipV="1">
                <a:off x="2320455" y="2453332"/>
                <a:ext cx="82824" cy="1135692"/>
              </a:xfrm>
              <a:prstGeom prst="straightConnector1">
                <a:avLst/>
              </a:prstGeom>
              <a:ln w="19050">
                <a:solidFill>
                  <a:schemeClr val="tx1">
                    <a:lumMod val="90000"/>
                    <a:lumOff val="10000"/>
                  </a:schemeClr>
                </a:solidFill>
                <a:round/>
                <a:headEnd type="oval" w="sm" len="sm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矢印コネクタ 12"/>
              <p:cNvCxnSpPr/>
              <p:nvPr/>
            </p:nvCxnSpPr>
            <p:spPr>
              <a:xfrm>
                <a:off x="2323750" y="3589020"/>
                <a:ext cx="1147142" cy="240922"/>
              </a:xfrm>
              <a:prstGeom prst="straightConnector1">
                <a:avLst/>
              </a:prstGeom>
              <a:ln w="19050">
                <a:solidFill>
                  <a:schemeClr val="tx1">
                    <a:lumMod val="90000"/>
                    <a:lumOff val="10000"/>
                  </a:schemeClr>
                </a:solidFill>
                <a:round/>
                <a:headEnd type="oval" w="sm" len="sm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/>
              <p:nvPr/>
            </p:nvCxnSpPr>
            <p:spPr>
              <a:xfrm flipH="1">
                <a:off x="1467339" y="3589020"/>
                <a:ext cx="853116" cy="622954"/>
              </a:xfrm>
              <a:prstGeom prst="straightConnector1">
                <a:avLst/>
              </a:prstGeom>
              <a:ln w="19050">
                <a:solidFill>
                  <a:schemeClr val="tx1">
                    <a:lumMod val="90000"/>
                    <a:lumOff val="10000"/>
                  </a:schemeClr>
                </a:solidFill>
                <a:round/>
                <a:headEnd type="oval" w="sm" len="sm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右カーブ矢印 16"/>
              <p:cNvSpPr/>
              <p:nvPr/>
            </p:nvSpPr>
            <p:spPr>
              <a:xfrm rot="1024538">
                <a:off x="3134545" y="3544686"/>
                <a:ext cx="264727" cy="527561"/>
              </a:xfrm>
              <a:prstGeom prst="curvedRightArrow">
                <a:avLst>
                  <a:gd name="adj1" fmla="val 0"/>
                  <a:gd name="adj2" fmla="val 30105"/>
                  <a:gd name="adj3" fmla="val 20066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 w="19050">
                <a:solidFill>
                  <a:schemeClr val="tx1">
                    <a:lumMod val="90000"/>
                    <a:lumOff val="10000"/>
                  </a:schemeClr>
                </a:solidFill>
                <a:headEnd w="lg" len="sm"/>
                <a:tailEnd type="none" w="lg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1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右カーブ矢印 17"/>
              <p:cNvSpPr/>
              <p:nvPr/>
            </p:nvSpPr>
            <p:spPr>
              <a:xfrm rot="16435017">
                <a:off x="2270915" y="2451517"/>
                <a:ext cx="264727" cy="527561"/>
              </a:xfrm>
              <a:prstGeom prst="curvedRightArrow">
                <a:avLst>
                  <a:gd name="adj1" fmla="val 0"/>
                  <a:gd name="adj2" fmla="val 30105"/>
                  <a:gd name="adj3" fmla="val 20066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 w="19050">
                <a:solidFill>
                  <a:schemeClr val="tx1">
                    <a:lumMod val="90000"/>
                    <a:lumOff val="10000"/>
                  </a:schemeClr>
                </a:solidFill>
                <a:headEnd w="lg" len="sm"/>
                <a:tailEnd type="none" w="lg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1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右カーブ矢印 18"/>
              <p:cNvSpPr/>
              <p:nvPr/>
            </p:nvSpPr>
            <p:spPr>
              <a:xfrm rot="8456970">
                <a:off x="1564409" y="3766529"/>
                <a:ext cx="264727" cy="527561"/>
              </a:xfrm>
              <a:prstGeom prst="curvedRightArrow">
                <a:avLst>
                  <a:gd name="adj1" fmla="val 0"/>
                  <a:gd name="adj2" fmla="val 30105"/>
                  <a:gd name="adj3" fmla="val 20066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 w="19050">
                <a:solidFill>
                  <a:schemeClr val="tx1">
                    <a:lumMod val="90000"/>
                    <a:lumOff val="10000"/>
                  </a:schemeClr>
                </a:solidFill>
                <a:headEnd w="lg" len="sm"/>
                <a:tailEnd type="none" w="lg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100" dirty="0" smtClean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テキスト ボックス 19"/>
                  <p:cNvSpPr txBox="1"/>
                  <p:nvPr/>
                </p:nvSpPr>
                <p:spPr>
                  <a:xfrm>
                    <a:off x="2815201" y="3836888"/>
                    <a:ext cx="509975" cy="3526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4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100" dirty="0"/>
                  </a:p>
                </p:txBody>
              </p:sp>
            </mc:Choice>
            <mc:Fallback xmlns="">
              <p:sp>
                <p:nvSpPr>
                  <p:cNvPr id="20" name="テキスト ボックス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5201" y="3836888"/>
                    <a:ext cx="509975" cy="35262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テキスト ボックス 20"/>
                  <p:cNvSpPr txBox="1"/>
                  <p:nvPr/>
                </p:nvSpPr>
                <p:spPr>
                  <a:xfrm>
                    <a:off x="2732272" y="2750308"/>
                    <a:ext cx="516954" cy="37208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100" dirty="0"/>
                  </a:p>
                </p:txBody>
              </p:sp>
            </mc:Choice>
            <mc:Fallback xmlns="">
              <p:sp>
                <p:nvSpPr>
                  <p:cNvPr id="21" name="テキスト ボックス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2272" y="2750308"/>
                    <a:ext cx="516954" cy="3720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テキスト ボックス 21"/>
                  <p:cNvSpPr txBox="1"/>
                  <p:nvPr/>
                </p:nvSpPr>
                <p:spPr>
                  <a:xfrm>
                    <a:off x="1715719" y="3442541"/>
                    <a:ext cx="500058" cy="3526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100" dirty="0"/>
                  </a:p>
                </p:txBody>
              </p:sp>
            </mc:Choice>
            <mc:Fallback xmlns="">
              <p:sp>
                <p:nvSpPr>
                  <p:cNvPr id="22" name="テキスト ボックス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5719" y="3442541"/>
                    <a:ext cx="500058" cy="3526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テキスト ボックス 51"/>
                  <p:cNvSpPr txBox="1"/>
                  <p:nvPr/>
                </p:nvSpPr>
                <p:spPr>
                  <a:xfrm>
                    <a:off x="2399172" y="3836888"/>
                    <a:ext cx="681436" cy="3526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40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100" dirty="0"/>
                  </a:p>
                </p:txBody>
              </p:sp>
            </mc:Choice>
            <mc:Fallback xmlns="">
              <p:sp>
                <p:nvSpPr>
                  <p:cNvPr id="52" name="テキスト ボックス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9172" y="3836888"/>
                    <a:ext cx="681436" cy="3526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4000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テキスト ボックス 52"/>
                  <p:cNvSpPr txBox="1"/>
                  <p:nvPr/>
                </p:nvSpPr>
                <p:spPr>
                  <a:xfrm>
                    <a:off x="2316243" y="2750308"/>
                    <a:ext cx="650361" cy="3526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4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100" dirty="0"/>
                  </a:p>
                </p:txBody>
              </p:sp>
            </mc:Choice>
            <mc:Fallback xmlns="">
              <p:sp>
                <p:nvSpPr>
                  <p:cNvPr id="53" name="テキスト ボックス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6243" y="2750308"/>
                    <a:ext cx="650361" cy="35262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/>
                  <p:cNvSpPr txBox="1"/>
                  <p:nvPr/>
                </p:nvSpPr>
                <p:spPr>
                  <a:xfrm>
                    <a:off x="1299689" y="3442541"/>
                    <a:ext cx="686947" cy="3526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40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100" dirty="0"/>
                  </a:p>
                </p:txBody>
              </p:sp>
            </mc:Choice>
            <mc:Fallback xmlns="">
              <p:sp>
                <p:nvSpPr>
                  <p:cNvPr id="54" name="テキスト ボックス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9689" y="3442541"/>
                    <a:ext cx="686947" cy="35262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7843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41" name="図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03" y="2161375"/>
            <a:ext cx="424821" cy="749836"/>
          </a:xfrm>
          <a:prstGeom prst="rect">
            <a:avLst/>
          </a:prstGeom>
          <a:scene3d>
            <a:camera prst="orthographicFront">
              <a:rot lat="900000" lon="1500000" rev="60000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916489" y="2409583"/>
                <a:ext cx="687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489" y="2409583"/>
                <a:ext cx="687624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4704878" y="1989927"/>
                <a:ext cx="468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878" y="1989927"/>
                <a:ext cx="468013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 rot="20959440">
                <a:off x="3446519" y="2375927"/>
                <a:ext cx="1229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59440">
                <a:off x="3446519" y="2375927"/>
                <a:ext cx="1229054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グループ化 56"/>
          <p:cNvGrpSpPr/>
          <p:nvPr/>
        </p:nvGrpSpPr>
        <p:grpSpPr>
          <a:xfrm>
            <a:off x="4626951" y="1553112"/>
            <a:ext cx="1883203" cy="1712942"/>
            <a:chOff x="1508138" y="2497745"/>
            <a:chExt cx="2157582" cy="1962514"/>
          </a:xfrm>
        </p:grpSpPr>
        <p:cxnSp>
          <p:nvCxnSpPr>
            <p:cNvPr id="58" name="直線矢印コネクタ 57"/>
            <p:cNvCxnSpPr/>
            <p:nvPr/>
          </p:nvCxnSpPr>
          <p:spPr>
            <a:xfrm flipH="1" flipV="1">
              <a:off x="2132562" y="2497745"/>
              <a:ext cx="187893" cy="1091279"/>
            </a:xfrm>
            <a:prstGeom prst="straightConnector1">
              <a:avLst/>
            </a:prstGeom>
            <a:ln w="19050">
              <a:solidFill>
                <a:schemeClr val="tx1">
                  <a:lumMod val="90000"/>
                  <a:lumOff val="10000"/>
                </a:schemeClr>
              </a:solidFill>
              <a:round/>
              <a:headEnd type="oval" w="sm" len="sm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 flipV="1">
              <a:off x="2323750" y="3441346"/>
              <a:ext cx="1147143" cy="147675"/>
            </a:xfrm>
            <a:prstGeom prst="straightConnector1">
              <a:avLst/>
            </a:prstGeom>
            <a:ln w="19050">
              <a:solidFill>
                <a:schemeClr val="tx1">
                  <a:lumMod val="90000"/>
                  <a:lumOff val="10000"/>
                </a:schemeClr>
              </a:solidFill>
              <a:round/>
              <a:headEnd type="oval" w="sm" len="sm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 flipH="1">
              <a:off x="2005589" y="3589020"/>
              <a:ext cx="314866" cy="565632"/>
            </a:xfrm>
            <a:prstGeom prst="straightConnector1">
              <a:avLst/>
            </a:prstGeom>
            <a:ln w="19050">
              <a:solidFill>
                <a:schemeClr val="tx1">
                  <a:lumMod val="90000"/>
                  <a:lumOff val="10000"/>
                </a:schemeClr>
              </a:solidFill>
              <a:round/>
              <a:headEnd type="oval" w="sm" len="sm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右カーブ矢印 60"/>
            <p:cNvSpPr/>
            <p:nvPr/>
          </p:nvSpPr>
          <p:spPr>
            <a:xfrm rot="20691455">
              <a:off x="3130158" y="3220049"/>
              <a:ext cx="264727" cy="527561"/>
            </a:xfrm>
            <a:prstGeom prst="curvedRightArrow">
              <a:avLst>
                <a:gd name="adj1" fmla="val 0"/>
                <a:gd name="adj2" fmla="val 30105"/>
                <a:gd name="adj3" fmla="val 20066"/>
              </a:avLst>
            </a:prstGeom>
            <a:solidFill>
              <a:schemeClr val="tx1">
                <a:lumMod val="90000"/>
                <a:lumOff val="10000"/>
              </a:schemeClr>
            </a:solidFill>
            <a:ln w="19050">
              <a:solidFill>
                <a:schemeClr val="tx1">
                  <a:lumMod val="90000"/>
                  <a:lumOff val="10000"/>
                </a:schemeClr>
              </a:solidFill>
              <a:headEnd w="lg" len="sm"/>
              <a:tailEnd type="none" w="lg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右カーブ矢印 61"/>
            <p:cNvSpPr/>
            <p:nvPr/>
          </p:nvSpPr>
          <p:spPr>
            <a:xfrm rot="15427231">
              <a:off x="2056577" y="2446632"/>
              <a:ext cx="264727" cy="527561"/>
            </a:xfrm>
            <a:prstGeom prst="curvedRightArrow">
              <a:avLst>
                <a:gd name="adj1" fmla="val 0"/>
                <a:gd name="adj2" fmla="val 30105"/>
                <a:gd name="adj3" fmla="val 20066"/>
              </a:avLst>
            </a:prstGeom>
            <a:solidFill>
              <a:schemeClr val="tx1">
                <a:lumMod val="90000"/>
                <a:lumOff val="10000"/>
              </a:schemeClr>
            </a:solidFill>
            <a:ln w="19050">
              <a:solidFill>
                <a:schemeClr val="tx1">
                  <a:lumMod val="90000"/>
                  <a:lumOff val="10000"/>
                </a:schemeClr>
              </a:solidFill>
              <a:headEnd w="lg" len="sm"/>
              <a:tailEnd type="none" w="lg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右カーブ矢印 62"/>
            <p:cNvSpPr/>
            <p:nvPr/>
          </p:nvSpPr>
          <p:spPr>
            <a:xfrm rot="7063058">
              <a:off x="1975226" y="3701637"/>
              <a:ext cx="264727" cy="527561"/>
            </a:xfrm>
            <a:prstGeom prst="curvedRightArrow">
              <a:avLst>
                <a:gd name="adj1" fmla="val 0"/>
                <a:gd name="adj2" fmla="val 30105"/>
                <a:gd name="adj3" fmla="val 20066"/>
              </a:avLst>
            </a:prstGeom>
            <a:solidFill>
              <a:schemeClr val="tx1">
                <a:lumMod val="90000"/>
                <a:lumOff val="10000"/>
              </a:schemeClr>
            </a:solidFill>
            <a:ln w="19050">
              <a:solidFill>
                <a:schemeClr val="tx1">
                  <a:lumMod val="90000"/>
                  <a:lumOff val="10000"/>
                </a:schemeClr>
              </a:solidFill>
              <a:headEnd w="lg" len="sm"/>
              <a:tailEnd type="none" w="lg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100" dirty="0" smtClean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3155745" y="3657968"/>
                  <a:ext cx="509975" cy="3526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140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100" dirty="0"/>
                </a:p>
              </p:txBody>
            </p:sp>
          </mc:Choice>
          <mc:Fallback xmlns="">
            <p:sp>
              <p:nvSpPr>
                <p:cNvPr id="64" name="テキスト ボックス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745" y="3657968"/>
                  <a:ext cx="509975" cy="3526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2676927" y="2619754"/>
                  <a:ext cx="516954" cy="37208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1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ja-JP" altLang="en-US" sz="1100" dirty="0"/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927" y="2619754"/>
                  <a:ext cx="516954" cy="3720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1924168" y="4107639"/>
                  <a:ext cx="500058" cy="3526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1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ja-JP" altLang="en-US" sz="1100" dirty="0"/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168" y="4107639"/>
                  <a:ext cx="500058" cy="3526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2739715" y="3657968"/>
                  <a:ext cx="681436" cy="3526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140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100" dirty="0"/>
                </a:p>
              </p:txBody>
            </p:sp>
          </mc:Choice>
          <mc:Fallback xmlns="">
            <p:sp>
              <p:nvSpPr>
                <p:cNvPr id="67" name="テキスト ボックス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9715" y="3657968"/>
                  <a:ext cx="681436" cy="3526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000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2260897" y="2619754"/>
                  <a:ext cx="650361" cy="35261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14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ja-JP" altLang="en-US" sz="1100" dirty="0"/>
                </a:p>
              </p:txBody>
            </p:sp>
          </mc:Choice>
          <mc:Fallback xmlns="">
            <p:sp>
              <p:nvSpPr>
                <p:cNvPr id="68" name="テキスト ボックス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0897" y="2619754"/>
                  <a:ext cx="650361" cy="35261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1508138" y="4107638"/>
                  <a:ext cx="686947" cy="35261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140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ja-JP" altLang="en-US" sz="1100" dirty="0"/>
                </a:p>
              </p:txBody>
            </p:sp>
          </mc:Choice>
          <mc:Fallback xmlns="">
            <p:sp>
              <p:nvSpPr>
                <p:cNvPr id="69" name="テキスト ボックス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138" y="4107638"/>
                  <a:ext cx="686947" cy="35261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7843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直線矢印コネクタ 32"/>
          <p:cNvCxnSpPr/>
          <p:nvPr/>
        </p:nvCxnSpPr>
        <p:spPr>
          <a:xfrm flipV="1">
            <a:off x="2651504" y="2508991"/>
            <a:ext cx="2684462" cy="533960"/>
          </a:xfrm>
          <a:prstGeom prst="straightConnector1">
            <a:avLst/>
          </a:prstGeom>
          <a:ln w="19050">
            <a:solidFill>
              <a:schemeClr val="accent4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7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研究の手法</a:t>
            </a:r>
            <a:r>
              <a:rPr kumimoji="1" lang="en-US" altLang="ja-JP" dirty="0" smtClean="0"/>
              <a:t>|</a:t>
            </a:r>
            <a:r>
              <a:rPr lang="ja-JP" altLang="en-US" dirty="0" smtClean="0"/>
              <a:t> 観測</a:t>
            </a:r>
            <a:r>
              <a:rPr kumimoji="1" lang="ja-JP" altLang="en-US" dirty="0" smtClean="0"/>
              <a:t>モデル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観測</a:t>
            </a:r>
            <a:r>
              <a:rPr kumimoji="1" lang="ja-JP" altLang="en-US" dirty="0" smtClean="0"/>
              <a:t>モデルの構築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>
          <a:xfrm>
            <a:off x="412081" y="1589576"/>
            <a:ext cx="8429993" cy="402854"/>
          </a:xfrm>
        </p:spPr>
        <p:txBody>
          <a:bodyPr/>
          <a:lstStyle/>
          <a:p>
            <a:r>
              <a:rPr lang="ja-JP" altLang="en-US" dirty="0" smtClean="0"/>
              <a:t>ランドマーク座標が既知で</a:t>
            </a:r>
            <a:r>
              <a:rPr lang="en-US" altLang="ja-JP" dirty="0" smtClean="0"/>
              <a:t>(X,Y,Z)</a:t>
            </a:r>
            <a:r>
              <a:rPr lang="ja-JP" altLang="en-US" dirty="0" smtClean="0"/>
              <a:t>とした場合、</a:t>
            </a:r>
            <a:endParaRPr kumimoji="1" lang="ja-JP" altLang="en-US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5436764" y="2363008"/>
            <a:ext cx="2437588" cy="2954895"/>
            <a:chOff x="2019278" y="2261050"/>
            <a:chExt cx="1562208" cy="1893741"/>
          </a:xfrm>
        </p:grpSpPr>
        <p:cxnSp>
          <p:nvCxnSpPr>
            <p:cNvPr id="12" name="直線コネクタ 11"/>
            <p:cNvCxnSpPr/>
            <p:nvPr/>
          </p:nvCxnSpPr>
          <p:spPr>
            <a:xfrm flipH="1">
              <a:off x="2019279" y="2319688"/>
              <a:ext cx="1503567" cy="1835103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グループ化 4"/>
            <p:cNvGrpSpPr/>
            <p:nvPr/>
          </p:nvGrpSpPr>
          <p:grpSpPr>
            <a:xfrm>
              <a:off x="2019278" y="2261050"/>
              <a:ext cx="1562208" cy="1893735"/>
              <a:chOff x="5051736" y="3032278"/>
              <a:chExt cx="1039595" cy="1260215"/>
            </a:xfrm>
          </p:grpSpPr>
          <p:sp>
            <p:nvSpPr>
              <p:cNvPr id="6" name="正方形/長方形 6"/>
              <p:cNvSpPr/>
              <p:nvPr/>
            </p:nvSpPr>
            <p:spPr>
              <a:xfrm>
                <a:off x="5193600" y="3666572"/>
                <a:ext cx="532038" cy="521744"/>
              </a:xfrm>
              <a:custGeom>
                <a:avLst/>
                <a:gdLst>
                  <a:gd name="connsiteX0" fmla="*/ 0 w 528228"/>
                  <a:gd name="connsiteY0" fmla="*/ 0 h 388394"/>
                  <a:gd name="connsiteX1" fmla="*/ 528228 w 528228"/>
                  <a:gd name="connsiteY1" fmla="*/ 0 h 388394"/>
                  <a:gd name="connsiteX2" fmla="*/ 528228 w 528228"/>
                  <a:gd name="connsiteY2" fmla="*/ 388394 h 388394"/>
                  <a:gd name="connsiteX3" fmla="*/ 0 w 528228"/>
                  <a:gd name="connsiteY3" fmla="*/ 388394 h 388394"/>
                  <a:gd name="connsiteX4" fmla="*/ 0 w 528228"/>
                  <a:gd name="connsiteY4" fmla="*/ 0 h 388394"/>
                  <a:gd name="connsiteX0" fmla="*/ 0 w 532038"/>
                  <a:gd name="connsiteY0" fmla="*/ 0 h 521744"/>
                  <a:gd name="connsiteX1" fmla="*/ 528228 w 532038"/>
                  <a:gd name="connsiteY1" fmla="*/ 0 h 521744"/>
                  <a:gd name="connsiteX2" fmla="*/ 532038 w 532038"/>
                  <a:gd name="connsiteY2" fmla="*/ 521744 h 521744"/>
                  <a:gd name="connsiteX3" fmla="*/ 0 w 532038"/>
                  <a:gd name="connsiteY3" fmla="*/ 388394 h 521744"/>
                  <a:gd name="connsiteX4" fmla="*/ 0 w 532038"/>
                  <a:gd name="connsiteY4" fmla="*/ 0 h 521744"/>
                  <a:gd name="connsiteX0" fmla="*/ 0 w 532038"/>
                  <a:gd name="connsiteY0" fmla="*/ 0 h 521744"/>
                  <a:gd name="connsiteX1" fmla="*/ 528228 w 532038"/>
                  <a:gd name="connsiteY1" fmla="*/ 106680 h 521744"/>
                  <a:gd name="connsiteX2" fmla="*/ 532038 w 532038"/>
                  <a:gd name="connsiteY2" fmla="*/ 521744 h 521744"/>
                  <a:gd name="connsiteX3" fmla="*/ 0 w 532038"/>
                  <a:gd name="connsiteY3" fmla="*/ 388394 h 521744"/>
                  <a:gd name="connsiteX4" fmla="*/ 0 w 532038"/>
                  <a:gd name="connsiteY4" fmla="*/ 0 h 521744"/>
                  <a:gd name="connsiteX0" fmla="*/ 0 w 532038"/>
                  <a:gd name="connsiteY0" fmla="*/ 0 h 521744"/>
                  <a:gd name="connsiteX1" fmla="*/ 528228 w 532038"/>
                  <a:gd name="connsiteY1" fmla="*/ 125730 h 521744"/>
                  <a:gd name="connsiteX2" fmla="*/ 532038 w 532038"/>
                  <a:gd name="connsiteY2" fmla="*/ 521744 h 521744"/>
                  <a:gd name="connsiteX3" fmla="*/ 0 w 532038"/>
                  <a:gd name="connsiteY3" fmla="*/ 388394 h 521744"/>
                  <a:gd name="connsiteX4" fmla="*/ 0 w 532038"/>
                  <a:gd name="connsiteY4" fmla="*/ 0 h 52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038" h="521744">
                    <a:moveTo>
                      <a:pt x="0" y="0"/>
                    </a:moveTo>
                    <a:lnTo>
                      <a:pt x="528228" y="125730"/>
                    </a:lnTo>
                    <a:lnTo>
                      <a:pt x="532038" y="521744"/>
                    </a:lnTo>
                    <a:lnTo>
                      <a:pt x="0" y="38839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直線コネクタ 6"/>
              <p:cNvCxnSpPr>
                <a:stCxn id="6" idx="0"/>
              </p:cNvCxnSpPr>
              <p:nvPr/>
            </p:nvCxnSpPr>
            <p:spPr>
              <a:xfrm flipH="1">
                <a:off x="5051736" y="3666572"/>
                <a:ext cx="141864" cy="625921"/>
              </a:xfrm>
              <a:prstGeom prst="line">
                <a:avLst/>
              </a:prstGeom>
              <a:ln w="19050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>
                <a:endCxn id="6" idx="3"/>
              </p:cNvCxnSpPr>
              <p:nvPr/>
            </p:nvCxnSpPr>
            <p:spPr>
              <a:xfrm flipV="1">
                <a:off x="5051736" y="4054966"/>
                <a:ext cx="141864" cy="237527"/>
              </a:xfrm>
              <a:prstGeom prst="line">
                <a:avLst/>
              </a:prstGeom>
              <a:ln w="19050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>
                <a:endCxn id="6" idx="2"/>
              </p:cNvCxnSpPr>
              <p:nvPr/>
            </p:nvCxnSpPr>
            <p:spPr>
              <a:xfrm flipV="1">
                <a:off x="5051736" y="4188316"/>
                <a:ext cx="673902" cy="104177"/>
              </a:xfrm>
              <a:prstGeom prst="line">
                <a:avLst/>
              </a:prstGeom>
              <a:ln w="19050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>
                <a:endCxn id="6" idx="1"/>
              </p:cNvCxnSpPr>
              <p:nvPr/>
            </p:nvCxnSpPr>
            <p:spPr>
              <a:xfrm flipV="1">
                <a:off x="5051736" y="3792302"/>
                <a:ext cx="670092" cy="500191"/>
              </a:xfrm>
              <a:prstGeom prst="line">
                <a:avLst/>
              </a:prstGeom>
              <a:ln w="19050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円/楕円 16"/>
              <p:cNvSpPr/>
              <p:nvPr/>
            </p:nvSpPr>
            <p:spPr>
              <a:xfrm>
                <a:off x="6045612" y="3032278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5365336" y="3858865"/>
                <a:ext cx="45719" cy="45719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19050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aphicFrame>
        <p:nvGraphicFramePr>
          <p:cNvPr id="14" name="オブジェクト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646832"/>
              </p:ext>
            </p:extLst>
          </p:nvPr>
        </p:nvGraphicFramePr>
        <p:xfrm>
          <a:off x="835845" y="2104690"/>
          <a:ext cx="3233737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数式" r:id="rId3" imgW="1866600" imgH="914400" progId="Equation.3">
                  <p:embed/>
                </p:oleObj>
              </mc:Choice>
              <mc:Fallback>
                <p:oleObj name="数式" r:id="rId3" imgW="186660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45" y="2104690"/>
                        <a:ext cx="3233737" cy="165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7611969" y="1963736"/>
                <a:ext cx="1054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69" y="1963736"/>
                <a:ext cx="105439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5649025" y="3910113"/>
                <a:ext cx="796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025" y="3910113"/>
                <a:ext cx="79675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/>
          <p:cNvCxnSpPr/>
          <p:nvPr/>
        </p:nvCxnSpPr>
        <p:spPr>
          <a:xfrm flipH="1" flipV="1">
            <a:off x="5436764" y="5324095"/>
            <a:ext cx="3120095" cy="73019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 rot="814457">
                <a:off x="6874002" y="5324582"/>
                <a:ext cx="777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14457">
                <a:off x="6874002" y="5324582"/>
                <a:ext cx="77732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835845" y="3920657"/>
                <a:ext cx="2580899" cy="1431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：画像上の特徴点</a:t>
                </a:r>
                <a:endParaRPr kumimoji="1" lang="en-US" altLang="ja-JP" dirty="0" smtClean="0"/>
              </a:p>
              <a:p>
                <a:pPr>
                  <a:spcBef>
                    <a:spcPts val="600"/>
                  </a:spcBef>
                </a:pPr>
                <a:r>
                  <a:rPr lang="en-US" altLang="ja-JP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kumimoji="1" lang="ja-JP" altLang="en-US" dirty="0" smtClean="0"/>
                  <a:t>：</a:t>
                </a:r>
                <a:r>
                  <a:rPr lang="ja-JP" altLang="en-US" dirty="0"/>
                  <a:t>内部標</a:t>
                </a:r>
                <a:r>
                  <a:rPr lang="ja-JP" altLang="en-US" dirty="0" smtClean="0"/>
                  <a:t>定要素</a:t>
                </a:r>
                <a:endParaRPr lang="en-US" altLang="ja-JP" dirty="0"/>
              </a:p>
              <a:p>
                <a:pPr>
                  <a:spcBef>
                    <a:spcPts val="600"/>
                  </a:spcBef>
                </a:pPr>
                <a:r>
                  <a:rPr lang="en-US" altLang="ja-JP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ja-JP" altLang="en-US" dirty="0" smtClean="0"/>
                  <a:t>：回転行列</a:t>
                </a:r>
                <a:endParaRPr lang="en-US" altLang="ja-JP" dirty="0"/>
              </a:p>
              <a:p>
                <a:pPr>
                  <a:spcBef>
                    <a:spcPts val="600"/>
                  </a:spcBef>
                </a:pPr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ja-JP" altLang="en-US" dirty="0" smtClean="0"/>
                  <a:t>：並進ベクトル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45" y="3920657"/>
                <a:ext cx="2580899" cy="1431161"/>
              </a:xfrm>
              <a:prstGeom prst="rect">
                <a:avLst/>
              </a:prstGeom>
              <a:blipFill rotWithShape="0">
                <a:blip r:embed="rId8"/>
                <a:stretch>
                  <a:fillRect l="-1891" t="-1277" r="-1891" b="-68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コンテンツ プレースホルダー 3"/>
          <p:cNvSpPr txBox="1">
            <a:spLocks/>
          </p:cNvSpPr>
          <p:nvPr/>
        </p:nvSpPr>
        <p:spPr>
          <a:xfrm>
            <a:off x="412081" y="5944871"/>
            <a:ext cx="8429993" cy="838108"/>
          </a:xfrm>
          <a:prstGeom prst="rect">
            <a:avLst/>
          </a:prstGeom>
        </p:spPr>
        <p:txBody>
          <a:bodyPr vert="horz" lIns="25200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実際には既知ではないため、</a:t>
            </a:r>
            <a:endParaRPr lang="en-US" altLang="ja-JP" dirty="0" smtClean="0"/>
          </a:p>
          <a:p>
            <a:r>
              <a:rPr lang="ja-JP" altLang="en-US" dirty="0"/>
              <a:t>データ</a:t>
            </a:r>
            <a:r>
              <a:rPr lang="ja-JP" altLang="en-US" dirty="0" smtClean="0"/>
              <a:t>から推定する必要がある</a:t>
            </a:r>
            <a:endParaRPr lang="en-US" altLang="ja-JP" dirty="0" smtClean="0"/>
          </a:p>
        </p:txBody>
      </p:sp>
      <p:sp>
        <p:nvSpPr>
          <p:cNvPr id="30" name="下矢印 29"/>
          <p:cNvSpPr/>
          <p:nvPr/>
        </p:nvSpPr>
        <p:spPr>
          <a:xfrm>
            <a:off x="1463040" y="5380693"/>
            <a:ext cx="442762" cy="42816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今後の方針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274480"/>
              </p:ext>
            </p:extLst>
          </p:nvPr>
        </p:nvGraphicFramePr>
        <p:xfrm>
          <a:off x="432262" y="1056178"/>
          <a:ext cx="8454043" cy="5569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7265323"/>
              </a:tblGrid>
              <a:tr h="115839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E7EA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1" lang="ja-JP" altLang="en-US" sz="1800" b="1" dirty="0" smtClean="0"/>
                        <a:t>予測・観測モデルの構築</a:t>
                      </a:r>
                      <a:endParaRPr kumimoji="1" lang="en-US" altLang="ja-JP" sz="1800" b="1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1" lang="ja-JP" altLang="en-US" dirty="0" smtClean="0"/>
                        <a:t>スマートフォンのセンサデータをリアルタイムにサーバに送信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するアプリの開発</a:t>
                      </a:r>
                    </a:p>
                  </a:txBody>
                  <a:tcPr/>
                </a:tc>
              </a:tr>
              <a:tr h="115839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E7EA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ja-JP" altLang="en-US" sz="1800" b="1" dirty="0" smtClean="0"/>
                        <a:t>ランドマーク座標を状態ベクトルに組み込んだ場合の</a:t>
                      </a:r>
                      <a:r>
                        <a:rPr lang="en-US" altLang="ja-JP" sz="1800" b="1" dirty="0" smtClean="0"/>
                        <a:t/>
                      </a:r>
                      <a:br>
                        <a:rPr lang="en-US" altLang="ja-JP" sz="1800" b="1" dirty="0" smtClean="0"/>
                      </a:br>
                      <a:r>
                        <a:rPr lang="ja-JP" altLang="en-US" sz="1800" b="1" dirty="0" smtClean="0"/>
                        <a:t>予測・観測モデルの再構築</a:t>
                      </a:r>
                      <a:endParaRPr lang="en-US" altLang="ja-JP" sz="1800" b="1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ja-JP" altLang="en-US" sz="1800" dirty="0" smtClean="0"/>
                        <a:t>画像特徴量の抽出を行い、サーバに送信するアプリの開発</a:t>
                      </a:r>
                      <a:endParaRPr lang="en-US" altLang="ja-JP" sz="1800" dirty="0" smtClean="0"/>
                    </a:p>
                  </a:txBody>
                  <a:tcPr/>
                </a:tc>
              </a:tr>
              <a:tr h="83760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E7EA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dirty="0" smtClean="0"/>
                        <a:t>どのベイズフィルタを用いるか検討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dirty="0" smtClean="0"/>
                        <a:t>予測・観測モデルを元にメインの実装を行っていく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83760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E7EA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dirty="0" smtClean="0"/>
                        <a:t>精度実験計画の策定、実施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dirty="0" smtClean="0"/>
                        <a:t>より実用に近い場面における実証実験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78853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E7EA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dirty="0" smtClean="0"/>
                        <a:t>修士論文執筆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78853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E7EA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dirty="0" smtClean="0"/>
                        <a:t>修士論文提出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5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1001898" y="1951264"/>
            <a:ext cx="7085972" cy="4180114"/>
          </a:xfrm>
          <a:prstGeom prst="rect">
            <a:avLst/>
          </a:prstGeom>
          <a:solidFill>
            <a:srgbClr val="E7E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1001898" y="3943349"/>
            <a:ext cx="708597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4571999" y="1951264"/>
            <a:ext cx="0" cy="4180114"/>
          </a:xfrm>
          <a:prstGeom prst="straightConnector1">
            <a:avLst/>
          </a:prstGeom>
          <a:ln w="28575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研究の背景 </a:t>
            </a:r>
            <a:r>
              <a:rPr kumimoji="1" lang="en-US" altLang="ja-JP" dirty="0" smtClean="0"/>
              <a:t>| </a:t>
            </a:r>
            <a:r>
              <a:rPr lang="ja-JP" altLang="en-US" dirty="0"/>
              <a:t>既存手法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4752923" cy="51405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自己位置推定のための手法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086097" y="3512462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000" b="1" dirty="0" smtClean="0"/>
              <a:t>高精度</a:t>
            </a:r>
            <a:endParaRPr kumimoji="1" lang="ja-JP" altLang="en-US" sz="20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9455" y="3512462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000" b="1" dirty="0"/>
              <a:t>低</a:t>
            </a:r>
            <a:r>
              <a:rPr kumimoji="1" lang="ja-JP" altLang="en-US" sz="2000" b="1" dirty="0" smtClean="0"/>
              <a:t>精度</a:t>
            </a:r>
            <a:endParaRPr kumimoji="1" lang="ja-JP" altLang="en-US" sz="20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53744" y="154130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設置・準備が簡単</a:t>
            </a:r>
            <a:endParaRPr kumimoji="1" lang="ja-JP" altLang="en-US" sz="20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40784" y="620796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設置・準備に手間がかかる</a:t>
            </a:r>
            <a:endParaRPr kumimoji="1" lang="ja-JP" altLang="en-US" sz="20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4030575" y="2456044"/>
            <a:ext cx="1082850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GPS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990222" y="2456044"/>
            <a:ext cx="1851905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画像センサ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2677502" y="2460487"/>
            <a:ext cx="1103363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IMU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939498" y="5094349"/>
            <a:ext cx="2263880" cy="68268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Bluetooth/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超音波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/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赤外線</a:t>
            </a:r>
            <a:r>
              <a:rPr kumimoji="1" lang="en-US" altLang="ja-JP" sz="2400" b="1" dirty="0" smtClean="0">
                <a:solidFill>
                  <a:schemeClr val="tx1"/>
                </a:solidFill>
              </a:rPr>
              <a:t/>
            </a:r>
            <a:br>
              <a:rPr kumimoji="1" lang="en-US" altLang="ja-JP" sz="2400" b="1" dirty="0" smtClean="0">
                <a:solidFill>
                  <a:schemeClr val="tx1"/>
                </a:solidFill>
              </a:rPr>
            </a:br>
            <a:r>
              <a:rPr kumimoji="1" lang="ja-JP" altLang="en-US" sz="2400" b="1" dirty="0" smtClean="0">
                <a:solidFill>
                  <a:schemeClr val="tx1"/>
                </a:solidFill>
              </a:rPr>
              <a:t>ビーコン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363136" y="3669846"/>
            <a:ext cx="1082850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Wi-Fi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159395" y="2458693"/>
            <a:ext cx="1268397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CDR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937801" y="4330077"/>
            <a:ext cx="1268397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IMES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56129" y="4426762"/>
            <a:ext cx="22537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600" dirty="0" smtClean="0"/>
              <a:t>IMU :</a:t>
            </a:r>
            <a:r>
              <a:rPr lang="ja-JP" altLang="en-US" sz="1600" dirty="0"/>
              <a:t> </a:t>
            </a:r>
            <a:r>
              <a:rPr lang="zh-TW" altLang="en-US" sz="1600" dirty="0" smtClean="0"/>
              <a:t>慣性</a:t>
            </a:r>
            <a:r>
              <a:rPr lang="zh-TW" altLang="en-US" sz="1600" dirty="0"/>
              <a:t>計測</a:t>
            </a:r>
            <a:r>
              <a:rPr lang="zh-TW" altLang="en-US" sz="1600" dirty="0" smtClean="0"/>
              <a:t>装置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ja-JP" sz="1400" dirty="0" smtClean="0"/>
              <a:t>Inertial </a:t>
            </a:r>
            <a:r>
              <a:rPr lang="en-US" altLang="ja-JP" sz="1400" dirty="0"/>
              <a:t>Measurement </a:t>
            </a:r>
            <a:r>
              <a:rPr lang="en-US" altLang="ja-JP" sz="1400" dirty="0" smtClean="0"/>
              <a:t>Unit</a:t>
            </a:r>
          </a:p>
          <a:p>
            <a:pPr>
              <a:spcBef>
                <a:spcPts val="600"/>
              </a:spcBef>
            </a:pPr>
            <a:r>
              <a:rPr lang="en-US" altLang="ja-JP" sz="1600" dirty="0" smtClean="0"/>
              <a:t>CDR : </a:t>
            </a:r>
            <a:r>
              <a:rPr lang="ja-JP" altLang="en-US" sz="1600" dirty="0" smtClean="0"/>
              <a:t>携帯基地局情報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kumimoji="1" lang="en-US" altLang="ja-JP" sz="1400" dirty="0" smtClean="0"/>
              <a:t>Call Detail Record</a:t>
            </a:r>
            <a:endParaRPr kumimoji="1" lang="en-US" altLang="ja-JP" sz="1400" dirty="0"/>
          </a:p>
          <a:p>
            <a:pPr>
              <a:spcBef>
                <a:spcPts val="600"/>
              </a:spcBef>
            </a:pPr>
            <a:r>
              <a:rPr lang="en-US" altLang="ja-JP" sz="1600" dirty="0" smtClean="0"/>
              <a:t>IMES :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 smtClean="0"/>
              <a:t>Indoor </a:t>
            </a:r>
            <a:r>
              <a:rPr lang="en-US" altLang="ja-JP" sz="1400" dirty="0"/>
              <a:t>Messaging System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3815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5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6657223" cy="514057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リアルタイム自己</a:t>
            </a:r>
            <a:r>
              <a:rPr lang="ja-JP" altLang="en-US" dirty="0"/>
              <a:t>位置</a:t>
            </a:r>
            <a:r>
              <a:rPr lang="ja-JP" altLang="en-US" dirty="0" smtClean="0"/>
              <a:t>推定システムの構築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>
          <a:xfrm>
            <a:off x="412081" y="1589575"/>
            <a:ext cx="8429993" cy="854367"/>
          </a:xfrm>
        </p:spPr>
        <p:txBody>
          <a:bodyPr/>
          <a:lstStyle/>
          <a:p>
            <a:r>
              <a:rPr kumimoji="1" lang="ja-JP" altLang="en-US" dirty="0" smtClean="0"/>
              <a:t>モバイル機器単体では処理速度に限界</a:t>
            </a:r>
            <a:endParaRPr kumimoji="1" lang="en-US" altLang="ja-JP" dirty="0" smtClean="0"/>
          </a:p>
          <a:p>
            <a:r>
              <a:rPr lang="ja-JP" altLang="en-US" dirty="0" smtClean="0"/>
              <a:t>サーバとの通信により重い処理をサーバに任せる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56" y="3579883"/>
            <a:ext cx="1866323" cy="238201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 rot="1470774">
            <a:off x="2437000" y="4197530"/>
            <a:ext cx="182719" cy="391528"/>
          </a:xfrm>
          <a:prstGeom prst="roundRect">
            <a:avLst/>
          </a:prstGeom>
          <a:solidFill>
            <a:srgbClr val="CED5F3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 descr="http://atsites.jp/img/image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43" y="3966147"/>
            <a:ext cx="1995752" cy="199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3307006" y="4024544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画像の特徴量</a:t>
            </a:r>
            <a:endParaRPr lang="en-US" altLang="ja-JP" sz="1600" dirty="0" smtClean="0"/>
          </a:p>
          <a:p>
            <a:r>
              <a:rPr lang="ja-JP" altLang="en-US" sz="1600" dirty="0" smtClean="0"/>
              <a:t>加速度、角速度、地磁気</a:t>
            </a:r>
            <a:endParaRPr kumimoji="1" lang="ja-JP" altLang="en-US" sz="16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512191" y="51959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位置・姿勢データ</a:t>
            </a:r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>
            <a:off x="2943666" y="4609319"/>
            <a:ext cx="3168376" cy="216025"/>
          </a:xfrm>
          <a:prstGeom prst="rightArrow">
            <a:avLst>
              <a:gd name="adj1" fmla="val 50000"/>
              <a:gd name="adj2" fmla="val 12311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 flipH="1">
            <a:off x="2943666" y="4964023"/>
            <a:ext cx="3168376" cy="216025"/>
          </a:xfrm>
          <a:prstGeom prst="rightArrow">
            <a:avLst>
              <a:gd name="adj1" fmla="val 50000"/>
              <a:gd name="adj2" fmla="val 12311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14400" y="60744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モバイル機器</a:t>
            </a:r>
            <a:endParaRPr kumimoji="1" lang="ja-JP" altLang="en-US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785537" y="60549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24" name="四角形吹き出し 23"/>
          <p:cNvSpPr/>
          <p:nvPr/>
        </p:nvSpPr>
        <p:spPr>
          <a:xfrm>
            <a:off x="975332" y="2567574"/>
            <a:ext cx="1388680" cy="806334"/>
          </a:xfrm>
          <a:prstGeom prst="wedgeRectCallout">
            <a:avLst>
              <a:gd name="adj1" fmla="val -14248"/>
              <a:gd name="adj2" fmla="val 728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画像から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特徴量抽出</a:t>
            </a:r>
          </a:p>
        </p:txBody>
      </p:sp>
      <p:sp>
        <p:nvSpPr>
          <p:cNvPr id="27" name="四角形吹き出し 26"/>
          <p:cNvSpPr/>
          <p:nvPr/>
        </p:nvSpPr>
        <p:spPr>
          <a:xfrm>
            <a:off x="5946495" y="2555105"/>
            <a:ext cx="2275500" cy="831272"/>
          </a:xfrm>
          <a:prstGeom prst="wedgeRectCallout">
            <a:avLst>
              <a:gd name="adj1" fmla="val -9499"/>
              <a:gd name="adj2" fmla="val 1108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統合フィルタリング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位置・姿勢の推定</a:t>
            </a:r>
          </a:p>
        </p:txBody>
      </p:sp>
    </p:spTree>
    <p:extLst>
      <p:ext uri="{BB962C8B-B14F-4D97-AF65-F5344CB8AC3E}">
        <p14:creationId xmlns:p14="http://schemas.microsoft.com/office/powerpoint/2010/main" val="38146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屋内ナビゲーションへの応用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本手法の応用イメージ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 smtClean="0"/>
              <a:t>予め写真をとって地図にマッピングしておくだけで、</a:t>
            </a:r>
            <a:endParaRPr kumimoji="1" lang="en-US" altLang="ja-JP" dirty="0" smtClean="0"/>
          </a:p>
          <a:p>
            <a:r>
              <a:rPr lang="ja-JP" altLang="en-US" dirty="0"/>
              <a:t>画像</a:t>
            </a:r>
            <a:r>
              <a:rPr lang="ja-JP" altLang="en-US" dirty="0" smtClean="0"/>
              <a:t>センサ</a:t>
            </a:r>
            <a:r>
              <a:rPr lang="ja-JP" altLang="en-US" dirty="0"/>
              <a:t>に</a:t>
            </a:r>
            <a:r>
              <a:rPr lang="ja-JP" altLang="en-US" dirty="0" smtClean="0"/>
              <a:t>よってマッチングを行い、</a:t>
            </a:r>
            <a:endParaRPr lang="en-US" altLang="ja-JP" dirty="0" smtClean="0"/>
          </a:p>
          <a:p>
            <a:r>
              <a:rPr lang="ja-JP" altLang="en-US" dirty="0" smtClean="0"/>
              <a:t>屋内ナビゲーションが可能に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67" y="3553094"/>
            <a:ext cx="4605555" cy="278414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7" y="2902731"/>
            <a:ext cx="1433562" cy="17146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直線コネクタ 7"/>
          <p:cNvCxnSpPr>
            <a:stCxn id="6" idx="3"/>
          </p:cNvCxnSpPr>
          <p:nvPr/>
        </p:nvCxnSpPr>
        <p:spPr>
          <a:xfrm>
            <a:off x="1973179" y="3760058"/>
            <a:ext cx="1376413" cy="5616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69" y="2304053"/>
            <a:ext cx="1450001" cy="2017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直線コネクタ 9"/>
          <p:cNvCxnSpPr>
            <a:endCxn id="9" idx="1"/>
          </p:cNvCxnSpPr>
          <p:nvPr/>
        </p:nvCxnSpPr>
        <p:spPr>
          <a:xfrm flipV="1">
            <a:off x="5881036" y="3312898"/>
            <a:ext cx="1166933" cy="1304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25" y="4802177"/>
            <a:ext cx="1450001" cy="18110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6" name="直線コネクタ 15"/>
          <p:cNvCxnSpPr>
            <a:endCxn id="15" idx="1"/>
          </p:cNvCxnSpPr>
          <p:nvPr/>
        </p:nvCxnSpPr>
        <p:spPr>
          <a:xfrm>
            <a:off x="5188017" y="5330588"/>
            <a:ext cx="2071708" cy="3771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その他の</a:t>
            </a:r>
            <a:r>
              <a:rPr lang="ja-JP" altLang="en-US" dirty="0" smtClean="0"/>
              <a:t>屋内ナビゲーション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7496476" cy="514057"/>
          </a:xfrm>
        </p:spPr>
        <p:txBody>
          <a:bodyPr/>
          <a:lstStyle/>
          <a:p>
            <a:r>
              <a:rPr kumimoji="1" lang="ja-JP" altLang="en-US" dirty="0" smtClean="0"/>
              <a:t>野村総研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>
          <a:xfrm>
            <a:off x="412081" y="1589575"/>
            <a:ext cx="8429993" cy="4936353"/>
          </a:xfrm>
        </p:spPr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利用者は地磁気センサのみで利用できるが、</a:t>
            </a:r>
            <a:endParaRPr lang="en-US" altLang="ja-JP" dirty="0" smtClean="0"/>
          </a:p>
          <a:p>
            <a:r>
              <a:rPr lang="ja-JP" altLang="en-US" dirty="0" smtClean="0"/>
              <a:t>事前に地磁気データを測定しておく必要がある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18148" y="1771421"/>
            <a:ext cx="3012707" cy="62923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地磁気センサ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07" y="2552801"/>
            <a:ext cx="56197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その他の</a:t>
            </a:r>
            <a:r>
              <a:rPr lang="ja-JP" altLang="en-US" dirty="0" smtClean="0"/>
              <a:t>屋内ナビゲーション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7496476" cy="514057"/>
          </a:xfrm>
        </p:spPr>
        <p:txBody>
          <a:bodyPr/>
          <a:lstStyle/>
          <a:p>
            <a:r>
              <a:rPr kumimoji="1" lang="ja-JP" altLang="en-US" dirty="0" smtClean="0"/>
              <a:t>ソニックノート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>
          <a:xfrm>
            <a:off x="412081" y="1589575"/>
            <a:ext cx="8429993" cy="4936353"/>
          </a:xfrm>
        </p:spPr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精度が測定誤差</a:t>
            </a:r>
            <a:r>
              <a:rPr lang="en-US" altLang="ja-JP" dirty="0" smtClean="0"/>
              <a:t>30cm</a:t>
            </a:r>
            <a:r>
              <a:rPr lang="ja-JP" altLang="en-US" dirty="0" smtClean="0"/>
              <a:t>とかなり高い</a:t>
            </a:r>
            <a:endParaRPr lang="en-US" altLang="ja-JP" dirty="0" smtClean="0"/>
          </a:p>
          <a:p>
            <a:r>
              <a:rPr lang="ja-JP" altLang="en-US" dirty="0" smtClean="0"/>
              <a:t>スピーカーを設置する必要がある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818149" y="1771421"/>
            <a:ext cx="2136808" cy="13664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音波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165108" y="1771420"/>
            <a:ext cx="2539801" cy="13664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IMU</a:t>
            </a: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歩行者自律航法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15060" y="1771420"/>
            <a:ext cx="2136808" cy="13664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地図情報との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マッチング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その他の</a:t>
            </a:r>
            <a:r>
              <a:rPr lang="ja-JP" altLang="en-US" dirty="0" smtClean="0"/>
              <a:t>屋内ナビゲーション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7496476" cy="514057"/>
          </a:xfrm>
        </p:spPr>
        <p:txBody>
          <a:bodyPr/>
          <a:lstStyle/>
          <a:p>
            <a:r>
              <a:rPr lang="ja-JP" altLang="en-US" dirty="0"/>
              <a:t>ドコモ地図ナビ </a:t>
            </a:r>
            <a:r>
              <a:rPr lang="en-US" altLang="ja-JP" dirty="0"/>
              <a:t>powered by </a:t>
            </a:r>
            <a:r>
              <a:rPr lang="ja-JP" altLang="en-US" dirty="0"/>
              <a:t>いつも</a:t>
            </a:r>
            <a:r>
              <a:rPr lang="en-US" altLang="ja-JP" dirty="0"/>
              <a:t>NAVI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>
          <a:xfrm>
            <a:off x="412081" y="1589575"/>
            <a:ext cx="8429993" cy="4936353"/>
          </a:xfrm>
        </p:spPr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モバイル機器に搭載されている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加速度、ジャイロ、地磁気、気圧センサのみで</a:t>
            </a:r>
            <a:r>
              <a:rPr lang="ja-JP" altLang="en-US" dirty="0" smtClean="0"/>
              <a:t>利用できる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将来、</a:t>
            </a:r>
            <a:r>
              <a:rPr lang="en-US" altLang="ja-JP" dirty="0" smtClean="0"/>
              <a:t>HMD</a:t>
            </a:r>
            <a:r>
              <a:rPr lang="ja-JP" altLang="en-US" dirty="0" smtClean="0"/>
              <a:t>型のウェアラブル機器が普及し、</a:t>
            </a:r>
            <a:endParaRPr lang="en-US" altLang="ja-JP" dirty="0" smtClean="0"/>
          </a:p>
          <a:p>
            <a:r>
              <a:rPr kumimoji="1" lang="en-US" altLang="ja-JP" dirty="0" smtClean="0"/>
              <a:t>AR</a:t>
            </a:r>
            <a:r>
              <a:rPr lang="ja-JP" altLang="en-US" dirty="0" smtClean="0"/>
              <a:t>を用いたナビゲーションが現実的になった場合は</a:t>
            </a:r>
            <a:endParaRPr lang="en-US" altLang="ja-JP" dirty="0" smtClean="0"/>
          </a:p>
          <a:p>
            <a:r>
              <a:rPr kumimoji="1" lang="ja-JP" altLang="en-US" dirty="0" smtClean="0"/>
              <a:t>画像センサを用い</a:t>
            </a:r>
            <a:r>
              <a:rPr lang="ja-JP" altLang="en-US" dirty="0"/>
              <a:t>る</a:t>
            </a:r>
            <a:r>
              <a:rPr kumimoji="1" lang="ja-JP" altLang="en-US" dirty="0" smtClean="0"/>
              <a:t>本手法に優位性がある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47024" y="1801844"/>
            <a:ext cx="3012708" cy="126091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IMU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センサ等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歩行者自律航法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310515" y="1801844"/>
            <a:ext cx="3012708" cy="126091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地図情報との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マッチング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研究の背景 </a:t>
            </a:r>
            <a:r>
              <a:rPr kumimoji="1" lang="en-US" altLang="ja-JP" dirty="0" smtClean="0"/>
              <a:t>| </a:t>
            </a:r>
            <a:r>
              <a:rPr lang="ja-JP" altLang="en-US" dirty="0"/>
              <a:t>既存手法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4752923" cy="51405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自己位置推定のための手法</a:t>
            </a:r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1399"/>
              </p:ext>
            </p:extLst>
          </p:nvPr>
        </p:nvGraphicFramePr>
        <p:xfrm>
          <a:off x="767441" y="1927679"/>
          <a:ext cx="8074632" cy="347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658"/>
                <a:gridCol w="2018658"/>
                <a:gridCol w="2592086"/>
                <a:gridCol w="1445230"/>
              </a:tblGrid>
              <a:tr h="43589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手法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精度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手間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屋内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35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△</a:t>
                      </a:r>
                      <a:r>
                        <a:rPr kumimoji="1" lang="en-US" altLang="ja-JP" dirty="0" smtClean="0"/>
                        <a:t>10m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◎搭載されている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✕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35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IMU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✕蓄積誤差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◎搭載されている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35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画像センサ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◎数十</a:t>
                      </a:r>
                      <a:r>
                        <a:rPr kumimoji="1" lang="en-US" altLang="ja-JP" dirty="0" smtClean="0"/>
                        <a:t>cm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◎搭載されている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3589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ビーコン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○数</a:t>
                      </a:r>
                      <a:r>
                        <a:rPr kumimoji="1" lang="en-US" altLang="ja-JP" dirty="0" smtClean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✕設置の手間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3589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Wi-Fi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○数</a:t>
                      </a:r>
                      <a:r>
                        <a:rPr kumimoji="1" lang="en-US" altLang="ja-JP" dirty="0" smtClean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△</a:t>
                      </a:r>
                      <a:r>
                        <a:rPr kumimoji="1" lang="en-US" altLang="ja-JP" dirty="0" smtClean="0"/>
                        <a:t>AP</a:t>
                      </a:r>
                      <a:r>
                        <a:rPr kumimoji="1" lang="ja-JP" altLang="en-US" dirty="0" smtClean="0"/>
                        <a:t>の測量が必要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082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携帯電話基地局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✕</a:t>
                      </a:r>
                      <a:r>
                        <a:rPr kumimoji="1" lang="en-US" altLang="ja-JP" dirty="0" smtClean="0"/>
                        <a:t>50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300m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◎搭載されている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3589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IMES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△</a:t>
                      </a:r>
                      <a:r>
                        <a:rPr kumimoji="1" lang="en-US" altLang="ja-JP" dirty="0" smtClean="0"/>
                        <a:t>10m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✕設置の手間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5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4780293" y="2209027"/>
            <a:ext cx="3553459" cy="4116958"/>
          </a:xfrm>
          <a:prstGeom prst="rect">
            <a:avLst/>
          </a:prstGeom>
          <a:solidFill>
            <a:srgbClr val="E7E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01897" y="2209027"/>
            <a:ext cx="3553459" cy="4116958"/>
          </a:xfrm>
          <a:prstGeom prst="rect">
            <a:avLst/>
          </a:prstGeom>
          <a:solidFill>
            <a:srgbClr val="E7E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研究の背景 </a:t>
            </a:r>
            <a:r>
              <a:rPr kumimoji="1" lang="en-US" altLang="ja-JP" dirty="0" smtClean="0"/>
              <a:t>| </a:t>
            </a:r>
            <a:r>
              <a:rPr lang="ja-JP" altLang="en-US" dirty="0"/>
              <a:t>既存手法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4752923" cy="51405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自己位置推定のための手法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231966" y="2494891"/>
            <a:ext cx="1082850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GPS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31068" y="4267506"/>
            <a:ext cx="1851905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画像センサ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6005340" y="2520607"/>
            <a:ext cx="1103363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IMU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637441" y="3814074"/>
            <a:ext cx="2263880" cy="68268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Bluetooth/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超音波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/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赤外線</a:t>
            </a:r>
            <a:r>
              <a:rPr kumimoji="1" lang="en-US" altLang="ja-JP" sz="2400" b="1" dirty="0" smtClean="0">
                <a:solidFill>
                  <a:schemeClr val="tx1"/>
                </a:solidFill>
              </a:rPr>
              <a:t/>
            </a:r>
            <a:br>
              <a:rPr kumimoji="1" lang="en-US" altLang="ja-JP" sz="2400" b="1" dirty="0" smtClean="0">
                <a:solidFill>
                  <a:schemeClr val="tx1"/>
                </a:solidFill>
              </a:rPr>
            </a:br>
            <a:r>
              <a:rPr kumimoji="1" lang="ja-JP" altLang="en-US" sz="2400" b="1" dirty="0" smtClean="0">
                <a:solidFill>
                  <a:schemeClr val="tx1"/>
                </a:solidFill>
              </a:rPr>
              <a:t>ビーコン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2198455" y="4607198"/>
            <a:ext cx="1082850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Wi-Fi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100858" y="5264644"/>
            <a:ext cx="1268397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基地局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35183" y="3156628"/>
            <a:ext cx="1268397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IMES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769913" y="174936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間接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的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4544884" y="1668850"/>
            <a:ext cx="0" cy="540561"/>
          </a:xfrm>
          <a:prstGeom prst="straightConnector1">
            <a:avLst/>
          </a:prstGeom>
          <a:ln w="28575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001896" y="1672791"/>
            <a:ext cx="3553459" cy="536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b="1" dirty="0" smtClean="0">
                <a:solidFill>
                  <a:schemeClr val="bg1"/>
                </a:solidFill>
              </a:rPr>
              <a:t>直接的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4780293" y="1676776"/>
            <a:ext cx="3553459" cy="536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b="1" dirty="0" smtClean="0">
                <a:solidFill>
                  <a:schemeClr val="bg1"/>
                </a:solidFill>
              </a:rPr>
              <a:t>間接的</a:t>
            </a:r>
          </a:p>
        </p:txBody>
      </p:sp>
    </p:spTree>
    <p:extLst>
      <p:ext uri="{BB962C8B-B14F-4D97-AF65-F5344CB8AC3E}">
        <p14:creationId xmlns:p14="http://schemas.microsoft.com/office/powerpoint/2010/main" val="32388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4780293" y="2209027"/>
            <a:ext cx="3553459" cy="4116958"/>
          </a:xfrm>
          <a:prstGeom prst="rect">
            <a:avLst/>
          </a:prstGeom>
          <a:solidFill>
            <a:srgbClr val="E7E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01897" y="2209027"/>
            <a:ext cx="3553459" cy="4116958"/>
          </a:xfrm>
          <a:prstGeom prst="rect">
            <a:avLst/>
          </a:prstGeom>
          <a:solidFill>
            <a:srgbClr val="E7E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研究の背景 </a:t>
            </a:r>
            <a:r>
              <a:rPr kumimoji="1" lang="en-US" altLang="ja-JP" dirty="0" smtClean="0"/>
              <a:t>| </a:t>
            </a:r>
            <a:r>
              <a:rPr lang="ja-JP" altLang="en-US" dirty="0"/>
              <a:t>既存手法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4752923" cy="51405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自己位置推定のための手法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231966" y="2494891"/>
            <a:ext cx="1082850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GPS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31068" y="4267506"/>
            <a:ext cx="1851905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画像センサ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6005340" y="2520607"/>
            <a:ext cx="1103363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IMU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637441" y="3814074"/>
            <a:ext cx="2263880" cy="68268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Bluetooth/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超音波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/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赤外線</a:t>
            </a:r>
            <a:r>
              <a:rPr kumimoji="1" lang="en-US" altLang="ja-JP" sz="2400" b="1" dirty="0" smtClean="0">
                <a:solidFill>
                  <a:schemeClr val="tx1"/>
                </a:solidFill>
              </a:rPr>
              <a:t/>
            </a:r>
            <a:br>
              <a:rPr kumimoji="1" lang="en-US" altLang="ja-JP" sz="2400" b="1" dirty="0" smtClean="0">
                <a:solidFill>
                  <a:schemeClr val="tx1"/>
                </a:solidFill>
              </a:rPr>
            </a:br>
            <a:r>
              <a:rPr kumimoji="1" lang="ja-JP" altLang="en-US" sz="2400" b="1" dirty="0" smtClean="0">
                <a:solidFill>
                  <a:schemeClr val="tx1"/>
                </a:solidFill>
              </a:rPr>
              <a:t>ビーコン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2198455" y="4607198"/>
            <a:ext cx="1082850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Wi-Fi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100858" y="5264644"/>
            <a:ext cx="1268397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基地局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35183" y="3156628"/>
            <a:ext cx="1268397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IMES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769913" y="174936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間接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的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左右矢印 3"/>
          <p:cNvSpPr/>
          <p:nvPr/>
        </p:nvSpPr>
        <p:spPr>
          <a:xfrm>
            <a:off x="3481126" y="2543897"/>
            <a:ext cx="2387660" cy="417846"/>
          </a:xfrm>
          <a:prstGeom prst="left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4544884" y="1668850"/>
            <a:ext cx="0" cy="540561"/>
          </a:xfrm>
          <a:prstGeom prst="straightConnector1">
            <a:avLst/>
          </a:prstGeom>
          <a:ln w="28575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001896" y="1672791"/>
            <a:ext cx="3553459" cy="536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b="1" dirty="0" smtClean="0">
                <a:solidFill>
                  <a:schemeClr val="bg1"/>
                </a:solidFill>
              </a:rPr>
              <a:t>直接的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4780293" y="1676776"/>
            <a:ext cx="3553459" cy="536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b="1" dirty="0" smtClean="0">
                <a:solidFill>
                  <a:schemeClr val="bg1"/>
                </a:solidFill>
              </a:rPr>
              <a:t>間接的</a:t>
            </a:r>
          </a:p>
        </p:txBody>
      </p:sp>
      <p:sp>
        <p:nvSpPr>
          <p:cNvPr id="14" name="四角形吹き出し 13"/>
          <p:cNvSpPr/>
          <p:nvPr/>
        </p:nvSpPr>
        <p:spPr>
          <a:xfrm>
            <a:off x="1370791" y="3816724"/>
            <a:ext cx="6594068" cy="2143501"/>
          </a:xfrm>
          <a:prstGeom prst="wedgeRectCallout">
            <a:avLst>
              <a:gd name="adj1" fmla="val -681"/>
              <a:gd name="adj2" fmla="val -885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400" b="1" dirty="0" smtClean="0">
                <a:solidFill>
                  <a:schemeClr val="tx1"/>
                </a:solidFill>
              </a:rPr>
              <a:t>直接的</a:t>
            </a:r>
            <a:r>
              <a:rPr kumimoji="1" lang="ja-JP" altLang="en-US" dirty="0" smtClean="0">
                <a:solidFill>
                  <a:schemeClr val="tx1"/>
                </a:solidFill>
              </a:rPr>
              <a:t>な位置推定と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IMU</a:t>
            </a:r>
            <a:r>
              <a:rPr lang="ja-JP" altLang="en-US" dirty="0" err="1" smtClean="0">
                <a:solidFill>
                  <a:schemeClr val="tx1"/>
                </a:solidFill>
              </a:rPr>
              <a:t>を統</a:t>
            </a:r>
            <a:r>
              <a:rPr lang="ja-JP" altLang="en-US" dirty="0" smtClean="0">
                <a:solidFill>
                  <a:schemeClr val="tx1"/>
                </a:solidFill>
              </a:rPr>
              <a:t>合した手法は存在する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例：航空レーザー測量、</a:t>
            </a:r>
            <a:r>
              <a:rPr lang="en-US" altLang="ja-JP" dirty="0" smtClean="0">
                <a:solidFill>
                  <a:schemeClr val="tx1"/>
                </a:solidFill>
              </a:rPr>
              <a:t>MMS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7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4780293" y="2209027"/>
            <a:ext cx="3553459" cy="4116958"/>
          </a:xfrm>
          <a:prstGeom prst="rect">
            <a:avLst/>
          </a:prstGeom>
          <a:solidFill>
            <a:srgbClr val="E7E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01897" y="2209027"/>
            <a:ext cx="3553459" cy="4116958"/>
          </a:xfrm>
          <a:prstGeom prst="rect">
            <a:avLst/>
          </a:prstGeom>
          <a:solidFill>
            <a:srgbClr val="E7E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研究の背景 </a:t>
            </a:r>
            <a:r>
              <a:rPr kumimoji="1" lang="en-US" altLang="ja-JP" dirty="0" smtClean="0"/>
              <a:t>| </a:t>
            </a:r>
            <a:r>
              <a:rPr lang="ja-JP" altLang="en-US" dirty="0"/>
              <a:t>既存手法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4752923" cy="51405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自己位置推定のための手法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231966" y="2494891"/>
            <a:ext cx="1082850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GPS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31068" y="4267506"/>
            <a:ext cx="1851905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画像センサ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6005340" y="2520607"/>
            <a:ext cx="1103363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IMU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637441" y="3814074"/>
            <a:ext cx="2263880" cy="68268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Bluetooth/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超音波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/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赤外線</a:t>
            </a:r>
            <a:r>
              <a:rPr kumimoji="1" lang="en-US" altLang="ja-JP" sz="2400" b="1" dirty="0" smtClean="0">
                <a:solidFill>
                  <a:schemeClr val="tx1"/>
                </a:solidFill>
              </a:rPr>
              <a:t/>
            </a:r>
            <a:br>
              <a:rPr kumimoji="1" lang="en-US" altLang="ja-JP" sz="2400" b="1" dirty="0" smtClean="0">
                <a:solidFill>
                  <a:schemeClr val="tx1"/>
                </a:solidFill>
              </a:rPr>
            </a:br>
            <a:r>
              <a:rPr kumimoji="1" lang="ja-JP" altLang="en-US" sz="2400" b="1" dirty="0" smtClean="0">
                <a:solidFill>
                  <a:schemeClr val="tx1"/>
                </a:solidFill>
              </a:rPr>
              <a:t>ビーコン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2198455" y="4607198"/>
            <a:ext cx="1082850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Wi-Fi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100858" y="5264644"/>
            <a:ext cx="1268397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基地局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35183" y="3156628"/>
            <a:ext cx="1268397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IMES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769913" y="174936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間接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的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左右矢印 3"/>
          <p:cNvSpPr/>
          <p:nvPr/>
        </p:nvSpPr>
        <p:spPr>
          <a:xfrm rot="5400000">
            <a:off x="6023425" y="3463727"/>
            <a:ext cx="1067189" cy="417846"/>
          </a:xfrm>
          <a:prstGeom prst="left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4544884" y="1668850"/>
            <a:ext cx="0" cy="540561"/>
          </a:xfrm>
          <a:prstGeom prst="straightConnector1">
            <a:avLst/>
          </a:prstGeom>
          <a:ln w="28575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001896" y="1672791"/>
            <a:ext cx="3553459" cy="536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b="1" dirty="0" smtClean="0">
                <a:solidFill>
                  <a:schemeClr val="bg1"/>
                </a:solidFill>
              </a:rPr>
              <a:t>直接的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4780293" y="1676776"/>
            <a:ext cx="3553459" cy="536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b="1" dirty="0" smtClean="0">
                <a:solidFill>
                  <a:schemeClr val="bg1"/>
                </a:solidFill>
              </a:rPr>
              <a:t>間接的</a:t>
            </a:r>
          </a:p>
        </p:txBody>
      </p:sp>
      <p:sp>
        <p:nvSpPr>
          <p:cNvPr id="14" name="四角形吹き出し 13"/>
          <p:cNvSpPr/>
          <p:nvPr/>
        </p:nvSpPr>
        <p:spPr>
          <a:xfrm>
            <a:off x="1172095" y="2745263"/>
            <a:ext cx="3233924" cy="2799326"/>
          </a:xfrm>
          <a:prstGeom prst="wedgeRectCallout">
            <a:avLst>
              <a:gd name="adj1" fmla="val 108050"/>
              <a:gd name="adj2" fmla="val -180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 dirty="0" smtClean="0">
                <a:solidFill>
                  <a:schemeClr val="tx1"/>
                </a:solidFill>
              </a:rPr>
              <a:t>画像センサ</a:t>
            </a:r>
            <a:r>
              <a:rPr lang="ja-JP" altLang="en-US" dirty="0" smtClean="0">
                <a:solidFill>
                  <a:schemeClr val="tx1"/>
                </a:solidFill>
              </a:rPr>
              <a:t>を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IMU</a:t>
            </a:r>
            <a:r>
              <a:rPr lang="ja-JP" altLang="en-US" dirty="0" smtClean="0">
                <a:solidFill>
                  <a:schemeClr val="tx1"/>
                </a:solidFill>
              </a:rPr>
              <a:t>と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統合する手法は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より難しい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1001898" y="1951264"/>
            <a:ext cx="7085972" cy="4180114"/>
          </a:xfrm>
          <a:prstGeom prst="rect">
            <a:avLst/>
          </a:prstGeom>
          <a:solidFill>
            <a:srgbClr val="E7E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1001898" y="3943349"/>
            <a:ext cx="708597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4571999" y="1951264"/>
            <a:ext cx="0" cy="4180114"/>
          </a:xfrm>
          <a:prstGeom prst="straightConnector1">
            <a:avLst/>
          </a:prstGeom>
          <a:ln w="28575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研究の背景 </a:t>
            </a:r>
            <a:r>
              <a:rPr kumimoji="1" lang="en-US" altLang="ja-JP" dirty="0" smtClean="0"/>
              <a:t>| </a:t>
            </a:r>
            <a:r>
              <a:rPr lang="ja-JP" altLang="en-US" dirty="0"/>
              <a:t>既存手法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4752923" cy="51405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自己位置推定のための手法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086097" y="3512462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000" b="1" dirty="0" smtClean="0"/>
              <a:t>高精度</a:t>
            </a:r>
            <a:endParaRPr kumimoji="1" lang="ja-JP" altLang="en-US" sz="20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9455" y="3512462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000" b="1" dirty="0"/>
              <a:t>低</a:t>
            </a:r>
            <a:r>
              <a:rPr kumimoji="1" lang="ja-JP" altLang="en-US" sz="2000" b="1" dirty="0" smtClean="0"/>
              <a:t>精度</a:t>
            </a:r>
            <a:endParaRPr kumimoji="1" lang="ja-JP" altLang="en-US" sz="20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53744" y="154130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設置・準備が簡単</a:t>
            </a:r>
            <a:endParaRPr kumimoji="1" lang="ja-JP" altLang="en-US" sz="20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40784" y="620796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設置・準備に手間がかかる</a:t>
            </a:r>
            <a:endParaRPr kumimoji="1" lang="ja-JP" altLang="en-US" sz="20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4030575" y="2456044"/>
            <a:ext cx="1082850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GPS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990222" y="2456044"/>
            <a:ext cx="1851905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画像センサ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2677502" y="2460487"/>
            <a:ext cx="1103363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IMU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939498" y="5094349"/>
            <a:ext cx="2263880" cy="68268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Bluetooth/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超音波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/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赤外線</a:t>
            </a:r>
            <a:r>
              <a:rPr kumimoji="1" lang="en-US" altLang="ja-JP" sz="2400" b="1" dirty="0" smtClean="0">
                <a:solidFill>
                  <a:schemeClr val="tx1"/>
                </a:solidFill>
              </a:rPr>
              <a:t/>
            </a:r>
            <a:br>
              <a:rPr kumimoji="1" lang="en-US" altLang="ja-JP" sz="2400" b="1" dirty="0" smtClean="0">
                <a:solidFill>
                  <a:schemeClr val="tx1"/>
                </a:solidFill>
              </a:rPr>
            </a:br>
            <a:r>
              <a:rPr kumimoji="1" lang="ja-JP" altLang="en-US" sz="2400" b="1" dirty="0" smtClean="0">
                <a:solidFill>
                  <a:schemeClr val="tx1"/>
                </a:solidFill>
              </a:rPr>
              <a:t>ビーコン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363136" y="3669846"/>
            <a:ext cx="1082850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Wi-Fi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159395" y="2458693"/>
            <a:ext cx="1268397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CDR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937801" y="4330077"/>
            <a:ext cx="1268397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IMES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698012" y="3501704"/>
            <a:ext cx="3747974" cy="88329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</a:rPr>
              <a:t>屋内における適用</a:t>
            </a:r>
            <a:endParaRPr kumimoji="1" lang="en-US" altLang="ja-JP" sz="2000" b="1" dirty="0" smtClean="0">
              <a:solidFill>
                <a:schemeClr val="tx1"/>
              </a:solidFill>
            </a:endParaRPr>
          </a:p>
        </p:txBody>
      </p:sp>
      <p:sp>
        <p:nvSpPr>
          <p:cNvPr id="5" name="乗算記号 4"/>
          <p:cNvSpPr/>
          <p:nvPr/>
        </p:nvSpPr>
        <p:spPr>
          <a:xfrm>
            <a:off x="3404367" y="2077366"/>
            <a:ext cx="2335263" cy="1304362"/>
          </a:xfrm>
          <a:prstGeom prst="mathMultiply">
            <a:avLst>
              <a:gd name="adj1" fmla="val 439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2480248" y="3306163"/>
            <a:ext cx="421506" cy="42150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2"/>
                </a:solidFill>
              </a:rPr>
              <a:t>1</a:t>
            </a:r>
            <a:endParaRPr kumimoji="1" lang="ja-JP" altLang="en-US" sz="2400" b="1" dirty="0" smtClean="0">
              <a:solidFill>
                <a:schemeClr val="tx2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56129" y="4426762"/>
            <a:ext cx="22537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600" dirty="0" smtClean="0"/>
              <a:t>IMU :</a:t>
            </a:r>
            <a:r>
              <a:rPr lang="ja-JP" altLang="en-US" sz="1600" dirty="0"/>
              <a:t> </a:t>
            </a:r>
            <a:r>
              <a:rPr lang="zh-TW" altLang="en-US" sz="1600" dirty="0" smtClean="0"/>
              <a:t>慣性</a:t>
            </a:r>
            <a:r>
              <a:rPr lang="zh-TW" altLang="en-US" sz="1600" dirty="0"/>
              <a:t>計測</a:t>
            </a:r>
            <a:r>
              <a:rPr lang="zh-TW" altLang="en-US" sz="1600" dirty="0" smtClean="0"/>
              <a:t>装置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ja-JP" sz="1400" dirty="0" smtClean="0"/>
              <a:t>Inertial </a:t>
            </a:r>
            <a:r>
              <a:rPr lang="en-US" altLang="ja-JP" sz="1400" dirty="0"/>
              <a:t>Measurement </a:t>
            </a:r>
            <a:r>
              <a:rPr lang="en-US" altLang="ja-JP" sz="1400" dirty="0" smtClean="0"/>
              <a:t>Unit</a:t>
            </a:r>
          </a:p>
          <a:p>
            <a:pPr>
              <a:spcBef>
                <a:spcPts val="600"/>
              </a:spcBef>
            </a:pPr>
            <a:r>
              <a:rPr lang="en-US" altLang="ja-JP" sz="1600" dirty="0" smtClean="0"/>
              <a:t>CDR : </a:t>
            </a:r>
            <a:r>
              <a:rPr lang="ja-JP" altLang="en-US" sz="1600" dirty="0" smtClean="0"/>
              <a:t>携帯基地局情報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kumimoji="1" lang="en-US" altLang="ja-JP" sz="1400" dirty="0" smtClean="0"/>
              <a:t>Call Detail Record</a:t>
            </a:r>
            <a:endParaRPr kumimoji="1" lang="en-US" altLang="ja-JP" sz="1400" dirty="0"/>
          </a:p>
          <a:p>
            <a:pPr>
              <a:spcBef>
                <a:spcPts val="600"/>
              </a:spcBef>
            </a:pPr>
            <a:r>
              <a:rPr lang="en-US" altLang="ja-JP" sz="1600" dirty="0" smtClean="0"/>
              <a:t>IMES :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 smtClean="0"/>
              <a:t>Indoor </a:t>
            </a:r>
            <a:r>
              <a:rPr lang="en-US" altLang="ja-JP" sz="1400" dirty="0"/>
              <a:t>Messaging System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4208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研究の背景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松本</a:t>
            </a:r>
            <a:r>
              <a:rPr kumimoji="1" lang="en-US" altLang="ja-JP" dirty="0" smtClean="0"/>
              <a:t>(2014)</a:t>
            </a:r>
            <a:r>
              <a:rPr kumimoji="1" lang="ja-JP" altLang="en-US" dirty="0" smtClean="0"/>
              <a:t>の概要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12081" y="1540671"/>
            <a:ext cx="6090718" cy="3776658"/>
            <a:chOff x="35762" y="1041447"/>
            <a:chExt cx="8966919" cy="5560097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35762" y="1041447"/>
              <a:ext cx="6821780" cy="5560097"/>
              <a:chOff x="35762" y="1041447"/>
              <a:chExt cx="6821780" cy="5560097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35762" y="1041447"/>
                <a:ext cx="6821780" cy="5560097"/>
                <a:chOff x="35762" y="1041447"/>
                <a:chExt cx="6821780" cy="5560097"/>
              </a:xfrm>
            </p:grpSpPr>
            <p:sp>
              <p:nvSpPr>
                <p:cNvPr id="26" name="正方形/長方形 25"/>
                <p:cNvSpPr/>
                <p:nvPr/>
              </p:nvSpPr>
              <p:spPr>
                <a:xfrm>
                  <a:off x="5393322" y="3866789"/>
                  <a:ext cx="1464220" cy="2349500"/>
                </a:xfrm>
                <a:prstGeom prst="rect">
                  <a:avLst/>
                </a:prstGeom>
                <a:pattFill prst="narVert">
                  <a:fgClr>
                    <a:schemeClr val="accent6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rgbClr val="22317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/>
                </a:p>
              </p:txBody>
            </p:sp>
            <p:grpSp>
              <p:nvGrpSpPr>
                <p:cNvPr id="27" name="グループ化 26"/>
                <p:cNvGrpSpPr/>
                <p:nvPr/>
              </p:nvGrpSpPr>
              <p:grpSpPr>
                <a:xfrm>
                  <a:off x="35762" y="1041447"/>
                  <a:ext cx="6806174" cy="5560097"/>
                  <a:chOff x="35762" y="1041447"/>
                  <a:chExt cx="6806174" cy="5560097"/>
                </a:xfrm>
              </p:grpSpPr>
              <p:grpSp>
                <p:nvGrpSpPr>
                  <p:cNvPr id="30" name="グループ化 29"/>
                  <p:cNvGrpSpPr/>
                  <p:nvPr/>
                </p:nvGrpSpPr>
                <p:grpSpPr>
                  <a:xfrm>
                    <a:off x="35762" y="1041447"/>
                    <a:ext cx="6806174" cy="5560097"/>
                    <a:chOff x="82062" y="1041447"/>
                    <a:chExt cx="6806174" cy="5560097"/>
                  </a:xfrm>
                </p:grpSpPr>
                <p:grpSp>
                  <p:nvGrpSpPr>
                    <p:cNvPr id="32" name="グループ化 31"/>
                    <p:cNvGrpSpPr/>
                    <p:nvPr/>
                  </p:nvGrpSpPr>
                  <p:grpSpPr>
                    <a:xfrm>
                      <a:off x="82062" y="1041447"/>
                      <a:ext cx="6806174" cy="5560097"/>
                      <a:chOff x="82062" y="1041447"/>
                      <a:chExt cx="6806174" cy="5560097"/>
                    </a:xfrm>
                  </p:grpSpPr>
                  <p:sp>
                    <p:nvSpPr>
                      <p:cNvPr id="34" name="正方形/長方形 33"/>
                      <p:cNvSpPr/>
                      <p:nvPr/>
                    </p:nvSpPr>
                    <p:spPr>
                      <a:xfrm>
                        <a:off x="5424016" y="1999996"/>
                        <a:ext cx="1464220" cy="650454"/>
                      </a:xfrm>
                      <a:prstGeom prst="rect">
                        <a:avLst/>
                      </a:prstGeom>
                      <a:pattFill prst="narVert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rgbClr val="22317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200" dirty="0"/>
                      </a:p>
                    </p:txBody>
                  </p:sp>
                  <p:cxnSp>
                    <p:nvCxnSpPr>
                      <p:cNvPr id="35" name="直線コネクタ 34"/>
                      <p:cNvCxnSpPr/>
                      <p:nvPr/>
                    </p:nvCxnSpPr>
                    <p:spPr>
                      <a:xfrm flipV="1">
                        <a:off x="5186140" y="2316208"/>
                        <a:ext cx="4464" cy="1215308"/>
                      </a:xfrm>
                      <a:prstGeom prst="line">
                        <a:avLst/>
                      </a:prstGeom>
                      <a:ln w="19050">
                        <a:solidFill>
                          <a:srgbClr val="2231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正方形/長方形 35"/>
                      <p:cNvSpPr/>
                      <p:nvPr/>
                    </p:nvSpPr>
                    <p:spPr>
                      <a:xfrm>
                        <a:off x="5558349" y="2151906"/>
                        <a:ext cx="1195553" cy="3682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20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7" name="正方形/長方形 36"/>
                          <p:cNvSpPr/>
                          <p:nvPr/>
                        </p:nvSpPr>
                        <p:spPr>
                          <a:xfrm>
                            <a:off x="5723802" y="2114525"/>
                            <a:ext cx="960419" cy="407805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ja-JP" altLang="en-US" sz="1200" i="1">
                                      <a:latin typeface="Cambria Math"/>
                                    </a:rPr>
                                    <m:t>𝜑</m:t>
                                  </m:r>
                                  <m:r>
                                    <a:rPr lang="en-US" altLang="ja-JP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ja-JP" sz="1200" i="1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altLang="ja-JP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ja-JP" sz="1200" i="1">
                                      <a:latin typeface="Cambria Math"/>
                                    </a:rPr>
                                    <m:t>𝜅</m:t>
                                  </m:r>
                                </m:oMath>
                              </m:oMathPara>
                            </a14:m>
                            <a:endParaRPr lang="ja-JP" altLang="en-US" sz="12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9" name="正方形/長方形 20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723802" y="2114525"/>
                            <a:ext cx="875753" cy="369332"/>
                          </a:xfrm>
                          <a:prstGeom prst="rect">
                            <a:avLst/>
                          </a:prstGeom>
                          <a:blipFill rotWithShape="1">
                            <a:blip r:embed="rId2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38" name="グループ化 37"/>
                      <p:cNvGrpSpPr/>
                      <p:nvPr/>
                    </p:nvGrpSpPr>
                    <p:grpSpPr>
                      <a:xfrm>
                        <a:off x="82062" y="1041447"/>
                        <a:ext cx="5189997" cy="5560097"/>
                        <a:chOff x="82062" y="1041447"/>
                        <a:chExt cx="5189997" cy="5560097"/>
                      </a:xfrm>
                    </p:grpSpPr>
                    <p:grpSp>
                      <p:nvGrpSpPr>
                        <p:cNvPr id="41" name="グループ化 40"/>
                        <p:cNvGrpSpPr/>
                        <p:nvPr/>
                      </p:nvGrpSpPr>
                      <p:grpSpPr>
                        <a:xfrm>
                          <a:off x="82062" y="1041447"/>
                          <a:ext cx="3512802" cy="5560097"/>
                          <a:chOff x="82062" y="1041447"/>
                          <a:chExt cx="3512802" cy="5560097"/>
                        </a:xfrm>
                      </p:grpSpPr>
                      <p:grpSp>
                        <p:nvGrpSpPr>
                          <p:cNvPr id="49" name="グループ化 48"/>
                          <p:cNvGrpSpPr/>
                          <p:nvPr/>
                        </p:nvGrpSpPr>
                        <p:grpSpPr>
                          <a:xfrm>
                            <a:off x="82062" y="1041447"/>
                            <a:ext cx="3109741" cy="5560097"/>
                            <a:chOff x="82062" y="1041447"/>
                            <a:chExt cx="3109741" cy="5560097"/>
                          </a:xfrm>
                        </p:grpSpPr>
                        <p:grpSp>
                          <p:nvGrpSpPr>
                            <p:cNvPr id="55" name="グループ化 54"/>
                            <p:cNvGrpSpPr/>
                            <p:nvPr/>
                          </p:nvGrpSpPr>
                          <p:grpSpPr>
                            <a:xfrm>
                              <a:off x="82062" y="1041447"/>
                              <a:ext cx="1471072" cy="5560097"/>
                              <a:chOff x="18562" y="1041447"/>
                              <a:chExt cx="1471072" cy="5560097"/>
                            </a:xfrm>
                          </p:grpSpPr>
                          <p:sp>
                            <p:nvSpPr>
                              <p:cNvPr id="76" name="正方形/長方形 75"/>
                              <p:cNvSpPr/>
                              <p:nvPr/>
                            </p:nvSpPr>
                            <p:spPr>
                              <a:xfrm>
                                <a:off x="107504" y="1556356"/>
                                <a:ext cx="1368152" cy="5045188"/>
                              </a:xfrm>
                              <a:prstGeom prst="rect">
                                <a:avLst/>
                              </a:prstGeom>
                              <a:pattFill prst="dkUpDiag">
                                <a:fgClr>
                                  <a:schemeClr val="accent1"/>
                                </a:fgClr>
                                <a:bgClr>
                                  <a:schemeClr val="bg1"/>
                                </a:bgClr>
                              </a:pattFill>
                              <a:ln>
                                <a:solidFill>
                                  <a:srgbClr val="22317C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77" name="グループ化 76"/>
                              <p:cNvGrpSpPr/>
                              <p:nvPr/>
                            </p:nvGrpSpPr>
                            <p:grpSpPr>
                              <a:xfrm>
                                <a:off x="217612" y="2060848"/>
                                <a:ext cx="1122633" cy="668103"/>
                                <a:chOff x="163935" y="1677371"/>
                                <a:chExt cx="1122633" cy="668103"/>
                              </a:xfrm>
                            </p:grpSpPr>
                            <p:sp>
                              <p:nvSpPr>
                                <p:cNvPr id="90" name="正方形/長方形 89"/>
                                <p:cNvSpPr/>
                                <p:nvPr/>
                              </p:nvSpPr>
                              <p:spPr>
                                <a:xfrm>
                                  <a:off x="211914" y="1677371"/>
                                  <a:ext cx="1051652" cy="58960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sz="1200"/>
                                </a:p>
                              </p:txBody>
                            </p:sp>
                            <p:sp>
                              <p:nvSpPr>
                                <p:cNvPr id="91" name="テキスト ボックス 90"/>
                                <p:cNvSpPr txBox="1"/>
                                <p:nvPr/>
                              </p:nvSpPr>
                              <p:spPr>
                                <a:xfrm>
                                  <a:off x="163935" y="1711111"/>
                                  <a:ext cx="1122633" cy="63436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ja-JP" altLang="en-US" sz="1100" dirty="0">
                                      <a:latin typeface="メイリオ" pitchFamily="50" charset="-128"/>
                                      <a:ea typeface="メイリオ" pitchFamily="50" charset="-128"/>
                                      <a:cs typeface="メイリオ" pitchFamily="50" charset="-128"/>
                                    </a:rPr>
                                    <a:t>ジャイロ</a:t>
                                  </a:r>
                                  <a:endParaRPr lang="en-US" altLang="ja-JP" sz="1100" dirty="0" smtClean="0">
                                    <a:latin typeface="メイリオ" pitchFamily="50" charset="-128"/>
                                    <a:ea typeface="メイリオ" pitchFamily="50" charset="-128"/>
                                    <a:cs typeface="メイリオ" pitchFamily="50" charset="-128"/>
                                  </a:endParaRPr>
                                </a:p>
                                <a:p>
                                  <a:pPr algn="ctr"/>
                                  <a:r>
                                    <a:rPr lang="ja-JP" altLang="en-US" sz="1100" dirty="0" smtClean="0">
                                      <a:latin typeface="メイリオ" pitchFamily="50" charset="-128"/>
                                      <a:ea typeface="メイリオ" pitchFamily="50" charset="-128"/>
                                      <a:cs typeface="メイリオ" pitchFamily="50" charset="-128"/>
                                    </a:rPr>
                                    <a:t>センサ</a:t>
                                  </a:r>
                                  <a:endParaRPr lang="ja-JP" altLang="en-US" sz="1100" dirty="0">
                                    <a:latin typeface="メイリオ" pitchFamily="50" charset="-128"/>
                                    <a:ea typeface="メイリオ" pitchFamily="50" charset="-128"/>
                                    <a:cs typeface="メイリオ" pitchFamily="50" charset="-128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78" name="グループ化 77"/>
                              <p:cNvGrpSpPr/>
                              <p:nvPr/>
                            </p:nvGrpSpPr>
                            <p:grpSpPr>
                              <a:xfrm>
                                <a:off x="263884" y="3234199"/>
                                <a:ext cx="1030133" cy="659763"/>
                                <a:chOff x="276584" y="3429000"/>
                                <a:chExt cx="1030133" cy="659763"/>
                              </a:xfrm>
                            </p:grpSpPr>
                            <p:sp>
                              <p:nvSpPr>
                                <p:cNvPr id="88" name="正方形/長方形 87"/>
                                <p:cNvSpPr/>
                                <p:nvPr/>
                              </p:nvSpPr>
                              <p:spPr>
                                <a:xfrm>
                                  <a:off x="276584" y="3429000"/>
                                  <a:ext cx="1030133" cy="58960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sz="1200"/>
                                </a:p>
                              </p:txBody>
                            </p:sp>
                            <p:sp>
                              <p:nvSpPr>
                                <p:cNvPr id="89" name="テキスト ボックス 88"/>
                                <p:cNvSpPr txBox="1"/>
                                <p:nvPr/>
                              </p:nvSpPr>
                              <p:spPr>
                                <a:xfrm>
                                  <a:off x="327943" y="3454400"/>
                                  <a:ext cx="913633" cy="63436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ja-JP" altLang="en-US" sz="1100" dirty="0">
                                      <a:latin typeface="メイリオ" pitchFamily="50" charset="-128"/>
                                      <a:ea typeface="メイリオ" pitchFamily="50" charset="-128"/>
                                      <a:cs typeface="メイリオ" pitchFamily="50" charset="-128"/>
                                    </a:rPr>
                                    <a:t>地磁気</a:t>
                                  </a:r>
                                  <a:endParaRPr lang="en-US" altLang="ja-JP" sz="1100" dirty="0" smtClean="0">
                                    <a:latin typeface="メイリオ" pitchFamily="50" charset="-128"/>
                                    <a:ea typeface="メイリオ" pitchFamily="50" charset="-128"/>
                                    <a:cs typeface="メイリオ" pitchFamily="50" charset="-128"/>
                                  </a:endParaRPr>
                                </a:p>
                                <a:p>
                                  <a:pPr algn="ctr"/>
                                  <a:r>
                                    <a:rPr lang="ja-JP" altLang="en-US" sz="1100" dirty="0" smtClean="0">
                                      <a:latin typeface="メイリオ" pitchFamily="50" charset="-128"/>
                                      <a:ea typeface="メイリオ" pitchFamily="50" charset="-128"/>
                                      <a:cs typeface="メイリオ" pitchFamily="50" charset="-128"/>
                                    </a:rPr>
                                    <a:t>センサ</a:t>
                                  </a:r>
                                  <a:endParaRPr lang="ja-JP" altLang="en-US" sz="1100" dirty="0">
                                    <a:latin typeface="メイリオ" pitchFamily="50" charset="-128"/>
                                    <a:ea typeface="メイリオ" pitchFamily="50" charset="-128"/>
                                    <a:cs typeface="メイリオ" pitchFamily="50" charset="-128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79" name="グループ化 78"/>
                              <p:cNvGrpSpPr/>
                              <p:nvPr/>
                            </p:nvGrpSpPr>
                            <p:grpSpPr>
                              <a:xfrm>
                                <a:off x="264431" y="4399209"/>
                                <a:ext cx="1030133" cy="654229"/>
                                <a:chOff x="289831" y="4653136"/>
                                <a:chExt cx="1030133" cy="654229"/>
                              </a:xfrm>
                            </p:grpSpPr>
                            <p:sp>
                              <p:nvSpPr>
                                <p:cNvPr id="86" name="正方形/長方形 85"/>
                                <p:cNvSpPr/>
                                <p:nvPr/>
                              </p:nvSpPr>
                              <p:spPr>
                                <a:xfrm>
                                  <a:off x="289831" y="4653136"/>
                                  <a:ext cx="1030133" cy="58960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sz="1200"/>
                                </a:p>
                              </p:txBody>
                            </p:sp>
                            <p:sp>
                              <p:nvSpPr>
                                <p:cNvPr id="87" name="テキスト ボックス 86"/>
                                <p:cNvSpPr txBox="1"/>
                                <p:nvPr/>
                              </p:nvSpPr>
                              <p:spPr>
                                <a:xfrm>
                                  <a:off x="334835" y="4673002"/>
                                  <a:ext cx="913633" cy="63436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ja-JP" altLang="en-US" sz="1100" dirty="0">
                                      <a:latin typeface="メイリオ" pitchFamily="50" charset="-128"/>
                                      <a:ea typeface="メイリオ" pitchFamily="50" charset="-128"/>
                                      <a:cs typeface="メイリオ" pitchFamily="50" charset="-128"/>
                                    </a:rPr>
                                    <a:t>加速度</a:t>
                                  </a:r>
                                  <a:endParaRPr lang="en-US" altLang="ja-JP" sz="1100" dirty="0" smtClean="0">
                                    <a:latin typeface="メイリオ" pitchFamily="50" charset="-128"/>
                                    <a:ea typeface="メイリオ" pitchFamily="50" charset="-128"/>
                                    <a:cs typeface="メイリオ" pitchFamily="50" charset="-128"/>
                                  </a:endParaRPr>
                                </a:p>
                                <a:p>
                                  <a:pPr algn="ctr"/>
                                  <a:r>
                                    <a:rPr lang="ja-JP" altLang="en-US" sz="1100" dirty="0" smtClean="0">
                                      <a:latin typeface="メイリオ" pitchFamily="50" charset="-128"/>
                                      <a:ea typeface="メイリオ" pitchFamily="50" charset="-128"/>
                                      <a:cs typeface="メイリオ" pitchFamily="50" charset="-128"/>
                                    </a:rPr>
                                    <a:t>センサ</a:t>
                                  </a:r>
                                  <a:endParaRPr lang="ja-JP" altLang="en-US" sz="1100" dirty="0">
                                    <a:latin typeface="メイリオ" pitchFamily="50" charset="-128"/>
                                    <a:ea typeface="メイリオ" pitchFamily="50" charset="-128"/>
                                    <a:cs typeface="メイリオ" pitchFamily="50" charset="-128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80" name="グループ化 79"/>
                              <p:cNvGrpSpPr/>
                              <p:nvPr/>
                            </p:nvGrpSpPr>
                            <p:grpSpPr>
                              <a:xfrm>
                                <a:off x="262829" y="5558686"/>
                                <a:ext cx="1012048" cy="589602"/>
                                <a:chOff x="275529" y="5749186"/>
                                <a:chExt cx="1012048" cy="589602"/>
                              </a:xfrm>
                            </p:grpSpPr>
                            <p:sp>
                              <p:nvSpPr>
                                <p:cNvPr id="84" name="正方形/長方形 83"/>
                                <p:cNvSpPr/>
                                <p:nvPr/>
                              </p:nvSpPr>
                              <p:spPr>
                                <a:xfrm>
                                  <a:off x="275529" y="5749186"/>
                                  <a:ext cx="1012048" cy="58960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sz="1200"/>
                                </a:p>
                              </p:txBody>
                            </p:sp>
                            <p:sp>
                              <p:nvSpPr>
                                <p:cNvPr id="85" name="テキスト ボックス 84"/>
                                <p:cNvSpPr txBox="1"/>
                                <p:nvPr/>
                              </p:nvSpPr>
                              <p:spPr>
                                <a:xfrm>
                                  <a:off x="444859" y="5863976"/>
                                  <a:ext cx="694677" cy="38514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altLang="ja-JP" sz="1100" dirty="0" smtClean="0">
                                      <a:latin typeface="Century" panose="02040604050505020304" pitchFamily="18" charset="0"/>
                                      <a:ea typeface="メイリオ" pitchFamily="50" charset="-128"/>
                                      <a:cs typeface="メイリオ" pitchFamily="50" charset="-128"/>
                                    </a:rPr>
                                    <a:t>GPS</a:t>
                                  </a:r>
                                  <a:endParaRPr lang="ja-JP" altLang="en-US" sz="1100" dirty="0">
                                    <a:latin typeface="Century" panose="02040604050505020304" pitchFamily="18" charset="0"/>
                                    <a:ea typeface="メイリオ" pitchFamily="50" charset="-128"/>
                                    <a:cs typeface="メイリオ" pitchFamily="50" charset="-128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81" name="グループ化 80"/>
                              <p:cNvGrpSpPr/>
                              <p:nvPr/>
                            </p:nvGrpSpPr>
                            <p:grpSpPr>
                              <a:xfrm>
                                <a:off x="18562" y="1041447"/>
                                <a:ext cx="1471072" cy="438708"/>
                                <a:chOff x="18562" y="1041447"/>
                                <a:chExt cx="1471072" cy="438708"/>
                              </a:xfrm>
                            </p:grpSpPr>
                            <p:sp>
                              <p:nvSpPr>
                                <p:cNvPr id="82" name="正方形/長方形 81"/>
                                <p:cNvSpPr/>
                                <p:nvPr/>
                              </p:nvSpPr>
                              <p:spPr>
                                <a:xfrm>
                                  <a:off x="107505" y="1041447"/>
                                  <a:ext cx="1359304" cy="43870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sz="1200"/>
                                </a:p>
                              </p:txBody>
                            </p:sp>
                            <p:sp>
                              <p:nvSpPr>
                                <p:cNvPr id="83" name="テキスト ボックス 82"/>
                                <p:cNvSpPr txBox="1"/>
                                <p:nvPr/>
                              </p:nvSpPr>
                              <p:spPr>
                                <a:xfrm>
                                  <a:off x="18562" y="1094908"/>
                                  <a:ext cx="1471072" cy="38515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altLang="ja-JP" sz="1100" dirty="0" smtClean="0">
                                      <a:latin typeface="Century" panose="02040604050505020304" pitchFamily="18" charset="0"/>
                                      <a:ea typeface="メイリオ" pitchFamily="50" charset="-128"/>
                                      <a:cs typeface="メイリオ" pitchFamily="50" charset="-128"/>
                                    </a:rPr>
                                    <a:t>POS</a:t>
                                  </a:r>
                                  <a:endParaRPr kumimoji="1" lang="ja-JP" altLang="en-US" sz="1100" dirty="0">
                                    <a:latin typeface="Century" panose="02040604050505020304" pitchFamily="18" charset="0"/>
                                    <a:ea typeface="メイリオ" pitchFamily="50" charset="-128"/>
                                    <a:cs typeface="メイリオ" pitchFamily="50" charset="-128"/>
                                  </a:endParaRPr>
                                </a:p>
                              </p:txBody>
                            </p:sp>
                          </p:grpSp>
                        </p:grpSp>
                        <p:cxnSp>
                          <p:nvCxnSpPr>
                            <p:cNvPr id="56" name="直線矢印コネクタ 55"/>
                            <p:cNvCxnSpPr/>
                            <p:nvPr/>
                          </p:nvCxnSpPr>
                          <p:spPr>
                            <a:xfrm>
                              <a:off x="1380743" y="2355649"/>
                              <a:ext cx="432000" cy="0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22317C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7" name="直線矢印コネクタ 56"/>
                            <p:cNvCxnSpPr/>
                            <p:nvPr/>
                          </p:nvCxnSpPr>
                          <p:spPr>
                            <a:xfrm>
                              <a:off x="1358064" y="3523993"/>
                              <a:ext cx="432000" cy="0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22317C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8" name="直線矢印コネクタ 57"/>
                            <p:cNvCxnSpPr/>
                            <p:nvPr/>
                          </p:nvCxnSpPr>
                          <p:spPr>
                            <a:xfrm>
                              <a:off x="1368042" y="4687403"/>
                              <a:ext cx="432000" cy="0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22317C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9" name="直線矢印コネクタ 58"/>
                            <p:cNvCxnSpPr/>
                            <p:nvPr/>
                          </p:nvCxnSpPr>
                          <p:spPr>
                            <a:xfrm>
                              <a:off x="1344340" y="5859760"/>
                              <a:ext cx="432000" cy="0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22317C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60" name="グループ化 59"/>
                            <p:cNvGrpSpPr/>
                            <p:nvPr/>
                          </p:nvGrpSpPr>
                          <p:grpSpPr>
                            <a:xfrm>
                              <a:off x="1807444" y="1989744"/>
                              <a:ext cx="1384359" cy="670544"/>
                              <a:chOff x="1807444" y="1989744"/>
                              <a:chExt cx="1384359" cy="670544"/>
                            </a:xfrm>
                          </p:grpSpPr>
                          <p:sp>
                            <p:nvSpPr>
                              <p:cNvPr id="73" name="正方形/長方形 72"/>
                              <p:cNvSpPr/>
                              <p:nvPr/>
                            </p:nvSpPr>
                            <p:spPr>
                              <a:xfrm>
                                <a:off x="1807444" y="1989744"/>
                                <a:ext cx="1384359" cy="670544"/>
                              </a:xfrm>
                              <a:prstGeom prst="rect">
                                <a:avLst/>
                              </a:prstGeom>
                              <a:pattFill prst="narVert">
                                <a:fgClr>
                                  <a:schemeClr val="accent6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n>
                                <a:solidFill>
                                  <a:srgbClr val="22317C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kumimoji="1" lang="en-US" altLang="ja-JP" sz="1200" dirty="0" smtClean="0"/>
                                  <a:t>1</a:t>
                                </a:r>
                                <a:endParaRPr kumimoji="1" lang="ja-JP" altLang="en-US" sz="1200" dirty="0"/>
                              </a:p>
                            </p:txBody>
                          </p:sp>
                          <p:sp>
                            <p:nvSpPr>
                              <p:cNvPr id="74" name="正方形/長方形 73"/>
                              <p:cNvSpPr/>
                              <p:nvPr/>
                            </p:nvSpPr>
                            <p:spPr>
                              <a:xfrm>
                                <a:off x="1893465" y="2146376"/>
                                <a:ext cx="1195553" cy="36821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sz="1200"/>
                              </a:p>
                            </p:txBody>
                          </p: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75" name="テキスト ボックス 74"/>
                                  <p:cNvSpPr txBox="1"/>
                                  <p:nvPr/>
                                </p:nvSpPr>
                                <p:spPr>
                                  <a:xfrm>
                                    <a:off x="1922021" y="2108276"/>
                                    <a:ext cx="1232006" cy="42999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14:m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kumimoji="1" lang="en-US" altLang="ja-JP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kumimoji="1" lang="en-US" altLang="ja-JP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1" lang="ja-JP" altLang="en-US" sz="1200" i="1" smtClean="0">
                                                    <a:latin typeface="Cambria Math"/>
                                                  </a:rPr>
                                                  <m:t>𝜑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kumimoji="1" lang="en-US" altLang="ja-JP" sz="1200" b="0" i="1" smtClean="0">
                                                <a:latin typeface="Cambria Math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ja-JP" sz="1200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ja-JP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ja-JP" sz="1200" b="0" i="1" smtClean="0">
                                                    <a:latin typeface="Cambria Math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ja-JP" sz="1200" b="0" i="1" smtClean="0">
                                                <a:latin typeface="Cambria Math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sz="1200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</m:oMath>
                                    </a14:m>
                                    <a:r>
                                      <a:rPr lang="en-US" altLang="ja-JP" sz="1200" dirty="0"/>
                                      <a:t> </a:t>
                                    </a:r>
                                    <a14:m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ja-JP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ja-JP" sz="1200" b="0" i="1" smtClean="0">
                                                    <a:latin typeface="Cambria Math"/>
                                                  </a:rPr>
                                                  <m:t>𝜅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ja-JP" sz="1200" b="0" i="1" smtClean="0">
                                                <a:latin typeface="Cambria Math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</m:oMath>
                                    </a14:m>
                                    <a:endParaRPr kumimoji="1" lang="ja-JP" altLang="en-US" sz="1200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247" name="テキスト ボックス 246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1922022" y="2108276"/>
                                    <a:ext cx="1152367" cy="39190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4"/>
                                    <a:stretch>
                                      <a:fillRect b="-6250"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ja-JP" alt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grpSp>
                          <p:nvGrpSpPr>
                            <p:cNvPr id="61" name="グループ化 60"/>
                            <p:cNvGrpSpPr/>
                            <p:nvPr/>
                          </p:nvGrpSpPr>
                          <p:grpSpPr>
                            <a:xfrm>
                              <a:off x="1793404" y="3196244"/>
                              <a:ext cx="1398399" cy="670544"/>
                              <a:chOff x="1794744" y="1989744"/>
                              <a:chExt cx="1398399" cy="670544"/>
                            </a:xfrm>
                          </p:grpSpPr>
                          <p:sp>
                            <p:nvSpPr>
                              <p:cNvPr id="70" name="正方形/長方形 69"/>
                              <p:cNvSpPr/>
                              <p:nvPr/>
                            </p:nvSpPr>
                            <p:spPr>
                              <a:xfrm>
                                <a:off x="1794744" y="1989744"/>
                                <a:ext cx="1398399" cy="670544"/>
                              </a:xfrm>
                              <a:prstGeom prst="rect">
                                <a:avLst/>
                              </a:prstGeom>
                              <a:pattFill prst="narVert">
                                <a:fgClr>
                                  <a:schemeClr val="accent6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n>
                                <a:solidFill>
                                  <a:srgbClr val="22317C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kumimoji="1" lang="en-US" altLang="ja-JP" sz="1200" dirty="0" smtClean="0"/>
                                  <a:t>1</a:t>
                                </a:r>
                                <a:endParaRPr kumimoji="1" lang="ja-JP" altLang="en-US" sz="1200" dirty="0"/>
                              </a:p>
                            </p:txBody>
                          </p:sp>
                          <p:sp>
                            <p:nvSpPr>
                              <p:cNvPr id="71" name="正方形/長方形 70"/>
                              <p:cNvSpPr/>
                              <p:nvPr/>
                            </p:nvSpPr>
                            <p:spPr>
                              <a:xfrm>
                                <a:off x="1893465" y="2146376"/>
                                <a:ext cx="1195553" cy="36821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sz="1200"/>
                              </a:p>
                            </p:txBody>
                          </p: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72" name="テキスト ボックス 71"/>
                                  <p:cNvSpPr txBox="1"/>
                                  <p:nvPr/>
                                </p:nvSpPr>
                                <p:spPr>
                                  <a:xfrm>
                                    <a:off x="2242657" y="2112709"/>
                                    <a:ext cx="623980" cy="40780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altLang="ja-JP" sz="12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b="0" i="1" smtClean="0">
                                                  <a:latin typeface="Cambria Math"/>
                                                </a:rPr>
                                                <m:t>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b="0" i="1" smtClean="0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oMath>
                                      </m:oMathPara>
                                    </a14:m>
                                    <a:endParaRPr lang="ja-JP" altLang="en-US" sz="1200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244" name="テキスト ボックス 243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2242657" y="2112709"/>
                                    <a:ext cx="527645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5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ja-JP" alt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grpSp>
                          <p:nvGrpSpPr>
                            <p:cNvPr id="62" name="グループ化 61"/>
                            <p:cNvGrpSpPr/>
                            <p:nvPr/>
                          </p:nvGrpSpPr>
                          <p:grpSpPr>
                            <a:xfrm>
                              <a:off x="1793404" y="4339244"/>
                              <a:ext cx="1398399" cy="670544"/>
                              <a:chOff x="1794744" y="1989744"/>
                              <a:chExt cx="1398399" cy="670544"/>
                            </a:xfrm>
                          </p:grpSpPr>
                          <p:sp>
                            <p:nvSpPr>
                              <p:cNvPr id="67" name="正方形/長方形 66"/>
                              <p:cNvSpPr/>
                              <p:nvPr/>
                            </p:nvSpPr>
                            <p:spPr>
                              <a:xfrm>
                                <a:off x="1794744" y="1989744"/>
                                <a:ext cx="1398399" cy="670544"/>
                              </a:xfrm>
                              <a:prstGeom prst="rect">
                                <a:avLst/>
                              </a:prstGeom>
                              <a:pattFill prst="narVert">
                                <a:fgClr>
                                  <a:schemeClr val="accent6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n>
                                <a:solidFill>
                                  <a:srgbClr val="22317C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kumimoji="1" lang="en-US" altLang="ja-JP" sz="1200" dirty="0" smtClean="0"/>
                                  <a:t>1</a:t>
                                </a:r>
                                <a:endParaRPr kumimoji="1" lang="ja-JP" altLang="en-US" sz="1200" dirty="0"/>
                              </a:p>
                            </p:txBody>
                          </p:sp>
                          <p:sp>
                            <p:nvSpPr>
                              <p:cNvPr id="68" name="正方形/長方形 67"/>
                              <p:cNvSpPr/>
                              <p:nvPr/>
                            </p:nvSpPr>
                            <p:spPr>
                              <a:xfrm>
                                <a:off x="1893465" y="2146376"/>
                                <a:ext cx="1195553" cy="36821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sz="1200"/>
                              </a:p>
                            </p:txBody>
                          </p: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69" name="テキスト ボックス 68"/>
                                  <p:cNvSpPr txBox="1"/>
                                  <p:nvPr/>
                                </p:nvSpPr>
                                <p:spPr>
                                  <a:xfrm>
                                    <a:off x="1960122" y="2108276"/>
                                    <a:ext cx="1146103" cy="40780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14:m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kumimoji="1" lang="en-US" altLang="ja-JP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kumimoji="1" lang="en-US" altLang="ja-JP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1" lang="en-US" altLang="ja-JP" sz="12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kumimoji="1" lang="en-US" altLang="ja-JP" sz="1200" b="0" i="1" smtClean="0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ja-JP" sz="1200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en-US" altLang="ja-JP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ja-JP" sz="12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ja-JP" sz="1200" b="0" i="1" smtClean="0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sz="1200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</m:oMath>
                                    </a14:m>
                                    <a:r>
                                      <a:rPr lang="en-US" altLang="ja-JP" sz="1200" dirty="0"/>
                                      <a:t> </a:t>
                                    </a:r>
                                    <a14:m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en-US" altLang="ja-JP" sz="1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ja-JP" sz="1200" b="0" i="1" smtClean="0">
                                                    <a:latin typeface="Cambria Math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ja-JP" sz="1200" b="0" i="1" smtClean="0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</m:oMath>
                                    </a14:m>
                                    <a:endParaRPr kumimoji="1" lang="ja-JP" altLang="en-US" sz="1200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241" name="テキスト ボックス 240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1960122" y="2108276"/>
                                    <a:ext cx="1067921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6"/>
                                    <a:stretch>
                                      <a:fillRect r="-11429" b="-4918"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ja-JP" alt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grpSp>
                          <p:nvGrpSpPr>
                            <p:cNvPr id="63" name="グループ化 62"/>
                            <p:cNvGrpSpPr/>
                            <p:nvPr/>
                          </p:nvGrpSpPr>
                          <p:grpSpPr>
                            <a:xfrm>
                              <a:off x="1793404" y="5545744"/>
                              <a:ext cx="1398399" cy="670544"/>
                              <a:chOff x="1794744" y="1989744"/>
                              <a:chExt cx="1398399" cy="670544"/>
                            </a:xfrm>
                          </p:grpSpPr>
                          <p:sp>
                            <p:nvSpPr>
                              <p:cNvPr id="64" name="正方形/長方形 63"/>
                              <p:cNvSpPr/>
                              <p:nvPr/>
                            </p:nvSpPr>
                            <p:spPr>
                              <a:xfrm>
                                <a:off x="1794744" y="1989744"/>
                                <a:ext cx="1398399" cy="670544"/>
                              </a:xfrm>
                              <a:prstGeom prst="rect">
                                <a:avLst/>
                              </a:prstGeom>
                              <a:pattFill prst="narVert">
                                <a:fgClr>
                                  <a:schemeClr val="accent6">
                                    <a:lumMod val="60000"/>
                                    <a:lumOff val="40000"/>
                                  </a:schemeClr>
                                </a:fgClr>
                                <a:bgClr>
                                  <a:schemeClr val="bg1"/>
                                </a:bgClr>
                              </a:pattFill>
                              <a:ln>
                                <a:solidFill>
                                  <a:srgbClr val="22317C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kumimoji="1" lang="en-US" altLang="ja-JP" sz="1200" dirty="0" smtClean="0"/>
                                  <a:t>1</a:t>
                                </a:r>
                                <a:endParaRPr kumimoji="1" lang="ja-JP" altLang="en-US" sz="1200" dirty="0"/>
                              </a:p>
                            </p:txBody>
                          </p:sp>
                          <p:sp>
                            <p:nvSpPr>
                              <p:cNvPr id="65" name="正方形/長方形 64"/>
                              <p:cNvSpPr/>
                              <p:nvPr/>
                            </p:nvSpPr>
                            <p:spPr>
                              <a:xfrm>
                                <a:off x="1893465" y="2146376"/>
                                <a:ext cx="1195553" cy="36821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sz="1200"/>
                              </a:p>
                            </p:txBody>
                          </p: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66" name="テキスト ボックス 65"/>
                                  <p:cNvSpPr txBox="1"/>
                                  <p:nvPr/>
                                </p:nvSpPr>
                                <p:spPr>
                                  <a:xfrm>
                                    <a:off x="1972822" y="2095577"/>
                                    <a:ext cx="1182920" cy="40780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14:m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kumimoji="1" lang="en-US" altLang="ja-JP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sz="12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sz="1200" b="0" i="1" smtClean="0">
                                                <a:latin typeface="Cambria Math"/>
                                              </a:rPr>
                                              <m:t>𝐺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ja-JP" sz="1200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200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b="0" i="1" smtClean="0">
                                                <a:latin typeface="Cambria Math"/>
                                              </a:rPr>
                                              <m:t>𝐺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sz="1200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</m:oMath>
                                    </a14:m>
                                    <a:r>
                                      <a:rPr lang="en-US" altLang="ja-JP" sz="1200" dirty="0"/>
                                      <a:t> </a:t>
                                    </a:r>
                                    <a14:m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200" i="1" smtClean="0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b="0" i="1" smtClean="0">
                                                <a:latin typeface="Cambria Math"/>
                                              </a:rPr>
                                              <m:t>𝐺</m:t>
                                            </m:r>
                                          </m:sub>
                                        </m:sSub>
                                      </m:oMath>
                                    </a14:m>
                                    <a:endParaRPr kumimoji="1" lang="ja-JP" altLang="en-US" sz="1200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238" name="テキスト ボックス 237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1972822" y="2095576"/>
                                    <a:ext cx="1105431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7"/>
                                    <a:stretch>
                                      <a:fillRect b="-4918"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ja-JP" alt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</p:grpSp>
                      <p:grpSp>
                        <p:nvGrpSpPr>
                          <p:cNvPr id="50" name="グループ化 49"/>
                          <p:cNvGrpSpPr/>
                          <p:nvPr/>
                        </p:nvGrpSpPr>
                        <p:grpSpPr>
                          <a:xfrm>
                            <a:off x="3090864" y="3516018"/>
                            <a:ext cx="504000" cy="1080000"/>
                            <a:chOff x="3090864" y="3516018"/>
                            <a:chExt cx="504000" cy="1080000"/>
                          </a:xfrm>
                        </p:grpSpPr>
                        <p:cxnSp>
                          <p:nvCxnSpPr>
                            <p:cNvPr id="52" name="直線コネクタ 51"/>
                            <p:cNvCxnSpPr/>
                            <p:nvPr/>
                          </p:nvCxnSpPr>
                          <p:spPr>
                            <a:xfrm>
                              <a:off x="3102248" y="4584776"/>
                              <a:ext cx="216000" cy="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22317C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3" name="直線矢印コネクタ 52"/>
                            <p:cNvCxnSpPr/>
                            <p:nvPr/>
                          </p:nvCxnSpPr>
                          <p:spPr>
                            <a:xfrm>
                              <a:off x="3090864" y="3523993"/>
                              <a:ext cx="504000" cy="0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22317C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4" name="直線コネクタ 53"/>
                            <p:cNvCxnSpPr/>
                            <p:nvPr/>
                          </p:nvCxnSpPr>
                          <p:spPr>
                            <a:xfrm flipV="1">
                              <a:off x="3322712" y="3516018"/>
                              <a:ext cx="0" cy="108000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22317C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51" name="直線矢印コネクタ 50"/>
                          <p:cNvCxnSpPr/>
                          <p:nvPr/>
                        </p:nvCxnSpPr>
                        <p:spPr>
                          <a:xfrm>
                            <a:off x="3090864" y="2330484"/>
                            <a:ext cx="504000" cy="0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rgbClr val="22317C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2" name="正方形/長方形 41"/>
                        <p:cNvSpPr/>
                        <p:nvPr/>
                      </p:nvSpPr>
                      <p:spPr>
                        <a:xfrm>
                          <a:off x="3589288" y="1989744"/>
                          <a:ext cx="1464220" cy="1877044"/>
                        </a:xfrm>
                        <a:prstGeom prst="rect">
                          <a:avLst/>
                        </a:prstGeom>
                        <a:pattFill prst="narVert">
                          <a:fgClr>
                            <a:schemeClr val="accent6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rgbClr val="22317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200" dirty="0"/>
                        </a:p>
                      </p:txBody>
                    </p:sp>
                    <p:sp>
                      <p:nvSpPr>
                        <p:cNvPr id="43" name="正方形/長方形 42"/>
                        <p:cNvSpPr/>
                        <p:nvPr/>
                      </p:nvSpPr>
                      <p:spPr>
                        <a:xfrm>
                          <a:off x="3736487" y="2170956"/>
                          <a:ext cx="1195553" cy="36821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200"/>
                        </a:p>
                      </p:txBody>
                    </p:sp>
                    <p:sp>
                      <p:nvSpPr>
                        <p:cNvPr id="44" name="正方形/長方形 43"/>
                        <p:cNvSpPr/>
                        <p:nvPr/>
                      </p:nvSpPr>
                      <p:spPr>
                        <a:xfrm>
                          <a:off x="3733304" y="3339356"/>
                          <a:ext cx="1195553" cy="36821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200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5" name="正方形/長方形 44"/>
                            <p:cNvSpPr/>
                            <p:nvPr/>
                          </p:nvSpPr>
                          <p:spPr>
                            <a:xfrm>
                              <a:off x="3898757" y="3325125"/>
                              <a:ext cx="924264" cy="407805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ja-JP" altLang="en-US" sz="1200" i="1">
                                        <a:latin typeface="Cambria Math"/>
                                      </a:rPr>
                                      <m:t>𝜑</m:t>
                                    </m:r>
                                    <m:r>
                                      <a:rPr lang="en-US" altLang="ja-JP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ja-JP" altLang="en-US" sz="1200" i="1">
                                        <a:latin typeface="Cambria Math"/>
                                      </a:rPr>
                                      <m:t>𝜃</m:t>
                                    </m:r>
                                    <m:r>
                                      <a:rPr lang="en-US" altLang="ja-JP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ja-JP" sz="1200" i="1">
                                        <a:latin typeface="Cambria Math"/>
                                      </a:rPr>
                                      <m:t>𝜅</m:t>
                                    </m:r>
                                  </m:oMath>
                                </m:oMathPara>
                              </a14:m>
                              <a:endParaRPr lang="ja-JP" altLang="en-US" sz="12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17" name="正方形/長方形 216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898757" y="3325125"/>
                              <a:ext cx="840551" cy="369332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8"/>
                              <a:stretch>
                                <a:fillRect b="-4918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ja-JP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6" name="正方形/長方形 45"/>
                            <p:cNvSpPr/>
                            <p:nvPr/>
                          </p:nvSpPr>
                          <p:spPr>
                            <a:xfrm>
                              <a:off x="3898756" y="2132882"/>
                              <a:ext cx="1015736" cy="407805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acc>
                                      <m:accPr>
                                        <m:chr m:val="̇"/>
                                        <m:ctrlPr>
                                          <a:rPr lang="ja-JP" alt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ja-JP" altLang="en-US" sz="1200" i="1" smtClean="0">
                                            <a:latin typeface="Cambria Math"/>
                                          </a:rPr>
                                          <m:t>𝜑</m:t>
                                        </m:r>
                                      </m:e>
                                    </m:acc>
                                    <m:r>
                                      <a:rPr lang="en-US" altLang="ja-JP" sz="1200" i="1">
                                        <a:latin typeface="Cambria Math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altLang="ja-JP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ja-JP" sz="1200" i="1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  <m:r>
                                      <a:rPr lang="en-US" altLang="ja-JP" sz="1200" i="1">
                                        <a:latin typeface="Cambria Math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altLang="ja-JP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ja-JP" sz="1200" i="1" smtClean="0">
                                            <a:latin typeface="Cambria Math"/>
                                          </a:rPr>
                                          <m:t>𝜅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ja-JP" altLang="en-US" sz="1200" dirty="0"/>
                                          <m:t> 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ja-JP" altLang="en-US" sz="12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18" name="正方形/長方形 217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898756" y="2132883"/>
                              <a:ext cx="922432" cy="369332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9"/>
                              <a:stretch>
                                <a:fillRect b="-6667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ja-JP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cxnSp>
                      <p:nvCxnSpPr>
                        <p:cNvPr id="47" name="直線コネクタ 46"/>
                        <p:cNvCxnSpPr/>
                        <p:nvPr/>
                      </p:nvCxnSpPr>
                      <p:spPr>
                        <a:xfrm>
                          <a:off x="3097115" y="4737176"/>
                          <a:ext cx="2170800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22317C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8" name="直線コネクタ 47"/>
                        <p:cNvCxnSpPr/>
                        <p:nvPr/>
                      </p:nvCxnSpPr>
                      <p:spPr>
                        <a:xfrm flipV="1">
                          <a:off x="5272059" y="3657176"/>
                          <a:ext cx="0" cy="108000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22317C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9" name="直線矢印コネクタ 38"/>
                      <p:cNvCxnSpPr/>
                      <p:nvPr/>
                    </p:nvCxnSpPr>
                    <p:spPr>
                      <a:xfrm>
                        <a:off x="4920016" y="2317645"/>
                        <a:ext cx="504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22317C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直線コネクタ 39"/>
                      <p:cNvCxnSpPr/>
                      <p:nvPr/>
                    </p:nvCxnSpPr>
                    <p:spPr>
                      <a:xfrm flipV="1">
                        <a:off x="4932040" y="3523993"/>
                        <a:ext cx="258564" cy="3873"/>
                      </a:xfrm>
                      <a:prstGeom prst="line">
                        <a:avLst/>
                      </a:prstGeom>
                      <a:ln w="19050">
                        <a:solidFill>
                          <a:srgbClr val="2231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3" name="直線矢印コネクタ 32"/>
                    <p:cNvCxnSpPr/>
                    <p:nvPr/>
                  </p:nvCxnSpPr>
                  <p:spPr>
                    <a:xfrm>
                      <a:off x="5274645" y="3664818"/>
                      <a:ext cx="892867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22317C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直線矢印コネクタ 30"/>
                  <p:cNvCxnSpPr/>
                  <p:nvPr/>
                </p:nvCxnSpPr>
                <p:spPr>
                  <a:xfrm>
                    <a:off x="6125432" y="2516695"/>
                    <a:ext cx="0" cy="1368000"/>
                  </a:xfrm>
                  <a:prstGeom prst="straightConnector1">
                    <a:avLst/>
                  </a:prstGeom>
                  <a:ln w="22225">
                    <a:solidFill>
                      <a:srgbClr val="22317C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直線コネクタ 27"/>
                <p:cNvCxnSpPr/>
                <p:nvPr/>
              </p:nvCxnSpPr>
              <p:spPr>
                <a:xfrm>
                  <a:off x="3041378" y="5806577"/>
                  <a:ext cx="2160000" cy="0"/>
                </a:xfrm>
                <a:prstGeom prst="line">
                  <a:avLst/>
                </a:prstGeom>
                <a:ln w="19050">
                  <a:solidFill>
                    <a:srgbClr val="22317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 flipV="1">
                  <a:off x="5208497" y="5101068"/>
                  <a:ext cx="0" cy="702000"/>
                </a:xfrm>
                <a:prstGeom prst="line">
                  <a:avLst/>
                </a:prstGeom>
                <a:ln w="19050">
                  <a:solidFill>
                    <a:srgbClr val="22317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グループ化 14"/>
              <p:cNvGrpSpPr/>
              <p:nvPr/>
            </p:nvGrpSpPr>
            <p:grpSpPr>
              <a:xfrm>
                <a:off x="5536687" y="4856331"/>
                <a:ext cx="1195553" cy="407806"/>
                <a:chOff x="5536687" y="4889337"/>
                <a:chExt cx="1195553" cy="407806"/>
              </a:xfrm>
            </p:grpSpPr>
            <p:sp>
              <p:nvSpPr>
                <p:cNvPr id="24" name="正方形/長方形 23"/>
                <p:cNvSpPr/>
                <p:nvPr/>
              </p:nvSpPr>
              <p:spPr>
                <a:xfrm>
                  <a:off x="5536687" y="4904260"/>
                  <a:ext cx="1195553" cy="3682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正方形/長方形 24"/>
                    <p:cNvSpPr/>
                    <p:nvPr/>
                  </p:nvSpPr>
                  <p:spPr>
                    <a:xfrm>
                      <a:off x="5733681" y="4889337"/>
                      <a:ext cx="931628" cy="40780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ja-JP" alt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ja-JP" sz="1200" i="1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US" altLang="ja-JP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ja-JP" sz="1200" i="1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US" altLang="ja-JP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2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m:rPr>
                                    <m:nor/>
                                  </m:rPr>
                                  <a:rPr lang="ja-JP" altLang="en-US" sz="1200" dirty="0"/>
                                  <m:t> </m:t>
                                </m:r>
                              </m:e>
                            </m:acc>
                          </m:oMath>
                        </m:oMathPara>
                      </a14:m>
                      <a:endParaRPr lang="ja-JP" altLang="en-US" sz="1200" dirty="0"/>
                    </a:p>
                  </p:txBody>
                </p:sp>
              </mc:Choice>
              <mc:Fallback xmlns="">
                <p:sp>
                  <p:nvSpPr>
                    <p:cNvPr id="197" name="正方形/長方形 19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3681" y="4889337"/>
                      <a:ext cx="852861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グループ化 15"/>
              <p:cNvGrpSpPr/>
              <p:nvPr/>
            </p:nvGrpSpPr>
            <p:grpSpPr>
              <a:xfrm>
                <a:off x="5533812" y="5675381"/>
                <a:ext cx="1195553" cy="407806"/>
                <a:chOff x="5533812" y="5542991"/>
                <a:chExt cx="1195553" cy="407806"/>
              </a:xfrm>
            </p:grpSpPr>
            <p:sp>
              <p:nvSpPr>
                <p:cNvPr id="22" name="正方形/長方形 21"/>
                <p:cNvSpPr/>
                <p:nvPr/>
              </p:nvSpPr>
              <p:spPr>
                <a:xfrm>
                  <a:off x="5533812" y="5557914"/>
                  <a:ext cx="1195553" cy="3682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正方形/長方形 22"/>
                    <p:cNvSpPr/>
                    <p:nvPr/>
                  </p:nvSpPr>
                  <p:spPr>
                    <a:xfrm>
                      <a:off x="5730806" y="5542991"/>
                      <a:ext cx="874138" cy="40780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2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ja-JP" sz="12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ja-JP" sz="12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ja-JP" sz="12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ja-JP" sz="1200" b="0" i="1" smtClean="0">
                                <a:latin typeface="Cambria Math"/>
                              </a:rPr>
                              <m:t>𝑧</m:t>
                            </m:r>
                          </m:oMath>
                        </m:oMathPara>
                      </a14:m>
                      <a:endParaRPr lang="ja-JP" altLang="en-US" sz="1200" dirty="0"/>
                    </a:p>
                  </p:txBody>
                </p:sp>
              </mc:Choice>
              <mc:Fallback xmlns="">
                <p:sp>
                  <p:nvSpPr>
                    <p:cNvPr id="195" name="正方形/長方形 19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0806" y="5542991"/>
                      <a:ext cx="791114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b="-49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グループ化 16"/>
              <p:cNvGrpSpPr/>
              <p:nvPr/>
            </p:nvGrpSpPr>
            <p:grpSpPr>
              <a:xfrm>
                <a:off x="5536687" y="4053922"/>
                <a:ext cx="1195553" cy="407806"/>
                <a:chOff x="5536687" y="4065497"/>
                <a:chExt cx="1195553" cy="407806"/>
              </a:xfrm>
            </p:grpSpPr>
            <p:sp>
              <p:nvSpPr>
                <p:cNvPr id="20" name="正方形/長方形 19"/>
                <p:cNvSpPr/>
                <p:nvPr/>
              </p:nvSpPr>
              <p:spPr>
                <a:xfrm>
                  <a:off x="5536687" y="4080420"/>
                  <a:ext cx="1195553" cy="3682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正方形/長方形 20"/>
                    <p:cNvSpPr/>
                    <p:nvPr/>
                  </p:nvSpPr>
                  <p:spPr>
                    <a:xfrm>
                      <a:off x="5733681" y="4065497"/>
                      <a:ext cx="931628" cy="40780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̈"/>
                                <m:ctrlPr>
                                  <a:rPr lang="ja-JP" alt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ja-JP" sz="1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ja-JP" sz="1200" i="1" smtClean="0">
                                <a:latin typeface="Cambria Math"/>
                              </a:rPr>
                              <m:t> </m:t>
                            </m:r>
                            <m:acc>
                              <m:accPr>
                                <m:chr m:val="̈"/>
                                <m:ctrlPr>
                                  <a:rPr lang="en-US" altLang="ja-JP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ja-JP" sz="1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ja-JP" sz="1200" i="1" smtClean="0">
                                <a:latin typeface="Cambria Math"/>
                              </a:rPr>
                              <m:t> </m:t>
                            </m:r>
                            <m:acc>
                              <m:accPr>
                                <m:chr m:val="̈"/>
                                <m:ctrlPr>
                                  <a:rPr lang="en-US" altLang="ja-JP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2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m:rPr>
                                    <m:nor/>
                                  </m:rPr>
                                  <a:rPr lang="ja-JP" altLang="en-US" sz="1200" dirty="0"/>
                                  <m:t> </m:t>
                                </m:r>
                              </m:e>
                            </m:acc>
                          </m:oMath>
                        </m:oMathPara>
                      </a14:m>
                      <a:endParaRPr lang="ja-JP" altLang="en-US" sz="1200" dirty="0"/>
                    </a:p>
                  </p:txBody>
                </p:sp>
              </mc:Choice>
              <mc:Fallback xmlns="">
                <p:sp>
                  <p:nvSpPr>
                    <p:cNvPr id="193" name="正方形/長方形 1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3681" y="4065497"/>
                      <a:ext cx="840037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r="-20438" b="-49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" name="直線矢印コネクタ 17"/>
              <p:cNvCxnSpPr/>
              <p:nvPr/>
            </p:nvCxnSpPr>
            <p:spPr>
              <a:xfrm>
                <a:off x="3059832" y="5970630"/>
                <a:ext cx="2340000" cy="0"/>
              </a:xfrm>
              <a:prstGeom prst="straightConnector1">
                <a:avLst/>
              </a:prstGeom>
              <a:ln w="19050">
                <a:solidFill>
                  <a:srgbClr val="22317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>
                <a:off x="5213668" y="5104842"/>
                <a:ext cx="201532" cy="0"/>
              </a:xfrm>
              <a:prstGeom prst="straightConnector1">
                <a:avLst/>
              </a:prstGeom>
              <a:ln w="19050">
                <a:solidFill>
                  <a:srgbClr val="22317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正方形/長方形 6"/>
            <p:cNvSpPr/>
            <p:nvPr/>
          </p:nvSpPr>
          <p:spPr>
            <a:xfrm>
              <a:off x="7538461" y="5565835"/>
              <a:ext cx="1464220" cy="650454"/>
            </a:xfrm>
            <a:prstGeom prst="rect">
              <a:avLst/>
            </a:prstGeom>
            <a:pattFill prst="narVert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rgbClr val="2231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7672794" y="5717745"/>
              <a:ext cx="1195553" cy="368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正方形/長方形 8"/>
                <p:cNvSpPr/>
                <p:nvPr/>
              </p:nvSpPr>
              <p:spPr>
                <a:xfrm>
                  <a:off x="7861397" y="5680364"/>
                  <a:ext cx="874138" cy="4078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ja-JP" sz="1200" i="1">
                            <a:latin typeface="Cambria Math"/>
                          </a:rPr>
                          <m:t>,</m:t>
                        </m:r>
                        <m:r>
                          <a:rPr lang="en-US" altLang="ja-JP" sz="1200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ja-JP" sz="1200" i="1">
                            <a:latin typeface="Cambria Math"/>
                          </a:rPr>
                          <m:t>,</m:t>
                        </m:r>
                        <m:r>
                          <a:rPr lang="en-US" altLang="ja-JP" sz="12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ja-JP" altLang="en-US" sz="1200" dirty="0"/>
                </a:p>
              </p:txBody>
            </p:sp>
          </mc:Choice>
          <mc:Fallback xmlns="">
            <p:sp>
              <p:nvSpPr>
                <p:cNvPr id="181" name="正方形/長方形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397" y="5680364"/>
                  <a:ext cx="806182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コネクタ 9"/>
            <p:cNvCxnSpPr/>
            <p:nvPr/>
          </p:nvCxnSpPr>
          <p:spPr>
            <a:xfrm>
              <a:off x="6729365" y="4252953"/>
              <a:ext cx="434923" cy="0"/>
            </a:xfrm>
            <a:prstGeom prst="line">
              <a:avLst/>
            </a:prstGeom>
            <a:ln w="19050">
              <a:solidFill>
                <a:srgbClr val="2231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6737697" y="5055362"/>
              <a:ext cx="434923" cy="0"/>
            </a:xfrm>
            <a:prstGeom prst="line">
              <a:avLst/>
            </a:prstGeom>
            <a:ln w="19050">
              <a:solidFill>
                <a:srgbClr val="2231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7164288" y="4243421"/>
              <a:ext cx="0" cy="1638000"/>
            </a:xfrm>
            <a:prstGeom prst="line">
              <a:avLst/>
            </a:prstGeom>
            <a:ln w="19050">
              <a:solidFill>
                <a:srgbClr val="2231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>
              <a:off x="6737697" y="5896180"/>
              <a:ext cx="936000" cy="0"/>
            </a:xfrm>
            <a:prstGeom prst="straightConnector1">
              <a:avLst/>
            </a:prstGeom>
            <a:ln w="19050">
              <a:solidFill>
                <a:srgbClr val="2231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446143" y="2282021"/>
            <a:ext cx="7403000" cy="4327373"/>
            <a:chOff x="397522" y="2019278"/>
            <a:chExt cx="8285986" cy="4843518"/>
          </a:xfrm>
        </p:grpSpPr>
        <p:grpSp>
          <p:nvGrpSpPr>
            <p:cNvPr id="92" name="グループ化 91"/>
            <p:cNvGrpSpPr/>
            <p:nvPr/>
          </p:nvGrpSpPr>
          <p:grpSpPr>
            <a:xfrm>
              <a:off x="6451260" y="4579805"/>
              <a:ext cx="2232248" cy="600002"/>
              <a:chOff x="6444208" y="1919935"/>
              <a:chExt cx="2232248" cy="600002"/>
            </a:xfrm>
          </p:grpSpPr>
          <p:sp>
            <p:nvSpPr>
              <p:cNvPr id="93" name="正方形/長方形 92"/>
              <p:cNvSpPr/>
              <p:nvPr/>
            </p:nvSpPr>
            <p:spPr>
              <a:xfrm>
                <a:off x="6444208" y="1919935"/>
                <a:ext cx="2232248" cy="600002"/>
              </a:xfrm>
              <a:prstGeom prst="rect">
                <a:avLst/>
              </a:prstGeom>
              <a:pattFill prst="dkUpDiag">
                <a:fgClr>
                  <a:srgbClr val="0EDC35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>
                <a:off x="6660233" y="2041374"/>
                <a:ext cx="1800198" cy="3613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95" name="テキスト ボックス 94"/>
              <p:cNvSpPr txBox="1"/>
              <p:nvPr/>
            </p:nvSpPr>
            <p:spPr>
              <a:xfrm>
                <a:off x="6957538" y="2077294"/>
                <a:ext cx="1211444" cy="344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dirty="0" smtClean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三次元復元</a:t>
                </a: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</p:grpSp>
        <p:sp>
          <p:nvSpPr>
            <p:cNvPr id="96" name="正方形/長方形 95"/>
            <p:cNvSpPr/>
            <p:nvPr/>
          </p:nvSpPr>
          <p:spPr>
            <a:xfrm>
              <a:off x="6451260" y="2019278"/>
              <a:ext cx="2232248" cy="770880"/>
            </a:xfrm>
            <a:prstGeom prst="rect">
              <a:avLst/>
            </a:prstGeom>
            <a:pattFill prst="dkUpDiag">
              <a:fgClr>
                <a:schemeClr val="tx2">
                  <a:lumMod val="40000"/>
                  <a:lumOff val="6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6667284" y="2185923"/>
              <a:ext cx="1800199" cy="4244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7061285" y="2261796"/>
              <a:ext cx="1010493" cy="344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画像</a:t>
              </a:r>
              <a:r>
                <a:rPr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入力</a:t>
              </a:r>
              <a:endParaRPr kumimoji="1"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grpSp>
          <p:nvGrpSpPr>
            <p:cNvPr id="99" name="グループ化 98"/>
            <p:cNvGrpSpPr/>
            <p:nvPr/>
          </p:nvGrpSpPr>
          <p:grpSpPr>
            <a:xfrm>
              <a:off x="397522" y="5892127"/>
              <a:ext cx="8285986" cy="970669"/>
              <a:chOff x="346204" y="2532055"/>
              <a:chExt cx="5230709" cy="1008112"/>
            </a:xfrm>
          </p:grpSpPr>
          <p:sp>
            <p:nvSpPr>
              <p:cNvPr id="100" name="正方形/長方形 99"/>
              <p:cNvSpPr/>
              <p:nvPr/>
            </p:nvSpPr>
            <p:spPr>
              <a:xfrm>
                <a:off x="346204" y="2532055"/>
                <a:ext cx="5230709" cy="1008112"/>
              </a:xfrm>
              <a:prstGeom prst="rect">
                <a:avLst/>
              </a:prstGeom>
              <a:pattFill prst="dkUp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正方形/長方形 100"/>
              <p:cNvSpPr/>
              <p:nvPr/>
            </p:nvSpPr>
            <p:spPr>
              <a:xfrm>
                <a:off x="686487" y="2676072"/>
                <a:ext cx="4556514" cy="7168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バンドル調整を用いた位置・姿勢の最適化</a:t>
                </a:r>
                <a:endParaRPr kumimoji="1"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102" name="下矢印 101"/>
            <p:cNvSpPr/>
            <p:nvPr/>
          </p:nvSpPr>
          <p:spPr>
            <a:xfrm>
              <a:off x="5290303" y="5131774"/>
              <a:ext cx="463233" cy="7572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03" name="下矢印 102"/>
            <p:cNvSpPr/>
            <p:nvPr/>
          </p:nvSpPr>
          <p:spPr>
            <a:xfrm>
              <a:off x="7346012" y="5157228"/>
              <a:ext cx="463233" cy="7508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04" name="下矢印 103"/>
            <p:cNvSpPr/>
            <p:nvPr/>
          </p:nvSpPr>
          <p:spPr>
            <a:xfrm>
              <a:off x="7346012" y="2777458"/>
              <a:ext cx="463233" cy="1810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05" name="下矢印 104"/>
            <p:cNvSpPr/>
            <p:nvPr/>
          </p:nvSpPr>
          <p:spPr>
            <a:xfrm rot="16200000">
              <a:off x="6022668" y="4648078"/>
              <a:ext cx="463233" cy="393956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106" name="グループ化 105"/>
            <p:cNvGrpSpPr/>
            <p:nvPr/>
          </p:nvGrpSpPr>
          <p:grpSpPr>
            <a:xfrm>
              <a:off x="6451260" y="2958485"/>
              <a:ext cx="2232248" cy="583485"/>
              <a:chOff x="6444208" y="1919935"/>
              <a:chExt cx="2232248" cy="583485"/>
            </a:xfrm>
          </p:grpSpPr>
          <p:sp>
            <p:nvSpPr>
              <p:cNvPr id="107" name="正方形/長方形 106"/>
              <p:cNvSpPr/>
              <p:nvPr/>
            </p:nvSpPr>
            <p:spPr>
              <a:xfrm>
                <a:off x="6444208" y="1919935"/>
                <a:ext cx="2232248" cy="583485"/>
              </a:xfrm>
              <a:prstGeom prst="rect">
                <a:avLst/>
              </a:prstGeom>
              <a:pattFill prst="dkUpDiag">
                <a:fgClr>
                  <a:srgbClr val="0EDC35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正方形/長方形 107"/>
              <p:cNvSpPr/>
              <p:nvPr/>
            </p:nvSpPr>
            <p:spPr>
              <a:xfrm>
                <a:off x="6660233" y="2041374"/>
                <a:ext cx="1800198" cy="3613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6961812" y="2088583"/>
                <a:ext cx="1211444" cy="344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 smtClean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特徴点抽出</a:t>
                </a: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</p:grpSp>
        <p:grpSp>
          <p:nvGrpSpPr>
            <p:cNvPr id="110" name="グループ化 109"/>
            <p:cNvGrpSpPr/>
            <p:nvPr/>
          </p:nvGrpSpPr>
          <p:grpSpPr>
            <a:xfrm>
              <a:off x="6451260" y="3709329"/>
              <a:ext cx="2232248" cy="600416"/>
              <a:chOff x="6444208" y="1919935"/>
              <a:chExt cx="2232248" cy="600416"/>
            </a:xfrm>
          </p:grpSpPr>
          <p:sp>
            <p:nvSpPr>
              <p:cNvPr id="111" name="正方形/長方形 110"/>
              <p:cNvSpPr/>
              <p:nvPr/>
            </p:nvSpPr>
            <p:spPr>
              <a:xfrm>
                <a:off x="6444208" y="1919935"/>
                <a:ext cx="2232248" cy="600416"/>
              </a:xfrm>
              <a:prstGeom prst="rect">
                <a:avLst/>
              </a:prstGeom>
              <a:pattFill prst="dkUpDiag">
                <a:fgClr>
                  <a:srgbClr val="0EDC35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正方形/長方形 111"/>
              <p:cNvSpPr/>
              <p:nvPr/>
            </p:nvSpPr>
            <p:spPr>
              <a:xfrm>
                <a:off x="6660233" y="2041374"/>
                <a:ext cx="1800198" cy="3613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961812" y="2088583"/>
                <a:ext cx="1211444" cy="344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 smtClean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特徴点</a:t>
                </a:r>
                <a:r>
                  <a:rPr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追跡</a:t>
                </a: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</p:grpSp>
        <p:sp>
          <p:nvSpPr>
            <p:cNvPr id="114" name="下矢印 113"/>
            <p:cNvSpPr/>
            <p:nvPr/>
          </p:nvSpPr>
          <p:spPr>
            <a:xfrm>
              <a:off x="7349223" y="4317625"/>
              <a:ext cx="463233" cy="2744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15" name="下矢印 114"/>
            <p:cNvSpPr/>
            <p:nvPr/>
          </p:nvSpPr>
          <p:spPr>
            <a:xfrm>
              <a:off x="7344890" y="3542735"/>
              <a:ext cx="463233" cy="1810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1204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SLAM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59" y="953795"/>
            <a:ext cx="4750527" cy="514057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ロボット工学における</a:t>
            </a:r>
            <a:r>
              <a:rPr lang="en-US" altLang="ja-JP" dirty="0" smtClean="0"/>
              <a:t>SLAM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>
          <a:xfrm>
            <a:off x="412081" y="1648038"/>
            <a:ext cx="8429993" cy="42605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統合フィルタリングのため、</a:t>
            </a:r>
            <a:r>
              <a:rPr lang="en-US" altLang="ja-JP" dirty="0" smtClean="0"/>
              <a:t>SLAM</a:t>
            </a:r>
            <a:r>
              <a:rPr lang="ja-JP" altLang="en-US" dirty="0" smtClean="0"/>
              <a:t>を本手法に適用</a:t>
            </a:r>
            <a:endParaRPr lang="en-US" altLang="ja-JP" dirty="0" smtClean="0"/>
          </a:p>
          <a:p>
            <a:endParaRPr lang="en-US" altLang="ja-JP" sz="1050" b="1" dirty="0" smtClean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098958" y="3414318"/>
            <a:ext cx="2852257" cy="2691960"/>
            <a:chOff x="1098958" y="3414318"/>
            <a:chExt cx="2852257" cy="2691960"/>
          </a:xfrm>
        </p:grpSpPr>
        <p:sp>
          <p:nvSpPr>
            <p:cNvPr id="5" name="正方形/長方形 4"/>
            <p:cNvSpPr/>
            <p:nvPr/>
          </p:nvSpPr>
          <p:spPr>
            <a:xfrm>
              <a:off x="1493240" y="3414318"/>
              <a:ext cx="2457975" cy="419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ロボット制御</a:t>
              </a: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493236" y="4174314"/>
              <a:ext cx="2457975" cy="419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状態予測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493238" y="4929324"/>
              <a:ext cx="2457975" cy="419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ランドマーク観測</a:t>
              </a: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493237" y="5686827"/>
              <a:ext cx="2457975" cy="419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状態更新</a:t>
              </a:r>
            </a:p>
          </p:txBody>
        </p:sp>
        <p:cxnSp>
          <p:nvCxnSpPr>
            <p:cNvPr id="10" name="直線矢印コネクタ 9"/>
            <p:cNvCxnSpPr>
              <a:stCxn id="5" idx="2"/>
              <a:endCxn id="6" idx="0"/>
            </p:cNvCxnSpPr>
            <p:nvPr/>
          </p:nvCxnSpPr>
          <p:spPr>
            <a:xfrm flipH="1">
              <a:off x="2722224" y="3833769"/>
              <a:ext cx="4" cy="34054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>
              <a:stCxn id="6" idx="2"/>
              <a:endCxn id="7" idx="0"/>
            </p:cNvCxnSpPr>
            <p:nvPr/>
          </p:nvCxnSpPr>
          <p:spPr>
            <a:xfrm>
              <a:off x="2722224" y="4593765"/>
              <a:ext cx="2" cy="33555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7" idx="2"/>
              <a:endCxn id="8" idx="0"/>
            </p:cNvCxnSpPr>
            <p:nvPr/>
          </p:nvCxnSpPr>
          <p:spPr>
            <a:xfrm flipH="1">
              <a:off x="2722225" y="5348775"/>
              <a:ext cx="1" cy="33805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8" idx="1"/>
            </p:cNvCxnSpPr>
            <p:nvPr/>
          </p:nvCxnSpPr>
          <p:spPr>
            <a:xfrm flipH="1" flipV="1">
              <a:off x="1098958" y="5896552"/>
              <a:ext cx="394279" cy="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V="1">
              <a:off x="1098958" y="3625289"/>
              <a:ext cx="0" cy="227250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endCxn id="5" idx="1"/>
            </p:cNvCxnSpPr>
            <p:nvPr/>
          </p:nvCxnSpPr>
          <p:spPr>
            <a:xfrm>
              <a:off x="1098958" y="3624043"/>
              <a:ext cx="394282" cy="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/>
          <p:cNvSpPr txBox="1"/>
          <p:nvPr/>
        </p:nvSpPr>
        <p:spPr>
          <a:xfrm>
            <a:off x="4777509" y="4022879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状態：</a:t>
            </a:r>
            <a:endParaRPr kumimoji="1" lang="en-US" altLang="ja-JP" b="1" dirty="0" smtClean="0"/>
          </a:p>
          <a:p>
            <a:r>
              <a:rPr kumimoji="1" lang="ja-JP" altLang="en-US" dirty="0" smtClean="0"/>
              <a:t>自己位置、ランドマーク位置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b="1" dirty="0" smtClean="0"/>
              <a:t>ランドマーク：</a:t>
            </a:r>
            <a:endParaRPr kumimoji="1" lang="en-US" altLang="ja-JP" b="1" dirty="0" smtClean="0"/>
          </a:p>
          <a:p>
            <a:r>
              <a:rPr kumimoji="1" lang="ja-JP" altLang="en-US" dirty="0" smtClean="0"/>
              <a:t>環境中の特徴</a:t>
            </a:r>
            <a:r>
              <a:rPr lang="ja-JP" altLang="en-US" dirty="0"/>
              <a:t>となる</a:t>
            </a:r>
            <a:r>
              <a:rPr kumimoji="1" lang="ja-JP" altLang="en-US" dirty="0" smtClean="0"/>
              <a:t>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47161" y="2109122"/>
            <a:ext cx="7730797" cy="952410"/>
          </a:xfrm>
          <a:prstGeom prst="rect">
            <a:avLst/>
          </a:prstGeom>
          <a:solidFill>
            <a:srgbClr val="E7EA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ja-JP" sz="2400" b="1" dirty="0">
                <a:solidFill>
                  <a:schemeClr val="tx1"/>
                </a:solidFill>
              </a:rPr>
              <a:t>SLAM</a:t>
            </a:r>
            <a:r>
              <a:rPr lang="en-US" altLang="ja-JP" sz="2000" dirty="0">
                <a:solidFill>
                  <a:schemeClr val="tx1"/>
                </a:solidFill>
              </a:rPr>
              <a:t> </a:t>
            </a:r>
            <a:r>
              <a:rPr lang="ja-JP" altLang="en-US" sz="2000" dirty="0">
                <a:solidFill>
                  <a:schemeClr val="tx1"/>
                </a:solidFill>
              </a:rPr>
              <a:t>＝ </a:t>
            </a:r>
            <a:r>
              <a:rPr lang="en-US" altLang="ja-JP" sz="2000" dirty="0">
                <a:solidFill>
                  <a:schemeClr val="tx1"/>
                </a:solidFill>
              </a:rPr>
              <a:t>Simultaneous Localization and Mapping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</a:rPr>
              <a:t>ロボット</a:t>
            </a:r>
            <a:r>
              <a:rPr lang="ja-JP" altLang="en-US" sz="2000" dirty="0">
                <a:solidFill>
                  <a:schemeClr val="tx1"/>
                </a:solidFill>
              </a:rPr>
              <a:t>を未知の環境で自律的に動かすため</a:t>
            </a:r>
            <a:r>
              <a:rPr lang="ja-JP" altLang="en-US" sz="2000" dirty="0" smtClean="0">
                <a:solidFill>
                  <a:schemeClr val="tx1"/>
                </a:solidFill>
              </a:rPr>
              <a:t>の技術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既往研究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SLAM</a:t>
            </a:r>
            <a:r>
              <a:rPr kumimoji="1" lang="ja-JP" altLang="en-US" dirty="0" smtClean="0"/>
              <a:t>の分類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82494"/>
              </p:ext>
            </p:extLst>
          </p:nvPr>
        </p:nvGraphicFramePr>
        <p:xfrm>
          <a:off x="653144" y="1641929"/>
          <a:ext cx="8058150" cy="4641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9890"/>
                <a:gridCol w="3562709"/>
                <a:gridCol w="2655551"/>
              </a:tblGrid>
              <a:tr h="52330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bg1"/>
                          </a:solidFill>
                        </a:rPr>
                        <a:t>オンライン処理</a:t>
                      </a:r>
                      <a:r>
                        <a:rPr kumimoji="1" lang="ja-JP" altLang="en-US" sz="1600" dirty="0" smtClean="0">
                          <a:solidFill>
                            <a:schemeClr val="bg1"/>
                          </a:solidFill>
                        </a:rPr>
                        <a:t>（逐次推定）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bg1"/>
                          </a:solidFill>
                        </a:rPr>
                        <a:t>バッチ処理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058852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bg1"/>
                          </a:solidFill>
                        </a:rPr>
                        <a:t>最小二乗法</a:t>
                      </a:r>
                      <a:endParaRPr kumimoji="1" lang="en-US" altLang="ja-JP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2400" dirty="0" smtClean="0">
                          <a:solidFill>
                            <a:schemeClr val="bg1"/>
                          </a:solidFill>
                        </a:rPr>
                        <a:t>アプローチ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相互標定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　</a:t>
                      </a:r>
                      <a:r>
                        <a:rPr kumimoji="1" lang="en-US" altLang="ja-JP" sz="2000" dirty="0" smtClean="0"/>
                        <a:t>8</a:t>
                      </a:r>
                      <a:r>
                        <a:rPr kumimoji="1" lang="ja-JP" altLang="en-US" sz="2000" dirty="0" smtClean="0"/>
                        <a:t>点アルゴリズム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　</a:t>
                      </a:r>
                      <a:r>
                        <a:rPr kumimoji="1" lang="en-US" altLang="ja-JP" sz="2000" dirty="0" smtClean="0"/>
                        <a:t>5</a:t>
                      </a:r>
                      <a:r>
                        <a:rPr kumimoji="1" lang="ja-JP" altLang="en-US" sz="2000" dirty="0" smtClean="0"/>
                        <a:t>点アルゴリズム</a:t>
                      </a:r>
                      <a:endParaRPr kumimoji="1" lang="en-US" altLang="ja-JP" sz="2000" dirty="0" smtClean="0"/>
                    </a:p>
                    <a:p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スキャンマッチング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　</a:t>
                      </a:r>
                      <a:r>
                        <a:rPr kumimoji="1" lang="en-US" altLang="ja-JP" sz="2000" dirty="0" smtClean="0"/>
                        <a:t>ICP</a:t>
                      </a:r>
                      <a:r>
                        <a:rPr kumimoji="1" lang="ja-JP" altLang="en-US" sz="2000" dirty="0" smtClean="0"/>
                        <a:t>アルゴリズム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バンドル調整</a:t>
                      </a:r>
                      <a:endParaRPr kumimoji="1" lang="ja-JP" altLang="en-US" sz="2000" dirty="0"/>
                    </a:p>
                  </a:txBody>
                  <a:tcPr anchor="ctr"/>
                </a:tc>
              </a:tr>
              <a:tr h="2058852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bg1"/>
                          </a:solidFill>
                        </a:rPr>
                        <a:t>ベイズ</a:t>
                      </a:r>
                      <a:r>
                        <a:rPr kumimoji="1" lang="en-US" altLang="ja-JP" sz="24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kumimoji="1" lang="en-US" altLang="ja-JP" sz="24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kumimoji="1" lang="ja-JP" altLang="en-US" sz="2400" dirty="0" smtClean="0">
                          <a:solidFill>
                            <a:schemeClr val="bg1"/>
                          </a:solidFill>
                        </a:rPr>
                        <a:t>フィルタ</a:t>
                      </a:r>
                      <a:endParaRPr kumimoji="1" lang="en-US" altLang="ja-JP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2400" dirty="0" smtClean="0">
                          <a:solidFill>
                            <a:schemeClr val="bg1"/>
                          </a:solidFill>
                        </a:rPr>
                        <a:t>アプローチ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拡張カルマンフィルタ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　</a:t>
                      </a:r>
                      <a:r>
                        <a:rPr kumimoji="1" lang="en-US" altLang="ja-JP" sz="2000" dirty="0" smtClean="0"/>
                        <a:t>EKF SLAM</a:t>
                      </a:r>
                    </a:p>
                    <a:p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パーティクルフィルタ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　</a:t>
                      </a:r>
                      <a:r>
                        <a:rPr kumimoji="1" lang="en-US" altLang="ja-JP" sz="2000" dirty="0" err="1" smtClean="0"/>
                        <a:t>FastSLAM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/>
                        <a:t>Graph</a:t>
                      </a:r>
                      <a:r>
                        <a:rPr kumimoji="1" lang="en-US" altLang="ja-JP" sz="2000" baseline="0" dirty="0" err="1" smtClean="0"/>
                        <a:t>SLAM</a:t>
                      </a:r>
                      <a:endParaRPr kumimoji="1" lang="ja-JP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提案手法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5862512" cy="514057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 smtClean="0"/>
              <a:t>ベイズフィルタアプローチによる</a:t>
            </a:r>
            <a:r>
              <a:rPr kumimoji="1" lang="en-US" altLang="ja-JP" dirty="0" smtClean="0"/>
              <a:t>SLAM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2355011" y="2277374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t-1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4810664" y="2277374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7266317" y="2277374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t+1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355011" y="3950445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ja-JP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t-1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4810664" y="3950445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ja-JP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7266317" y="3950445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ja-JP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t+1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164566" y="3242625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ja-JP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t-1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3620219" y="3242625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ja-JP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6075872" y="3242625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ja-JP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t+1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矢印コネクタ 15"/>
          <p:cNvCxnSpPr>
            <a:stCxn id="5" idx="4"/>
            <a:endCxn id="9" idx="0"/>
          </p:cNvCxnSpPr>
          <p:nvPr/>
        </p:nvCxnSpPr>
        <p:spPr>
          <a:xfrm>
            <a:off x="2754702" y="3076755"/>
            <a:ext cx="0" cy="873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4"/>
            <a:endCxn id="10" idx="0"/>
          </p:cNvCxnSpPr>
          <p:nvPr/>
        </p:nvCxnSpPr>
        <p:spPr>
          <a:xfrm>
            <a:off x="5210355" y="3076755"/>
            <a:ext cx="0" cy="873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4"/>
            <a:endCxn id="11" idx="0"/>
          </p:cNvCxnSpPr>
          <p:nvPr/>
        </p:nvCxnSpPr>
        <p:spPr>
          <a:xfrm>
            <a:off x="7666008" y="3076755"/>
            <a:ext cx="0" cy="873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2" idx="7"/>
            <a:endCxn id="5" idx="3"/>
          </p:cNvCxnSpPr>
          <p:nvPr/>
        </p:nvCxnSpPr>
        <p:spPr>
          <a:xfrm flipV="1">
            <a:off x="1846880" y="2959688"/>
            <a:ext cx="625198" cy="400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3" idx="7"/>
            <a:endCxn id="6" idx="3"/>
          </p:cNvCxnSpPr>
          <p:nvPr/>
        </p:nvCxnSpPr>
        <p:spPr>
          <a:xfrm flipV="1">
            <a:off x="4302533" y="2959688"/>
            <a:ext cx="625198" cy="400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4" idx="7"/>
            <a:endCxn id="8" idx="3"/>
          </p:cNvCxnSpPr>
          <p:nvPr/>
        </p:nvCxnSpPr>
        <p:spPr>
          <a:xfrm flipV="1">
            <a:off x="6758186" y="2959688"/>
            <a:ext cx="625198" cy="400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5" idx="6"/>
            <a:endCxn id="6" idx="2"/>
          </p:cNvCxnSpPr>
          <p:nvPr/>
        </p:nvCxnSpPr>
        <p:spPr>
          <a:xfrm>
            <a:off x="3154392" y="2677065"/>
            <a:ext cx="16562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6" idx="6"/>
            <a:endCxn id="8" idx="2"/>
          </p:cNvCxnSpPr>
          <p:nvPr/>
        </p:nvCxnSpPr>
        <p:spPr>
          <a:xfrm>
            <a:off x="5610045" y="2677065"/>
            <a:ext cx="16562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885274" y="1953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状態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20219" y="2323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予測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885274" y="48234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観測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696592" y="407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制御</a:t>
            </a:r>
            <a:endParaRPr kumimoji="1" lang="ja-JP" altLang="en-US" dirty="0"/>
          </a:p>
        </p:txBody>
      </p:sp>
      <p:sp>
        <p:nvSpPr>
          <p:cNvPr id="25" name="線吹き出し 1 (枠付き) 24"/>
          <p:cNvSpPr/>
          <p:nvPr/>
        </p:nvSpPr>
        <p:spPr>
          <a:xfrm>
            <a:off x="495071" y="1603518"/>
            <a:ext cx="4337245" cy="473522"/>
          </a:xfrm>
          <a:prstGeom prst="borderCallout1">
            <a:avLst>
              <a:gd name="adj1" fmla="val 86932"/>
              <a:gd name="adj2" fmla="val 109036"/>
              <a:gd name="adj3" fmla="val 30681"/>
              <a:gd name="adj4" fmla="val 99633"/>
            </a:avLst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</a:schemeClr>
                </a:solidFill>
              </a:rPr>
              <a:t>ロボット</a:t>
            </a:r>
            <a:r>
              <a:rPr kumimoji="1" lang="ja-JP" altLang="en-US" dirty="0" smtClean="0">
                <a:solidFill>
                  <a:schemeClr val="tx1">
                    <a:lumMod val="75000"/>
                  </a:schemeClr>
                </a:solidFill>
              </a:rPr>
              <a:t>位置姿勢、ランドマーク座標</a:t>
            </a:r>
            <a:endParaRPr kumimoji="1"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6" name="線吹き出し 1 (枠付き) 25"/>
          <p:cNvSpPr/>
          <p:nvPr/>
        </p:nvSpPr>
        <p:spPr>
          <a:xfrm>
            <a:off x="4371259" y="5501048"/>
            <a:ext cx="4337245" cy="697788"/>
          </a:xfrm>
          <a:prstGeom prst="borderCallout1">
            <a:avLst>
              <a:gd name="adj1" fmla="val -4954"/>
              <a:gd name="adj2" fmla="val 36828"/>
              <a:gd name="adj3" fmla="val -49920"/>
              <a:gd name="adj4" fmla="val 21469"/>
            </a:avLst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</a:schemeClr>
                </a:solidFill>
              </a:rPr>
              <a:t>カメラ画像、レーザスキャナなど</a:t>
            </a:r>
            <a:endParaRPr kumimoji="1" lang="en-US" altLang="ja-JP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</a:schemeClr>
                </a:solidFill>
              </a:rPr>
              <a:t>からランドマーク検出</a:t>
            </a:r>
            <a:endParaRPr kumimoji="1"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8" name="線吹き出し 1 (枠付き) 27"/>
          <p:cNvSpPr/>
          <p:nvPr/>
        </p:nvSpPr>
        <p:spPr>
          <a:xfrm>
            <a:off x="2048309" y="5104594"/>
            <a:ext cx="1901490" cy="739102"/>
          </a:xfrm>
          <a:prstGeom prst="borderCallout1">
            <a:avLst>
              <a:gd name="adj1" fmla="val -1876"/>
              <a:gd name="adj2" fmla="val 78555"/>
              <a:gd name="adj3" fmla="val -90088"/>
              <a:gd name="adj4" fmla="val 100582"/>
            </a:avLst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</a:schemeClr>
                </a:solidFill>
              </a:rPr>
              <a:t>ロボットに</a:t>
            </a:r>
            <a:r>
              <a:rPr lang="en-US" altLang="ja-JP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ja-JP" altLang="en-US" dirty="0" smtClean="0">
                <a:solidFill>
                  <a:schemeClr val="tx1">
                    <a:lumMod val="75000"/>
                  </a:schemeClr>
                </a:solidFill>
              </a:rPr>
              <a:t>対する制御</a:t>
            </a:r>
            <a:endParaRPr kumimoji="1"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6595" y="6306454"/>
            <a:ext cx="8241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ロボティクスの分野で発展したため、予測モデルに</a:t>
            </a:r>
            <a:r>
              <a:rPr kumimoji="1" lang="en-US" altLang="ja-JP" dirty="0" smtClean="0"/>
              <a:t> </a:t>
            </a:r>
            <a:r>
              <a:rPr kumimoji="1" lang="ja-JP" altLang="en-US" sz="2000" b="1" dirty="0" smtClean="0"/>
              <a:t>制御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が組み込まれている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2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提案手法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本研究の場合</a:t>
            </a:r>
            <a:r>
              <a:rPr kumimoji="1" lang="en-US" altLang="ja-JP" dirty="0" smtClean="0"/>
              <a:t> (1)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2355011" y="2277374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t-1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4810664" y="2277374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7266317" y="2277374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t+1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355011" y="3950445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ja-JP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t-1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4810664" y="3950445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ja-JP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7266317" y="3950445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ja-JP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t+1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164566" y="3242625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ja-JP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t-1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3620219" y="3242625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ja-JP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6075872" y="3242625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ja-JP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t+1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矢印コネクタ 15"/>
          <p:cNvCxnSpPr>
            <a:stCxn id="5" idx="4"/>
            <a:endCxn id="9" idx="0"/>
          </p:cNvCxnSpPr>
          <p:nvPr/>
        </p:nvCxnSpPr>
        <p:spPr>
          <a:xfrm>
            <a:off x="2754702" y="3076755"/>
            <a:ext cx="0" cy="873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4"/>
            <a:endCxn id="10" idx="0"/>
          </p:cNvCxnSpPr>
          <p:nvPr/>
        </p:nvCxnSpPr>
        <p:spPr>
          <a:xfrm>
            <a:off x="5210355" y="3076755"/>
            <a:ext cx="0" cy="873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4"/>
            <a:endCxn id="11" idx="0"/>
          </p:cNvCxnSpPr>
          <p:nvPr/>
        </p:nvCxnSpPr>
        <p:spPr>
          <a:xfrm>
            <a:off x="7666008" y="3076755"/>
            <a:ext cx="0" cy="873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2" idx="7"/>
            <a:endCxn id="5" idx="3"/>
          </p:cNvCxnSpPr>
          <p:nvPr/>
        </p:nvCxnSpPr>
        <p:spPr>
          <a:xfrm flipV="1">
            <a:off x="1846880" y="2959688"/>
            <a:ext cx="625198" cy="400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3" idx="7"/>
            <a:endCxn id="6" idx="3"/>
          </p:cNvCxnSpPr>
          <p:nvPr/>
        </p:nvCxnSpPr>
        <p:spPr>
          <a:xfrm flipV="1">
            <a:off x="4302533" y="2959688"/>
            <a:ext cx="625198" cy="400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4" idx="7"/>
            <a:endCxn id="8" idx="3"/>
          </p:cNvCxnSpPr>
          <p:nvPr/>
        </p:nvCxnSpPr>
        <p:spPr>
          <a:xfrm flipV="1">
            <a:off x="6758186" y="2959688"/>
            <a:ext cx="625198" cy="400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5" idx="6"/>
            <a:endCxn id="6" idx="2"/>
          </p:cNvCxnSpPr>
          <p:nvPr/>
        </p:nvCxnSpPr>
        <p:spPr>
          <a:xfrm>
            <a:off x="3154392" y="2677065"/>
            <a:ext cx="16562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6" idx="6"/>
            <a:endCxn id="8" idx="2"/>
          </p:cNvCxnSpPr>
          <p:nvPr/>
        </p:nvCxnSpPr>
        <p:spPr>
          <a:xfrm>
            <a:off x="5610045" y="2677065"/>
            <a:ext cx="16562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885274" y="1953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状態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20219" y="2323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予測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885274" y="48234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観測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696592" y="407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制御</a:t>
            </a:r>
            <a:endParaRPr kumimoji="1" lang="ja-JP" altLang="en-US" dirty="0"/>
          </a:p>
        </p:txBody>
      </p:sp>
      <p:sp>
        <p:nvSpPr>
          <p:cNvPr id="25" name="線吹き出し 1 (枠付き) 24"/>
          <p:cNvSpPr/>
          <p:nvPr/>
        </p:nvSpPr>
        <p:spPr>
          <a:xfrm>
            <a:off x="258297" y="1603518"/>
            <a:ext cx="4574019" cy="473522"/>
          </a:xfrm>
          <a:prstGeom prst="borderCallout1">
            <a:avLst>
              <a:gd name="adj1" fmla="val 86932"/>
              <a:gd name="adj2" fmla="val 109036"/>
              <a:gd name="adj3" fmla="val 30681"/>
              <a:gd name="adj4" fmla="val 99633"/>
            </a:avLst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</a:schemeClr>
                </a:solidFill>
              </a:rPr>
              <a:t>モバイル機器</a:t>
            </a:r>
            <a:r>
              <a:rPr kumimoji="1" lang="ja-JP" altLang="en-US" dirty="0" smtClean="0">
                <a:solidFill>
                  <a:schemeClr val="tx1">
                    <a:lumMod val="75000"/>
                  </a:schemeClr>
                </a:solidFill>
              </a:rPr>
              <a:t>位置姿勢、ランドマーク座標</a:t>
            </a:r>
            <a:endParaRPr kumimoji="1"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6" name="線吹き出し 1 (枠付き) 25"/>
          <p:cNvSpPr/>
          <p:nvPr/>
        </p:nvSpPr>
        <p:spPr>
          <a:xfrm>
            <a:off x="4660117" y="5501048"/>
            <a:ext cx="4048387" cy="471788"/>
          </a:xfrm>
          <a:prstGeom prst="borderCallout1">
            <a:avLst>
              <a:gd name="adj1" fmla="val -4954"/>
              <a:gd name="adj2" fmla="val 36828"/>
              <a:gd name="adj3" fmla="val -77293"/>
              <a:gd name="adj4" fmla="val 18279"/>
            </a:avLst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</a:schemeClr>
                </a:solidFill>
              </a:rPr>
              <a:t>カメラ画像</a:t>
            </a:r>
            <a:r>
              <a:rPr lang="ja-JP" altLang="en-US" dirty="0" smtClean="0">
                <a:solidFill>
                  <a:schemeClr val="tx1">
                    <a:lumMod val="75000"/>
                  </a:schemeClr>
                </a:solidFill>
              </a:rPr>
              <a:t>からランドマーク検出</a:t>
            </a:r>
            <a:endParaRPr kumimoji="1"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8" name="線吹き出し 1 (枠付き) 27"/>
          <p:cNvSpPr/>
          <p:nvPr/>
        </p:nvSpPr>
        <p:spPr>
          <a:xfrm>
            <a:off x="1033190" y="5104594"/>
            <a:ext cx="3078045" cy="749862"/>
          </a:xfrm>
          <a:prstGeom prst="borderCallout1">
            <a:avLst>
              <a:gd name="adj1" fmla="val -1876"/>
              <a:gd name="adj2" fmla="val 78555"/>
              <a:gd name="adj3" fmla="val -82912"/>
              <a:gd name="adj4" fmla="val 91587"/>
            </a:avLst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</a:schemeClr>
                </a:solidFill>
              </a:rPr>
              <a:t>IMU</a:t>
            </a:r>
            <a:r>
              <a:rPr lang="ja-JP" altLang="en-US" dirty="0" smtClean="0">
                <a:solidFill>
                  <a:schemeClr val="tx1">
                    <a:lumMod val="75000"/>
                  </a:schemeClr>
                </a:solidFill>
              </a:rPr>
              <a:t>の値</a:t>
            </a:r>
            <a:endParaRPr lang="en-US" altLang="ja-JP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</a:schemeClr>
                </a:solidFill>
              </a:rPr>
              <a:t>（人間による機器の制御）</a:t>
            </a:r>
            <a:endParaRPr kumimoji="1"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1433" y="6345906"/>
            <a:ext cx="6529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IMU</a:t>
            </a:r>
            <a:r>
              <a:rPr lang="ja-JP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の値の変化</a:t>
            </a:r>
            <a:r>
              <a:rPr kumimoji="1" lang="ja-JP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は、人間が機器を</a:t>
            </a:r>
            <a:r>
              <a:rPr kumimoji="1" lang="en-US" altLang="ja-JP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ja-JP" alt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制御</a:t>
            </a:r>
            <a:r>
              <a:rPr kumimoji="1" lang="en-US" altLang="ja-JP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ja-JP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した結果だと考える</a:t>
            </a:r>
            <a:endParaRPr kumimoji="1" lang="ja-JP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提案手法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本研究の場合</a:t>
            </a:r>
            <a:r>
              <a:rPr kumimoji="1" lang="en-US" altLang="ja-JP" dirty="0" smtClean="0"/>
              <a:t> (2)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772709" y="2760519"/>
            <a:ext cx="1038420" cy="10384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t-1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t-1</a:t>
            </a:r>
            <a:endParaRPr kumimoji="1" lang="en-US" altLang="ja-JP" baseline="-25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4210807" y="2742964"/>
            <a:ext cx="1073530" cy="10735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endParaRPr kumimoji="1" lang="en-US" altLang="ja-JP" baseline="-25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endParaRPr lang="en-US" altLang="ja-JP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6662491" y="2738995"/>
            <a:ext cx="1081468" cy="10814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t+1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t+1</a:t>
            </a:r>
            <a:endParaRPr lang="en-US" altLang="ja-JP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1892228" y="4553109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ja-JP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t-1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4347881" y="4553109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ja-JP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03534" y="4553109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ja-JP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t+1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矢印コネクタ 15"/>
          <p:cNvCxnSpPr>
            <a:stCxn id="5" idx="4"/>
            <a:endCxn id="9" idx="0"/>
          </p:cNvCxnSpPr>
          <p:nvPr/>
        </p:nvCxnSpPr>
        <p:spPr>
          <a:xfrm>
            <a:off x="2291919" y="3798939"/>
            <a:ext cx="0" cy="754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4"/>
            <a:endCxn id="10" idx="0"/>
          </p:cNvCxnSpPr>
          <p:nvPr/>
        </p:nvCxnSpPr>
        <p:spPr>
          <a:xfrm>
            <a:off x="4747572" y="3816494"/>
            <a:ext cx="0" cy="73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4"/>
            <a:endCxn id="11" idx="0"/>
          </p:cNvCxnSpPr>
          <p:nvPr/>
        </p:nvCxnSpPr>
        <p:spPr>
          <a:xfrm>
            <a:off x="7203225" y="3820463"/>
            <a:ext cx="0" cy="732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5" idx="6"/>
            <a:endCxn id="6" idx="2"/>
          </p:cNvCxnSpPr>
          <p:nvPr/>
        </p:nvCxnSpPr>
        <p:spPr>
          <a:xfrm>
            <a:off x="2811129" y="3279729"/>
            <a:ext cx="13996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6" idx="6"/>
            <a:endCxn id="8" idx="2"/>
          </p:cNvCxnSpPr>
          <p:nvPr/>
        </p:nvCxnSpPr>
        <p:spPr>
          <a:xfrm>
            <a:off x="5284337" y="3279729"/>
            <a:ext cx="13781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390203" y="23842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状態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57436" y="29258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予測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422491" y="54261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観測</a:t>
            </a:r>
            <a:endParaRPr kumimoji="1" lang="ja-JP" altLang="en-US" dirty="0"/>
          </a:p>
        </p:txBody>
      </p:sp>
      <p:sp>
        <p:nvSpPr>
          <p:cNvPr id="25" name="線吹き出し 1 (枠付き) 24"/>
          <p:cNvSpPr/>
          <p:nvPr/>
        </p:nvSpPr>
        <p:spPr>
          <a:xfrm>
            <a:off x="258297" y="1603517"/>
            <a:ext cx="4574019" cy="796379"/>
          </a:xfrm>
          <a:prstGeom prst="borderCallout1">
            <a:avLst>
              <a:gd name="adj1" fmla="val 130175"/>
              <a:gd name="adj2" fmla="val 89977"/>
              <a:gd name="adj3" fmla="val 99600"/>
              <a:gd name="adj4" fmla="val 68104"/>
            </a:avLst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</a:schemeClr>
                </a:solidFill>
              </a:rPr>
              <a:t>モバイル機器</a:t>
            </a:r>
            <a:r>
              <a:rPr kumimoji="1" lang="ja-JP" altLang="en-US" dirty="0" smtClean="0">
                <a:solidFill>
                  <a:schemeClr val="tx1">
                    <a:lumMod val="75000"/>
                  </a:schemeClr>
                </a:solidFill>
              </a:rPr>
              <a:t>位置姿勢、ランドマーク座標</a:t>
            </a:r>
            <a:endParaRPr kumimoji="1" lang="en-US" altLang="ja-JP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</a:schemeClr>
                </a:solidFill>
              </a:rPr>
              <a:t>IMU</a:t>
            </a:r>
            <a:r>
              <a:rPr lang="ja-JP" altLang="en-US" dirty="0" smtClean="0">
                <a:solidFill>
                  <a:schemeClr val="tx1">
                    <a:lumMod val="75000"/>
                  </a:schemeClr>
                </a:solidFill>
              </a:rPr>
              <a:t>の値</a:t>
            </a:r>
            <a:endParaRPr kumimoji="1"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6" name="線吹き出し 1 (枠付き) 25"/>
          <p:cNvSpPr/>
          <p:nvPr/>
        </p:nvSpPr>
        <p:spPr>
          <a:xfrm>
            <a:off x="5316623" y="5522572"/>
            <a:ext cx="3703990" cy="745548"/>
          </a:xfrm>
          <a:prstGeom prst="borderCallout1">
            <a:avLst>
              <a:gd name="adj1" fmla="val 70322"/>
              <a:gd name="adj2" fmla="val -945"/>
              <a:gd name="adj3" fmla="val 27841"/>
              <a:gd name="adj4" fmla="val -10381"/>
            </a:avLst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</a:schemeClr>
                </a:solidFill>
              </a:rPr>
              <a:t>カメラ画像</a:t>
            </a:r>
            <a:r>
              <a:rPr lang="ja-JP" altLang="en-US" dirty="0" smtClean="0">
                <a:solidFill>
                  <a:schemeClr val="tx1">
                    <a:lumMod val="75000"/>
                  </a:schemeClr>
                </a:solidFill>
              </a:rPr>
              <a:t>からランドマーク検出</a:t>
            </a:r>
            <a:endParaRPr lang="en-US" altLang="ja-JP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</a:schemeClr>
                </a:solidFill>
              </a:rPr>
              <a:t>IMU</a:t>
            </a:r>
            <a:r>
              <a:rPr lang="ja-JP" altLang="en-US" dirty="0">
                <a:solidFill>
                  <a:schemeClr val="tx1">
                    <a:lumMod val="75000"/>
                  </a:schemeClr>
                </a:solidFill>
              </a:rPr>
              <a:t>の</a:t>
            </a:r>
            <a:r>
              <a:rPr lang="ja-JP" altLang="en-US" dirty="0" smtClean="0">
                <a:solidFill>
                  <a:schemeClr val="tx1">
                    <a:lumMod val="75000"/>
                  </a:schemeClr>
                </a:solidFill>
              </a:rPr>
              <a:t>値</a:t>
            </a:r>
            <a:endParaRPr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8426" y="6426619"/>
            <a:ext cx="704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IMU</a:t>
            </a:r>
            <a:r>
              <a:rPr kumimoji="1" lang="ja-JP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にも誤差が含まれるため、状態ベクトルに含め、</a:t>
            </a:r>
            <a:r>
              <a:rPr lang="ja-JP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同時に推定</a:t>
            </a:r>
            <a:endParaRPr lang="en-US" altLang="ja-JP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679802" y="3974993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ja-JP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t-1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3135455" y="3974993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ja-JP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5591108" y="3974993"/>
            <a:ext cx="799381" cy="799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ja-JP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t+1</a:t>
            </a:r>
            <a:endParaRPr kumimoji="1" lang="ja-JP" altLang="en-US" baseline="-25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矢印コネクタ 23"/>
          <p:cNvCxnSpPr>
            <a:stCxn id="21" idx="7"/>
          </p:cNvCxnSpPr>
          <p:nvPr/>
        </p:nvCxnSpPr>
        <p:spPr>
          <a:xfrm flipV="1">
            <a:off x="1362116" y="3692056"/>
            <a:ext cx="625198" cy="400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2" idx="7"/>
          </p:cNvCxnSpPr>
          <p:nvPr/>
        </p:nvCxnSpPr>
        <p:spPr>
          <a:xfrm flipV="1">
            <a:off x="3817769" y="3692056"/>
            <a:ext cx="625198" cy="400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3" idx="7"/>
          </p:cNvCxnSpPr>
          <p:nvPr/>
        </p:nvCxnSpPr>
        <p:spPr>
          <a:xfrm flipV="1">
            <a:off x="6273422" y="3692056"/>
            <a:ext cx="625198" cy="400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211828" y="4808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制御</a:t>
            </a:r>
            <a:endParaRPr kumimoji="1" lang="ja-JP" altLang="en-US" dirty="0"/>
          </a:p>
        </p:txBody>
      </p:sp>
      <p:sp>
        <p:nvSpPr>
          <p:cNvPr id="31" name="線吹き出し 1 (枠付き) 30"/>
          <p:cNvSpPr/>
          <p:nvPr/>
        </p:nvSpPr>
        <p:spPr>
          <a:xfrm>
            <a:off x="548426" y="5627238"/>
            <a:ext cx="3078045" cy="749862"/>
          </a:xfrm>
          <a:prstGeom prst="borderCallout1">
            <a:avLst>
              <a:gd name="adj1" fmla="val -1876"/>
              <a:gd name="adj2" fmla="val 78555"/>
              <a:gd name="adj3" fmla="val -66284"/>
              <a:gd name="adj4" fmla="val 90777"/>
            </a:avLst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</a:schemeClr>
                </a:solidFill>
              </a:rPr>
              <a:t>IMU</a:t>
            </a:r>
            <a:r>
              <a:rPr lang="ja-JP" altLang="en-US" dirty="0" smtClean="0">
                <a:solidFill>
                  <a:schemeClr val="tx1">
                    <a:lumMod val="75000"/>
                  </a:schemeClr>
                </a:solidFill>
              </a:rPr>
              <a:t>の値</a:t>
            </a:r>
            <a:endParaRPr lang="en-US" altLang="ja-JP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</a:schemeClr>
                </a:solidFill>
              </a:rPr>
              <a:t>（人間による機器の制御）</a:t>
            </a:r>
            <a:endParaRPr kumimoji="1"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SLAM</a:t>
            </a:r>
            <a:r>
              <a:rPr kumimoji="1" lang="ja-JP" altLang="en-US" dirty="0" smtClean="0"/>
              <a:t>の歴史（別紙）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4" y="1436340"/>
            <a:ext cx="8970847" cy="50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SLAM</a:t>
            </a:r>
            <a:r>
              <a:rPr kumimoji="1" lang="ja-JP" altLang="en-US" dirty="0" smtClean="0"/>
              <a:t>の歴史</a:t>
            </a:r>
            <a:r>
              <a:rPr lang="ja-JP" altLang="en-US" dirty="0"/>
              <a:t>（別紙）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>
          <a:xfrm>
            <a:off x="412080" y="1525407"/>
            <a:ext cx="8666605" cy="5259113"/>
          </a:xfrm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ロボティクス</a:t>
            </a:r>
            <a:endParaRPr lang="en-US" altLang="ja-JP" b="1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dirty="0" smtClean="0"/>
              <a:t>2007</a:t>
            </a:r>
            <a:r>
              <a:rPr lang="ja-JP" altLang="en-US" dirty="0" smtClean="0"/>
              <a:t>年頃に、画像センサのみを用いたベイズフィルタアプローチによる</a:t>
            </a:r>
            <a:r>
              <a:rPr lang="en-US" altLang="ja-JP" dirty="0" smtClean="0"/>
              <a:t>SLAM</a:t>
            </a:r>
            <a:r>
              <a:rPr lang="ja-JP" altLang="en-US" dirty="0" smtClean="0"/>
              <a:t>が確立した</a:t>
            </a:r>
            <a:endParaRPr lang="en-US" altLang="ja-JP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ja-JP" altLang="en-US" dirty="0" smtClean="0"/>
              <a:t>近年では、</a:t>
            </a:r>
            <a:r>
              <a:rPr lang="en-US" altLang="ja-JP" dirty="0" smtClean="0"/>
              <a:t>UAV</a:t>
            </a:r>
            <a:r>
              <a:rPr lang="ja-JP" altLang="en-US" dirty="0" smtClean="0"/>
              <a:t>に対する適用や、</a:t>
            </a:r>
            <a:r>
              <a:rPr lang="en-US" altLang="ja-JP" dirty="0" smtClean="0"/>
              <a:t>RGB-D</a:t>
            </a:r>
            <a:r>
              <a:rPr lang="ja-JP" altLang="en-US" dirty="0" smtClean="0"/>
              <a:t>センサ（</a:t>
            </a:r>
            <a:r>
              <a:rPr lang="en-US" altLang="ja-JP" dirty="0" smtClean="0"/>
              <a:t>Kinect</a:t>
            </a:r>
            <a:r>
              <a:rPr lang="ja-JP" altLang="en-US" dirty="0" smtClean="0"/>
              <a:t>などの距離画像カメラ）を用いた</a:t>
            </a:r>
            <a:r>
              <a:rPr lang="en-US" altLang="ja-JP" dirty="0" smtClean="0"/>
              <a:t>SLAM</a:t>
            </a:r>
            <a:r>
              <a:rPr lang="ja-JP" altLang="en-US" dirty="0" smtClean="0"/>
              <a:t>の研究などが盛んになされている</a:t>
            </a:r>
            <a:endParaRPr lang="en-US" altLang="ja-JP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b="1" dirty="0" smtClean="0"/>
              <a:t>局所特徴量</a:t>
            </a:r>
            <a:endParaRPr kumimoji="1" lang="en-US" altLang="ja-JP" b="1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ja-JP" altLang="en-US" dirty="0" smtClean="0"/>
              <a:t>局所特徴量は</a:t>
            </a:r>
            <a:r>
              <a:rPr lang="en-US" altLang="ja-JP" dirty="0" smtClean="0"/>
              <a:t>SIFT</a:t>
            </a:r>
            <a:r>
              <a:rPr lang="ja-JP" altLang="en-US" dirty="0" smtClean="0"/>
              <a:t>がデファクトスタンダードであるが、近年ではより高速化された</a:t>
            </a:r>
            <a:r>
              <a:rPr lang="en-US" altLang="ja-JP" dirty="0" smtClean="0"/>
              <a:t>BRIEF,BRISK,ORB</a:t>
            </a:r>
            <a:r>
              <a:rPr lang="ja-JP" altLang="en-US" dirty="0" smtClean="0"/>
              <a:t>などの特徴量が提案されており、これらを使うことで計算の高速化ができそうである</a:t>
            </a:r>
            <a:endParaRPr lang="en-US" altLang="ja-JP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ja-JP" altLang="en-US" dirty="0" smtClean="0"/>
              <a:t>実際、リアルタイム</a:t>
            </a:r>
            <a:r>
              <a:rPr lang="en-US" altLang="ja-JP" dirty="0" smtClean="0"/>
              <a:t>SLAM</a:t>
            </a:r>
            <a:r>
              <a:rPr lang="ja-JP" altLang="en-US" dirty="0" smtClean="0"/>
              <a:t>のエポックメイキング的な研究である</a:t>
            </a:r>
            <a:r>
              <a:rPr lang="en-US" altLang="ja-JP" dirty="0" smtClean="0"/>
              <a:t>PTAM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SIFT</a:t>
            </a:r>
            <a:r>
              <a:rPr lang="ja-JP" altLang="en-US" dirty="0" smtClean="0"/>
              <a:t>は使われておらず（</a:t>
            </a:r>
            <a:r>
              <a:rPr lang="en-US" altLang="ja-JP" dirty="0" smtClean="0"/>
              <a:t>FAST</a:t>
            </a:r>
            <a:r>
              <a:rPr lang="ja-JP" altLang="en-US" dirty="0" smtClean="0"/>
              <a:t>でコーナー検出してブロックマッチング）、必ずしも</a:t>
            </a:r>
            <a:r>
              <a:rPr lang="en-US" altLang="ja-JP" dirty="0" smtClean="0"/>
              <a:t>SIFT</a:t>
            </a:r>
            <a:r>
              <a:rPr lang="ja-JP" altLang="en-US" dirty="0" smtClean="0"/>
              <a:t>がいいわけではないようだ</a:t>
            </a:r>
            <a:endParaRPr kumimoji="1" lang="en-US" altLang="ja-JP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ja-JP" b="1" dirty="0" smtClean="0"/>
              <a:t>Direct Methods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ja-JP" altLang="en-US" dirty="0" smtClean="0"/>
              <a:t>特徴量マッチングではなく、オプティカルフローをベースとした</a:t>
            </a:r>
            <a:r>
              <a:rPr lang="en-US" altLang="ja-JP" dirty="0" smtClean="0"/>
              <a:t>Direct Methods</a:t>
            </a:r>
            <a:r>
              <a:rPr lang="ja-JP" altLang="en-US" dirty="0" smtClean="0"/>
              <a:t>（画素の輝度値から直接的にシーン形状とカメラ移動を推定する手法）が近年顕著な成果をあげて</a:t>
            </a:r>
            <a:r>
              <a:rPr lang="ja-JP" altLang="en-US" dirty="0"/>
              <a:t>いる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695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精度検証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精度検証の方法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 smtClean="0"/>
              <a:t>正確に測定した地点を移動させ、ずれを測定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744910" y="3332219"/>
            <a:ext cx="427839" cy="4278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744909" y="5345185"/>
            <a:ext cx="427839" cy="4278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100194" y="3332218"/>
            <a:ext cx="427839" cy="4278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6100193" y="5345185"/>
            <a:ext cx="427839" cy="4278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/>
        </p:nvSpPr>
        <p:spPr>
          <a:xfrm>
            <a:off x="1904753" y="2890007"/>
            <a:ext cx="4723492" cy="2667699"/>
          </a:xfrm>
          <a:custGeom>
            <a:avLst/>
            <a:gdLst>
              <a:gd name="connsiteX0" fmla="*/ 41945 w 4723492"/>
              <a:gd name="connsiteY0" fmla="*/ 2667699 h 2667699"/>
              <a:gd name="connsiteX1" fmla="*/ 50334 w 4723492"/>
              <a:gd name="connsiteY1" fmla="*/ 2457974 h 2667699"/>
              <a:gd name="connsiteX2" fmla="*/ 58723 w 4723492"/>
              <a:gd name="connsiteY2" fmla="*/ 2374084 h 2667699"/>
              <a:gd name="connsiteX3" fmla="*/ 67112 w 4723492"/>
              <a:gd name="connsiteY3" fmla="*/ 2265027 h 2667699"/>
              <a:gd name="connsiteX4" fmla="*/ 75501 w 4723492"/>
              <a:gd name="connsiteY4" fmla="*/ 2038525 h 2667699"/>
              <a:gd name="connsiteX5" fmla="*/ 67112 w 4723492"/>
              <a:gd name="connsiteY5" fmla="*/ 1812022 h 2667699"/>
              <a:gd name="connsiteX6" fmla="*/ 50334 w 4723492"/>
              <a:gd name="connsiteY6" fmla="*/ 1619075 h 2667699"/>
              <a:gd name="connsiteX7" fmla="*/ 41945 w 4723492"/>
              <a:gd name="connsiteY7" fmla="*/ 1258348 h 2667699"/>
              <a:gd name="connsiteX8" fmla="*/ 25167 w 4723492"/>
              <a:gd name="connsiteY8" fmla="*/ 1182848 h 2667699"/>
              <a:gd name="connsiteX9" fmla="*/ 16778 w 4723492"/>
              <a:gd name="connsiteY9" fmla="*/ 1140903 h 2667699"/>
              <a:gd name="connsiteX10" fmla="*/ 0 w 4723492"/>
              <a:gd name="connsiteY10" fmla="*/ 1065402 h 2667699"/>
              <a:gd name="connsiteX11" fmla="*/ 8389 w 4723492"/>
              <a:gd name="connsiteY11" fmla="*/ 813732 h 2667699"/>
              <a:gd name="connsiteX12" fmla="*/ 16778 w 4723492"/>
              <a:gd name="connsiteY12" fmla="*/ 788565 h 2667699"/>
              <a:gd name="connsiteX13" fmla="*/ 25167 w 4723492"/>
              <a:gd name="connsiteY13" fmla="*/ 746620 h 2667699"/>
              <a:gd name="connsiteX14" fmla="*/ 41945 w 4723492"/>
              <a:gd name="connsiteY14" fmla="*/ 696286 h 2667699"/>
              <a:gd name="connsiteX15" fmla="*/ 58723 w 4723492"/>
              <a:gd name="connsiteY15" fmla="*/ 645952 h 2667699"/>
              <a:gd name="connsiteX16" fmla="*/ 67112 w 4723492"/>
              <a:gd name="connsiteY16" fmla="*/ 620785 h 2667699"/>
              <a:gd name="connsiteX17" fmla="*/ 75501 w 4723492"/>
              <a:gd name="connsiteY17" fmla="*/ 595618 h 2667699"/>
              <a:gd name="connsiteX18" fmla="*/ 100668 w 4723492"/>
              <a:gd name="connsiteY18" fmla="*/ 511728 h 2667699"/>
              <a:gd name="connsiteX19" fmla="*/ 151002 w 4723492"/>
              <a:gd name="connsiteY19" fmla="*/ 494950 h 2667699"/>
              <a:gd name="connsiteX20" fmla="*/ 218114 w 4723492"/>
              <a:gd name="connsiteY20" fmla="*/ 478172 h 2667699"/>
              <a:gd name="connsiteX21" fmla="*/ 260059 w 4723492"/>
              <a:gd name="connsiteY21" fmla="*/ 469783 h 2667699"/>
              <a:gd name="connsiteX22" fmla="*/ 369116 w 4723492"/>
              <a:gd name="connsiteY22" fmla="*/ 436227 h 2667699"/>
              <a:gd name="connsiteX23" fmla="*/ 520117 w 4723492"/>
              <a:gd name="connsiteY23" fmla="*/ 419449 h 2667699"/>
              <a:gd name="connsiteX24" fmla="*/ 805343 w 4723492"/>
              <a:gd name="connsiteY24" fmla="*/ 411060 h 2667699"/>
              <a:gd name="connsiteX25" fmla="*/ 914400 w 4723492"/>
              <a:gd name="connsiteY25" fmla="*/ 402671 h 2667699"/>
              <a:gd name="connsiteX26" fmla="*/ 939567 w 4723492"/>
              <a:gd name="connsiteY26" fmla="*/ 394282 h 2667699"/>
              <a:gd name="connsiteX27" fmla="*/ 989901 w 4723492"/>
              <a:gd name="connsiteY27" fmla="*/ 385893 h 2667699"/>
              <a:gd name="connsiteX28" fmla="*/ 1015068 w 4723492"/>
              <a:gd name="connsiteY28" fmla="*/ 377504 h 2667699"/>
              <a:gd name="connsiteX29" fmla="*/ 1057013 w 4723492"/>
              <a:gd name="connsiteY29" fmla="*/ 369115 h 2667699"/>
              <a:gd name="connsiteX30" fmla="*/ 1090569 w 4723492"/>
              <a:gd name="connsiteY30" fmla="*/ 360726 h 2667699"/>
              <a:gd name="connsiteX31" fmla="*/ 1174459 w 4723492"/>
              <a:gd name="connsiteY31" fmla="*/ 352337 h 2667699"/>
              <a:gd name="connsiteX32" fmla="*/ 1208015 w 4723492"/>
              <a:gd name="connsiteY32" fmla="*/ 343948 h 2667699"/>
              <a:gd name="connsiteX33" fmla="*/ 1233182 w 4723492"/>
              <a:gd name="connsiteY33" fmla="*/ 335559 h 2667699"/>
              <a:gd name="connsiteX34" fmla="*/ 1359017 w 4723492"/>
              <a:gd name="connsiteY34" fmla="*/ 327170 h 2667699"/>
              <a:gd name="connsiteX35" fmla="*/ 1551963 w 4723492"/>
              <a:gd name="connsiteY35" fmla="*/ 310392 h 2667699"/>
              <a:gd name="connsiteX36" fmla="*/ 1593908 w 4723492"/>
              <a:gd name="connsiteY36" fmla="*/ 302003 h 2667699"/>
              <a:gd name="connsiteX37" fmla="*/ 1619075 w 4723492"/>
              <a:gd name="connsiteY37" fmla="*/ 293614 h 2667699"/>
              <a:gd name="connsiteX38" fmla="*/ 1770077 w 4723492"/>
              <a:gd name="connsiteY38" fmla="*/ 285226 h 2667699"/>
              <a:gd name="connsiteX39" fmla="*/ 1862356 w 4723492"/>
              <a:gd name="connsiteY39" fmla="*/ 268448 h 2667699"/>
              <a:gd name="connsiteX40" fmla="*/ 2063692 w 4723492"/>
              <a:gd name="connsiteY40" fmla="*/ 243281 h 2667699"/>
              <a:gd name="connsiteX41" fmla="*/ 2097248 w 4723492"/>
              <a:gd name="connsiteY41" fmla="*/ 234892 h 2667699"/>
              <a:gd name="connsiteX42" fmla="*/ 2147582 w 4723492"/>
              <a:gd name="connsiteY42" fmla="*/ 218114 h 2667699"/>
              <a:gd name="connsiteX43" fmla="*/ 2189527 w 4723492"/>
              <a:gd name="connsiteY43" fmla="*/ 209725 h 2667699"/>
              <a:gd name="connsiteX44" fmla="*/ 2256639 w 4723492"/>
              <a:gd name="connsiteY44" fmla="*/ 192947 h 2667699"/>
              <a:gd name="connsiteX45" fmla="*/ 2298584 w 4723492"/>
              <a:gd name="connsiteY45" fmla="*/ 184558 h 2667699"/>
              <a:gd name="connsiteX46" fmla="*/ 2768367 w 4723492"/>
              <a:gd name="connsiteY46" fmla="*/ 176169 h 2667699"/>
              <a:gd name="connsiteX47" fmla="*/ 2860646 w 4723492"/>
              <a:gd name="connsiteY47" fmla="*/ 167780 h 2667699"/>
              <a:gd name="connsiteX48" fmla="*/ 2936147 w 4723492"/>
              <a:gd name="connsiteY48" fmla="*/ 151002 h 2667699"/>
              <a:gd name="connsiteX49" fmla="*/ 2961314 w 4723492"/>
              <a:gd name="connsiteY49" fmla="*/ 142613 h 2667699"/>
              <a:gd name="connsiteX50" fmla="*/ 3011648 w 4723492"/>
              <a:gd name="connsiteY50" fmla="*/ 134224 h 2667699"/>
              <a:gd name="connsiteX51" fmla="*/ 3078760 w 4723492"/>
              <a:gd name="connsiteY51" fmla="*/ 117446 h 2667699"/>
              <a:gd name="connsiteX52" fmla="*/ 3112316 w 4723492"/>
              <a:gd name="connsiteY52" fmla="*/ 109057 h 2667699"/>
              <a:gd name="connsiteX53" fmla="*/ 3171039 w 4723492"/>
              <a:gd name="connsiteY53" fmla="*/ 92279 h 2667699"/>
              <a:gd name="connsiteX54" fmla="*/ 3263317 w 4723492"/>
              <a:gd name="connsiteY54" fmla="*/ 75501 h 2667699"/>
              <a:gd name="connsiteX55" fmla="*/ 3288484 w 4723492"/>
              <a:gd name="connsiteY55" fmla="*/ 67112 h 2667699"/>
              <a:gd name="connsiteX56" fmla="*/ 3347207 w 4723492"/>
              <a:gd name="connsiteY56" fmla="*/ 58723 h 2667699"/>
              <a:gd name="connsiteX57" fmla="*/ 3389152 w 4723492"/>
              <a:gd name="connsiteY57" fmla="*/ 50334 h 2667699"/>
              <a:gd name="connsiteX58" fmla="*/ 3682767 w 4723492"/>
              <a:gd name="connsiteY58" fmla="*/ 41945 h 2667699"/>
              <a:gd name="connsiteX59" fmla="*/ 3724712 w 4723492"/>
              <a:gd name="connsiteY59" fmla="*/ 33556 h 2667699"/>
              <a:gd name="connsiteX60" fmla="*/ 3783435 w 4723492"/>
              <a:gd name="connsiteY60" fmla="*/ 25167 h 2667699"/>
              <a:gd name="connsiteX61" fmla="*/ 3808602 w 4723492"/>
              <a:gd name="connsiteY61" fmla="*/ 16778 h 2667699"/>
              <a:gd name="connsiteX62" fmla="*/ 3884103 w 4723492"/>
              <a:gd name="connsiteY62" fmla="*/ 0 h 2667699"/>
              <a:gd name="connsiteX63" fmla="*/ 3993160 w 4723492"/>
              <a:gd name="connsiteY63" fmla="*/ 8389 h 2667699"/>
              <a:gd name="connsiteX64" fmla="*/ 4051883 w 4723492"/>
              <a:gd name="connsiteY64" fmla="*/ 67112 h 2667699"/>
              <a:gd name="connsiteX65" fmla="*/ 4085439 w 4723492"/>
              <a:gd name="connsiteY65" fmla="*/ 159391 h 2667699"/>
              <a:gd name="connsiteX66" fmla="*/ 4093828 w 4723492"/>
              <a:gd name="connsiteY66" fmla="*/ 184558 h 2667699"/>
              <a:gd name="connsiteX67" fmla="*/ 4135773 w 4723492"/>
              <a:gd name="connsiteY67" fmla="*/ 251670 h 2667699"/>
              <a:gd name="connsiteX68" fmla="*/ 4169328 w 4723492"/>
              <a:gd name="connsiteY68" fmla="*/ 318781 h 2667699"/>
              <a:gd name="connsiteX69" fmla="*/ 4202884 w 4723492"/>
              <a:gd name="connsiteY69" fmla="*/ 402671 h 2667699"/>
              <a:gd name="connsiteX70" fmla="*/ 4219662 w 4723492"/>
              <a:gd name="connsiteY70" fmla="*/ 427838 h 2667699"/>
              <a:gd name="connsiteX71" fmla="*/ 4228051 w 4723492"/>
              <a:gd name="connsiteY71" fmla="*/ 453005 h 2667699"/>
              <a:gd name="connsiteX72" fmla="*/ 4244829 w 4723492"/>
              <a:gd name="connsiteY72" fmla="*/ 478172 h 2667699"/>
              <a:gd name="connsiteX73" fmla="*/ 4269996 w 4723492"/>
              <a:gd name="connsiteY73" fmla="*/ 520117 h 2667699"/>
              <a:gd name="connsiteX74" fmla="*/ 4295163 w 4723492"/>
              <a:gd name="connsiteY74" fmla="*/ 578840 h 2667699"/>
              <a:gd name="connsiteX75" fmla="*/ 4353886 w 4723492"/>
              <a:gd name="connsiteY75" fmla="*/ 654341 h 2667699"/>
              <a:gd name="connsiteX76" fmla="*/ 4370664 w 4723492"/>
              <a:gd name="connsiteY76" fmla="*/ 696286 h 2667699"/>
              <a:gd name="connsiteX77" fmla="*/ 4379053 w 4723492"/>
              <a:gd name="connsiteY77" fmla="*/ 721453 h 2667699"/>
              <a:gd name="connsiteX78" fmla="*/ 4395831 w 4723492"/>
              <a:gd name="connsiteY78" fmla="*/ 755009 h 2667699"/>
              <a:gd name="connsiteX79" fmla="*/ 4404220 w 4723492"/>
              <a:gd name="connsiteY79" fmla="*/ 788565 h 2667699"/>
              <a:gd name="connsiteX80" fmla="*/ 4420998 w 4723492"/>
              <a:gd name="connsiteY80" fmla="*/ 822121 h 2667699"/>
              <a:gd name="connsiteX81" fmla="*/ 4429387 w 4723492"/>
              <a:gd name="connsiteY81" fmla="*/ 847288 h 2667699"/>
              <a:gd name="connsiteX82" fmla="*/ 4446165 w 4723492"/>
              <a:gd name="connsiteY82" fmla="*/ 880844 h 2667699"/>
              <a:gd name="connsiteX83" fmla="*/ 4454554 w 4723492"/>
              <a:gd name="connsiteY83" fmla="*/ 906011 h 2667699"/>
              <a:gd name="connsiteX84" fmla="*/ 4471332 w 4723492"/>
              <a:gd name="connsiteY84" fmla="*/ 947956 h 2667699"/>
              <a:gd name="connsiteX85" fmla="*/ 4488110 w 4723492"/>
              <a:gd name="connsiteY85" fmla="*/ 1006679 h 2667699"/>
              <a:gd name="connsiteX86" fmla="*/ 4496499 w 4723492"/>
              <a:gd name="connsiteY86" fmla="*/ 1031846 h 2667699"/>
              <a:gd name="connsiteX87" fmla="*/ 4513277 w 4723492"/>
              <a:gd name="connsiteY87" fmla="*/ 1115736 h 2667699"/>
              <a:gd name="connsiteX88" fmla="*/ 4521666 w 4723492"/>
              <a:gd name="connsiteY88" fmla="*/ 1140903 h 2667699"/>
              <a:gd name="connsiteX89" fmla="*/ 4538444 w 4723492"/>
              <a:gd name="connsiteY89" fmla="*/ 1199626 h 2667699"/>
              <a:gd name="connsiteX90" fmla="*/ 4546833 w 4723492"/>
              <a:gd name="connsiteY90" fmla="*/ 1249959 h 2667699"/>
              <a:gd name="connsiteX91" fmla="*/ 4563611 w 4723492"/>
              <a:gd name="connsiteY91" fmla="*/ 1291904 h 2667699"/>
              <a:gd name="connsiteX92" fmla="*/ 4588778 w 4723492"/>
              <a:gd name="connsiteY92" fmla="*/ 1392572 h 2667699"/>
              <a:gd name="connsiteX93" fmla="*/ 4597167 w 4723492"/>
              <a:gd name="connsiteY93" fmla="*/ 1426128 h 2667699"/>
              <a:gd name="connsiteX94" fmla="*/ 4605556 w 4723492"/>
              <a:gd name="connsiteY94" fmla="*/ 1451295 h 2667699"/>
              <a:gd name="connsiteX95" fmla="*/ 4622334 w 4723492"/>
              <a:gd name="connsiteY95" fmla="*/ 1560352 h 2667699"/>
              <a:gd name="connsiteX96" fmla="*/ 4630723 w 4723492"/>
              <a:gd name="connsiteY96" fmla="*/ 1585519 h 2667699"/>
              <a:gd name="connsiteX97" fmla="*/ 4639112 w 4723492"/>
              <a:gd name="connsiteY97" fmla="*/ 1627464 h 2667699"/>
              <a:gd name="connsiteX98" fmla="*/ 4655890 w 4723492"/>
              <a:gd name="connsiteY98" fmla="*/ 1694576 h 2667699"/>
              <a:gd name="connsiteX99" fmla="*/ 4664279 w 4723492"/>
              <a:gd name="connsiteY99" fmla="*/ 1761688 h 2667699"/>
              <a:gd name="connsiteX100" fmla="*/ 4672668 w 4723492"/>
              <a:gd name="connsiteY100" fmla="*/ 1837189 h 2667699"/>
              <a:gd name="connsiteX101" fmla="*/ 4689446 w 4723492"/>
              <a:gd name="connsiteY101" fmla="*/ 1937857 h 2667699"/>
              <a:gd name="connsiteX102" fmla="*/ 4697835 w 4723492"/>
              <a:gd name="connsiteY102" fmla="*/ 1963024 h 2667699"/>
              <a:gd name="connsiteX103" fmla="*/ 4714613 w 4723492"/>
              <a:gd name="connsiteY103" fmla="*/ 2046914 h 2667699"/>
              <a:gd name="connsiteX104" fmla="*/ 4723002 w 4723492"/>
              <a:gd name="connsiteY104" fmla="*/ 2105637 h 2667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23492" h="2667699">
                <a:moveTo>
                  <a:pt x="41945" y="2667699"/>
                </a:moveTo>
                <a:cubicBezTo>
                  <a:pt x="44741" y="2597791"/>
                  <a:pt x="46343" y="2527824"/>
                  <a:pt x="50334" y="2457974"/>
                </a:cubicBezTo>
                <a:cubicBezTo>
                  <a:pt x="51937" y="2429917"/>
                  <a:pt x="56288" y="2402081"/>
                  <a:pt x="58723" y="2374084"/>
                </a:cubicBezTo>
                <a:cubicBezTo>
                  <a:pt x="61881" y="2337761"/>
                  <a:pt x="64316" y="2301379"/>
                  <a:pt x="67112" y="2265027"/>
                </a:cubicBezTo>
                <a:cubicBezTo>
                  <a:pt x="69908" y="2189526"/>
                  <a:pt x="75501" y="2114077"/>
                  <a:pt x="75501" y="2038525"/>
                </a:cubicBezTo>
                <a:cubicBezTo>
                  <a:pt x="75501" y="1962972"/>
                  <a:pt x="70706" y="1887489"/>
                  <a:pt x="67112" y="1812022"/>
                </a:cubicBezTo>
                <a:cubicBezTo>
                  <a:pt x="61787" y="1700204"/>
                  <a:pt x="61490" y="1708319"/>
                  <a:pt x="50334" y="1619075"/>
                </a:cubicBezTo>
                <a:cubicBezTo>
                  <a:pt x="47538" y="1498833"/>
                  <a:pt x="46850" y="1378523"/>
                  <a:pt x="41945" y="1258348"/>
                </a:cubicBezTo>
                <a:cubicBezTo>
                  <a:pt x="39693" y="1203167"/>
                  <a:pt x="34989" y="1222136"/>
                  <a:pt x="25167" y="1182848"/>
                </a:cubicBezTo>
                <a:cubicBezTo>
                  <a:pt x="21709" y="1169015"/>
                  <a:pt x="20236" y="1154736"/>
                  <a:pt x="16778" y="1140903"/>
                </a:cubicBezTo>
                <a:cubicBezTo>
                  <a:pt x="-3874" y="1058296"/>
                  <a:pt x="23084" y="1203907"/>
                  <a:pt x="0" y="1065402"/>
                </a:cubicBezTo>
                <a:cubicBezTo>
                  <a:pt x="2796" y="981512"/>
                  <a:pt x="3311" y="897515"/>
                  <a:pt x="8389" y="813732"/>
                </a:cubicBezTo>
                <a:cubicBezTo>
                  <a:pt x="8924" y="804905"/>
                  <a:pt x="14633" y="797144"/>
                  <a:pt x="16778" y="788565"/>
                </a:cubicBezTo>
                <a:cubicBezTo>
                  <a:pt x="20236" y="774732"/>
                  <a:pt x="21415" y="760376"/>
                  <a:pt x="25167" y="746620"/>
                </a:cubicBezTo>
                <a:cubicBezTo>
                  <a:pt x="29820" y="729558"/>
                  <a:pt x="36352" y="713064"/>
                  <a:pt x="41945" y="696286"/>
                </a:cubicBezTo>
                <a:lnTo>
                  <a:pt x="58723" y="645952"/>
                </a:lnTo>
                <a:lnTo>
                  <a:pt x="67112" y="620785"/>
                </a:lnTo>
                <a:lnTo>
                  <a:pt x="75501" y="595618"/>
                </a:lnTo>
                <a:cubicBezTo>
                  <a:pt x="77847" y="579195"/>
                  <a:pt x="76730" y="526689"/>
                  <a:pt x="100668" y="511728"/>
                </a:cubicBezTo>
                <a:cubicBezTo>
                  <a:pt x="115665" y="502355"/>
                  <a:pt x="133844" y="499239"/>
                  <a:pt x="151002" y="494950"/>
                </a:cubicBezTo>
                <a:cubicBezTo>
                  <a:pt x="173373" y="489357"/>
                  <a:pt x="195503" y="482694"/>
                  <a:pt x="218114" y="478172"/>
                </a:cubicBezTo>
                <a:cubicBezTo>
                  <a:pt x="232096" y="475376"/>
                  <a:pt x="246303" y="473535"/>
                  <a:pt x="260059" y="469783"/>
                </a:cubicBezTo>
                <a:cubicBezTo>
                  <a:pt x="296561" y="459828"/>
                  <a:pt x="331495" y="442497"/>
                  <a:pt x="369116" y="436227"/>
                </a:cubicBezTo>
                <a:cubicBezTo>
                  <a:pt x="393074" y="432234"/>
                  <a:pt x="502347" y="420257"/>
                  <a:pt x="520117" y="419449"/>
                </a:cubicBezTo>
                <a:cubicBezTo>
                  <a:pt x="615135" y="415130"/>
                  <a:pt x="710268" y="413856"/>
                  <a:pt x="805343" y="411060"/>
                </a:cubicBezTo>
                <a:cubicBezTo>
                  <a:pt x="841695" y="408264"/>
                  <a:pt x="878222" y="407193"/>
                  <a:pt x="914400" y="402671"/>
                </a:cubicBezTo>
                <a:cubicBezTo>
                  <a:pt x="923174" y="401574"/>
                  <a:pt x="930935" y="396200"/>
                  <a:pt x="939567" y="394282"/>
                </a:cubicBezTo>
                <a:cubicBezTo>
                  <a:pt x="956171" y="390592"/>
                  <a:pt x="973297" y="389583"/>
                  <a:pt x="989901" y="385893"/>
                </a:cubicBezTo>
                <a:cubicBezTo>
                  <a:pt x="998533" y="383975"/>
                  <a:pt x="1006489" y="379649"/>
                  <a:pt x="1015068" y="377504"/>
                </a:cubicBezTo>
                <a:cubicBezTo>
                  <a:pt x="1028901" y="374046"/>
                  <a:pt x="1043094" y="372208"/>
                  <a:pt x="1057013" y="369115"/>
                </a:cubicBezTo>
                <a:cubicBezTo>
                  <a:pt x="1068268" y="366614"/>
                  <a:pt x="1079155" y="362357"/>
                  <a:pt x="1090569" y="360726"/>
                </a:cubicBezTo>
                <a:cubicBezTo>
                  <a:pt x="1118389" y="356752"/>
                  <a:pt x="1146496" y="355133"/>
                  <a:pt x="1174459" y="352337"/>
                </a:cubicBezTo>
                <a:cubicBezTo>
                  <a:pt x="1185644" y="349541"/>
                  <a:pt x="1196929" y="347115"/>
                  <a:pt x="1208015" y="343948"/>
                </a:cubicBezTo>
                <a:cubicBezTo>
                  <a:pt x="1216518" y="341519"/>
                  <a:pt x="1224393" y="336536"/>
                  <a:pt x="1233182" y="335559"/>
                </a:cubicBezTo>
                <a:cubicBezTo>
                  <a:pt x="1274963" y="330917"/>
                  <a:pt x="1317109" y="330479"/>
                  <a:pt x="1359017" y="327170"/>
                </a:cubicBezTo>
                <a:lnTo>
                  <a:pt x="1551963" y="310392"/>
                </a:lnTo>
                <a:cubicBezTo>
                  <a:pt x="1565945" y="307596"/>
                  <a:pt x="1580075" y="305461"/>
                  <a:pt x="1593908" y="302003"/>
                </a:cubicBezTo>
                <a:cubicBezTo>
                  <a:pt x="1602487" y="299858"/>
                  <a:pt x="1610272" y="294452"/>
                  <a:pt x="1619075" y="293614"/>
                </a:cubicBezTo>
                <a:cubicBezTo>
                  <a:pt x="1669260" y="288835"/>
                  <a:pt x="1719743" y="288022"/>
                  <a:pt x="1770077" y="285226"/>
                </a:cubicBezTo>
                <a:cubicBezTo>
                  <a:pt x="1800837" y="279633"/>
                  <a:pt x="1831385" y="272720"/>
                  <a:pt x="1862356" y="268448"/>
                </a:cubicBezTo>
                <a:cubicBezTo>
                  <a:pt x="1942457" y="257400"/>
                  <a:pt x="1992894" y="257441"/>
                  <a:pt x="2063692" y="243281"/>
                </a:cubicBezTo>
                <a:cubicBezTo>
                  <a:pt x="2074998" y="241020"/>
                  <a:pt x="2086205" y="238205"/>
                  <a:pt x="2097248" y="234892"/>
                </a:cubicBezTo>
                <a:cubicBezTo>
                  <a:pt x="2114188" y="229810"/>
                  <a:pt x="2130240" y="221582"/>
                  <a:pt x="2147582" y="218114"/>
                </a:cubicBezTo>
                <a:cubicBezTo>
                  <a:pt x="2161564" y="215318"/>
                  <a:pt x="2175634" y="212931"/>
                  <a:pt x="2189527" y="209725"/>
                </a:cubicBezTo>
                <a:cubicBezTo>
                  <a:pt x="2211996" y="204540"/>
                  <a:pt x="2234028" y="197469"/>
                  <a:pt x="2256639" y="192947"/>
                </a:cubicBezTo>
                <a:cubicBezTo>
                  <a:pt x="2270621" y="190151"/>
                  <a:pt x="2284333" y="185025"/>
                  <a:pt x="2298584" y="184558"/>
                </a:cubicBezTo>
                <a:cubicBezTo>
                  <a:pt x="2455119" y="179426"/>
                  <a:pt x="2611773" y="178965"/>
                  <a:pt x="2768367" y="176169"/>
                </a:cubicBezTo>
                <a:cubicBezTo>
                  <a:pt x="2799127" y="173373"/>
                  <a:pt x="2829998" y="171611"/>
                  <a:pt x="2860646" y="167780"/>
                </a:cubicBezTo>
                <a:cubicBezTo>
                  <a:pt x="2876023" y="165858"/>
                  <a:pt x="2919383" y="155792"/>
                  <a:pt x="2936147" y="151002"/>
                </a:cubicBezTo>
                <a:cubicBezTo>
                  <a:pt x="2944650" y="148573"/>
                  <a:pt x="2952682" y="144531"/>
                  <a:pt x="2961314" y="142613"/>
                </a:cubicBezTo>
                <a:cubicBezTo>
                  <a:pt x="2977918" y="138923"/>
                  <a:pt x="2995016" y="137788"/>
                  <a:pt x="3011648" y="134224"/>
                </a:cubicBezTo>
                <a:cubicBezTo>
                  <a:pt x="3034195" y="129392"/>
                  <a:pt x="3056389" y="123039"/>
                  <a:pt x="3078760" y="117446"/>
                </a:cubicBezTo>
                <a:cubicBezTo>
                  <a:pt x="3089945" y="114650"/>
                  <a:pt x="3101378" y="112703"/>
                  <a:pt x="3112316" y="109057"/>
                </a:cubicBezTo>
                <a:cubicBezTo>
                  <a:pt x="3136302" y="101062"/>
                  <a:pt x="3144705" y="97546"/>
                  <a:pt x="3171039" y="92279"/>
                </a:cubicBezTo>
                <a:cubicBezTo>
                  <a:pt x="3208438" y="84799"/>
                  <a:pt x="3227326" y="84499"/>
                  <a:pt x="3263317" y="75501"/>
                </a:cubicBezTo>
                <a:cubicBezTo>
                  <a:pt x="3271896" y="73356"/>
                  <a:pt x="3279813" y="68846"/>
                  <a:pt x="3288484" y="67112"/>
                </a:cubicBezTo>
                <a:cubicBezTo>
                  <a:pt x="3307873" y="63234"/>
                  <a:pt x="3327703" y="61974"/>
                  <a:pt x="3347207" y="58723"/>
                </a:cubicBezTo>
                <a:cubicBezTo>
                  <a:pt x="3361272" y="56379"/>
                  <a:pt x="3374911" y="51046"/>
                  <a:pt x="3389152" y="50334"/>
                </a:cubicBezTo>
                <a:cubicBezTo>
                  <a:pt x="3486941" y="45445"/>
                  <a:pt x="3584895" y="44741"/>
                  <a:pt x="3682767" y="41945"/>
                </a:cubicBezTo>
                <a:cubicBezTo>
                  <a:pt x="3696749" y="39149"/>
                  <a:pt x="3710647" y="35900"/>
                  <a:pt x="3724712" y="33556"/>
                </a:cubicBezTo>
                <a:cubicBezTo>
                  <a:pt x="3744216" y="30305"/>
                  <a:pt x="3764046" y="29045"/>
                  <a:pt x="3783435" y="25167"/>
                </a:cubicBezTo>
                <a:cubicBezTo>
                  <a:pt x="3792106" y="23433"/>
                  <a:pt x="3799970" y="18696"/>
                  <a:pt x="3808602" y="16778"/>
                </a:cubicBezTo>
                <a:cubicBezTo>
                  <a:pt x="3897187" y="-2907"/>
                  <a:pt x="3827448" y="18885"/>
                  <a:pt x="3884103" y="0"/>
                </a:cubicBezTo>
                <a:cubicBezTo>
                  <a:pt x="3920455" y="2796"/>
                  <a:pt x="3956982" y="3867"/>
                  <a:pt x="3993160" y="8389"/>
                </a:cubicBezTo>
                <a:cubicBezTo>
                  <a:pt x="4025447" y="12425"/>
                  <a:pt x="4040808" y="33888"/>
                  <a:pt x="4051883" y="67112"/>
                </a:cubicBezTo>
                <a:cubicBezTo>
                  <a:pt x="4087132" y="172860"/>
                  <a:pt x="4050420" y="66006"/>
                  <a:pt x="4085439" y="159391"/>
                </a:cubicBezTo>
                <a:cubicBezTo>
                  <a:pt x="4088544" y="167671"/>
                  <a:pt x="4089873" y="176649"/>
                  <a:pt x="4093828" y="184558"/>
                </a:cubicBezTo>
                <a:cubicBezTo>
                  <a:pt x="4147001" y="290905"/>
                  <a:pt x="4095840" y="178460"/>
                  <a:pt x="4135773" y="251670"/>
                </a:cubicBezTo>
                <a:cubicBezTo>
                  <a:pt x="4147749" y="273627"/>
                  <a:pt x="4169328" y="318781"/>
                  <a:pt x="4169328" y="318781"/>
                </a:cubicBezTo>
                <a:cubicBezTo>
                  <a:pt x="4180572" y="363758"/>
                  <a:pt x="4175317" y="353051"/>
                  <a:pt x="4202884" y="402671"/>
                </a:cubicBezTo>
                <a:cubicBezTo>
                  <a:pt x="4207780" y="411485"/>
                  <a:pt x="4215153" y="418820"/>
                  <a:pt x="4219662" y="427838"/>
                </a:cubicBezTo>
                <a:cubicBezTo>
                  <a:pt x="4223617" y="435747"/>
                  <a:pt x="4224096" y="445096"/>
                  <a:pt x="4228051" y="453005"/>
                </a:cubicBezTo>
                <a:cubicBezTo>
                  <a:pt x="4232560" y="462023"/>
                  <a:pt x="4239485" y="469622"/>
                  <a:pt x="4244829" y="478172"/>
                </a:cubicBezTo>
                <a:cubicBezTo>
                  <a:pt x="4253471" y="491999"/>
                  <a:pt x="4262704" y="505533"/>
                  <a:pt x="4269996" y="520117"/>
                </a:cubicBezTo>
                <a:cubicBezTo>
                  <a:pt x="4279520" y="539165"/>
                  <a:pt x="4283876" y="560781"/>
                  <a:pt x="4295163" y="578840"/>
                </a:cubicBezTo>
                <a:cubicBezTo>
                  <a:pt x="4312061" y="605877"/>
                  <a:pt x="4342045" y="624738"/>
                  <a:pt x="4353886" y="654341"/>
                </a:cubicBezTo>
                <a:cubicBezTo>
                  <a:pt x="4359479" y="668323"/>
                  <a:pt x="4365377" y="682186"/>
                  <a:pt x="4370664" y="696286"/>
                </a:cubicBezTo>
                <a:cubicBezTo>
                  <a:pt x="4373769" y="704566"/>
                  <a:pt x="4375570" y="713325"/>
                  <a:pt x="4379053" y="721453"/>
                </a:cubicBezTo>
                <a:cubicBezTo>
                  <a:pt x="4383979" y="732947"/>
                  <a:pt x="4391440" y="743300"/>
                  <a:pt x="4395831" y="755009"/>
                </a:cubicBezTo>
                <a:cubicBezTo>
                  <a:pt x="4399879" y="765804"/>
                  <a:pt x="4400172" y="777770"/>
                  <a:pt x="4404220" y="788565"/>
                </a:cubicBezTo>
                <a:cubicBezTo>
                  <a:pt x="4408611" y="800274"/>
                  <a:pt x="4416072" y="810627"/>
                  <a:pt x="4420998" y="822121"/>
                </a:cubicBezTo>
                <a:cubicBezTo>
                  <a:pt x="4424481" y="830249"/>
                  <a:pt x="4425904" y="839160"/>
                  <a:pt x="4429387" y="847288"/>
                </a:cubicBezTo>
                <a:cubicBezTo>
                  <a:pt x="4434313" y="858782"/>
                  <a:pt x="4441239" y="869350"/>
                  <a:pt x="4446165" y="880844"/>
                </a:cubicBezTo>
                <a:cubicBezTo>
                  <a:pt x="4449648" y="888972"/>
                  <a:pt x="4451449" y="897731"/>
                  <a:pt x="4454554" y="906011"/>
                </a:cubicBezTo>
                <a:cubicBezTo>
                  <a:pt x="4459841" y="920111"/>
                  <a:pt x="4466570" y="933670"/>
                  <a:pt x="4471332" y="947956"/>
                </a:cubicBezTo>
                <a:cubicBezTo>
                  <a:pt x="4477770" y="967269"/>
                  <a:pt x="4482260" y="987180"/>
                  <a:pt x="4488110" y="1006679"/>
                </a:cubicBezTo>
                <a:cubicBezTo>
                  <a:pt x="4490651" y="1015149"/>
                  <a:pt x="4494511" y="1023230"/>
                  <a:pt x="4496499" y="1031846"/>
                </a:cubicBezTo>
                <a:cubicBezTo>
                  <a:pt x="4502911" y="1059633"/>
                  <a:pt x="4506865" y="1087949"/>
                  <a:pt x="4513277" y="1115736"/>
                </a:cubicBezTo>
                <a:cubicBezTo>
                  <a:pt x="4515265" y="1124352"/>
                  <a:pt x="4519125" y="1132433"/>
                  <a:pt x="4521666" y="1140903"/>
                </a:cubicBezTo>
                <a:cubicBezTo>
                  <a:pt x="4527516" y="1160402"/>
                  <a:pt x="4533866" y="1179790"/>
                  <a:pt x="4538444" y="1199626"/>
                </a:cubicBezTo>
                <a:cubicBezTo>
                  <a:pt x="4542269" y="1216200"/>
                  <a:pt x="4542358" y="1233549"/>
                  <a:pt x="4546833" y="1249959"/>
                </a:cubicBezTo>
                <a:cubicBezTo>
                  <a:pt x="4550795" y="1264487"/>
                  <a:pt x="4559182" y="1277511"/>
                  <a:pt x="4563611" y="1291904"/>
                </a:cubicBezTo>
                <a:lnTo>
                  <a:pt x="4588778" y="1392572"/>
                </a:lnTo>
                <a:cubicBezTo>
                  <a:pt x="4591574" y="1403757"/>
                  <a:pt x="4593521" y="1415190"/>
                  <a:pt x="4597167" y="1426128"/>
                </a:cubicBezTo>
                <a:cubicBezTo>
                  <a:pt x="4599963" y="1434517"/>
                  <a:pt x="4603411" y="1442716"/>
                  <a:pt x="4605556" y="1451295"/>
                </a:cubicBezTo>
                <a:cubicBezTo>
                  <a:pt x="4620533" y="1511204"/>
                  <a:pt x="4608751" y="1485643"/>
                  <a:pt x="4622334" y="1560352"/>
                </a:cubicBezTo>
                <a:cubicBezTo>
                  <a:pt x="4623916" y="1569052"/>
                  <a:pt x="4628578" y="1576940"/>
                  <a:pt x="4630723" y="1585519"/>
                </a:cubicBezTo>
                <a:cubicBezTo>
                  <a:pt x="4634181" y="1599352"/>
                  <a:pt x="4635906" y="1613571"/>
                  <a:pt x="4639112" y="1627464"/>
                </a:cubicBezTo>
                <a:cubicBezTo>
                  <a:pt x="4644297" y="1649933"/>
                  <a:pt x="4653030" y="1671695"/>
                  <a:pt x="4655890" y="1694576"/>
                </a:cubicBezTo>
                <a:cubicBezTo>
                  <a:pt x="4658686" y="1716947"/>
                  <a:pt x="4661645" y="1739298"/>
                  <a:pt x="4664279" y="1761688"/>
                </a:cubicBezTo>
                <a:cubicBezTo>
                  <a:pt x="4667238" y="1786836"/>
                  <a:pt x="4669087" y="1812122"/>
                  <a:pt x="4672668" y="1837189"/>
                </a:cubicBezTo>
                <a:cubicBezTo>
                  <a:pt x="4677479" y="1870866"/>
                  <a:pt x="4678688" y="1905584"/>
                  <a:pt x="4689446" y="1937857"/>
                </a:cubicBezTo>
                <a:cubicBezTo>
                  <a:pt x="4692242" y="1946246"/>
                  <a:pt x="4695847" y="1954408"/>
                  <a:pt x="4697835" y="1963024"/>
                </a:cubicBezTo>
                <a:cubicBezTo>
                  <a:pt x="4704247" y="1990811"/>
                  <a:pt x="4705595" y="2019860"/>
                  <a:pt x="4714613" y="2046914"/>
                </a:cubicBezTo>
                <a:cubicBezTo>
                  <a:pt x="4726539" y="2082692"/>
                  <a:pt x="4723002" y="2063238"/>
                  <a:pt x="4723002" y="210563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1921079" y="3464653"/>
            <a:ext cx="4446165" cy="2139193"/>
          </a:xfrm>
          <a:custGeom>
            <a:avLst/>
            <a:gdLst>
              <a:gd name="connsiteX0" fmla="*/ 16778 w 4446165"/>
              <a:gd name="connsiteY0" fmla="*/ 2088859 h 2139193"/>
              <a:gd name="connsiteX1" fmla="*/ 33556 w 4446165"/>
              <a:gd name="connsiteY1" fmla="*/ 1635853 h 2139193"/>
              <a:gd name="connsiteX2" fmla="*/ 33556 w 4446165"/>
              <a:gd name="connsiteY2" fmla="*/ 956345 h 2139193"/>
              <a:gd name="connsiteX3" fmla="*/ 16778 w 4446165"/>
              <a:gd name="connsiteY3" fmla="*/ 897622 h 2139193"/>
              <a:gd name="connsiteX4" fmla="*/ 8389 w 4446165"/>
              <a:gd name="connsiteY4" fmla="*/ 855677 h 2139193"/>
              <a:gd name="connsiteX5" fmla="*/ 0 w 4446165"/>
              <a:gd name="connsiteY5" fmla="*/ 822121 h 2139193"/>
              <a:gd name="connsiteX6" fmla="*/ 8389 w 4446165"/>
              <a:gd name="connsiteY6" fmla="*/ 494951 h 2139193"/>
              <a:gd name="connsiteX7" fmla="*/ 25167 w 4446165"/>
              <a:gd name="connsiteY7" fmla="*/ 402672 h 2139193"/>
              <a:gd name="connsiteX8" fmla="*/ 33556 w 4446165"/>
              <a:gd name="connsiteY8" fmla="*/ 360727 h 2139193"/>
              <a:gd name="connsiteX9" fmla="*/ 50334 w 4446165"/>
              <a:gd name="connsiteY9" fmla="*/ 268448 h 2139193"/>
              <a:gd name="connsiteX10" fmla="*/ 58723 w 4446165"/>
              <a:gd name="connsiteY10" fmla="*/ 243281 h 2139193"/>
              <a:gd name="connsiteX11" fmla="*/ 67112 w 4446165"/>
              <a:gd name="connsiteY11" fmla="*/ 192947 h 2139193"/>
              <a:gd name="connsiteX12" fmla="*/ 83890 w 4446165"/>
              <a:gd name="connsiteY12" fmla="*/ 134224 h 2139193"/>
              <a:gd name="connsiteX13" fmla="*/ 92279 w 4446165"/>
              <a:gd name="connsiteY13" fmla="*/ 100668 h 2139193"/>
              <a:gd name="connsiteX14" fmla="*/ 117446 w 4446165"/>
              <a:gd name="connsiteY14" fmla="*/ 50334 h 2139193"/>
              <a:gd name="connsiteX15" fmla="*/ 201336 w 4446165"/>
              <a:gd name="connsiteY15" fmla="*/ 33556 h 2139193"/>
              <a:gd name="connsiteX16" fmla="*/ 310393 w 4446165"/>
              <a:gd name="connsiteY16" fmla="*/ 41945 h 2139193"/>
              <a:gd name="connsiteX17" fmla="*/ 419449 w 4446165"/>
              <a:gd name="connsiteY17" fmla="*/ 58723 h 2139193"/>
              <a:gd name="connsiteX18" fmla="*/ 872455 w 4446165"/>
              <a:gd name="connsiteY18" fmla="*/ 50334 h 2139193"/>
              <a:gd name="connsiteX19" fmla="*/ 1065402 w 4446165"/>
              <a:gd name="connsiteY19" fmla="*/ 41945 h 2139193"/>
              <a:gd name="connsiteX20" fmla="*/ 1300293 w 4446165"/>
              <a:gd name="connsiteY20" fmla="*/ 33556 h 2139193"/>
              <a:gd name="connsiteX21" fmla="*/ 1409350 w 4446165"/>
              <a:gd name="connsiteY21" fmla="*/ 25167 h 2139193"/>
              <a:gd name="connsiteX22" fmla="*/ 1895912 w 4446165"/>
              <a:gd name="connsiteY22" fmla="*/ 8389 h 2139193"/>
              <a:gd name="connsiteX23" fmla="*/ 2701255 w 4446165"/>
              <a:gd name="connsiteY23" fmla="*/ 0 h 2139193"/>
              <a:gd name="connsiteX24" fmla="*/ 2994870 w 4446165"/>
              <a:gd name="connsiteY24" fmla="*/ 8389 h 2139193"/>
              <a:gd name="connsiteX25" fmla="*/ 3464653 w 4446165"/>
              <a:gd name="connsiteY25" fmla="*/ 25167 h 2139193"/>
              <a:gd name="connsiteX26" fmla="*/ 4077049 w 4446165"/>
              <a:gd name="connsiteY26" fmla="*/ 33556 h 2139193"/>
              <a:gd name="connsiteX27" fmla="*/ 4127383 w 4446165"/>
              <a:gd name="connsiteY27" fmla="*/ 41945 h 2139193"/>
              <a:gd name="connsiteX28" fmla="*/ 4404220 w 4446165"/>
              <a:gd name="connsiteY28" fmla="*/ 50334 h 2139193"/>
              <a:gd name="connsiteX29" fmla="*/ 4412609 w 4446165"/>
              <a:gd name="connsiteY29" fmla="*/ 100668 h 2139193"/>
              <a:gd name="connsiteX30" fmla="*/ 4429387 w 4446165"/>
              <a:gd name="connsiteY30" fmla="*/ 511729 h 2139193"/>
              <a:gd name="connsiteX31" fmla="*/ 4437776 w 4446165"/>
              <a:gd name="connsiteY31" fmla="*/ 570452 h 2139193"/>
              <a:gd name="connsiteX32" fmla="*/ 4446165 w 4446165"/>
              <a:gd name="connsiteY32" fmla="*/ 956345 h 2139193"/>
              <a:gd name="connsiteX33" fmla="*/ 4437776 w 4446165"/>
              <a:gd name="connsiteY33" fmla="*/ 2139193 h 213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446165" h="2139193">
                <a:moveTo>
                  <a:pt x="16778" y="2088859"/>
                </a:moveTo>
                <a:cubicBezTo>
                  <a:pt x="22371" y="1937857"/>
                  <a:pt x="29581" y="1786906"/>
                  <a:pt x="33556" y="1635853"/>
                </a:cubicBezTo>
                <a:cubicBezTo>
                  <a:pt x="39141" y="1423615"/>
                  <a:pt x="51252" y="1177546"/>
                  <a:pt x="33556" y="956345"/>
                </a:cubicBezTo>
                <a:cubicBezTo>
                  <a:pt x="31710" y="933269"/>
                  <a:pt x="22150" y="919110"/>
                  <a:pt x="16778" y="897622"/>
                </a:cubicBezTo>
                <a:cubicBezTo>
                  <a:pt x="13320" y="883789"/>
                  <a:pt x="11482" y="869596"/>
                  <a:pt x="8389" y="855677"/>
                </a:cubicBezTo>
                <a:cubicBezTo>
                  <a:pt x="5888" y="844422"/>
                  <a:pt x="2796" y="833306"/>
                  <a:pt x="0" y="822121"/>
                </a:cubicBezTo>
                <a:cubicBezTo>
                  <a:pt x="2796" y="713064"/>
                  <a:pt x="3650" y="603941"/>
                  <a:pt x="8389" y="494951"/>
                </a:cubicBezTo>
                <a:cubicBezTo>
                  <a:pt x="10354" y="449753"/>
                  <a:pt x="16679" y="440869"/>
                  <a:pt x="25167" y="402672"/>
                </a:cubicBezTo>
                <a:cubicBezTo>
                  <a:pt x="28260" y="388753"/>
                  <a:pt x="31005" y="374756"/>
                  <a:pt x="33556" y="360727"/>
                </a:cubicBezTo>
                <a:cubicBezTo>
                  <a:pt x="38542" y="333303"/>
                  <a:pt x="43427" y="296077"/>
                  <a:pt x="50334" y="268448"/>
                </a:cubicBezTo>
                <a:cubicBezTo>
                  <a:pt x="52479" y="259869"/>
                  <a:pt x="56805" y="251913"/>
                  <a:pt x="58723" y="243281"/>
                </a:cubicBezTo>
                <a:cubicBezTo>
                  <a:pt x="62413" y="226677"/>
                  <a:pt x="63776" y="209626"/>
                  <a:pt x="67112" y="192947"/>
                </a:cubicBezTo>
                <a:cubicBezTo>
                  <a:pt x="75854" y="149238"/>
                  <a:pt x="73229" y="171536"/>
                  <a:pt x="83890" y="134224"/>
                </a:cubicBezTo>
                <a:cubicBezTo>
                  <a:pt x="87057" y="123138"/>
                  <a:pt x="89112" y="111754"/>
                  <a:pt x="92279" y="100668"/>
                </a:cubicBezTo>
                <a:cubicBezTo>
                  <a:pt x="95297" y="90104"/>
                  <a:pt x="105522" y="55302"/>
                  <a:pt x="117446" y="50334"/>
                </a:cubicBezTo>
                <a:cubicBezTo>
                  <a:pt x="143769" y="39366"/>
                  <a:pt x="201336" y="33556"/>
                  <a:pt x="201336" y="33556"/>
                </a:cubicBezTo>
                <a:cubicBezTo>
                  <a:pt x="237688" y="36352"/>
                  <a:pt x="274114" y="38317"/>
                  <a:pt x="310393" y="41945"/>
                </a:cubicBezTo>
                <a:cubicBezTo>
                  <a:pt x="337376" y="44643"/>
                  <a:pt x="391400" y="54048"/>
                  <a:pt x="419449" y="58723"/>
                </a:cubicBezTo>
                <a:lnTo>
                  <a:pt x="872455" y="50334"/>
                </a:lnTo>
                <a:cubicBezTo>
                  <a:pt x="936810" y="48662"/>
                  <a:pt x="1001075" y="44468"/>
                  <a:pt x="1065402" y="41945"/>
                </a:cubicBezTo>
                <a:lnTo>
                  <a:pt x="1300293" y="33556"/>
                </a:lnTo>
                <a:lnTo>
                  <a:pt x="1409350" y="25167"/>
                </a:lnTo>
                <a:cubicBezTo>
                  <a:pt x="1548287" y="17228"/>
                  <a:pt x="1771470" y="10274"/>
                  <a:pt x="1895912" y="8389"/>
                </a:cubicBezTo>
                <a:lnTo>
                  <a:pt x="2701255" y="0"/>
                </a:lnTo>
                <a:lnTo>
                  <a:pt x="2994870" y="8389"/>
                </a:lnTo>
                <a:cubicBezTo>
                  <a:pt x="3151479" y="13552"/>
                  <a:pt x="3307974" y="23021"/>
                  <a:pt x="3464653" y="25167"/>
                </a:cubicBezTo>
                <a:lnTo>
                  <a:pt x="4077049" y="33556"/>
                </a:lnTo>
                <a:cubicBezTo>
                  <a:pt x="4093827" y="36352"/>
                  <a:pt x="4110396" y="41074"/>
                  <a:pt x="4127383" y="41945"/>
                </a:cubicBezTo>
                <a:cubicBezTo>
                  <a:pt x="4219583" y="46673"/>
                  <a:pt x="4313795" y="31717"/>
                  <a:pt x="4404220" y="50334"/>
                </a:cubicBezTo>
                <a:cubicBezTo>
                  <a:pt x="4420880" y="53764"/>
                  <a:pt x="4409813" y="83890"/>
                  <a:pt x="4412609" y="100668"/>
                </a:cubicBezTo>
                <a:cubicBezTo>
                  <a:pt x="4416875" y="254247"/>
                  <a:pt x="4415133" y="369192"/>
                  <a:pt x="4429387" y="511729"/>
                </a:cubicBezTo>
                <a:cubicBezTo>
                  <a:pt x="4431354" y="531404"/>
                  <a:pt x="4434980" y="550878"/>
                  <a:pt x="4437776" y="570452"/>
                </a:cubicBezTo>
                <a:cubicBezTo>
                  <a:pt x="4440572" y="699083"/>
                  <a:pt x="4446165" y="827684"/>
                  <a:pt x="4446165" y="956345"/>
                </a:cubicBezTo>
                <a:cubicBezTo>
                  <a:pt x="4446165" y="1350638"/>
                  <a:pt x="4437776" y="1744900"/>
                  <a:pt x="4437776" y="2139193"/>
                </a:cubicBez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吹き出し 10"/>
          <p:cNvSpPr/>
          <p:nvPr/>
        </p:nvSpPr>
        <p:spPr>
          <a:xfrm>
            <a:off x="696512" y="2305643"/>
            <a:ext cx="2256638" cy="635780"/>
          </a:xfrm>
          <a:prstGeom prst="wedgeRectCallout">
            <a:avLst>
              <a:gd name="adj1" fmla="val -1811"/>
              <a:gd name="adj2" fmla="val 11651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この地点でのずれを測定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6100193" y="2223660"/>
            <a:ext cx="2256638" cy="635780"/>
          </a:xfrm>
          <a:prstGeom prst="wedgeRectCallout">
            <a:avLst>
              <a:gd name="adj1" fmla="val -34153"/>
              <a:gd name="adj2" fmla="val 1217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この地点でのずれを測定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6772483" y="5603846"/>
            <a:ext cx="2256638" cy="635780"/>
          </a:xfrm>
          <a:prstGeom prst="wedgeRectCallout">
            <a:avLst>
              <a:gd name="adj1" fmla="val -57201"/>
              <a:gd name="adj2" fmla="val -286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この地点でのずれを測定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28032" y="5796271"/>
            <a:ext cx="66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28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1001898" y="1951264"/>
            <a:ext cx="7085972" cy="4180114"/>
          </a:xfrm>
          <a:prstGeom prst="rect">
            <a:avLst/>
          </a:prstGeom>
          <a:solidFill>
            <a:srgbClr val="E7E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1001898" y="3943349"/>
            <a:ext cx="708597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4571999" y="1951264"/>
            <a:ext cx="0" cy="4180114"/>
          </a:xfrm>
          <a:prstGeom prst="straightConnector1">
            <a:avLst/>
          </a:prstGeom>
          <a:ln w="28575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研究の背景 </a:t>
            </a:r>
            <a:r>
              <a:rPr kumimoji="1" lang="en-US" altLang="ja-JP" dirty="0" smtClean="0"/>
              <a:t>| </a:t>
            </a:r>
            <a:r>
              <a:rPr lang="ja-JP" altLang="en-US" dirty="0"/>
              <a:t>既存手法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4752923" cy="51405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自己位置推定のための手法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086097" y="3512462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000" b="1" dirty="0" smtClean="0"/>
              <a:t>高精度</a:t>
            </a:r>
            <a:endParaRPr kumimoji="1" lang="ja-JP" altLang="en-US" sz="20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9455" y="3512462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000" b="1" dirty="0"/>
              <a:t>低</a:t>
            </a:r>
            <a:r>
              <a:rPr kumimoji="1" lang="ja-JP" altLang="en-US" sz="2000" b="1" dirty="0" smtClean="0"/>
              <a:t>精度</a:t>
            </a:r>
            <a:endParaRPr kumimoji="1" lang="ja-JP" altLang="en-US" sz="20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53744" y="154130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設置・準備が簡単</a:t>
            </a:r>
            <a:endParaRPr kumimoji="1" lang="ja-JP" altLang="en-US" sz="20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40784" y="620796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設置・準備に手間がかかる</a:t>
            </a:r>
            <a:endParaRPr kumimoji="1" lang="ja-JP" altLang="en-US" sz="20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4030575" y="2456044"/>
            <a:ext cx="1082850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GPS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990222" y="2456044"/>
            <a:ext cx="1851905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画像センサ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2677502" y="2460487"/>
            <a:ext cx="1103363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IMU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939498" y="5094349"/>
            <a:ext cx="2263880" cy="68268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Bluetooth/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超音波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/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赤外線</a:t>
            </a:r>
            <a:r>
              <a:rPr kumimoji="1" lang="en-US" altLang="ja-JP" sz="2400" b="1" dirty="0" smtClean="0">
                <a:solidFill>
                  <a:schemeClr val="tx1"/>
                </a:solidFill>
              </a:rPr>
              <a:t/>
            </a:r>
            <a:br>
              <a:rPr kumimoji="1" lang="en-US" altLang="ja-JP" sz="2400" b="1" dirty="0" smtClean="0">
                <a:solidFill>
                  <a:schemeClr val="tx1"/>
                </a:solidFill>
              </a:rPr>
            </a:br>
            <a:r>
              <a:rPr kumimoji="1" lang="ja-JP" altLang="en-US" sz="2400" b="1" dirty="0" smtClean="0">
                <a:solidFill>
                  <a:schemeClr val="tx1"/>
                </a:solidFill>
              </a:rPr>
              <a:t>ビーコン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363136" y="3669846"/>
            <a:ext cx="1082850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Wi-Fi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159395" y="2458693"/>
            <a:ext cx="1268397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CDR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937801" y="4330077"/>
            <a:ext cx="1268397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IMES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5" name="乗算記号 4"/>
          <p:cNvSpPr/>
          <p:nvPr/>
        </p:nvSpPr>
        <p:spPr>
          <a:xfrm>
            <a:off x="3404367" y="2077366"/>
            <a:ext cx="2335263" cy="1304362"/>
          </a:xfrm>
          <a:prstGeom prst="mathMultiply">
            <a:avLst>
              <a:gd name="adj1" fmla="val 439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372264" y="2278938"/>
            <a:ext cx="4399472" cy="88329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 smtClean="0">
                <a:solidFill>
                  <a:schemeClr val="tx1"/>
                </a:solidFill>
              </a:rPr>
              <a:t>設置・準備に手間がかからない</a:t>
            </a:r>
            <a:endParaRPr kumimoji="1" lang="en-US" altLang="ja-JP" sz="2000" b="1" dirty="0" smtClean="0">
              <a:solidFill>
                <a:schemeClr val="tx1"/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2164873" y="2083397"/>
            <a:ext cx="421506" cy="42150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2"/>
                </a:solidFill>
              </a:rPr>
              <a:t>2</a:t>
            </a:r>
            <a:endParaRPr kumimoji="1" lang="ja-JP" altLang="en-US" sz="2400" b="1" dirty="0" smtClean="0">
              <a:solidFill>
                <a:schemeClr val="tx2"/>
              </a:solidFill>
            </a:endParaRPr>
          </a:p>
        </p:txBody>
      </p:sp>
      <p:sp>
        <p:nvSpPr>
          <p:cNvPr id="30" name="乗算記号 29"/>
          <p:cNvSpPr/>
          <p:nvPr/>
        </p:nvSpPr>
        <p:spPr>
          <a:xfrm>
            <a:off x="4736929" y="3291168"/>
            <a:ext cx="2335263" cy="1304362"/>
          </a:xfrm>
          <a:prstGeom prst="mathMultiply">
            <a:avLst>
              <a:gd name="adj1" fmla="val 439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2" name="乗算記号 31"/>
          <p:cNvSpPr/>
          <p:nvPr/>
        </p:nvSpPr>
        <p:spPr>
          <a:xfrm>
            <a:off x="3404366" y="3954430"/>
            <a:ext cx="2335263" cy="1304362"/>
          </a:xfrm>
          <a:prstGeom prst="mathMultiply">
            <a:avLst>
              <a:gd name="adj1" fmla="val 439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乗算記号 32"/>
          <p:cNvSpPr/>
          <p:nvPr/>
        </p:nvSpPr>
        <p:spPr>
          <a:xfrm>
            <a:off x="3671779" y="4724470"/>
            <a:ext cx="4833866" cy="1422442"/>
          </a:xfrm>
          <a:prstGeom prst="mathMultiply">
            <a:avLst>
              <a:gd name="adj1" fmla="val 439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56129" y="4426762"/>
            <a:ext cx="22537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600" dirty="0" smtClean="0"/>
              <a:t>IMU :</a:t>
            </a:r>
            <a:r>
              <a:rPr lang="ja-JP" altLang="en-US" sz="1600" dirty="0"/>
              <a:t> </a:t>
            </a:r>
            <a:r>
              <a:rPr lang="zh-TW" altLang="en-US" sz="1600" dirty="0" smtClean="0"/>
              <a:t>慣性</a:t>
            </a:r>
            <a:r>
              <a:rPr lang="zh-TW" altLang="en-US" sz="1600" dirty="0"/>
              <a:t>計測</a:t>
            </a:r>
            <a:r>
              <a:rPr lang="zh-TW" altLang="en-US" sz="1600" dirty="0" smtClean="0"/>
              <a:t>装置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ja-JP" sz="1400" dirty="0" smtClean="0"/>
              <a:t>Inertial </a:t>
            </a:r>
            <a:r>
              <a:rPr lang="en-US" altLang="ja-JP" sz="1400" dirty="0"/>
              <a:t>Measurement </a:t>
            </a:r>
            <a:r>
              <a:rPr lang="en-US" altLang="ja-JP" sz="1400" dirty="0" smtClean="0"/>
              <a:t>Unit</a:t>
            </a:r>
          </a:p>
          <a:p>
            <a:pPr>
              <a:spcBef>
                <a:spcPts val="600"/>
              </a:spcBef>
            </a:pPr>
            <a:r>
              <a:rPr lang="en-US" altLang="ja-JP" sz="1600" dirty="0" smtClean="0"/>
              <a:t>CDR : </a:t>
            </a:r>
            <a:r>
              <a:rPr lang="ja-JP" altLang="en-US" sz="1600" dirty="0" smtClean="0"/>
              <a:t>携帯基地局情報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kumimoji="1" lang="en-US" altLang="ja-JP" sz="1400" dirty="0" smtClean="0"/>
              <a:t>Call Detail Record</a:t>
            </a:r>
            <a:endParaRPr kumimoji="1" lang="en-US" altLang="ja-JP" sz="1400" dirty="0"/>
          </a:p>
          <a:p>
            <a:pPr>
              <a:spcBef>
                <a:spcPts val="600"/>
              </a:spcBef>
            </a:pPr>
            <a:r>
              <a:rPr lang="en-US" altLang="ja-JP" sz="1600" dirty="0" smtClean="0"/>
              <a:t>IMES :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 smtClean="0"/>
              <a:t>Indoor </a:t>
            </a:r>
            <a:r>
              <a:rPr lang="en-US" altLang="ja-JP" sz="1400" dirty="0"/>
              <a:t>Messaging System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8865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1001898" y="1951264"/>
            <a:ext cx="7085972" cy="4180114"/>
          </a:xfrm>
          <a:prstGeom prst="rect">
            <a:avLst/>
          </a:prstGeom>
          <a:solidFill>
            <a:srgbClr val="E7E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1001898" y="3943349"/>
            <a:ext cx="708597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4571999" y="1951264"/>
            <a:ext cx="0" cy="4180114"/>
          </a:xfrm>
          <a:prstGeom prst="straightConnector1">
            <a:avLst/>
          </a:prstGeom>
          <a:ln w="28575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研究の背景 </a:t>
            </a:r>
            <a:r>
              <a:rPr kumimoji="1" lang="en-US" altLang="ja-JP" dirty="0" smtClean="0"/>
              <a:t>| </a:t>
            </a:r>
            <a:r>
              <a:rPr lang="ja-JP" altLang="en-US" dirty="0"/>
              <a:t>既存手法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4752923" cy="51405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自己位置推定のための手法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086097" y="3512462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000" b="1" dirty="0" smtClean="0"/>
              <a:t>高精度</a:t>
            </a:r>
            <a:endParaRPr kumimoji="1" lang="ja-JP" altLang="en-US" sz="20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9455" y="3512462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000" b="1" dirty="0"/>
              <a:t>低</a:t>
            </a:r>
            <a:r>
              <a:rPr kumimoji="1" lang="ja-JP" altLang="en-US" sz="2000" b="1" dirty="0" smtClean="0"/>
              <a:t>精度</a:t>
            </a:r>
            <a:endParaRPr kumimoji="1" lang="ja-JP" altLang="en-US" sz="20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53744" y="154130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設置・準備が簡単</a:t>
            </a:r>
            <a:endParaRPr kumimoji="1" lang="ja-JP" altLang="en-US" sz="20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40784" y="620796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設置・準備に手間がかかる</a:t>
            </a:r>
            <a:endParaRPr kumimoji="1" lang="ja-JP" altLang="en-US" sz="20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4030575" y="2456044"/>
            <a:ext cx="1082850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GPS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990222" y="2456044"/>
            <a:ext cx="1851905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画像センサ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2677502" y="2460487"/>
            <a:ext cx="1103363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IMU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939498" y="5094349"/>
            <a:ext cx="2263880" cy="68268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Bluetooth/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超音波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/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赤外線</a:t>
            </a:r>
            <a:r>
              <a:rPr kumimoji="1" lang="en-US" altLang="ja-JP" sz="2400" b="1" dirty="0" smtClean="0">
                <a:solidFill>
                  <a:schemeClr val="tx1"/>
                </a:solidFill>
              </a:rPr>
              <a:t/>
            </a:r>
            <a:br>
              <a:rPr kumimoji="1" lang="en-US" altLang="ja-JP" sz="2400" b="1" dirty="0" smtClean="0">
                <a:solidFill>
                  <a:schemeClr val="tx1"/>
                </a:solidFill>
              </a:rPr>
            </a:br>
            <a:r>
              <a:rPr kumimoji="1" lang="ja-JP" altLang="en-US" sz="2400" b="1" dirty="0" smtClean="0">
                <a:solidFill>
                  <a:schemeClr val="tx1"/>
                </a:solidFill>
              </a:rPr>
              <a:t>ビーコン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363136" y="3669846"/>
            <a:ext cx="1082850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Wi-Fi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159395" y="2458693"/>
            <a:ext cx="1268397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CDR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937801" y="4330077"/>
            <a:ext cx="1268397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IMES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30" name="乗算記号 29"/>
          <p:cNvSpPr/>
          <p:nvPr/>
        </p:nvSpPr>
        <p:spPr>
          <a:xfrm>
            <a:off x="4736929" y="3291168"/>
            <a:ext cx="2335263" cy="1304362"/>
          </a:xfrm>
          <a:prstGeom prst="mathMultiply">
            <a:avLst>
              <a:gd name="adj1" fmla="val 439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372264" y="3486704"/>
            <a:ext cx="4399472" cy="88329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</a:rPr>
              <a:t>高精度な推定</a:t>
            </a:r>
            <a:endParaRPr kumimoji="1" lang="en-US" altLang="ja-JP" sz="2000" b="1" dirty="0" smtClean="0">
              <a:solidFill>
                <a:schemeClr val="tx1"/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2164873" y="3291163"/>
            <a:ext cx="421506" cy="42150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>
                <a:solidFill>
                  <a:schemeClr val="tx2"/>
                </a:solidFill>
              </a:rPr>
              <a:t>3</a:t>
            </a:r>
            <a:endParaRPr kumimoji="1" lang="ja-JP" altLang="en-US" sz="2400" b="1" dirty="0" smtClean="0">
              <a:solidFill>
                <a:schemeClr val="tx2"/>
              </a:solidFill>
            </a:endParaRPr>
          </a:p>
        </p:txBody>
      </p:sp>
      <p:sp>
        <p:nvSpPr>
          <p:cNvPr id="34" name="乗算記号 33"/>
          <p:cNvSpPr/>
          <p:nvPr/>
        </p:nvSpPr>
        <p:spPr>
          <a:xfrm>
            <a:off x="623208" y="2077366"/>
            <a:ext cx="2335263" cy="1304362"/>
          </a:xfrm>
          <a:prstGeom prst="mathMultiply">
            <a:avLst>
              <a:gd name="adj1" fmla="val 439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56129" y="4426762"/>
            <a:ext cx="22537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600" dirty="0" smtClean="0"/>
              <a:t>IMU :</a:t>
            </a:r>
            <a:r>
              <a:rPr lang="ja-JP" altLang="en-US" sz="1600" dirty="0"/>
              <a:t> </a:t>
            </a:r>
            <a:r>
              <a:rPr lang="zh-TW" altLang="en-US" sz="1600" dirty="0" smtClean="0"/>
              <a:t>慣性</a:t>
            </a:r>
            <a:r>
              <a:rPr lang="zh-TW" altLang="en-US" sz="1600" dirty="0"/>
              <a:t>計測</a:t>
            </a:r>
            <a:r>
              <a:rPr lang="zh-TW" altLang="en-US" sz="1600" dirty="0" smtClean="0"/>
              <a:t>装置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ja-JP" sz="1400" dirty="0" smtClean="0"/>
              <a:t>Inertial </a:t>
            </a:r>
            <a:r>
              <a:rPr lang="en-US" altLang="ja-JP" sz="1400" dirty="0"/>
              <a:t>Measurement </a:t>
            </a:r>
            <a:r>
              <a:rPr lang="en-US" altLang="ja-JP" sz="1400" dirty="0" smtClean="0"/>
              <a:t>Unit</a:t>
            </a:r>
          </a:p>
          <a:p>
            <a:pPr>
              <a:spcBef>
                <a:spcPts val="600"/>
              </a:spcBef>
            </a:pPr>
            <a:r>
              <a:rPr lang="en-US" altLang="ja-JP" sz="1600" dirty="0" smtClean="0"/>
              <a:t>CDR : </a:t>
            </a:r>
            <a:r>
              <a:rPr lang="ja-JP" altLang="en-US" sz="1600" dirty="0" smtClean="0"/>
              <a:t>携帯基地局情報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kumimoji="1" lang="en-US" altLang="ja-JP" sz="1400" dirty="0" smtClean="0"/>
              <a:t>Call Detail Record</a:t>
            </a:r>
            <a:endParaRPr kumimoji="1" lang="en-US" altLang="ja-JP" sz="1400" dirty="0"/>
          </a:p>
          <a:p>
            <a:pPr>
              <a:spcBef>
                <a:spcPts val="600"/>
              </a:spcBef>
            </a:pPr>
            <a:r>
              <a:rPr lang="en-US" altLang="ja-JP" sz="1600" dirty="0" smtClean="0"/>
              <a:t>IMES :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 smtClean="0"/>
              <a:t>Indoor </a:t>
            </a:r>
            <a:r>
              <a:rPr lang="en-US" altLang="ja-JP" sz="1400" dirty="0"/>
              <a:t>Messaging System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27015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1001898" y="1951264"/>
            <a:ext cx="7085972" cy="4180114"/>
          </a:xfrm>
          <a:prstGeom prst="rect">
            <a:avLst/>
          </a:prstGeom>
          <a:solidFill>
            <a:srgbClr val="E7E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1001898" y="3943349"/>
            <a:ext cx="708597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4571999" y="1951264"/>
            <a:ext cx="0" cy="4180114"/>
          </a:xfrm>
          <a:prstGeom prst="straightConnector1">
            <a:avLst/>
          </a:prstGeom>
          <a:ln w="28575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研究の背景 </a:t>
            </a:r>
            <a:r>
              <a:rPr kumimoji="1" lang="en-US" altLang="ja-JP" dirty="0" smtClean="0"/>
              <a:t>| </a:t>
            </a:r>
            <a:r>
              <a:rPr lang="ja-JP" altLang="en-US" dirty="0"/>
              <a:t>既存手法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4752923" cy="51405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自己位置推定のための手法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086097" y="3512462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000" b="1" dirty="0" smtClean="0"/>
              <a:t>高精度</a:t>
            </a:r>
            <a:endParaRPr kumimoji="1" lang="ja-JP" altLang="en-US" sz="20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9455" y="3512462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000" b="1" dirty="0"/>
              <a:t>低</a:t>
            </a:r>
            <a:r>
              <a:rPr kumimoji="1" lang="ja-JP" altLang="en-US" sz="2000" b="1" dirty="0" smtClean="0"/>
              <a:t>精度</a:t>
            </a:r>
            <a:endParaRPr kumimoji="1" lang="ja-JP" altLang="en-US" sz="20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53744" y="154130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設置・準備が簡単</a:t>
            </a:r>
            <a:endParaRPr kumimoji="1" lang="ja-JP" altLang="en-US" sz="20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40784" y="620796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設置・準備に手間がかかる</a:t>
            </a:r>
            <a:endParaRPr kumimoji="1" lang="ja-JP" altLang="en-US" sz="20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4030575" y="2456044"/>
            <a:ext cx="1082850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GPS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990222" y="2456044"/>
            <a:ext cx="1851905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画像センサ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2677502" y="2460487"/>
            <a:ext cx="1103363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IMU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939498" y="5094349"/>
            <a:ext cx="2263880" cy="68268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Bluetooth/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超音波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/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赤外線</a:t>
            </a:r>
            <a:r>
              <a:rPr kumimoji="1" lang="en-US" altLang="ja-JP" sz="2400" b="1" dirty="0" smtClean="0">
                <a:solidFill>
                  <a:schemeClr val="tx1"/>
                </a:solidFill>
              </a:rPr>
              <a:t/>
            </a:r>
            <a:br>
              <a:rPr kumimoji="1" lang="en-US" altLang="ja-JP" sz="2400" b="1" dirty="0" smtClean="0">
                <a:solidFill>
                  <a:schemeClr val="tx1"/>
                </a:solidFill>
              </a:rPr>
            </a:br>
            <a:r>
              <a:rPr kumimoji="1" lang="ja-JP" altLang="en-US" sz="2400" b="1" dirty="0" smtClean="0">
                <a:solidFill>
                  <a:schemeClr val="tx1"/>
                </a:solidFill>
              </a:rPr>
              <a:t>ビーコン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363136" y="3669846"/>
            <a:ext cx="1082850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Wi-Fi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159395" y="2458693"/>
            <a:ext cx="1268397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CDR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937801" y="4330077"/>
            <a:ext cx="1268397" cy="5470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IMES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30" name="乗算記号 29"/>
          <p:cNvSpPr/>
          <p:nvPr/>
        </p:nvSpPr>
        <p:spPr>
          <a:xfrm>
            <a:off x="4736929" y="3291168"/>
            <a:ext cx="2335263" cy="1304362"/>
          </a:xfrm>
          <a:prstGeom prst="mathMultiply">
            <a:avLst>
              <a:gd name="adj1" fmla="val 439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乗算記号 33"/>
          <p:cNvSpPr/>
          <p:nvPr/>
        </p:nvSpPr>
        <p:spPr>
          <a:xfrm>
            <a:off x="623208" y="2077366"/>
            <a:ext cx="2335263" cy="1304362"/>
          </a:xfrm>
          <a:prstGeom prst="mathMultiply">
            <a:avLst>
              <a:gd name="adj1" fmla="val 439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5" name="乗算記号 34"/>
          <p:cNvSpPr/>
          <p:nvPr/>
        </p:nvSpPr>
        <p:spPr>
          <a:xfrm>
            <a:off x="3404366" y="3954430"/>
            <a:ext cx="2335263" cy="1304362"/>
          </a:xfrm>
          <a:prstGeom prst="mathMultiply">
            <a:avLst>
              <a:gd name="adj1" fmla="val 439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乗算記号 35"/>
          <p:cNvSpPr/>
          <p:nvPr/>
        </p:nvSpPr>
        <p:spPr>
          <a:xfrm>
            <a:off x="3671779" y="4724470"/>
            <a:ext cx="4833866" cy="1422442"/>
          </a:xfrm>
          <a:prstGeom prst="mathMultiply">
            <a:avLst>
              <a:gd name="adj1" fmla="val 439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乗算記号 36"/>
          <p:cNvSpPr/>
          <p:nvPr/>
        </p:nvSpPr>
        <p:spPr>
          <a:xfrm>
            <a:off x="3404367" y="2077366"/>
            <a:ext cx="2335263" cy="1304362"/>
          </a:xfrm>
          <a:prstGeom prst="mathMultiply">
            <a:avLst>
              <a:gd name="adj1" fmla="val 439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56129" y="4426762"/>
            <a:ext cx="22537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600" dirty="0" smtClean="0"/>
              <a:t>IMU :</a:t>
            </a:r>
            <a:r>
              <a:rPr lang="ja-JP" altLang="en-US" sz="1600" dirty="0"/>
              <a:t> </a:t>
            </a:r>
            <a:r>
              <a:rPr lang="zh-TW" altLang="en-US" sz="1600" dirty="0" smtClean="0"/>
              <a:t>慣性</a:t>
            </a:r>
            <a:r>
              <a:rPr lang="zh-TW" altLang="en-US" sz="1600" dirty="0"/>
              <a:t>計測</a:t>
            </a:r>
            <a:r>
              <a:rPr lang="zh-TW" altLang="en-US" sz="1600" dirty="0" smtClean="0"/>
              <a:t>装置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ja-JP" sz="1400" dirty="0" smtClean="0"/>
              <a:t>Inertial </a:t>
            </a:r>
            <a:r>
              <a:rPr lang="en-US" altLang="ja-JP" sz="1400" dirty="0"/>
              <a:t>Measurement </a:t>
            </a:r>
            <a:r>
              <a:rPr lang="en-US" altLang="ja-JP" sz="1400" dirty="0" smtClean="0"/>
              <a:t>Unit</a:t>
            </a:r>
          </a:p>
          <a:p>
            <a:pPr>
              <a:spcBef>
                <a:spcPts val="600"/>
              </a:spcBef>
            </a:pPr>
            <a:r>
              <a:rPr lang="en-US" altLang="ja-JP" sz="1600" dirty="0" smtClean="0"/>
              <a:t>CDR : </a:t>
            </a:r>
            <a:r>
              <a:rPr lang="ja-JP" altLang="en-US" sz="1600" dirty="0" smtClean="0"/>
              <a:t>携帯基地局情報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kumimoji="1" lang="en-US" altLang="ja-JP" sz="1400" dirty="0" smtClean="0"/>
              <a:t>Call Detail Record</a:t>
            </a:r>
            <a:endParaRPr kumimoji="1" lang="en-US" altLang="ja-JP" sz="1400" dirty="0"/>
          </a:p>
          <a:p>
            <a:pPr>
              <a:spcBef>
                <a:spcPts val="600"/>
              </a:spcBef>
            </a:pPr>
            <a:r>
              <a:rPr lang="en-US" altLang="ja-JP" sz="1600" dirty="0" smtClean="0"/>
              <a:t>IMES :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 smtClean="0"/>
              <a:t>Indoor </a:t>
            </a:r>
            <a:r>
              <a:rPr lang="en-US" altLang="ja-JP" sz="1400" dirty="0"/>
              <a:t>Messaging System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2043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1001898" y="1951264"/>
            <a:ext cx="7085972" cy="4180114"/>
          </a:xfrm>
          <a:prstGeom prst="rect">
            <a:avLst/>
          </a:prstGeom>
          <a:solidFill>
            <a:srgbClr val="E7E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1001898" y="3943349"/>
            <a:ext cx="708597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4571999" y="1951264"/>
            <a:ext cx="0" cy="4180114"/>
          </a:xfrm>
          <a:prstGeom prst="straightConnector1">
            <a:avLst/>
          </a:prstGeom>
          <a:ln w="28575">
            <a:solidFill>
              <a:schemeClr val="tx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研究の背景 </a:t>
            </a:r>
            <a:r>
              <a:rPr kumimoji="1" lang="en-US" altLang="ja-JP" dirty="0" smtClean="0"/>
              <a:t>| </a:t>
            </a:r>
            <a:r>
              <a:rPr lang="ja-JP" altLang="en-US" dirty="0"/>
              <a:t>既存手法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" y="953795"/>
            <a:ext cx="4752923" cy="51405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自己位置推定のための手法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086097" y="3512462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000" b="1" dirty="0" smtClean="0"/>
              <a:t>高精度</a:t>
            </a:r>
            <a:endParaRPr kumimoji="1" lang="ja-JP" altLang="en-US" sz="20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9455" y="3512462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000" b="1" dirty="0"/>
              <a:t>低</a:t>
            </a:r>
            <a:r>
              <a:rPr kumimoji="1" lang="ja-JP" altLang="en-US" sz="2000" b="1" dirty="0" smtClean="0"/>
              <a:t>精度</a:t>
            </a:r>
            <a:endParaRPr kumimoji="1" lang="ja-JP" altLang="en-US" sz="20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53744" y="154130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設置・準備が簡単</a:t>
            </a:r>
            <a:endParaRPr kumimoji="1" lang="ja-JP" altLang="en-US" sz="20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40784" y="620796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設置・準備に手間がかかる</a:t>
            </a:r>
            <a:endParaRPr kumimoji="1" lang="ja-JP" altLang="en-US" sz="2000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5990222" y="2456044"/>
            <a:ext cx="1851905" cy="547007"/>
          </a:xfrm>
          <a:prstGeom prst="rect">
            <a:avLst/>
          </a:prstGeom>
          <a:solidFill>
            <a:schemeClr val="bg1"/>
          </a:solidFill>
          <a:ln w="38100">
            <a:solidFill>
              <a:srgbClr val="D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画像センサ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2677502" y="2460487"/>
            <a:ext cx="1103363" cy="547007"/>
          </a:xfrm>
          <a:prstGeom prst="rect">
            <a:avLst/>
          </a:prstGeom>
          <a:solidFill>
            <a:schemeClr val="bg1"/>
          </a:solidFill>
          <a:ln w="38100">
            <a:solidFill>
              <a:srgbClr val="D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IMU</a:t>
            </a:r>
            <a:endParaRPr kumimoji="1" lang="ja-JP" altLang="en-US" sz="2400" b="1" dirty="0" smtClean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2324751" y="3202340"/>
            <a:ext cx="4494496" cy="1677961"/>
            <a:chOff x="1276577" y="3695063"/>
            <a:chExt cx="4494496" cy="1677961"/>
          </a:xfrm>
        </p:grpSpPr>
        <p:sp>
          <p:nvSpPr>
            <p:cNvPr id="14" name="正方形/長方形 13"/>
            <p:cNvSpPr/>
            <p:nvPr/>
          </p:nvSpPr>
          <p:spPr>
            <a:xfrm>
              <a:off x="1494341" y="3695063"/>
              <a:ext cx="4276732" cy="504495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屋内における適用</a:t>
              </a:r>
              <a:endParaRPr kumimoji="1" lang="en-US" altLang="ja-JP" sz="2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1276577" y="3736557"/>
              <a:ext cx="421506" cy="42150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2400" b="1" dirty="0" smtClean="0">
                  <a:solidFill>
                    <a:schemeClr val="tx2"/>
                  </a:solidFill>
                </a:rPr>
                <a:t>1</a:t>
              </a:r>
              <a:endParaRPr kumimoji="1" lang="ja-JP" altLang="en-US" sz="2400" b="1" dirty="0" smtClean="0">
                <a:solidFill>
                  <a:schemeClr val="tx2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83969" y="4284146"/>
              <a:ext cx="4287104" cy="502145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000" b="1" dirty="0" smtClean="0">
                  <a:solidFill>
                    <a:schemeClr val="tx1"/>
                  </a:solidFill>
                </a:rPr>
                <a:t>設置・準備に手間がかからない</a:t>
              </a:r>
              <a:endParaRPr kumimoji="1" lang="en-US" altLang="ja-JP" sz="2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276577" y="4324465"/>
              <a:ext cx="418977" cy="42150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2400" b="1" dirty="0" smtClean="0">
                  <a:solidFill>
                    <a:schemeClr val="tx2"/>
                  </a:solidFill>
                </a:rPr>
                <a:t>2</a:t>
              </a:r>
              <a:endParaRPr kumimoji="1" lang="ja-JP" altLang="en-US" sz="2400" b="1" dirty="0" smtClean="0">
                <a:solidFill>
                  <a:schemeClr val="tx2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494341" y="4870879"/>
              <a:ext cx="4276732" cy="502145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高精度な推定</a:t>
              </a:r>
              <a:endParaRPr kumimoji="1" lang="en-US" altLang="ja-JP" sz="2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1276578" y="4912373"/>
              <a:ext cx="421506" cy="42150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b="1" dirty="0">
                  <a:solidFill>
                    <a:schemeClr val="tx2"/>
                  </a:solidFill>
                </a:rPr>
                <a:t>3</a:t>
              </a:r>
              <a:endParaRPr kumimoji="1" lang="ja-JP" altLang="en-US" sz="2400" b="1" dirty="0" smtClean="0">
                <a:solidFill>
                  <a:schemeClr val="tx2"/>
                </a:solidFill>
              </a:endParaRPr>
            </a:p>
          </p:txBody>
        </p:sp>
      </p:grpSp>
      <p:sp>
        <p:nvSpPr>
          <p:cNvPr id="4" name="正方形/長方形 3"/>
          <p:cNvSpPr/>
          <p:nvPr/>
        </p:nvSpPr>
        <p:spPr>
          <a:xfrm>
            <a:off x="1736521" y="4971879"/>
            <a:ext cx="5670958" cy="652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400" b="1" dirty="0" smtClean="0">
                <a:solidFill>
                  <a:schemeClr val="bg1"/>
                </a:solidFill>
              </a:rPr>
              <a:t>IMU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と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画像</a:t>
            </a:r>
            <a:r>
              <a:rPr lang="ja-JP" altLang="en-US" sz="2400" b="1" dirty="0">
                <a:solidFill>
                  <a:schemeClr val="bg1"/>
                </a:solidFill>
              </a:rPr>
              <a:t>センサ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に着目</a:t>
            </a:r>
            <a:endParaRPr kumimoji="1" lang="en-US" altLang="ja-JP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研究の背景 </a:t>
            </a:r>
            <a:r>
              <a:rPr kumimoji="1" lang="en-US" altLang="ja-JP" dirty="0" smtClean="0"/>
              <a:t>| </a:t>
            </a:r>
            <a:r>
              <a:rPr kumimoji="1" lang="ja-JP" altLang="en-US" dirty="0" smtClean="0"/>
              <a:t>既存手法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2081" y="953795"/>
            <a:ext cx="4050862" cy="514057"/>
          </a:xfrm>
          <a:ln w="12700">
            <a:solidFill>
              <a:schemeClr val="tx2"/>
            </a:solidFill>
          </a:ln>
        </p:spPr>
        <p:txBody>
          <a:bodyPr lIns="252000"/>
          <a:lstStyle/>
          <a:p>
            <a:r>
              <a:rPr kumimoji="1" lang="en-US" altLang="ja-JP" dirty="0" smtClean="0"/>
              <a:t>IMU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>
          <a:xfrm>
            <a:off x="412081" y="1467853"/>
            <a:ext cx="4050862" cy="4500240"/>
          </a:xfrm>
          <a:ln w="12700">
            <a:solidFill>
              <a:schemeClr val="tx2"/>
            </a:solidFill>
            <a:tailEnd type="stealth"/>
          </a:ln>
        </p:spPr>
        <p:txBody>
          <a:bodyPr lIns="180000" tIns="216000"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ja-JP" altLang="en-US" b="1" dirty="0" smtClean="0"/>
              <a:t>慣性航法</a:t>
            </a:r>
            <a:r>
              <a:rPr lang="ja-JP" altLang="en-US" dirty="0" smtClean="0"/>
              <a:t>による自己位置推定</a:t>
            </a:r>
            <a:endParaRPr lang="en-US" altLang="ja-JP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ja-JP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ja-JP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ja-JP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ja-JP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ja-JP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ja-JP" sz="1050" dirty="0" smtClean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4725421" y="1467853"/>
            <a:ext cx="4050862" cy="450024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180000" tIns="21600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ja-JP" altLang="en-US" b="1" dirty="0" smtClean="0"/>
              <a:t>写真測量</a:t>
            </a:r>
            <a:r>
              <a:rPr lang="ja-JP" altLang="en-US" dirty="0"/>
              <a:t>による自己位置</a:t>
            </a:r>
            <a:r>
              <a:rPr lang="ja-JP" altLang="en-US" dirty="0" smtClean="0"/>
              <a:t>推定</a:t>
            </a:r>
            <a:endParaRPr lang="en-US" altLang="ja-JP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ja-JP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ja-JP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ja-JP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ja-JP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ja-JP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ja-JP" sz="1050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4725421" y="953795"/>
            <a:ext cx="4050862" cy="51405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vert="horz" lIns="252000" tIns="10800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画像センサ</a:t>
            </a:r>
            <a:endParaRPr lang="ja-JP" altLang="en-US" dirty="0"/>
          </a:p>
        </p:txBody>
      </p:sp>
      <p:grpSp>
        <p:nvGrpSpPr>
          <p:cNvPr id="123" name="グループ化 122"/>
          <p:cNvGrpSpPr/>
          <p:nvPr/>
        </p:nvGrpSpPr>
        <p:grpSpPr>
          <a:xfrm>
            <a:off x="789417" y="2033282"/>
            <a:ext cx="3170024" cy="2622983"/>
            <a:chOff x="789417" y="1893648"/>
            <a:chExt cx="3170024" cy="2622983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2045270" y="1893648"/>
              <a:ext cx="556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r>
                <a:rPr lang="en-US" altLang="ja-JP" sz="2400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kumimoji="1" lang="ja-JP" altLang="en-US" sz="2400" baseline="-25000" dirty="0">
                <a:latin typeface="Cambria Math" panose="02040503050406030204" pitchFamily="18" charset="0"/>
              </a:endParaRPr>
            </a:p>
          </p:txBody>
        </p:sp>
        <p:cxnSp>
          <p:nvCxnSpPr>
            <p:cNvPr id="11" name="直線矢印コネクタ 10"/>
            <p:cNvCxnSpPr>
              <a:endCxn id="19" idx="2"/>
            </p:cNvCxnSpPr>
            <p:nvPr/>
          </p:nvCxnSpPr>
          <p:spPr>
            <a:xfrm flipV="1">
              <a:off x="2320454" y="2355313"/>
              <a:ext cx="3296" cy="1233707"/>
            </a:xfrm>
            <a:prstGeom prst="straightConnector1">
              <a:avLst/>
            </a:prstGeom>
            <a:ln w="19050">
              <a:solidFill>
                <a:schemeClr val="tx1">
                  <a:lumMod val="90000"/>
                  <a:lumOff val="10000"/>
                </a:schemeClr>
              </a:solidFill>
              <a:round/>
              <a:headEnd type="oval" w="sm" len="sm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>
              <a:off x="2323750" y="3589020"/>
              <a:ext cx="1230980" cy="613410"/>
            </a:xfrm>
            <a:prstGeom prst="straightConnector1">
              <a:avLst/>
            </a:prstGeom>
            <a:ln w="19050">
              <a:solidFill>
                <a:schemeClr val="tx1">
                  <a:lumMod val="90000"/>
                  <a:lumOff val="10000"/>
                </a:schemeClr>
              </a:solidFill>
              <a:round/>
              <a:headEnd type="oval" w="sm" len="sm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flipH="1">
              <a:off x="1074455" y="3589020"/>
              <a:ext cx="1245999" cy="613410"/>
            </a:xfrm>
            <a:prstGeom prst="straightConnector1">
              <a:avLst/>
            </a:prstGeom>
            <a:ln w="19050">
              <a:solidFill>
                <a:schemeClr val="tx1">
                  <a:lumMod val="90000"/>
                  <a:lumOff val="10000"/>
                </a:schemeClr>
              </a:solidFill>
              <a:round/>
              <a:headEnd type="oval" w="sm" len="sm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3527913" y="4054966"/>
              <a:ext cx="431528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r>
                <a:rPr lang="en-US" altLang="ja-JP" sz="2400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kumimoji="1" lang="ja-JP" altLang="en-US" sz="2400" baseline="-25000" dirty="0">
                <a:latin typeface="Cambria Math" panose="02040503050406030204" pitchFamily="18" charset="0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789417" y="4054966"/>
              <a:ext cx="425116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r>
                <a:rPr lang="en-US" altLang="ja-JP" sz="2400" baseline="-25000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kumimoji="1" lang="ja-JP" altLang="en-US" sz="2400" baseline="-25000" dirty="0">
                <a:latin typeface="Cambria Math" panose="02040503050406030204" pitchFamily="18" charset="0"/>
              </a:endParaRPr>
            </a:p>
          </p:txBody>
        </p:sp>
        <p:sp>
          <p:nvSpPr>
            <p:cNvPr id="36" name="右カーブ矢印 35"/>
            <p:cNvSpPr/>
            <p:nvPr/>
          </p:nvSpPr>
          <p:spPr>
            <a:xfrm rot="2607755">
              <a:off x="2998562" y="3739509"/>
              <a:ext cx="264727" cy="527561"/>
            </a:xfrm>
            <a:prstGeom prst="curvedRightArrow">
              <a:avLst>
                <a:gd name="adj1" fmla="val 0"/>
                <a:gd name="adj2" fmla="val 30105"/>
                <a:gd name="adj3" fmla="val 20066"/>
              </a:avLst>
            </a:prstGeom>
            <a:solidFill>
              <a:schemeClr val="tx1">
                <a:lumMod val="90000"/>
                <a:lumOff val="10000"/>
              </a:schemeClr>
            </a:solidFill>
            <a:ln w="19050">
              <a:solidFill>
                <a:schemeClr val="tx1">
                  <a:lumMod val="90000"/>
                  <a:lumOff val="10000"/>
                </a:schemeClr>
              </a:solidFill>
              <a:headEnd w="lg" len="sm"/>
              <a:tailEnd type="none" w="lg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右カーブ矢印 36"/>
            <p:cNvSpPr/>
            <p:nvPr/>
          </p:nvSpPr>
          <p:spPr>
            <a:xfrm rot="16200000">
              <a:off x="2206086" y="2517328"/>
              <a:ext cx="264727" cy="527561"/>
            </a:xfrm>
            <a:prstGeom prst="curvedRightArrow">
              <a:avLst>
                <a:gd name="adj1" fmla="val 0"/>
                <a:gd name="adj2" fmla="val 30105"/>
                <a:gd name="adj3" fmla="val 20066"/>
              </a:avLst>
            </a:prstGeom>
            <a:solidFill>
              <a:schemeClr val="tx1">
                <a:lumMod val="90000"/>
                <a:lumOff val="10000"/>
              </a:schemeClr>
            </a:solidFill>
            <a:ln w="19050">
              <a:solidFill>
                <a:schemeClr val="tx1">
                  <a:lumMod val="90000"/>
                  <a:lumOff val="10000"/>
                </a:schemeClr>
              </a:solidFill>
              <a:headEnd w="lg" len="sm"/>
              <a:tailEnd type="none" w="lg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右カーブ矢印 37"/>
            <p:cNvSpPr/>
            <p:nvPr/>
          </p:nvSpPr>
          <p:spPr>
            <a:xfrm rot="8721631">
              <a:off x="1344646" y="3695053"/>
              <a:ext cx="264727" cy="527561"/>
            </a:xfrm>
            <a:prstGeom prst="curvedRightArrow">
              <a:avLst>
                <a:gd name="adj1" fmla="val 0"/>
                <a:gd name="adj2" fmla="val 30105"/>
                <a:gd name="adj3" fmla="val 20066"/>
              </a:avLst>
            </a:prstGeom>
            <a:solidFill>
              <a:schemeClr val="tx1">
                <a:lumMod val="90000"/>
                <a:lumOff val="10000"/>
              </a:schemeClr>
            </a:solidFill>
            <a:ln w="19050">
              <a:solidFill>
                <a:schemeClr val="tx1">
                  <a:lumMod val="90000"/>
                  <a:lumOff val="10000"/>
                </a:schemeClr>
              </a:solidFill>
              <a:headEnd w="lg" len="sm"/>
              <a:tailEnd type="none" w="lg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3055067" y="3336272"/>
                  <a:ext cx="484620" cy="46166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1" lang="ja-JP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9" name="テキスト ボックス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067" y="3336272"/>
                  <a:ext cx="484620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3750" b="-13158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2403278" y="2781108"/>
                  <a:ext cx="451790" cy="47878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1" lang="ja-JP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278" y="2781108"/>
                  <a:ext cx="451790" cy="47878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/>
                <p:cNvSpPr txBox="1"/>
                <p:nvPr/>
              </p:nvSpPr>
              <p:spPr>
                <a:xfrm>
                  <a:off x="1343877" y="3336271"/>
                  <a:ext cx="490519" cy="47878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1" lang="ja-JP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41" name="テキスト ボックス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877" y="3336271"/>
                  <a:ext cx="490519" cy="47878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グループ化 147"/>
          <p:cNvGrpSpPr/>
          <p:nvPr/>
        </p:nvGrpSpPr>
        <p:grpSpPr>
          <a:xfrm>
            <a:off x="5031620" y="2311271"/>
            <a:ext cx="3386979" cy="2279680"/>
            <a:chOff x="5031620" y="2311271"/>
            <a:chExt cx="3386979" cy="2279680"/>
          </a:xfrm>
        </p:grpSpPr>
        <p:sp>
          <p:nvSpPr>
            <p:cNvPr id="6" name="直方体 5"/>
            <p:cNvSpPr/>
            <p:nvPr/>
          </p:nvSpPr>
          <p:spPr>
            <a:xfrm>
              <a:off x="6281015" y="2311271"/>
              <a:ext cx="939673" cy="93967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1" name="グループ化 60"/>
            <p:cNvGrpSpPr/>
            <p:nvPr/>
          </p:nvGrpSpPr>
          <p:grpSpPr>
            <a:xfrm>
              <a:off x="5031620" y="3579973"/>
              <a:ext cx="673902" cy="625921"/>
              <a:chOff x="5051736" y="3666572"/>
              <a:chExt cx="673902" cy="625921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5193600" y="3666572"/>
                <a:ext cx="532038" cy="521744"/>
              </a:xfrm>
              <a:custGeom>
                <a:avLst/>
                <a:gdLst>
                  <a:gd name="connsiteX0" fmla="*/ 0 w 528228"/>
                  <a:gd name="connsiteY0" fmla="*/ 0 h 388394"/>
                  <a:gd name="connsiteX1" fmla="*/ 528228 w 528228"/>
                  <a:gd name="connsiteY1" fmla="*/ 0 h 388394"/>
                  <a:gd name="connsiteX2" fmla="*/ 528228 w 528228"/>
                  <a:gd name="connsiteY2" fmla="*/ 388394 h 388394"/>
                  <a:gd name="connsiteX3" fmla="*/ 0 w 528228"/>
                  <a:gd name="connsiteY3" fmla="*/ 388394 h 388394"/>
                  <a:gd name="connsiteX4" fmla="*/ 0 w 528228"/>
                  <a:gd name="connsiteY4" fmla="*/ 0 h 388394"/>
                  <a:gd name="connsiteX0" fmla="*/ 0 w 532038"/>
                  <a:gd name="connsiteY0" fmla="*/ 0 h 521744"/>
                  <a:gd name="connsiteX1" fmla="*/ 528228 w 532038"/>
                  <a:gd name="connsiteY1" fmla="*/ 0 h 521744"/>
                  <a:gd name="connsiteX2" fmla="*/ 532038 w 532038"/>
                  <a:gd name="connsiteY2" fmla="*/ 521744 h 521744"/>
                  <a:gd name="connsiteX3" fmla="*/ 0 w 532038"/>
                  <a:gd name="connsiteY3" fmla="*/ 388394 h 521744"/>
                  <a:gd name="connsiteX4" fmla="*/ 0 w 532038"/>
                  <a:gd name="connsiteY4" fmla="*/ 0 h 521744"/>
                  <a:gd name="connsiteX0" fmla="*/ 0 w 532038"/>
                  <a:gd name="connsiteY0" fmla="*/ 0 h 521744"/>
                  <a:gd name="connsiteX1" fmla="*/ 528228 w 532038"/>
                  <a:gd name="connsiteY1" fmla="*/ 106680 h 521744"/>
                  <a:gd name="connsiteX2" fmla="*/ 532038 w 532038"/>
                  <a:gd name="connsiteY2" fmla="*/ 521744 h 521744"/>
                  <a:gd name="connsiteX3" fmla="*/ 0 w 532038"/>
                  <a:gd name="connsiteY3" fmla="*/ 388394 h 521744"/>
                  <a:gd name="connsiteX4" fmla="*/ 0 w 532038"/>
                  <a:gd name="connsiteY4" fmla="*/ 0 h 521744"/>
                  <a:gd name="connsiteX0" fmla="*/ 0 w 532038"/>
                  <a:gd name="connsiteY0" fmla="*/ 0 h 521744"/>
                  <a:gd name="connsiteX1" fmla="*/ 528228 w 532038"/>
                  <a:gd name="connsiteY1" fmla="*/ 125730 h 521744"/>
                  <a:gd name="connsiteX2" fmla="*/ 532038 w 532038"/>
                  <a:gd name="connsiteY2" fmla="*/ 521744 h 521744"/>
                  <a:gd name="connsiteX3" fmla="*/ 0 w 532038"/>
                  <a:gd name="connsiteY3" fmla="*/ 388394 h 521744"/>
                  <a:gd name="connsiteX4" fmla="*/ 0 w 532038"/>
                  <a:gd name="connsiteY4" fmla="*/ 0 h 52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038" h="521744">
                    <a:moveTo>
                      <a:pt x="0" y="0"/>
                    </a:moveTo>
                    <a:lnTo>
                      <a:pt x="528228" y="125730"/>
                    </a:lnTo>
                    <a:lnTo>
                      <a:pt x="532038" y="521744"/>
                    </a:lnTo>
                    <a:lnTo>
                      <a:pt x="0" y="388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直線コネクタ 9"/>
              <p:cNvCxnSpPr>
                <a:stCxn id="7" idx="0"/>
              </p:cNvCxnSpPr>
              <p:nvPr/>
            </p:nvCxnSpPr>
            <p:spPr>
              <a:xfrm flipH="1">
                <a:off x="5051736" y="3666572"/>
                <a:ext cx="141864" cy="625921"/>
              </a:xfrm>
              <a:prstGeom prst="line">
                <a:avLst/>
              </a:prstGeom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>
                <a:endCxn id="7" idx="3"/>
              </p:cNvCxnSpPr>
              <p:nvPr/>
            </p:nvCxnSpPr>
            <p:spPr>
              <a:xfrm flipV="1">
                <a:off x="5051736" y="4054966"/>
                <a:ext cx="141864" cy="237527"/>
              </a:xfrm>
              <a:prstGeom prst="line">
                <a:avLst/>
              </a:prstGeom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>
                <a:endCxn id="7" idx="2"/>
              </p:cNvCxnSpPr>
              <p:nvPr/>
            </p:nvCxnSpPr>
            <p:spPr>
              <a:xfrm flipV="1">
                <a:off x="5051736" y="4188316"/>
                <a:ext cx="673902" cy="104177"/>
              </a:xfrm>
              <a:prstGeom prst="line">
                <a:avLst/>
              </a:prstGeom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>
                <a:endCxn id="7" idx="1"/>
              </p:cNvCxnSpPr>
              <p:nvPr/>
            </p:nvCxnSpPr>
            <p:spPr>
              <a:xfrm flipV="1">
                <a:off x="5051736" y="3792302"/>
                <a:ext cx="670092" cy="500191"/>
              </a:xfrm>
              <a:prstGeom prst="line">
                <a:avLst/>
              </a:prstGeom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グループ化 61"/>
            <p:cNvGrpSpPr/>
            <p:nvPr/>
          </p:nvGrpSpPr>
          <p:grpSpPr>
            <a:xfrm>
              <a:off x="5935656" y="3838881"/>
              <a:ext cx="590082" cy="638726"/>
              <a:chOff x="5135556" y="3666572"/>
              <a:chExt cx="590082" cy="638726"/>
            </a:xfrm>
          </p:grpSpPr>
          <p:sp>
            <p:nvSpPr>
              <p:cNvPr id="63" name="正方形/長方形 6"/>
              <p:cNvSpPr/>
              <p:nvPr/>
            </p:nvSpPr>
            <p:spPr>
              <a:xfrm>
                <a:off x="5193600" y="3666572"/>
                <a:ext cx="532038" cy="453164"/>
              </a:xfrm>
              <a:custGeom>
                <a:avLst/>
                <a:gdLst>
                  <a:gd name="connsiteX0" fmla="*/ 0 w 528228"/>
                  <a:gd name="connsiteY0" fmla="*/ 0 h 388394"/>
                  <a:gd name="connsiteX1" fmla="*/ 528228 w 528228"/>
                  <a:gd name="connsiteY1" fmla="*/ 0 h 388394"/>
                  <a:gd name="connsiteX2" fmla="*/ 528228 w 528228"/>
                  <a:gd name="connsiteY2" fmla="*/ 388394 h 388394"/>
                  <a:gd name="connsiteX3" fmla="*/ 0 w 528228"/>
                  <a:gd name="connsiteY3" fmla="*/ 388394 h 388394"/>
                  <a:gd name="connsiteX4" fmla="*/ 0 w 528228"/>
                  <a:gd name="connsiteY4" fmla="*/ 0 h 388394"/>
                  <a:gd name="connsiteX0" fmla="*/ 0 w 532038"/>
                  <a:gd name="connsiteY0" fmla="*/ 0 h 521744"/>
                  <a:gd name="connsiteX1" fmla="*/ 528228 w 532038"/>
                  <a:gd name="connsiteY1" fmla="*/ 0 h 521744"/>
                  <a:gd name="connsiteX2" fmla="*/ 532038 w 532038"/>
                  <a:gd name="connsiteY2" fmla="*/ 521744 h 521744"/>
                  <a:gd name="connsiteX3" fmla="*/ 0 w 532038"/>
                  <a:gd name="connsiteY3" fmla="*/ 388394 h 521744"/>
                  <a:gd name="connsiteX4" fmla="*/ 0 w 532038"/>
                  <a:gd name="connsiteY4" fmla="*/ 0 h 521744"/>
                  <a:gd name="connsiteX0" fmla="*/ 0 w 532038"/>
                  <a:gd name="connsiteY0" fmla="*/ 0 h 521744"/>
                  <a:gd name="connsiteX1" fmla="*/ 528228 w 532038"/>
                  <a:gd name="connsiteY1" fmla="*/ 106680 h 521744"/>
                  <a:gd name="connsiteX2" fmla="*/ 532038 w 532038"/>
                  <a:gd name="connsiteY2" fmla="*/ 521744 h 521744"/>
                  <a:gd name="connsiteX3" fmla="*/ 0 w 532038"/>
                  <a:gd name="connsiteY3" fmla="*/ 388394 h 521744"/>
                  <a:gd name="connsiteX4" fmla="*/ 0 w 532038"/>
                  <a:gd name="connsiteY4" fmla="*/ 0 h 521744"/>
                  <a:gd name="connsiteX0" fmla="*/ 0 w 532038"/>
                  <a:gd name="connsiteY0" fmla="*/ 0 h 521744"/>
                  <a:gd name="connsiteX1" fmla="*/ 528228 w 532038"/>
                  <a:gd name="connsiteY1" fmla="*/ 125730 h 521744"/>
                  <a:gd name="connsiteX2" fmla="*/ 532038 w 532038"/>
                  <a:gd name="connsiteY2" fmla="*/ 521744 h 521744"/>
                  <a:gd name="connsiteX3" fmla="*/ 0 w 532038"/>
                  <a:gd name="connsiteY3" fmla="*/ 388394 h 521744"/>
                  <a:gd name="connsiteX4" fmla="*/ 0 w 532038"/>
                  <a:gd name="connsiteY4" fmla="*/ 0 h 521744"/>
                  <a:gd name="connsiteX0" fmla="*/ 0 w 532038"/>
                  <a:gd name="connsiteY0" fmla="*/ 0 h 521744"/>
                  <a:gd name="connsiteX1" fmla="*/ 524418 w 532038"/>
                  <a:gd name="connsiteY1" fmla="*/ 45720 h 521744"/>
                  <a:gd name="connsiteX2" fmla="*/ 532038 w 532038"/>
                  <a:gd name="connsiteY2" fmla="*/ 521744 h 521744"/>
                  <a:gd name="connsiteX3" fmla="*/ 0 w 532038"/>
                  <a:gd name="connsiteY3" fmla="*/ 388394 h 521744"/>
                  <a:gd name="connsiteX4" fmla="*/ 0 w 532038"/>
                  <a:gd name="connsiteY4" fmla="*/ 0 h 521744"/>
                  <a:gd name="connsiteX0" fmla="*/ 0 w 532038"/>
                  <a:gd name="connsiteY0" fmla="*/ 0 h 453164"/>
                  <a:gd name="connsiteX1" fmla="*/ 524418 w 532038"/>
                  <a:gd name="connsiteY1" fmla="*/ 45720 h 453164"/>
                  <a:gd name="connsiteX2" fmla="*/ 532038 w 532038"/>
                  <a:gd name="connsiteY2" fmla="*/ 453164 h 453164"/>
                  <a:gd name="connsiteX3" fmla="*/ 0 w 532038"/>
                  <a:gd name="connsiteY3" fmla="*/ 388394 h 453164"/>
                  <a:gd name="connsiteX4" fmla="*/ 0 w 532038"/>
                  <a:gd name="connsiteY4" fmla="*/ 0 h 453164"/>
                  <a:gd name="connsiteX0" fmla="*/ 0 w 532038"/>
                  <a:gd name="connsiteY0" fmla="*/ 0 h 453164"/>
                  <a:gd name="connsiteX1" fmla="*/ 532038 w 532038"/>
                  <a:gd name="connsiteY1" fmla="*/ 60960 h 453164"/>
                  <a:gd name="connsiteX2" fmla="*/ 532038 w 532038"/>
                  <a:gd name="connsiteY2" fmla="*/ 453164 h 453164"/>
                  <a:gd name="connsiteX3" fmla="*/ 0 w 532038"/>
                  <a:gd name="connsiteY3" fmla="*/ 388394 h 453164"/>
                  <a:gd name="connsiteX4" fmla="*/ 0 w 532038"/>
                  <a:gd name="connsiteY4" fmla="*/ 0 h 453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038" h="453164">
                    <a:moveTo>
                      <a:pt x="0" y="0"/>
                    </a:moveTo>
                    <a:lnTo>
                      <a:pt x="532038" y="60960"/>
                    </a:lnTo>
                    <a:lnTo>
                      <a:pt x="532038" y="453164"/>
                    </a:lnTo>
                    <a:lnTo>
                      <a:pt x="0" y="388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直線コネクタ 63"/>
              <p:cNvCxnSpPr>
                <a:stCxn id="63" idx="0"/>
              </p:cNvCxnSpPr>
              <p:nvPr/>
            </p:nvCxnSpPr>
            <p:spPr>
              <a:xfrm flipH="1">
                <a:off x="5135556" y="3666572"/>
                <a:ext cx="58044" cy="638726"/>
              </a:xfrm>
              <a:prstGeom prst="line">
                <a:avLst/>
              </a:prstGeom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>
                <a:endCxn id="63" idx="3"/>
              </p:cNvCxnSpPr>
              <p:nvPr/>
            </p:nvCxnSpPr>
            <p:spPr>
              <a:xfrm flipV="1">
                <a:off x="5135556" y="4054966"/>
                <a:ext cx="58044" cy="250332"/>
              </a:xfrm>
              <a:prstGeom prst="line">
                <a:avLst/>
              </a:prstGeom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/>
              <p:cNvCxnSpPr>
                <a:endCxn id="63" idx="2"/>
              </p:cNvCxnSpPr>
              <p:nvPr/>
            </p:nvCxnSpPr>
            <p:spPr>
              <a:xfrm flipV="1">
                <a:off x="5135556" y="4119736"/>
                <a:ext cx="590082" cy="185562"/>
              </a:xfrm>
              <a:prstGeom prst="line">
                <a:avLst/>
              </a:prstGeom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>
                <a:endCxn id="63" idx="1"/>
              </p:cNvCxnSpPr>
              <p:nvPr/>
            </p:nvCxnSpPr>
            <p:spPr>
              <a:xfrm flipV="1">
                <a:off x="5135556" y="3727532"/>
                <a:ext cx="590082" cy="577766"/>
              </a:xfrm>
              <a:prstGeom prst="line">
                <a:avLst/>
              </a:prstGeom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グループ化 72"/>
            <p:cNvGrpSpPr/>
            <p:nvPr/>
          </p:nvGrpSpPr>
          <p:grpSpPr>
            <a:xfrm>
              <a:off x="6893039" y="3872215"/>
              <a:ext cx="535848" cy="718736"/>
              <a:chOff x="5193600" y="3639902"/>
              <a:chExt cx="535848" cy="718736"/>
            </a:xfrm>
          </p:grpSpPr>
          <p:sp>
            <p:nvSpPr>
              <p:cNvPr id="74" name="正方形/長方形 6"/>
              <p:cNvSpPr/>
              <p:nvPr/>
            </p:nvSpPr>
            <p:spPr>
              <a:xfrm>
                <a:off x="5193600" y="3639902"/>
                <a:ext cx="535848" cy="415064"/>
              </a:xfrm>
              <a:custGeom>
                <a:avLst/>
                <a:gdLst>
                  <a:gd name="connsiteX0" fmla="*/ 0 w 528228"/>
                  <a:gd name="connsiteY0" fmla="*/ 0 h 388394"/>
                  <a:gd name="connsiteX1" fmla="*/ 528228 w 528228"/>
                  <a:gd name="connsiteY1" fmla="*/ 0 h 388394"/>
                  <a:gd name="connsiteX2" fmla="*/ 528228 w 528228"/>
                  <a:gd name="connsiteY2" fmla="*/ 388394 h 388394"/>
                  <a:gd name="connsiteX3" fmla="*/ 0 w 528228"/>
                  <a:gd name="connsiteY3" fmla="*/ 388394 h 388394"/>
                  <a:gd name="connsiteX4" fmla="*/ 0 w 528228"/>
                  <a:gd name="connsiteY4" fmla="*/ 0 h 388394"/>
                  <a:gd name="connsiteX0" fmla="*/ 0 w 532038"/>
                  <a:gd name="connsiteY0" fmla="*/ 0 h 521744"/>
                  <a:gd name="connsiteX1" fmla="*/ 528228 w 532038"/>
                  <a:gd name="connsiteY1" fmla="*/ 0 h 521744"/>
                  <a:gd name="connsiteX2" fmla="*/ 532038 w 532038"/>
                  <a:gd name="connsiteY2" fmla="*/ 521744 h 521744"/>
                  <a:gd name="connsiteX3" fmla="*/ 0 w 532038"/>
                  <a:gd name="connsiteY3" fmla="*/ 388394 h 521744"/>
                  <a:gd name="connsiteX4" fmla="*/ 0 w 532038"/>
                  <a:gd name="connsiteY4" fmla="*/ 0 h 521744"/>
                  <a:gd name="connsiteX0" fmla="*/ 0 w 532038"/>
                  <a:gd name="connsiteY0" fmla="*/ 0 h 521744"/>
                  <a:gd name="connsiteX1" fmla="*/ 528228 w 532038"/>
                  <a:gd name="connsiteY1" fmla="*/ 106680 h 521744"/>
                  <a:gd name="connsiteX2" fmla="*/ 532038 w 532038"/>
                  <a:gd name="connsiteY2" fmla="*/ 521744 h 521744"/>
                  <a:gd name="connsiteX3" fmla="*/ 0 w 532038"/>
                  <a:gd name="connsiteY3" fmla="*/ 388394 h 521744"/>
                  <a:gd name="connsiteX4" fmla="*/ 0 w 532038"/>
                  <a:gd name="connsiteY4" fmla="*/ 0 h 521744"/>
                  <a:gd name="connsiteX0" fmla="*/ 0 w 532038"/>
                  <a:gd name="connsiteY0" fmla="*/ 0 h 521744"/>
                  <a:gd name="connsiteX1" fmla="*/ 528228 w 532038"/>
                  <a:gd name="connsiteY1" fmla="*/ 125730 h 521744"/>
                  <a:gd name="connsiteX2" fmla="*/ 532038 w 532038"/>
                  <a:gd name="connsiteY2" fmla="*/ 521744 h 521744"/>
                  <a:gd name="connsiteX3" fmla="*/ 0 w 532038"/>
                  <a:gd name="connsiteY3" fmla="*/ 388394 h 521744"/>
                  <a:gd name="connsiteX4" fmla="*/ 0 w 532038"/>
                  <a:gd name="connsiteY4" fmla="*/ 0 h 521744"/>
                  <a:gd name="connsiteX0" fmla="*/ 0 w 532038"/>
                  <a:gd name="connsiteY0" fmla="*/ 0 h 521744"/>
                  <a:gd name="connsiteX1" fmla="*/ 524418 w 532038"/>
                  <a:gd name="connsiteY1" fmla="*/ 45720 h 521744"/>
                  <a:gd name="connsiteX2" fmla="*/ 532038 w 532038"/>
                  <a:gd name="connsiteY2" fmla="*/ 521744 h 521744"/>
                  <a:gd name="connsiteX3" fmla="*/ 0 w 532038"/>
                  <a:gd name="connsiteY3" fmla="*/ 388394 h 521744"/>
                  <a:gd name="connsiteX4" fmla="*/ 0 w 532038"/>
                  <a:gd name="connsiteY4" fmla="*/ 0 h 521744"/>
                  <a:gd name="connsiteX0" fmla="*/ 0 w 532038"/>
                  <a:gd name="connsiteY0" fmla="*/ 0 h 453164"/>
                  <a:gd name="connsiteX1" fmla="*/ 524418 w 532038"/>
                  <a:gd name="connsiteY1" fmla="*/ 45720 h 453164"/>
                  <a:gd name="connsiteX2" fmla="*/ 532038 w 532038"/>
                  <a:gd name="connsiteY2" fmla="*/ 453164 h 453164"/>
                  <a:gd name="connsiteX3" fmla="*/ 0 w 532038"/>
                  <a:gd name="connsiteY3" fmla="*/ 388394 h 453164"/>
                  <a:gd name="connsiteX4" fmla="*/ 0 w 532038"/>
                  <a:gd name="connsiteY4" fmla="*/ 0 h 453164"/>
                  <a:gd name="connsiteX0" fmla="*/ 0 w 532038"/>
                  <a:gd name="connsiteY0" fmla="*/ 0 h 453164"/>
                  <a:gd name="connsiteX1" fmla="*/ 532038 w 532038"/>
                  <a:gd name="connsiteY1" fmla="*/ 60960 h 453164"/>
                  <a:gd name="connsiteX2" fmla="*/ 532038 w 532038"/>
                  <a:gd name="connsiteY2" fmla="*/ 453164 h 453164"/>
                  <a:gd name="connsiteX3" fmla="*/ 0 w 532038"/>
                  <a:gd name="connsiteY3" fmla="*/ 388394 h 453164"/>
                  <a:gd name="connsiteX4" fmla="*/ 0 w 532038"/>
                  <a:gd name="connsiteY4" fmla="*/ 0 h 453164"/>
                  <a:gd name="connsiteX0" fmla="*/ 0 w 535848"/>
                  <a:gd name="connsiteY0" fmla="*/ 26670 h 479834"/>
                  <a:gd name="connsiteX1" fmla="*/ 535848 w 535848"/>
                  <a:gd name="connsiteY1" fmla="*/ 0 h 479834"/>
                  <a:gd name="connsiteX2" fmla="*/ 532038 w 535848"/>
                  <a:gd name="connsiteY2" fmla="*/ 479834 h 479834"/>
                  <a:gd name="connsiteX3" fmla="*/ 0 w 535848"/>
                  <a:gd name="connsiteY3" fmla="*/ 415064 h 479834"/>
                  <a:gd name="connsiteX4" fmla="*/ 0 w 535848"/>
                  <a:gd name="connsiteY4" fmla="*/ 26670 h 479834"/>
                  <a:gd name="connsiteX0" fmla="*/ 0 w 535848"/>
                  <a:gd name="connsiteY0" fmla="*/ 26670 h 415064"/>
                  <a:gd name="connsiteX1" fmla="*/ 535848 w 535848"/>
                  <a:gd name="connsiteY1" fmla="*/ 0 h 415064"/>
                  <a:gd name="connsiteX2" fmla="*/ 532038 w 535848"/>
                  <a:gd name="connsiteY2" fmla="*/ 399824 h 415064"/>
                  <a:gd name="connsiteX3" fmla="*/ 0 w 535848"/>
                  <a:gd name="connsiteY3" fmla="*/ 415064 h 415064"/>
                  <a:gd name="connsiteX4" fmla="*/ 0 w 535848"/>
                  <a:gd name="connsiteY4" fmla="*/ 26670 h 415064"/>
                  <a:gd name="connsiteX0" fmla="*/ 0 w 535848"/>
                  <a:gd name="connsiteY0" fmla="*/ 26670 h 415064"/>
                  <a:gd name="connsiteX1" fmla="*/ 535848 w 535848"/>
                  <a:gd name="connsiteY1" fmla="*/ 0 h 415064"/>
                  <a:gd name="connsiteX2" fmla="*/ 532038 w 535848"/>
                  <a:gd name="connsiteY2" fmla="*/ 380774 h 415064"/>
                  <a:gd name="connsiteX3" fmla="*/ 0 w 535848"/>
                  <a:gd name="connsiteY3" fmla="*/ 415064 h 415064"/>
                  <a:gd name="connsiteX4" fmla="*/ 0 w 535848"/>
                  <a:gd name="connsiteY4" fmla="*/ 26670 h 41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5848" h="415064">
                    <a:moveTo>
                      <a:pt x="0" y="26670"/>
                    </a:moveTo>
                    <a:lnTo>
                      <a:pt x="535848" y="0"/>
                    </a:lnTo>
                    <a:lnTo>
                      <a:pt x="532038" y="380774"/>
                    </a:lnTo>
                    <a:lnTo>
                      <a:pt x="0" y="415064"/>
                    </a:lnTo>
                    <a:lnTo>
                      <a:pt x="0" y="2667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直線コネクタ 74"/>
              <p:cNvCxnSpPr>
                <a:stCxn id="74" idx="0"/>
              </p:cNvCxnSpPr>
              <p:nvPr/>
            </p:nvCxnSpPr>
            <p:spPr>
              <a:xfrm>
                <a:off x="5193600" y="3666572"/>
                <a:ext cx="418206" cy="692066"/>
              </a:xfrm>
              <a:prstGeom prst="line">
                <a:avLst/>
              </a:prstGeom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>
                <a:endCxn id="74" idx="3"/>
              </p:cNvCxnSpPr>
              <p:nvPr/>
            </p:nvCxnSpPr>
            <p:spPr>
              <a:xfrm flipH="1" flipV="1">
                <a:off x="5193600" y="4054966"/>
                <a:ext cx="418206" cy="303672"/>
              </a:xfrm>
              <a:prstGeom prst="line">
                <a:avLst/>
              </a:prstGeom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>
                <a:endCxn id="74" idx="2"/>
              </p:cNvCxnSpPr>
              <p:nvPr/>
            </p:nvCxnSpPr>
            <p:spPr>
              <a:xfrm flipV="1">
                <a:off x="5611806" y="4020676"/>
                <a:ext cx="113832" cy="337962"/>
              </a:xfrm>
              <a:prstGeom prst="line">
                <a:avLst/>
              </a:prstGeom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/>
              <p:cNvCxnSpPr>
                <a:endCxn id="74" idx="1"/>
              </p:cNvCxnSpPr>
              <p:nvPr/>
            </p:nvCxnSpPr>
            <p:spPr>
              <a:xfrm flipV="1">
                <a:off x="5611806" y="3639902"/>
                <a:ext cx="117642" cy="718736"/>
              </a:xfrm>
              <a:prstGeom prst="line">
                <a:avLst/>
              </a:prstGeom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グループ化 83"/>
            <p:cNvGrpSpPr/>
            <p:nvPr/>
          </p:nvGrpSpPr>
          <p:grpSpPr>
            <a:xfrm>
              <a:off x="7735973" y="3644572"/>
              <a:ext cx="682626" cy="581400"/>
              <a:chOff x="5193600" y="3571322"/>
              <a:chExt cx="682626" cy="581400"/>
            </a:xfrm>
          </p:grpSpPr>
          <p:sp>
            <p:nvSpPr>
              <p:cNvPr id="85" name="正方形/長方形 6"/>
              <p:cNvSpPr/>
              <p:nvPr/>
            </p:nvSpPr>
            <p:spPr>
              <a:xfrm>
                <a:off x="5193600" y="3571322"/>
                <a:ext cx="535848" cy="483644"/>
              </a:xfrm>
              <a:custGeom>
                <a:avLst/>
                <a:gdLst>
                  <a:gd name="connsiteX0" fmla="*/ 0 w 528228"/>
                  <a:gd name="connsiteY0" fmla="*/ 0 h 388394"/>
                  <a:gd name="connsiteX1" fmla="*/ 528228 w 528228"/>
                  <a:gd name="connsiteY1" fmla="*/ 0 h 388394"/>
                  <a:gd name="connsiteX2" fmla="*/ 528228 w 528228"/>
                  <a:gd name="connsiteY2" fmla="*/ 388394 h 388394"/>
                  <a:gd name="connsiteX3" fmla="*/ 0 w 528228"/>
                  <a:gd name="connsiteY3" fmla="*/ 388394 h 388394"/>
                  <a:gd name="connsiteX4" fmla="*/ 0 w 528228"/>
                  <a:gd name="connsiteY4" fmla="*/ 0 h 388394"/>
                  <a:gd name="connsiteX0" fmla="*/ 0 w 532038"/>
                  <a:gd name="connsiteY0" fmla="*/ 0 h 521744"/>
                  <a:gd name="connsiteX1" fmla="*/ 528228 w 532038"/>
                  <a:gd name="connsiteY1" fmla="*/ 0 h 521744"/>
                  <a:gd name="connsiteX2" fmla="*/ 532038 w 532038"/>
                  <a:gd name="connsiteY2" fmla="*/ 521744 h 521744"/>
                  <a:gd name="connsiteX3" fmla="*/ 0 w 532038"/>
                  <a:gd name="connsiteY3" fmla="*/ 388394 h 521744"/>
                  <a:gd name="connsiteX4" fmla="*/ 0 w 532038"/>
                  <a:gd name="connsiteY4" fmla="*/ 0 h 521744"/>
                  <a:gd name="connsiteX0" fmla="*/ 0 w 532038"/>
                  <a:gd name="connsiteY0" fmla="*/ 0 h 521744"/>
                  <a:gd name="connsiteX1" fmla="*/ 528228 w 532038"/>
                  <a:gd name="connsiteY1" fmla="*/ 106680 h 521744"/>
                  <a:gd name="connsiteX2" fmla="*/ 532038 w 532038"/>
                  <a:gd name="connsiteY2" fmla="*/ 521744 h 521744"/>
                  <a:gd name="connsiteX3" fmla="*/ 0 w 532038"/>
                  <a:gd name="connsiteY3" fmla="*/ 388394 h 521744"/>
                  <a:gd name="connsiteX4" fmla="*/ 0 w 532038"/>
                  <a:gd name="connsiteY4" fmla="*/ 0 h 521744"/>
                  <a:gd name="connsiteX0" fmla="*/ 0 w 532038"/>
                  <a:gd name="connsiteY0" fmla="*/ 0 h 521744"/>
                  <a:gd name="connsiteX1" fmla="*/ 528228 w 532038"/>
                  <a:gd name="connsiteY1" fmla="*/ 125730 h 521744"/>
                  <a:gd name="connsiteX2" fmla="*/ 532038 w 532038"/>
                  <a:gd name="connsiteY2" fmla="*/ 521744 h 521744"/>
                  <a:gd name="connsiteX3" fmla="*/ 0 w 532038"/>
                  <a:gd name="connsiteY3" fmla="*/ 388394 h 521744"/>
                  <a:gd name="connsiteX4" fmla="*/ 0 w 532038"/>
                  <a:gd name="connsiteY4" fmla="*/ 0 h 521744"/>
                  <a:gd name="connsiteX0" fmla="*/ 0 w 532038"/>
                  <a:gd name="connsiteY0" fmla="*/ 0 h 521744"/>
                  <a:gd name="connsiteX1" fmla="*/ 524418 w 532038"/>
                  <a:gd name="connsiteY1" fmla="*/ 45720 h 521744"/>
                  <a:gd name="connsiteX2" fmla="*/ 532038 w 532038"/>
                  <a:gd name="connsiteY2" fmla="*/ 521744 h 521744"/>
                  <a:gd name="connsiteX3" fmla="*/ 0 w 532038"/>
                  <a:gd name="connsiteY3" fmla="*/ 388394 h 521744"/>
                  <a:gd name="connsiteX4" fmla="*/ 0 w 532038"/>
                  <a:gd name="connsiteY4" fmla="*/ 0 h 521744"/>
                  <a:gd name="connsiteX0" fmla="*/ 0 w 532038"/>
                  <a:gd name="connsiteY0" fmla="*/ 0 h 453164"/>
                  <a:gd name="connsiteX1" fmla="*/ 524418 w 532038"/>
                  <a:gd name="connsiteY1" fmla="*/ 45720 h 453164"/>
                  <a:gd name="connsiteX2" fmla="*/ 532038 w 532038"/>
                  <a:gd name="connsiteY2" fmla="*/ 453164 h 453164"/>
                  <a:gd name="connsiteX3" fmla="*/ 0 w 532038"/>
                  <a:gd name="connsiteY3" fmla="*/ 388394 h 453164"/>
                  <a:gd name="connsiteX4" fmla="*/ 0 w 532038"/>
                  <a:gd name="connsiteY4" fmla="*/ 0 h 453164"/>
                  <a:gd name="connsiteX0" fmla="*/ 0 w 532038"/>
                  <a:gd name="connsiteY0" fmla="*/ 0 h 453164"/>
                  <a:gd name="connsiteX1" fmla="*/ 532038 w 532038"/>
                  <a:gd name="connsiteY1" fmla="*/ 60960 h 453164"/>
                  <a:gd name="connsiteX2" fmla="*/ 532038 w 532038"/>
                  <a:gd name="connsiteY2" fmla="*/ 453164 h 453164"/>
                  <a:gd name="connsiteX3" fmla="*/ 0 w 532038"/>
                  <a:gd name="connsiteY3" fmla="*/ 388394 h 453164"/>
                  <a:gd name="connsiteX4" fmla="*/ 0 w 532038"/>
                  <a:gd name="connsiteY4" fmla="*/ 0 h 453164"/>
                  <a:gd name="connsiteX0" fmla="*/ 0 w 535848"/>
                  <a:gd name="connsiteY0" fmla="*/ 26670 h 479834"/>
                  <a:gd name="connsiteX1" fmla="*/ 535848 w 535848"/>
                  <a:gd name="connsiteY1" fmla="*/ 0 h 479834"/>
                  <a:gd name="connsiteX2" fmla="*/ 532038 w 535848"/>
                  <a:gd name="connsiteY2" fmla="*/ 479834 h 479834"/>
                  <a:gd name="connsiteX3" fmla="*/ 0 w 535848"/>
                  <a:gd name="connsiteY3" fmla="*/ 415064 h 479834"/>
                  <a:gd name="connsiteX4" fmla="*/ 0 w 535848"/>
                  <a:gd name="connsiteY4" fmla="*/ 26670 h 479834"/>
                  <a:gd name="connsiteX0" fmla="*/ 0 w 535848"/>
                  <a:gd name="connsiteY0" fmla="*/ 26670 h 415064"/>
                  <a:gd name="connsiteX1" fmla="*/ 535848 w 535848"/>
                  <a:gd name="connsiteY1" fmla="*/ 0 h 415064"/>
                  <a:gd name="connsiteX2" fmla="*/ 532038 w 535848"/>
                  <a:gd name="connsiteY2" fmla="*/ 399824 h 415064"/>
                  <a:gd name="connsiteX3" fmla="*/ 0 w 535848"/>
                  <a:gd name="connsiteY3" fmla="*/ 415064 h 415064"/>
                  <a:gd name="connsiteX4" fmla="*/ 0 w 535848"/>
                  <a:gd name="connsiteY4" fmla="*/ 26670 h 415064"/>
                  <a:gd name="connsiteX0" fmla="*/ 0 w 535848"/>
                  <a:gd name="connsiteY0" fmla="*/ 26670 h 415064"/>
                  <a:gd name="connsiteX1" fmla="*/ 535848 w 535848"/>
                  <a:gd name="connsiteY1" fmla="*/ 0 h 415064"/>
                  <a:gd name="connsiteX2" fmla="*/ 532038 w 535848"/>
                  <a:gd name="connsiteY2" fmla="*/ 380774 h 415064"/>
                  <a:gd name="connsiteX3" fmla="*/ 0 w 535848"/>
                  <a:gd name="connsiteY3" fmla="*/ 415064 h 415064"/>
                  <a:gd name="connsiteX4" fmla="*/ 0 w 535848"/>
                  <a:gd name="connsiteY4" fmla="*/ 26670 h 415064"/>
                  <a:gd name="connsiteX0" fmla="*/ 0 w 535848"/>
                  <a:gd name="connsiteY0" fmla="*/ 95250 h 483644"/>
                  <a:gd name="connsiteX1" fmla="*/ 535848 w 535848"/>
                  <a:gd name="connsiteY1" fmla="*/ 0 h 483644"/>
                  <a:gd name="connsiteX2" fmla="*/ 532038 w 535848"/>
                  <a:gd name="connsiteY2" fmla="*/ 449354 h 483644"/>
                  <a:gd name="connsiteX3" fmla="*/ 0 w 535848"/>
                  <a:gd name="connsiteY3" fmla="*/ 483644 h 483644"/>
                  <a:gd name="connsiteX4" fmla="*/ 0 w 535848"/>
                  <a:gd name="connsiteY4" fmla="*/ 95250 h 483644"/>
                  <a:gd name="connsiteX0" fmla="*/ 0 w 535848"/>
                  <a:gd name="connsiteY0" fmla="*/ 95250 h 483644"/>
                  <a:gd name="connsiteX1" fmla="*/ 535848 w 535848"/>
                  <a:gd name="connsiteY1" fmla="*/ 0 h 483644"/>
                  <a:gd name="connsiteX2" fmla="*/ 535848 w 535848"/>
                  <a:gd name="connsiteY2" fmla="*/ 384584 h 483644"/>
                  <a:gd name="connsiteX3" fmla="*/ 0 w 535848"/>
                  <a:gd name="connsiteY3" fmla="*/ 483644 h 483644"/>
                  <a:gd name="connsiteX4" fmla="*/ 0 w 535848"/>
                  <a:gd name="connsiteY4" fmla="*/ 95250 h 483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5848" h="483644">
                    <a:moveTo>
                      <a:pt x="0" y="95250"/>
                    </a:moveTo>
                    <a:lnTo>
                      <a:pt x="535848" y="0"/>
                    </a:lnTo>
                    <a:lnTo>
                      <a:pt x="535848" y="384584"/>
                    </a:lnTo>
                    <a:lnTo>
                      <a:pt x="0" y="483644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直線コネクタ 85"/>
              <p:cNvCxnSpPr>
                <a:stCxn id="85" idx="0"/>
              </p:cNvCxnSpPr>
              <p:nvPr/>
            </p:nvCxnSpPr>
            <p:spPr>
              <a:xfrm>
                <a:off x="5193600" y="3666572"/>
                <a:ext cx="682626" cy="486150"/>
              </a:xfrm>
              <a:prstGeom prst="line">
                <a:avLst/>
              </a:prstGeom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/>
              <p:cNvCxnSpPr>
                <a:endCxn id="85" idx="3"/>
              </p:cNvCxnSpPr>
              <p:nvPr/>
            </p:nvCxnSpPr>
            <p:spPr>
              <a:xfrm flipH="1" flipV="1">
                <a:off x="5193600" y="4054966"/>
                <a:ext cx="682626" cy="97756"/>
              </a:xfrm>
              <a:prstGeom prst="line">
                <a:avLst/>
              </a:prstGeom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>
                <a:endCxn id="85" idx="2"/>
              </p:cNvCxnSpPr>
              <p:nvPr/>
            </p:nvCxnSpPr>
            <p:spPr>
              <a:xfrm flipH="1" flipV="1">
                <a:off x="5729448" y="3955906"/>
                <a:ext cx="146778" cy="196816"/>
              </a:xfrm>
              <a:prstGeom prst="line">
                <a:avLst/>
              </a:prstGeom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>
                <a:endCxn id="85" idx="1"/>
              </p:cNvCxnSpPr>
              <p:nvPr/>
            </p:nvCxnSpPr>
            <p:spPr>
              <a:xfrm flipH="1" flipV="1">
                <a:off x="5729448" y="3571322"/>
                <a:ext cx="146778" cy="581400"/>
              </a:xfrm>
              <a:prstGeom prst="line">
                <a:avLst/>
              </a:prstGeom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円/楕円 106"/>
            <p:cNvSpPr/>
            <p:nvPr/>
          </p:nvSpPr>
          <p:spPr>
            <a:xfrm>
              <a:off x="6587379" y="2867753"/>
              <a:ext cx="45719" cy="4571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9" name="直線コネクタ 108"/>
            <p:cNvCxnSpPr>
              <a:stCxn id="107" idx="3"/>
            </p:cNvCxnSpPr>
            <p:nvPr/>
          </p:nvCxnSpPr>
          <p:spPr>
            <a:xfrm flipH="1">
              <a:off x="5031620" y="2906777"/>
              <a:ext cx="1562454" cy="1299117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107" idx="4"/>
            </p:cNvCxnSpPr>
            <p:nvPr/>
          </p:nvCxnSpPr>
          <p:spPr>
            <a:xfrm flipH="1">
              <a:off x="5935656" y="2913472"/>
              <a:ext cx="674583" cy="156413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/>
            <p:cNvCxnSpPr>
              <a:stCxn id="107" idx="4"/>
            </p:cNvCxnSpPr>
            <p:nvPr/>
          </p:nvCxnSpPr>
          <p:spPr>
            <a:xfrm>
              <a:off x="6610239" y="2913472"/>
              <a:ext cx="701006" cy="1677479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>
              <a:stCxn id="107" idx="5"/>
            </p:cNvCxnSpPr>
            <p:nvPr/>
          </p:nvCxnSpPr>
          <p:spPr>
            <a:xfrm>
              <a:off x="6626403" y="2906777"/>
              <a:ext cx="1776032" cy="13125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正方形/長方形 148"/>
          <p:cNvSpPr/>
          <p:nvPr/>
        </p:nvSpPr>
        <p:spPr>
          <a:xfrm>
            <a:off x="553369" y="4833647"/>
            <a:ext cx="3706212" cy="480260"/>
          </a:xfrm>
          <a:prstGeom prst="rect">
            <a:avLst/>
          </a:prstGeom>
          <a:solidFill>
            <a:srgbClr val="E7EAF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ja-JP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蓄積誤差</a:t>
            </a:r>
            <a:r>
              <a:rPr lang="ja-JP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による</a:t>
            </a:r>
            <a:r>
              <a:rPr lang="ja-JP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精度低下</a:t>
            </a:r>
            <a:endParaRPr lang="ja-JP" alt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0" name="正方形/長方形 149"/>
          <p:cNvSpPr/>
          <p:nvPr/>
        </p:nvSpPr>
        <p:spPr>
          <a:xfrm>
            <a:off x="4926330" y="4833647"/>
            <a:ext cx="3690758" cy="480260"/>
          </a:xfrm>
          <a:prstGeom prst="rect">
            <a:avLst/>
          </a:prstGeom>
          <a:solidFill>
            <a:srgbClr val="E7EAF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ja-JP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高精度</a:t>
            </a:r>
            <a:r>
              <a:rPr lang="ja-JP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な</a:t>
            </a:r>
            <a:r>
              <a:rPr lang="ja-JP" altLang="en-US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計測</a:t>
            </a:r>
            <a:endParaRPr lang="en-US" altLang="ja-JP" sz="20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1" name="正方形/長方形 150"/>
          <p:cNvSpPr/>
          <p:nvPr/>
        </p:nvSpPr>
        <p:spPr>
          <a:xfrm>
            <a:off x="553369" y="5398697"/>
            <a:ext cx="3706212" cy="480260"/>
          </a:xfrm>
          <a:prstGeom prst="rect">
            <a:avLst/>
          </a:prstGeom>
          <a:solidFill>
            <a:srgbClr val="E7EAF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ja-JP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実スケール</a:t>
            </a:r>
            <a:r>
              <a:rPr lang="ja-JP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の</a:t>
            </a:r>
            <a:r>
              <a:rPr lang="ja-JP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計測</a:t>
            </a:r>
          </a:p>
        </p:txBody>
      </p:sp>
      <p:sp>
        <p:nvSpPr>
          <p:cNvPr id="152" name="正方形/長方形 151"/>
          <p:cNvSpPr/>
          <p:nvPr/>
        </p:nvSpPr>
        <p:spPr>
          <a:xfrm>
            <a:off x="4926330" y="5398697"/>
            <a:ext cx="3690758" cy="480260"/>
          </a:xfrm>
          <a:prstGeom prst="rect">
            <a:avLst/>
          </a:prstGeom>
          <a:solidFill>
            <a:srgbClr val="E7EAF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ja-JP" altLang="en-US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スケール</a:t>
            </a:r>
            <a:r>
              <a:rPr lang="ja-JP" alt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が</a:t>
            </a:r>
            <a:r>
              <a:rPr lang="ja-JP" altLang="en-US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不定</a:t>
            </a:r>
            <a:endParaRPr lang="en-US" altLang="ja-JP" sz="20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3" name="右矢印 152"/>
          <p:cNvSpPr/>
          <p:nvPr/>
        </p:nvSpPr>
        <p:spPr>
          <a:xfrm>
            <a:off x="4259581" y="4927854"/>
            <a:ext cx="671385" cy="29184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54" name="右矢印 153"/>
          <p:cNvSpPr/>
          <p:nvPr/>
        </p:nvSpPr>
        <p:spPr>
          <a:xfrm flipH="1">
            <a:off x="4259581" y="5492904"/>
            <a:ext cx="671384" cy="29184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1404848" y="6145475"/>
            <a:ext cx="6340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/>
              <a:t>両手法の欠点を互いに補いあうことができる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4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定義 7">
      <a:dk1>
        <a:srgbClr val="191919"/>
      </a:dk1>
      <a:lt1>
        <a:srgbClr val="FFFFFF"/>
      </a:lt1>
      <a:dk2>
        <a:srgbClr val="0B2075"/>
      </a:dk2>
      <a:lt2>
        <a:srgbClr val="FFFFFF"/>
      </a:lt2>
      <a:accent1>
        <a:srgbClr val="2841A6"/>
      </a:accent1>
      <a:accent2>
        <a:srgbClr val="BD8E00"/>
      </a:accent2>
      <a:accent3>
        <a:srgbClr val="D20000"/>
      </a:accent3>
      <a:accent4>
        <a:srgbClr val="A20000"/>
      </a:accent4>
      <a:accent5>
        <a:srgbClr val="53813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2540</TotalTime>
  <Words>2121</Words>
  <Application>Microsoft Office PowerPoint</Application>
  <PresentationFormat>画面に合わせる (4:3)</PresentationFormat>
  <Paragraphs>737</Paragraphs>
  <Slides>48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9" baseType="lpstr">
      <vt:lpstr>ＭＳ Ｐゴシック</vt:lpstr>
      <vt:lpstr>メイリオ</vt:lpstr>
      <vt:lpstr>Arial</vt:lpstr>
      <vt:lpstr>Calibri</vt:lpstr>
      <vt:lpstr>Cambria Math</vt:lpstr>
      <vt:lpstr>Century</vt:lpstr>
      <vt:lpstr>Segoe UI</vt:lpstr>
      <vt:lpstr>Times New Roman</vt:lpstr>
      <vt:lpstr>Wingdings</vt:lpstr>
      <vt:lpstr>Office テーマ</vt:lpstr>
      <vt:lpstr>数式</vt:lpstr>
      <vt:lpstr>モバイル機器のリアルタイム自己位置推定に向けた 統合フィルタリング手法の開発</vt:lpstr>
      <vt:lpstr>研究の背景</vt:lpstr>
      <vt:lpstr>研究の背景 | 既存手法</vt:lpstr>
      <vt:lpstr>研究の背景 | 既存手法</vt:lpstr>
      <vt:lpstr>研究の背景 | 既存手法</vt:lpstr>
      <vt:lpstr>研究の背景 | 既存手法</vt:lpstr>
      <vt:lpstr>研究の背景 | 既存手法</vt:lpstr>
      <vt:lpstr>研究の背景 | 既存手法</vt:lpstr>
      <vt:lpstr>研究の背景 | 既存手法</vt:lpstr>
      <vt:lpstr>研究の背景 | 既存手法</vt:lpstr>
      <vt:lpstr>研究の背景 | 既存手法</vt:lpstr>
      <vt:lpstr>研究の背景 | 既存手法</vt:lpstr>
      <vt:lpstr>研究の目的</vt:lpstr>
      <vt:lpstr>研究の手法</vt:lpstr>
      <vt:lpstr>研究の手法</vt:lpstr>
      <vt:lpstr>研究の手法</vt:lpstr>
      <vt:lpstr>研究の手法</vt:lpstr>
      <vt:lpstr>研究の手法</vt:lpstr>
      <vt:lpstr>研究の手法</vt:lpstr>
      <vt:lpstr>研究の手法</vt:lpstr>
      <vt:lpstr>研究の手法</vt:lpstr>
      <vt:lpstr>研究の手法</vt:lpstr>
      <vt:lpstr>研究の手法</vt:lpstr>
      <vt:lpstr>研究の手法</vt:lpstr>
      <vt:lpstr>研究の手法</vt:lpstr>
      <vt:lpstr>研究の手法</vt:lpstr>
      <vt:lpstr>研究の手法 | システムモデル</vt:lpstr>
      <vt:lpstr>研究の手法| 観測モデル</vt:lpstr>
      <vt:lpstr>今後の方針</vt:lpstr>
      <vt:lpstr>PowerPoint プレゼンテーション</vt:lpstr>
      <vt:lpstr>今後の展望</vt:lpstr>
      <vt:lpstr>屋内ナビゲーションへの応用</vt:lpstr>
      <vt:lpstr>その他の屋内ナビゲーション</vt:lpstr>
      <vt:lpstr>その他の屋内ナビゲーション</vt:lpstr>
      <vt:lpstr>その他の屋内ナビゲーション</vt:lpstr>
      <vt:lpstr>研究の背景 | 既存手法</vt:lpstr>
      <vt:lpstr>研究の背景 | 既存手法</vt:lpstr>
      <vt:lpstr>研究の背景 | 既存手法</vt:lpstr>
      <vt:lpstr>研究の背景 | 既存手法</vt:lpstr>
      <vt:lpstr>研究の背景</vt:lpstr>
      <vt:lpstr>SLAM</vt:lpstr>
      <vt:lpstr>既往研究</vt:lpstr>
      <vt:lpstr>提案手法</vt:lpstr>
      <vt:lpstr>提案手法</vt:lpstr>
      <vt:lpstr>提案手法</vt:lpstr>
      <vt:lpstr>Appendix</vt:lpstr>
      <vt:lpstr>Appendix</vt:lpstr>
      <vt:lpstr>精度検証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Nagara</dc:creator>
  <cp:lastModifiedBy>Nagara</cp:lastModifiedBy>
  <cp:revision>453</cp:revision>
  <cp:lastPrinted>2015-02-18T09:03:04Z</cp:lastPrinted>
  <dcterms:created xsi:type="dcterms:W3CDTF">2014-11-11T07:55:05Z</dcterms:created>
  <dcterms:modified xsi:type="dcterms:W3CDTF">2015-02-26T06:49:38Z</dcterms:modified>
</cp:coreProperties>
</file>