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17"/>
  </p:handoutMasterIdLst>
  <p:sldIdLst>
    <p:sldId id="256" r:id="rId2"/>
    <p:sldId id="257" r:id="rId3"/>
    <p:sldId id="270" r:id="rId4"/>
    <p:sldId id="258" r:id="rId5"/>
    <p:sldId id="259" r:id="rId6"/>
    <p:sldId id="261" r:id="rId7"/>
    <p:sldId id="262" r:id="rId8"/>
    <p:sldId id="269" r:id="rId9"/>
    <p:sldId id="263" r:id="rId10"/>
    <p:sldId id="264" r:id="rId11"/>
    <p:sldId id="260" r:id="rId12"/>
    <p:sldId id="268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373" autoAdjust="0"/>
  </p:normalViewPr>
  <p:slideViewPr>
    <p:cSldViewPr snapToGrid="0">
      <p:cViewPr varScale="1">
        <p:scale>
          <a:sx n="85" d="100"/>
          <a:sy n="85" d="100"/>
        </p:scale>
        <p:origin x="158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AA6EE975-A02B-45FC-9686-562DC159E6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4CFA524-4639-4EB3-9ABD-A483408CBA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ACBB8-6D49-4BDE-88BE-8F4246F050A3}" type="datetimeFigureOut">
              <a:rPr kumimoji="1" lang="ja-JP" altLang="en-US" smtClean="0"/>
              <a:t>2018/2/14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0624371-BDB7-4186-A6B5-D4F8CB17B9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F006846-E314-43EB-B7D1-E065219954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70487-12BD-4231-9CF3-EF67E11324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473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4CF46D-851B-49D8-B855-D5968A3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CFCFFF5-5923-44F5-9E39-3ACD1F33D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9516CC-0E22-47A3-944A-A9712C92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4EEF-10C0-4763-8A6D-09C03F914823}" type="datetimeFigureOut">
              <a:rPr kumimoji="1" lang="ja-JP" altLang="en-US" smtClean="0"/>
              <a:t>2018/2/14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60E820-ABEE-445D-B6D6-4366F706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B47A96-5F3E-433B-9BC4-4763F5B2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268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D2CE90-98E5-463B-B7E0-45F64BA3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B11AAA7-F7E4-42AF-AD3F-F88EEDCE1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B58EAD-534B-47F1-A39E-8CD5AE20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4EEF-10C0-4763-8A6D-09C03F914823}" type="datetimeFigureOut">
              <a:rPr kumimoji="1" lang="ja-JP" altLang="en-US" smtClean="0"/>
              <a:t>2018/2/14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7AFF71-6B5D-4633-BFB0-7FDACC8B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B45279-F9D1-487B-BA98-FF7F15C0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929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64D5286-189B-4952-BA3B-33BE2C329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D05B75-F21D-4B6E-AAC4-4CC18B552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20692C-A1C7-494D-83A9-15782E41B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4EEF-10C0-4763-8A6D-09C03F914823}" type="datetimeFigureOut">
              <a:rPr kumimoji="1" lang="ja-JP" altLang="en-US" smtClean="0"/>
              <a:t>2018/2/14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44ECCF-20AD-4D6E-A6C7-057CBFDA6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07C346-C437-443F-957E-11F95115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39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8B53C1-2B1A-4F8D-BB97-D62FAAEA4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124B0E-84AD-4A2A-BE93-1C2AE8645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52A2D4-6CD9-4E34-8185-A1E541B5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4EEF-10C0-4763-8A6D-09C03F914823}" type="datetimeFigureOut">
              <a:rPr kumimoji="1" lang="ja-JP" altLang="en-US" smtClean="0"/>
              <a:t>2018/2/14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DE6241-6FB6-4524-ACCD-FB7708BF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0C97DA-2077-4E22-9A30-0A80C8AF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84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172763-39E8-4A64-85D7-32D521A2B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D762D0-09B3-4FBA-A5F2-BA2969B27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AC36B0-A14F-4EB9-ADEC-C318D6565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4EEF-10C0-4763-8A6D-09C03F914823}" type="datetimeFigureOut">
              <a:rPr kumimoji="1" lang="ja-JP" altLang="en-US" smtClean="0"/>
              <a:t>2018/2/14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AA0C91-8257-49AA-B145-FCB76E4E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66B8F3-8641-4F8D-BBE6-3041E96E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95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0CDF14-3267-43F6-88FE-06B87FB8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3F1077-42FB-4244-A399-DCD6FB472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E0E5FB-E0F9-4136-8442-6EF234F15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D692E0-D0A8-451B-B20F-E53E51AFA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4EEF-10C0-4763-8A6D-09C03F914823}" type="datetimeFigureOut">
              <a:rPr kumimoji="1" lang="ja-JP" altLang="en-US" smtClean="0"/>
              <a:t>2018/2/14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5F901A-5135-438B-BE6B-B8996298C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A629B1-32C7-4B9A-B377-77AB57EE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911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210ABC-F043-4E8E-B428-20126619A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DDC351-0E65-4AD2-9BA6-538F00A38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06BEC6-FED7-46AD-AF73-218B135BF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CF3EE1E-93E3-4264-B984-52170C289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7A50CDB-65D5-4F0C-A053-CD39D6ACF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599C55B-CABD-41E1-A443-ECCF2047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4EEF-10C0-4763-8A6D-09C03F914823}" type="datetimeFigureOut">
              <a:rPr kumimoji="1" lang="ja-JP" altLang="en-US" smtClean="0"/>
              <a:t>2018/2/14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E6DBFEA-0E30-4B6E-BF00-230E4F569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0E38A46-CF41-4C38-8771-941B8486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15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D4392B-48FD-4706-A0B0-48BAFCB5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FB10F2-1DF6-46A9-BB3C-311A8F1B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4EEF-10C0-4763-8A6D-09C03F914823}" type="datetimeFigureOut">
              <a:rPr kumimoji="1" lang="ja-JP" altLang="en-US" smtClean="0"/>
              <a:t>2018/2/14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472E41-E183-4CD4-AF70-273F396D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42036BD-724A-4282-9113-103818F5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85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BFBC917-FB9C-4044-86EE-712DCD49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4EEF-10C0-4763-8A6D-09C03F914823}" type="datetimeFigureOut">
              <a:rPr kumimoji="1" lang="ja-JP" altLang="en-US" smtClean="0"/>
              <a:t>2018/2/14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043A3BE-95E4-4F03-BEA0-9CDFC08F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2C1C96A-8FB1-4893-B119-4A95AE06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443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674DB4-1A12-4E8D-A6FF-14D7FF96E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D2118A-E83B-47E6-BD6D-66B3ED300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9AD37C-11E1-4B05-B4F3-B26554926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BC7C06-EFDE-43CC-BDE4-24294798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4EEF-10C0-4763-8A6D-09C03F914823}" type="datetimeFigureOut">
              <a:rPr kumimoji="1" lang="ja-JP" altLang="en-US" smtClean="0"/>
              <a:t>2018/2/14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19AD1A-2872-44FB-9ED8-1F3A6D592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093D58-0BF2-49C7-A935-BA329116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18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1898CF-9E23-4BB6-AD7C-11A7E42AE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16680C0-BB70-4C9F-830F-25BEBAACE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A4BED9-8B5E-4FA3-BC53-5781187D2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542D41-6A77-42BB-A89A-AC8AE097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4EEF-10C0-4763-8A6D-09C03F914823}" type="datetimeFigureOut">
              <a:rPr kumimoji="1" lang="ja-JP" altLang="en-US" smtClean="0"/>
              <a:t>2018/2/14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2C1317-106B-4C09-9821-5701AF0F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EA8D0A-2696-444D-89A7-9B3164D7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49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553F4BB-2377-42EA-A100-7E9A9B4C4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5D0AE0-A0DF-4905-BED7-EB84F7445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195CB5-AECD-4206-BB9A-8004AADC1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44EEF-10C0-4763-8A6D-09C03F914823}" type="datetimeFigureOut">
              <a:rPr kumimoji="1" lang="ja-JP" altLang="en-US" smtClean="0"/>
              <a:t>2018/2/14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700278-4DB9-463E-B202-BF6D421CB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5AF382-FCB8-4E87-ADFB-8242FBF02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09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357081F-F80B-4CB9-91A6-C4B0111C93BC}"/>
              </a:ext>
            </a:extLst>
          </p:cNvPr>
          <p:cNvSpPr/>
          <p:nvPr/>
        </p:nvSpPr>
        <p:spPr>
          <a:xfrm>
            <a:off x="0" y="-1"/>
            <a:ext cx="9144000" cy="39792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1B473878-295F-4FD1-AAB2-7E1CB409D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139" y="1894643"/>
            <a:ext cx="8399721" cy="990047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r>
              <a:rPr lang="ja-JP" altLang="en-US" sz="2800" b="1" dirty="0">
                <a:solidFill>
                  <a:schemeClr val="bg1"/>
                </a:solidFill>
              </a:rPr>
              <a:t>コンピューテーショナルフォトグラフィに基づく</a:t>
            </a:r>
            <a:br>
              <a:rPr lang="en-US" altLang="ja-JP" sz="2800" b="1" dirty="0">
                <a:solidFill>
                  <a:schemeClr val="bg1"/>
                </a:solidFill>
              </a:rPr>
            </a:br>
            <a:r>
              <a:rPr lang="en-US" altLang="ja-JP" sz="2800" b="1" dirty="0">
                <a:solidFill>
                  <a:schemeClr val="bg1"/>
                </a:solidFill>
              </a:rPr>
              <a:t>3</a:t>
            </a:r>
            <a:r>
              <a:rPr lang="ja-JP" altLang="en-US" sz="2800" b="1" dirty="0">
                <a:solidFill>
                  <a:schemeClr val="bg1"/>
                </a:solidFill>
              </a:rPr>
              <a:t>次元計測による物体認識手法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A62506DB-366A-4F6B-8229-992CB2810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175918"/>
            <a:ext cx="6858000" cy="2557130"/>
          </a:xfrm>
          <a:ln>
            <a:noFill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地域</a:t>
            </a:r>
            <a:r>
              <a:rPr lang="ja-JP" altLang="en-US" sz="24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／</a:t>
            </a:r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情報研究室　修士</a:t>
            </a:r>
            <a:r>
              <a:rPr kumimoji="1" lang="en-US" altLang="ja-JP" sz="24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1</a:t>
            </a:r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年</a:t>
            </a:r>
            <a:endParaRPr kumimoji="1" lang="en-US" altLang="ja-JP" sz="24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ja-JP" sz="24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37-176011</a:t>
            </a:r>
            <a:r>
              <a:rPr lang="ja-JP" altLang="en-US" sz="24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　梶原裕希</a:t>
            </a:r>
            <a:endParaRPr lang="en-US" altLang="ja-JP" sz="24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主査：布施孝志教授</a:t>
            </a:r>
            <a:endParaRPr kumimoji="1" lang="en-US" altLang="ja-JP" sz="24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副</a:t>
            </a:r>
            <a:r>
              <a:rPr lang="ja-JP" altLang="en-US" sz="24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査：竹内渉准教授</a:t>
            </a:r>
            <a:endParaRPr kumimoji="1" lang="ja-JP" altLang="en-US" sz="24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タイトル 5">
            <a:extLst>
              <a:ext uri="{FF2B5EF4-FFF2-40B4-BE49-F238E27FC236}">
                <a16:creationId xmlns:a16="http://schemas.microsoft.com/office/drawing/2014/main" id="{305D3F5A-5A46-4661-891E-BD777D294085}"/>
              </a:ext>
            </a:extLst>
          </p:cNvPr>
          <p:cNvSpPr txBox="1">
            <a:spLocks/>
          </p:cNvSpPr>
          <p:nvPr/>
        </p:nvSpPr>
        <p:spPr>
          <a:xfrm>
            <a:off x="372139" y="343904"/>
            <a:ext cx="4572000" cy="603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800" b="1" dirty="0">
                <a:solidFill>
                  <a:schemeClr val="bg1"/>
                </a:solidFill>
              </a:rPr>
              <a:t>修士論文中間審査</a:t>
            </a:r>
            <a:r>
              <a:rPr lang="en-US" altLang="ja-JP" sz="1800" b="1" dirty="0">
                <a:solidFill>
                  <a:schemeClr val="bg1"/>
                </a:solidFill>
              </a:rPr>
              <a:t>(2018/02/19)</a:t>
            </a:r>
            <a:endParaRPr lang="ja-JP" altLang="en-US" sz="1800" b="1" dirty="0">
              <a:solidFill>
                <a:schemeClr val="bg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C3EF4A6-B097-45C0-A9D1-5F898E4386F2}"/>
              </a:ext>
            </a:extLst>
          </p:cNvPr>
          <p:cNvSpPr/>
          <p:nvPr/>
        </p:nvSpPr>
        <p:spPr>
          <a:xfrm flipV="1">
            <a:off x="0" y="3866975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32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/>
              <a:t>　ライトフィールドカメラを用いた三次元計測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1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B4FB5421-CD28-414D-9DB7-159EFBA4B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97881"/>
            <a:ext cx="7038975" cy="4059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b="1" dirty="0"/>
              <a:t>従来の三次元計測手法との比較</a:t>
            </a:r>
            <a:endParaRPr kumimoji="1" lang="en-US" altLang="ja-JP" sz="2000" b="1" dirty="0"/>
          </a:p>
          <a:p>
            <a:pPr marL="0" indent="0">
              <a:buNone/>
            </a:pPr>
            <a:endParaRPr lang="en-US" altLang="ja-JP" sz="2000" b="1" dirty="0"/>
          </a:p>
          <a:p>
            <a:pPr marL="0" indent="0">
              <a:buNone/>
            </a:pPr>
            <a:r>
              <a:rPr kumimoji="1" lang="ja-JP" altLang="en-US" sz="2000" b="1" dirty="0"/>
              <a:t>視差</a:t>
            </a:r>
            <a:endParaRPr kumimoji="1" lang="en-US" altLang="ja-JP" sz="2000" b="1" dirty="0"/>
          </a:p>
          <a:p>
            <a:pPr marL="0" indent="0">
              <a:buNone/>
            </a:pPr>
            <a:r>
              <a:rPr lang="ja-JP" altLang="en-US" sz="2000" b="1" dirty="0"/>
              <a:t>焦点距離</a:t>
            </a:r>
            <a:endParaRPr lang="en-US" altLang="ja-JP" sz="2000" b="1" dirty="0"/>
          </a:p>
          <a:p>
            <a:pPr marL="0" indent="0">
              <a:buNone/>
            </a:pPr>
            <a:endParaRPr kumimoji="1" lang="en-US" altLang="ja-JP" sz="2000" b="1" dirty="0"/>
          </a:p>
          <a:p>
            <a:pPr marL="0" indent="0">
              <a:buNone/>
            </a:pPr>
            <a:r>
              <a:rPr kumimoji="1" lang="ja-JP" altLang="en-US" sz="2000" b="1" dirty="0"/>
              <a:t>エピポーラ制約</a:t>
            </a:r>
            <a:endParaRPr kumimoji="1" lang="en-US" altLang="ja-JP" sz="2000" b="1" dirty="0"/>
          </a:p>
        </p:txBody>
      </p:sp>
      <p:sp>
        <p:nvSpPr>
          <p:cNvPr id="2" name="平行四辺形 1">
            <a:extLst>
              <a:ext uri="{FF2B5EF4-FFF2-40B4-BE49-F238E27FC236}">
                <a16:creationId xmlns:a16="http://schemas.microsoft.com/office/drawing/2014/main" id="{1CFA087E-D09C-4363-8F76-F3B4BB83C479}"/>
              </a:ext>
            </a:extLst>
          </p:cNvPr>
          <p:cNvSpPr/>
          <p:nvPr/>
        </p:nvSpPr>
        <p:spPr>
          <a:xfrm rot="5400000">
            <a:off x="1504244" y="4334932"/>
            <a:ext cx="1964267" cy="1845734"/>
          </a:xfrm>
          <a:prstGeom prst="parallelogram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3D89F665-3B98-4748-AE64-4530A45DDBF7}"/>
              </a:ext>
            </a:extLst>
          </p:cNvPr>
          <p:cNvSpPr/>
          <p:nvPr/>
        </p:nvSpPr>
        <p:spPr>
          <a:xfrm rot="16200000" flipH="1">
            <a:off x="5240868" y="4334933"/>
            <a:ext cx="1964267" cy="1845734"/>
          </a:xfrm>
          <a:prstGeom prst="parallelogram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11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203369B-678B-406C-AC17-D2EC7810AA72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/>
              <a:t>　研究計画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EF78B70-EB29-468C-8AAC-AE4E46B7567C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73AF744-7BD7-4A0F-8CC9-A960460F7065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1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351A763-BD72-446E-8CF2-499F3622909B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D7C7AB44-9E93-4D5F-A263-237847AA3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236121"/>
              </p:ext>
            </p:extLst>
          </p:nvPr>
        </p:nvGraphicFramePr>
        <p:xfrm>
          <a:off x="476250" y="1250281"/>
          <a:ext cx="57531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325">
                  <a:extLst>
                    <a:ext uri="{9D8B030D-6E8A-4147-A177-3AD203B41FA5}">
                      <a16:colId xmlns:a16="http://schemas.microsoft.com/office/drawing/2014/main" val="451840542"/>
                    </a:ext>
                  </a:extLst>
                </a:gridCol>
                <a:gridCol w="4295775">
                  <a:extLst>
                    <a:ext uri="{9D8B030D-6E8A-4147-A177-3AD203B41FA5}">
                      <a16:colId xmlns:a16="http://schemas.microsoft.com/office/drawing/2014/main" val="2105425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時期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研究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97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2018</a:t>
                      </a:r>
                      <a:r>
                        <a:rPr kumimoji="1" lang="ja-JP" altLang="en-US" dirty="0"/>
                        <a:t>年</a:t>
                      </a:r>
                      <a:r>
                        <a:rPr kumimoji="1" lang="en-US" altLang="ja-JP" dirty="0"/>
                        <a:t>3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関連論文のレビュー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084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r>
                        <a:rPr kumimoji="1" lang="ja-JP" altLang="en-US" dirty="0"/>
                        <a:t>月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ライトフィールドカメラの購入など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843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15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0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1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66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387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6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38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302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2019</a:t>
                      </a:r>
                      <a:r>
                        <a:rPr kumimoji="1" lang="ja-JP" altLang="en-US" dirty="0"/>
                        <a:t>年</a:t>
                      </a:r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05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修士論文提出、最終発表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616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142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203369B-678B-406C-AC17-D2EC7810AA72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/>
              <a:t>　発表資料目次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EF78B70-EB29-468C-8AAC-AE4E46B7567C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B2819B6-A076-4C81-9FB4-DF411178C519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1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47C9E89-139F-4FBE-8F67-99D7A56A96CE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3FEDA7D-F179-4F5B-AD8C-A61C51FB1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998" y="1230664"/>
            <a:ext cx="6588684" cy="4274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b="1" dirty="0"/>
              <a:t>コンピューテーショナルフォトグラフィとは？</a:t>
            </a:r>
            <a:endParaRPr lang="en-US" altLang="ja-JP" sz="2000" b="1" dirty="0"/>
          </a:p>
          <a:p>
            <a:pPr marL="0" indent="0">
              <a:buNone/>
            </a:pPr>
            <a:r>
              <a:rPr kumimoji="1" lang="ja-JP" altLang="en-US" sz="2000" b="1" dirty="0"/>
              <a:t>　</a:t>
            </a:r>
            <a:r>
              <a:rPr kumimoji="1" lang="ja-JP" altLang="en-US" sz="2000" dirty="0"/>
              <a:t>関連分野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従来の画像処理手法との比較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b="1" dirty="0"/>
              <a:t>光学系の再定義</a:t>
            </a:r>
            <a:endParaRPr lang="en-US" altLang="ja-JP" sz="2000" b="1" dirty="0"/>
          </a:p>
          <a:p>
            <a:pPr marL="0" indent="0">
              <a:buNone/>
            </a:pPr>
            <a:r>
              <a:rPr lang="ja-JP" altLang="en-US" sz="2000" b="1" dirty="0"/>
              <a:t>ライトフィールドカメラの原理</a:t>
            </a:r>
            <a:endParaRPr lang="en-US" altLang="ja-JP" sz="2000" b="1" dirty="0"/>
          </a:p>
          <a:p>
            <a:pPr marL="0" indent="0">
              <a:buNone/>
            </a:pPr>
            <a:r>
              <a:rPr lang="ja-JP" altLang="en-US" sz="2000" b="1" dirty="0"/>
              <a:t>　</a:t>
            </a:r>
            <a:r>
              <a:rPr lang="ja-JP" altLang="en-US" sz="2000" dirty="0"/>
              <a:t>従来のカメラとの比較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多視点画像の取得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全焦点画像の取得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b="1" dirty="0"/>
              <a:t>研究の流れ</a:t>
            </a:r>
            <a:endParaRPr lang="en-US" altLang="ja-JP" sz="2000" b="1" dirty="0"/>
          </a:p>
          <a:p>
            <a:pPr marL="0" indent="0">
              <a:buNone/>
            </a:pPr>
            <a:r>
              <a:rPr lang="ja-JP" altLang="en-US" sz="2000" b="1" dirty="0"/>
              <a:t>ライトフィールドカメラを用いた三次元計測</a:t>
            </a:r>
            <a:endParaRPr lang="en-US" altLang="ja-JP" sz="2000" b="1" dirty="0"/>
          </a:p>
          <a:p>
            <a:pPr marL="0" indent="0">
              <a:buNone/>
            </a:pPr>
            <a:r>
              <a:rPr lang="ja-JP" altLang="en-US" sz="2000" b="1" dirty="0"/>
              <a:t>研究計画</a:t>
            </a:r>
            <a:endParaRPr lang="en-US" altLang="ja-JP" sz="2000" b="1" dirty="0"/>
          </a:p>
          <a:p>
            <a:pPr marL="0" indent="0">
              <a:buNone/>
            </a:pPr>
            <a:endParaRPr lang="en-US" altLang="ja-JP" sz="2000" b="1" dirty="0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A0FB9FE8-FD04-4169-95A8-CFCC9C7C0974}"/>
              </a:ext>
            </a:extLst>
          </p:cNvPr>
          <p:cNvSpPr txBox="1">
            <a:spLocks/>
          </p:cNvSpPr>
          <p:nvPr/>
        </p:nvSpPr>
        <p:spPr>
          <a:xfrm>
            <a:off x="399998" y="1230664"/>
            <a:ext cx="6588684" cy="4274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ja-JP" sz="2000" b="1" dirty="0"/>
              <a:t>1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ja-JP" sz="2000" b="1" dirty="0"/>
              <a:t>2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ja-JP" sz="2000" b="1" dirty="0"/>
              <a:t>3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ja-JP" sz="2000" b="1" dirty="0"/>
              <a:t>4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ja-JP" sz="2000" b="1" dirty="0"/>
              <a:t>5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ja-JP" sz="2000" b="1" dirty="0"/>
              <a:t>6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ja-JP" sz="2000" b="1" dirty="0"/>
              <a:t>7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ja-JP" sz="2000" b="1" dirty="0"/>
              <a:t>8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ja-JP" sz="2000" b="1" dirty="0"/>
              <a:t>9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ja-JP" sz="2000" b="1" dirty="0"/>
              <a:t>10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ja-JP" sz="2000" b="1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708601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0346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709C742-BC51-4F7A-BBEF-3D763C916985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/>
              <a:t>　距離画像カメラ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385CC85-DE6A-4A6B-9585-D070635D99FB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26CAE83-1FCE-4818-B9D3-C5C768F5A591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EX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C716D56-9121-4425-938A-1A18D90926D0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99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0D3CCE8-6878-4AEE-998A-D7DA7E4FB225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/>
              <a:t>　先行研究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92A8ED8-339E-4C5A-854E-D0678DFCE643}"/>
              </a:ext>
            </a:extLst>
          </p:cNvPr>
          <p:cNvSpPr/>
          <p:nvPr/>
        </p:nvSpPr>
        <p:spPr>
          <a:xfrm flipV="1">
            <a:off x="0" y="796324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AE181DA-8966-47E9-A3A6-A07F9D347DA6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bg1"/>
                </a:solidFill>
              </a:rPr>
              <a:t>EX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E6F185B-3429-4F11-BA8C-D22C3301D558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090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楕円 13">
            <a:extLst>
              <a:ext uri="{FF2B5EF4-FFF2-40B4-BE49-F238E27FC236}">
                <a16:creationId xmlns:a16="http://schemas.microsoft.com/office/drawing/2014/main" id="{DAC04935-BC7F-4CA4-A952-0D3E848DF8A9}"/>
              </a:ext>
            </a:extLst>
          </p:cNvPr>
          <p:cNvSpPr/>
          <p:nvPr/>
        </p:nvSpPr>
        <p:spPr>
          <a:xfrm>
            <a:off x="3178628" y="1539074"/>
            <a:ext cx="2786743" cy="1494971"/>
          </a:xfrm>
          <a:prstGeom prst="ellipse">
            <a:avLst/>
          </a:prstGeom>
          <a:solidFill>
            <a:srgbClr val="FF7C8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</a:rPr>
              <a:t>Image Processing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1ACA140-3158-4F11-8445-BD36A8F98988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kumimoji="1" lang="ja-JP" altLang="en-US" sz="2800" b="1" dirty="0"/>
              <a:t>コンピューテーショナルフォトグラフィとは？</a:t>
            </a:r>
            <a:endParaRPr kumimoji="1" lang="ja-JP" altLang="en-US" sz="2400" b="1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4C53B6F-CEB2-40A8-9A90-5444903FBD5A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7A472D7-26DD-424A-99DC-49FEC231AD30}"/>
              </a:ext>
            </a:extLst>
          </p:cNvPr>
          <p:cNvSpPr/>
          <p:nvPr/>
        </p:nvSpPr>
        <p:spPr>
          <a:xfrm>
            <a:off x="3178629" y="3300192"/>
            <a:ext cx="2786743" cy="1494971"/>
          </a:xfrm>
          <a:prstGeom prst="ellipse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tx2"/>
                </a:solidFill>
              </a:rPr>
              <a:t>Computaional</a:t>
            </a:r>
            <a:endParaRPr lang="en-US" altLang="ja-JP" b="1" dirty="0">
              <a:solidFill>
                <a:schemeClr val="tx2"/>
              </a:solidFill>
            </a:endParaRPr>
          </a:p>
          <a:p>
            <a:pPr algn="ctr"/>
            <a:r>
              <a:rPr kumimoji="1" lang="en-US" altLang="ja-JP" b="1" dirty="0">
                <a:solidFill>
                  <a:schemeClr val="tx2"/>
                </a:solidFill>
              </a:rPr>
              <a:t>Photography</a:t>
            </a:r>
            <a:endParaRPr kumimoji="1" lang="ja-JP" altLang="en-US" b="1" dirty="0">
              <a:solidFill>
                <a:schemeClr val="tx2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0F997421-7E5F-4664-9625-8A1B059680E0}"/>
              </a:ext>
            </a:extLst>
          </p:cNvPr>
          <p:cNvSpPr/>
          <p:nvPr/>
        </p:nvSpPr>
        <p:spPr>
          <a:xfrm>
            <a:off x="5557266" y="4576230"/>
            <a:ext cx="2786743" cy="14949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Graphics</a:t>
            </a:r>
            <a:endParaRPr kumimoji="1" lang="ja-JP" altLang="en-US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4A1698FD-8B0D-4DAA-8F85-5628C78D6453}"/>
              </a:ext>
            </a:extLst>
          </p:cNvPr>
          <p:cNvSpPr/>
          <p:nvPr/>
        </p:nvSpPr>
        <p:spPr>
          <a:xfrm>
            <a:off x="799995" y="4576230"/>
            <a:ext cx="2786743" cy="149497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</a:rPr>
              <a:t>Computer Vision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EC2863F-D729-45B4-BE31-46BC9A7A7EC3}"/>
              </a:ext>
            </a:extLst>
          </p:cNvPr>
          <p:cNvCxnSpPr>
            <a:cxnSpLocks/>
            <a:stCxn id="14" idx="4"/>
            <a:endCxn id="9" idx="0"/>
          </p:cNvCxnSpPr>
          <p:nvPr/>
        </p:nvCxnSpPr>
        <p:spPr>
          <a:xfrm>
            <a:off x="4572000" y="3034045"/>
            <a:ext cx="1" cy="26614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25E8A324-6B16-4FAA-B537-217998D3F5DA}"/>
              </a:ext>
            </a:extLst>
          </p:cNvPr>
          <p:cNvCxnSpPr>
            <a:cxnSpLocks/>
            <a:stCxn id="11" idx="7"/>
            <a:endCxn id="9" idx="3"/>
          </p:cNvCxnSpPr>
          <p:nvPr/>
        </p:nvCxnSpPr>
        <p:spPr>
          <a:xfrm flipV="1">
            <a:off x="3178629" y="4576230"/>
            <a:ext cx="408109" cy="21893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B7CBE1D-028F-4BF2-914C-464C6E669858}"/>
              </a:ext>
            </a:extLst>
          </p:cNvPr>
          <p:cNvCxnSpPr>
            <a:stCxn id="9" idx="5"/>
            <a:endCxn id="10" idx="1"/>
          </p:cNvCxnSpPr>
          <p:nvPr/>
        </p:nvCxnSpPr>
        <p:spPr>
          <a:xfrm>
            <a:off x="5557263" y="4576230"/>
            <a:ext cx="408112" cy="21893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コンテンツ プレースホルダー 2">
            <a:extLst>
              <a:ext uri="{FF2B5EF4-FFF2-40B4-BE49-F238E27FC236}">
                <a16:creationId xmlns:a16="http://schemas.microsoft.com/office/drawing/2014/main" id="{992D8B5B-C055-4DAB-B0AD-196DBA2C0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91" y="1230664"/>
            <a:ext cx="3943350" cy="577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b="1" dirty="0">
                <a:solidFill>
                  <a:schemeClr val="tx2"/>
                </a:solidFill>
              </a:rPr>
              <a:t>関連分野</a:t>
            </a:r>
            <a:endParaRPr kumimoji="1" lang="en-US" altLang="ja-JP" sz="2000" b="1" dirty="0">
              <a:solidFill>
                <a:schemeClr val="tx2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0620D59-F721-480B-BBDE-14DF3ACFD13A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1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575B028-32D3-4C92-952A-7C6CD064FDBE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7991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1ACA140-3158-4F11-8445-BD36A8F98988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/>
              <a:t>　コンピューテーショナルフォトグラフィとは？</a:t>
            </a:r>
            <a:endParaRPr kumimoji="1" lang="ja-JP" altLang="en-US" sz="2400" b="1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4C53B6F-CEB2-40A8-9A90-5444903FBD5A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E8D018D2-BA17-42A7-BB50-44F69EDB0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90" y="1230664"/>
            <a:ext cx="6445809" cy="577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b="1" dirty="0">
                <a:solidFill>
                  <a:schemeClr val="tx2"/>
                </a:solidFill>
              </a:rPr>
              <a:t>従来のカメラによる画像処理手法との比較</a:t>
            </a:r>
            <a:endParaRPr kumimoji="1" lang="en-US" altLang="ja-JP" sz="2000" b="1" dirty="0">
              <a:solidFill>
                <a:schemeClr val="tx2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53A5588-7B0C-4AFD-ADC6-F6BEC61915F7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bg1"/>
                </a:solidFill>
              </a:rPr>
              <a:t>2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646AAD2-30FF-4D72-A829-714387A13536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0D6879F-B1F8-413F-A19B-9E5D0F1AAD42}"/>
              </a:ext>
            </a:extLst>
          </p:cNvPr>
          <p:cNvGrpSpPr/>
          <p:nvPr/>
        </p:nvGrpSpPr>
        <p:grpSpPr>
          <a:xfrm>
            <a:off x="1712685" y="2563367"/>
            <a:ext cx="3372483" cy="1975556"/>
            <a:chOff x="1128889" y="2968977"/>
            <a:chExt cx="3372483" cy="1975556"/>
          </a:xfrm>
        </p:grpSpPr>
        <p:sp>
          <p:nvSpPr>
            <p:cNvPr id="6" name="円弧 5">
              <a:extLst>
                <a:ext uri="{FF2B5EF4-FFF2-40B4-BE49-F238E27FC236}">
                  <a16:creationId xmlns:a16="http://schemas.microsoft.com/office/drawing/2014/main" id="{4724079D-1C1E-4438-B290-514C429F14F7}"/>
                </a:ext>
              </a:extLst>
            </p:cNvPr>
            <p:cNvSpPr/>
            <p:nvPr/>
          </p:nvSpPr>
          <p:spPr>
            <a:xfrm rot="2700000">
              <a:off x="1128889" y="2968978"/>
              <a:ext cx="1975555" cy="1975555"/>
            </a:xfrm>
            <a:prstGeom prst="arc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8C22D917-1061-4281-97F1-9506A7A9BAFB}"/>
                </a:ext>
              </a:extLst>
            </p:cNvPr>
            <p:cNvSpPr/>
            <p:nvPr/>
          </p:nvSpPr>
          <p:spPr>
            <a:xfrm rot="18900000" flipH="1">
              <a:off x="2525817" y="2968977"/>
              <a:ext cx="1975555" cy="1975555"/>
            </a:xfrm>
            <a:prstGeom prst="arc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5A60176-BA3D-4BAD-95D5-F5B499462115}"/>
              </a:ext>
            </a:extLst>
          </p:cNvPr>
          <p:cNvGrpSpPr/>
          <p:nvPr/>
        </p:nvGrpSpPr>
        <p:grpSpPr>
          <a:xfrm>
            <a:off x="5054196" y="2733873"/>
            <a:ext cx="158045" cy="1634541"/>
            <a:chOff x="3104444" y="2755116"/>
            <a:chExt cx="158045" cy="1634541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6B50F62-88C3-4554-ADAD-1D624A5400AE}"/>
                </a:ext>
              </a:extLst>
            </p:cNvPr>
            <p:cNvSpPr/>
            <p:nvPr/>
          </p:nvSpPr>
          <p:spPr>
            <a:xfrm>
              <a:off x="3104444" y="2755116"/>
              <a:ext cx="158045" cy="270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2643C7C2-5EE8-4A47-A1F8-B259B835011E}"/>
                </a:ext>
              </a:extLst>
            </p:cNvPr>
            <p:cNvSpPr/>
            <p:nvPr/>
          </p:nvSpPr>
          <p:spPr>
            <a:xfrm>
              <a:off x="3104444" y="3096018"/>
              <a:ext cx="158045" cy="270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0CE7DBBF-BB97-44D1-BD81-9A858F270A1A}"/>
                </a:ext>
              </a:extLst>
            </p:cNvPr>
            <p:cNvSpPr/>
            <p:nvPr/>
          </p:nvSpPr>
          <p:spPr>
            <a:xfrm>
              <a:off x="3104444" y="3436920"/>
              <a:ext cx="158045" cy="270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08C140F9-D14E-4139-A149-9DB21B056A08}"/>
                </a:ext>
              </a:extLst>
            </p:cNvPr>
            <p:cNvSpPr/>
            <p:nvPr/>
          </p:nvSpPr>
          <p:spPr>
            <a:xfrm>
              <a:off x="3104444" y="3777822"/>
              <a:ext cx="158045" cy="270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B4DCB90B-BAF0-4022-BEDB-F57ADB3C4560}"/>
                </a:ext>
              </a:extLst>
            </p:cNvPr>
            <p:cNvSpPr/>
            <p:nvPr/>
          </p:nvSpPr>
          <p:spPr>
            <a:xfrm>
              <a:off x="3104444" y="4118724"/>
              <a:ext cx="158045" cy="270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6" name="コンテンツ プレースホルダー 2">
            <a:extLst>
              <a:ext uri="{FF2B5EF4-FFF2-40B4-BE49-F238E27FC236}">
                <a16:creationId xmlns:a16="http://schemas.microsoft.com/office/drawing/2014/main" id="{B6CA371C-FEA5-4671-8E25-671BAADB957C}"/>
              </a:ext>
            </a:extLst>
          </p:cNvPr>
          <p:cNvSpPr txBox="1">
            <a:spLocks/>
          </p:cNvSpPr>
          <p:nvPr/>
        </p:nvSpPr>
        <p:spPr>
          <a:xfrm>
            <a:off x="3161543" y="4712476"/>
            <a:ext cx="3943350" cy="437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000" b="1" dirty="0">
                <a:solidFill>
                  <a:schemeClr val="tx2"/>
                </a:solidFill>
              </a:rPr>
              <a:t>撮像素子</a:t>
            </a:r>
            <a:r>
              <a:rPr lang="en-US" altLang="ja-JP" sz="2000" b="1" dirty="0">
                <a:solidFill>
                  <a:schemeClr val="tx2"/>
                </a:solidFill>
              </a:rPr>
              <a:t>(</a:t>
            </a:r>
            <a:r>
              <a:rPr lang="ja-JP" altLang="en-US" sz="2000" b="1" dirty="0">
                <a:solidFill>
                  <a:schemeClr val="tx2"/>
                </a:solidFill>
              </a:rPr>
              <a:t>画素</a:t>
            </a:r>
            <a:r>
              <a:rPr lang="en-US" altLang="ja-JP" sz="2000" b="1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29" name="右中かっこ 28">
            <a:extLst>
              <a:ext uri="{FF2B5EF4-FFF2-40B4-BE49-F238E27FC236}">
                <a16:creationId xmlns:a16="http://schemas.microsoft.com/office/drawing/2014/main" id="{A1A46BA8-E99C-4C52-8847-3EE02F3F87EF}"/>
              </a:ext>
            </a:extLst>
          </p:cNvPr>
          <p:cNvSpPr/>
          <p:nvPr/>
        </p:nvSpPr>
        <p:spPr>
          <a:xfrm>
            <a:off x="5704114" y="2732765"/>
            <a:ext cx="290286" cy="16356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コンテンツ プレースホルダー 2">
            <a:extLst>
              <a:ext uri="{FF2B5EF4-FFF2-40B4-BE49-F238E27FC236}">
                <a16:creationId xmlns:a16="http://schemas.microsoft.com/office/drawing/2014/main" id="{D0461A88-2B6D-495F-82DE-53DD3646EC84}"/>
              </a:ext>
            </a:extLst>
          </p:cNvPr>
          <p:cNvSpPr txBox="1">
            <a:spLocks/>
          </p:cNvSpPr>
          <p:nvPr/>
        </p:nvSpPr>
        <p:spPr>
          <a:xfrm>
            <a:off x="5054196" y="3380137"/>
            <a:ext cx="4064000" cy="57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000" b="1" dirty="0">
                <a:solidFill>
                  <a:schemeClr val="tx2"/>
                </a:solidFill>
              </a:rPr>
              <a:t>画像処理→画像</a:t>
            </a:r>
            <a:endParaRPr lang="en-US" altLang="ja-JP" sz="2000" b="1" dirty="0">
              <a:solidFill>
                <a:schemeClr val="tx2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2B8DEFAF-439D-4C8A-BF6F-29BBC8DDAF69}"/>
              </a:ext>
            </a:extLst>
          </p:cNvPr>
          <p:cNvSpPr/>
          <p:nvPr/>
        </p:nvSpPr>
        <p:spPr>
          <a:xfrm>
            <a:off x="3382704" y="2154216"/>
            <a:ext cx="5015302" cy="3135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7A6044E3-9D8F-45B1-A4D4-2B6B717B940B}"/>
              </a:ext>
            </a:extLst>
          </p:cNvPr>
          <p:cNvSpPr/>
          <p:nvPr/>
        </p:nvSpPr>
        <p:spPr>
          <a:xfrm>
            <a:off x="6807200" y="4828951"/>
            <a:ext cx="1590806" cy="460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b="1" dirty="0">
                <a:solidFill>
                  <a:schemeClr val="tx2"/>
                </a:solidFill>
              </a:rPr>
              <a:t>従来のカメラ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6AE2C16-F84D-4906-946E-0D776906C7DA}"/>
              </a:ext>
            </a:extLst>
          </p:cNvPr>
          <p:cNvSpPr/>
          <p:nvPr/>
        </p:nvSpPr>
        <p:spPr>
          <a:xfrm>
            <a:off x="840187" y="1677233"/>
            <a:ext cx="7557819" cy="4633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D89CC28B-7274-4068-9A71-964A0F7FA00F}"/>
              </a:ext>
            </a:extLst>
          </p:cNvPr>
          <p:cNvSpPr/>
          <p:nvPr/>
        </p:nvSpPr>
        <p:spPr>
          <a:xfrm>
            <a:off x="4097391" y="5840772"/>
            <a:ext cx="4300616" cy="460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b="1" dirty="0">
                <a:solidFill>
                  <a:schemeClr val="tx2"/>
                </a:solidFill>
              </a:rPr>
              <a:t>コンピューテーショナルフォトグラフィ</a:t>
            </a: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76FB61BF-F5E1-46AC-B1ED-1C67953EEC6B}"/>
              </a:ext>
            </a:extLst>
          </p:cNvPr>
          <p:cNvGrpSpPr/>
          <p:nvPr/>
        </p:nvGrpSpPr>
        <p:grpSpPr>
          <a:xfrm>
            <a:off x="1303533" y="2790381"/>
            <a:ext cx="338174" cy="1520418"/>
            <a:chOff x="1242270" y="2856135"/>
            <a:chExt cx="311150" cy="1398919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8C4F70E7-0AD9-458F-8D09-652905D23D17}"/>
                </a:ext>
              </a:extLst>
            </p:cNvPr>
            <p:cNvSpPr/>
            <p:nvPr/>
          </p:nvSpPr>
          <p:spPr>
            <a:xfrm>
              <a:off x="1302265" y="3258103"/>
              <a:ext cx="179972" cy="99695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涙形 39">
              <a:extLst>
                <a:ext uri="{FF2B5EF4-FFF2-40B4-BE49-F238E27FC236}">
                  <a16:creationId xmlns:a16="http://schemas.microsoft.com/office/drawing/2014/main" id="{DD1577B7-31A8-4B65-B672-4E656BDCA8C6}"/>
                </a:ext>
              </a:extLst>
            </p:cNvPr>
            <p:cNvSpPr/>
            <p:nvPr/>
          </p:nvSpPr>
          <p:spPr>
            <a:xfrm rot="18900000">
              <a:off x="1242270" y="2856135"/>
              <a:ext cx="311150" cy="311150"/>
            </a:xfrm>
            <a:prstGeom prst="teardrop">
              <a:avLst>
                <a:gd name="adj" fmla="val 147621"/>
              </a:avLst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357919EB-6407-467D-829D-D93F88F04ECF}"/>
                </a:ext>
              </a:extLst>
            </p:cNvPr>
            <p:cNvSpPr/>
            <p:nvPr/>
          </p:nvSpPr>
          <p:spPr>
            <a:xfrm>
              <a:off x="1374987" y="3170577"/>
              <a:ext cx="45719" cy="875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涙形 41">
              <a:extLst>
                <a:ext uri="{FF2B5EF4-FFF2-40B4-BE49-F238E27FC236}">
                  <a16:creationId xmlns:a16="http://schemas.microsoft.com/office/drawing/2014/main" id="{E5827A91-80FC-4D49-8DAE-CF8B65FD250E}"/>
                </a:ext>
              </a:extLst>
            </p:cNvPr>
            <p:cNvSpPr/>
            <p:nvPr/>
          </p:nvSpPr>
          <p:spPr>
            <a:xfrm rot="18900000">
              <a:off x="1323284" y="3013433"/>
              <a:ext cx="149121" cy="149121"/>
            </a:xfrm>
            <a:prstGeom prst="teardrop">
              <a:avLst>
                <a:gd name="adj" fmla="val 14762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" name="コンテンツ プレースホルダー 2">
            <a:extLst>
              <a:ext uri="{FF2B5EF4-FFF2-40B4-BE49-F238E27FC236}">
                <a16:creationId xmlns:a16="http://schemas.microsoft.com/office/drawing/2014/main" id="{ADC853D0-8343-47C7-A93D-2A50D22E6D12}"/>
              </a:ext>
            </a:extLst>
          </p:cNvPr>
          <p:cNvSpPr txBox="1">
            <a:spLocks/>
          </p:cNvSpPr>
          <p:nvPr/>
        </p:nvSpPr>
        <p:spPr>
          <a:xfrm>
            <a:off x="2802185" y="4712476"/>
            <a:ext cx="1103534" cy="468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000" b="1" dirty="0">
                <a:solidFill>
                  <a:schemeClr val="tx2"/>
                </a:solidFill>
              </a:rPr>
              <a:t>レンズ</a:t>
            </a:r>
            <a:endParaRPr lang="en-US" altLang="ja-JP" sz="2000" b="1" dirty="0">
              <a:solidFill>
                <a:schemeClr val="tx2"/>
              </a:solidFill>
            </a:endParaRPr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873F3914-25C1-4A48-BBCB-54B6C3A1553B}"/>
              </a:ext>
            </a:extLst>
          </p:cNvPr>
          <p:cNvGrpSpPr/>
          <p:nvPr/>
        </p:nvGrpSpPr>
        <p:grpSpPr>
          <a:xfrm>
            <a:off x="7362884" y="2700126"/>
            <a:ext cx="720000" cy="540000"/>
            <a:chOff x="7309480" y="2677685"/>
            <a:chExt cx="720000" cy="540000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5FEE714D-82EC-4E35-9F30-4D269143EE02}"/>
                </a:ext>
              </a:extLst>
            </p:cNvPr>
            <p:cNvSpPr/>
            <p:nvPr/>
          </p:nvSpPr>
          <p:spPr>
            <a:xfrm>
              <a:off x="7309480" y="2677685"/>
              <a:ext cx="720000" cy="5400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2"/>
                </a:solidFill>
              </a:endParaRPr>
            </a:p>
          </p:txBody>
        </p: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5FDEEA76-1D35-4372-A432-8012B1F0C54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4867" y="2768616"/>
              <a:ext cx="89225" cy="401152"/>
              <a:chOff x="1242270" y="2856135"/>
              <a:chExt cx="311150" cy="1398919"/>
            </a:xfrm>
          </p:grpSpPr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A6C102D4-BCEA-4865-A436-08A30C2DCCB7}"/>
                  </a:ext>
                </a:extLst>
              </p:cNvPr>
              <p:cNvSpPr/>
              <p:nvPr/>
            </p:nvSpPr>
            <p:spPr>
              <a:xfrm>
                <a:off x="1302265" y="3258103"/>
                <a:ext cx="179972" cy="996951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涙形 47">
                <a:extLst>
                  <a:ext uri="{FF2B5EF4-FFF2-40B4-BE49-F238E27FC236}">
                    <a16:creationId xmlns:a16="http://schemas.microsoft.com/office/drawing/2014/main" id="{68D75386-8B3D-417A-B47C-095B68F9D884}"/>
                  </a:ext>
                </a:extLst>
              </p:cNvPr>
              <p:cNvSpPr/>
              <p:nvPr/>
            </p:nvSpPr>
            <p:spPr>
              <a:xfrm rot="18900000">
                <a:off x="1242270" y="2856135"/>
                <a:ext cx="311150" cy="311150"/>
              </a:xfrm>
              <a:prstGeom prst="teardrop">
                <a:avLst>
                  <a:gd name="adj" fmla="val 147621"/>
                </a:avLst>
              </a:prstGeom>
              <a:solidFill>
                <a:srgbClr val="FF7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3C67E4CF-8FA9-413F-BC00-D038A154726A}"/>
                  </a:ext>
                </a:extLst>
              </p:cNvPr>
              <p:cNvSpPr/>
              <p:nvPr/>
            </p:nvSpPr>
            <p:spPr>
              <a:xfrm>
                <a:off x="1374987" y="3170577"/>
                <a:ext cx="45719" cy="8752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涙形 49">
                <a:extLst>
                  <a:ext uri="{FF2B5EF4-FFF2-40B4-BE49-F238E27FC236}">
                    <a16:creationId xmlns:a16="http://schemas.microsoft.com/office/drawing/2014/main" id="{05CCC508-8809-40D5-9A55-FFD265BA73AA}"/>
                  </a:ext>
                </a:extLst>
              </p:cNvPr>
              <p:cNvSpPr/>
              <p:nvPr/>
            </p:nvSpPr>
            <p:spPr>
              <a:xfrm rot="18900000">
                <a:off x="1323284" y="3013433"/>
                <a:ext cx="149121" cy="149121"/>
              </a:xfrm>
              <a:prstGeom prst="teardrop">
                <a:avLst>
                  <a:gd name="adj" fmla="val 147621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246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356F0D6-5129-4354-916E-E623C78CD7C4}"/>
              </a:ext>
            </a:extLst>
          </p:cNvPr>
          <p:cNvSpPr/>
          <p:nvPr/>
        </p:nvSpPr>
        <p:spPr>
          <a:xfrm>
            <a:off x="6323577" y="2048372"/>
            <a:ext cx="332513" cy="47666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E069F8B-ADFB-441D-9E7B-68003F533C48}"/>
              </a:ext>
            </a:extLst>
          </p:cNvPr>
          <p:cNvSpPr/>
          <p:nvPr/>
        </p:nvSpPr>
        <p:spPr>
          <a:xfrm>
            <a:off x="5868262" y="2048372"/>
            <a:ext cx="332513" cy="47666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3896D85-DF5D-4C80-9EC3-58E7C11B3308}"/>
              </a:ext>
            </a:extLst>
          </p:cNvPr>
          <p:cNvSpPr/>
          <p:nvPr/>
        </p:nvSpPr>
        <p:spPr>
          <a:xfrm>
            <a:off x="4863619" y="2048372"/>
            <a:ext cx="874949" cy="47666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A110F7E-3A00-477C-8BA4-E8B851B116F6}"/>
              </a:ext>
            </a:extLst>
          </p:cNvPr>
          <p:cNvSpPr/>
          <p:nvPr/>
        </p:nvSpPr>
        <p:spPr>
          <a:xfrm>
            <a:off x="3333750" y="2048372"/>
            <a:ext cx="1400175" cy="4766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843F291-4F33-4AC3-BAC5-985C2026789E}"/>
              </a:ext>
            </a:extLst>
          </p:cNvPr>
          <p:cNvSpPr/>
          <p:nvPr/>
        </p:nvSpPr>
        <p:spPr>
          <a:xfrm>
            <a:off x="709059" y="5239148"/>
            <a:ext cx="7810500" cy="105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光線の通過位置の分布を記録できるライトフィールドカメラを用い、</a:t>
            </a:r>
            <a:endParaRPr kumimoji="1" lang="en-US" altLang="ja-JP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三次元計測と物体認識を行う</a:t>
            </a:r>
            <a:endParaRPr kumimoji="1" lang="ja-JP" altLang="en-US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B2B323B2-BB08-4C2B-A793-F9992E0C1675}"/>
              </a:ext>
            </a:extLst>
          </p:cNvPr>
          <p:cNvSpPr txBox="1">
            <a:spLocks/>
          </p:cNvSpPr>
          <p:nvPr/>
        </p:nvSpPr>
        <p:spPr>
          <a:xfrm>
            <a:off x="1169581" y="2048372"/>
            <a:ext cx="6624084" cy="57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i="1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P( X, Y, Z, θ, Φ, λ,</a:t>
            </a:r>
            <a:r>
              <a:rPr lang="ja-JP" altLang="en-US" sz="2800" b="1" i="1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b="1" i="1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)</a:t>
            </a:r>
            <a:endParaRPr lang="ja-JP" altLang="en-US" sz="2800" b="1" i="1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ja-JP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8EF9B2-4C2A-45D4-9DAD-7E98035B4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97881"/>
            <a:ext cx="3943350" cy="577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b="1" dirty="0">
                <a:solidFill>
                  <a:schemeClr val="tx2"/>
                </a:solidFill>
              </a:rPr>
              <a:t>プレノプティック関数</a:t>
            </a:r>
            <a:endParaRPr kumimoji="1" lang="en-US" altLang="ja-JP" sz="2000" b="1" dirty="0">
              <a:solidFill>
                <a:schemeClr val="tx2"/>
              </a:solidFill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0E9D83F4-47C7-44FA-A5EA-C776627FE0D5}"/>
              </a:ext>
            </a:extLst>
          </p:cNvPr>
          <p:cNvSpPr txBox="1">
            <a:spLocks/>
          </p:cNvSpPr>
          <p:nvPr/>
        </p:nvSpPr>
        <p:spPr>
          <a:xfrm>
            <a:off x="626545" y="2898863"/>
            <a:ext cx="8474148" cy="1842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ja-JP" altLang="en-US" sz="2000" dirty="0">
                <a:solidFill>
                  <a:srgbClr val="FF0000"/>
                </a:solidFill>
              </a:rPr>
              <a:t>①光線が通過する点の三次元座標</a:t>
            </a:r>
            <a:r>
              <a:rPr lang="ja-JP" altLang="en-US" sz="2000" dirty="0">
                <a:solidFill>
                  <a:schemeClr val="tx2"/>
                </a:solidFill>
              </a:rPr>
              <a:t>：絞りの面積</a:t>
            </a:r>
            <a:endParaRPr lang="en-US" altLang="ja-JP" sz="2000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ja-JP" altLang="en-US" sz="2000" dirty="0">
                <a:solidFill>
                  <a:schemeClr val="accent2"/>
                </a:solidFill>
              </a:rPr>
              <a:t>②光線がその点を通過する方向</a:t>
            </a:r>
            <a:r>
              <a:rPr lang="ja-JP" altLang="en-US" sz="2000" dirty="0"/>
              <a:t>　</a:t>
            </a:r>
            <a:r>
              <a:rPr lang="ja-JP" altLang="en-US" sz="2000" dirty="0">
                <a:solidFill>
                  <a:schemeClr val="tx2"/>
                </a:solidFill>
              </a:rPr>
              <a:t>：画素の面積</a:t>
            </a:r>
            <a:endParaRPr lang="en-US" altLang="ja-JP" sz="2000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ja-JP" altLang="en-US" sz="2000" dirty="0">
                <a:solidFill>
                  <a:schemeClr val="accent4"/>
                </a:solidFill>
              </a:rPr>
              <a:t>③通過する光線の波長</a:t>
            </a:r>
            <a:r>
              <a:rPr lang="ja-JP" altLang="en-US" sz="2000" dirty="0"/>
              <a:t>　　　　　</a:t>
            </a:r>
            <a:r>
              <a:rPr lang="ja-JP" altLang="en-US" sz="2000" dirty="0">
                <a:solidFill>
                  <a:schemeClr val="tx2"/>
                </a:solidFill>
              </a:rPr>
              <a:t>：画像センサの分光範囲</a:t>
            </a:r>
            <a:endParaRPr lang="en-US" altLang="ja-JP" sz="2000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ja-JP" altLang="en-US" sz="2000" dirty="0">
                <a:solidFill>
                  <a:schemeClr val="accent6"/>
                </a:solidFill>
              </a:rPr>
              <a:t>④光線が通過する時刻　</a:t>
            </a:r>
            <a:r>
              <a:rPr lang="ja-JP" altLang="en-US" sz="2000" dirty="0"/>
              <a:t>　　　</a:t>
            </a:r>
            <a:r>
              <a:rPr lang="ja-JP" altLang="en-US" sz="2000" dirty="0">
                <a:solidFill>
                  <a:schemeClr val="tx2"/>
                </a:solidFill>
              </a:rPr>
              <a:t>　：露光時間</a:t>
            </a:r>
            <a:endParaRPr lang="en-US" altLang="ja-JP" sz="2000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62C618D-84EB-444E-BD72-21E1D6F61A00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/>
              <a:t>　光学系の再定義</a:t>
            </a:r>
            <a:endParaRPr kumimoji="1" lang="ja-JP" altLang="en-US" sz="2400" b="1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8255A13-521C-42C2-A95C-F5DA547595A2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F7C1D341-B584-416D-9708-C8CE8D32B1D1}"/>
              </a:ext>
            </a:extLst>
          </p:cNvPr>
          <p:cNvGrpSpPr/>
          <p:nvPr/>
        </p:nvGrpSpPr>
        <p:grpSpPr>
          <a:xfrm>
            <a:off x="6747895" y="1144113"/>
            <a:ext cx="1548380" cy="1192925"/>
            <a:chOff x="6900295" y="1679934"/>
            <a:chExt cx="1548380" cy="1192925"/>
          </a:xfrm>
        </p:grpSpPr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EAC6C1A6-535F-4143-89E9-73EFF37025BD}"/>
                </a:ext>
              </a:extLst>
            </p:cNvPr>
            <p:cNvSpPr/>
            <p:nvPr/>
          </p:nvSpPr>
          <p:spPr>
            <a:xfrm>
              <a:off x="7548230" y="2325378"/>
              <a:ext cx="159488" cy="1594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5E045B9B-B62D-440E-9902-D977E6FE4BAA}"/>
                </a:ext>
              </a:extLst>
            </p:cNvPr>
            <p:cNvCxnSpPr>
              <a:stCxn id="11" idx="6"/>
            </p:cNvCxnSpPr>
            <p:nvPr/>
          </p:nvCxnSpPr>
          <p:spPr>
            <a:xfrm>
              <a:off x="7707718" y="2405122"/>
              <a:ext cx="740957" cy="347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3A0F5B60-AE30-4B56-8896-BFC7A8D9CD40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6900295" y="1679934"/>
              <a:ext cx="671291" cy="66880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円弧 17">
              <a:extLst>
                <a:ext uri="{FF2B5EF4-FFF2-40B4-BE49-F238E27FC236}">
                  <a16:creationId xmlns:a16="http://schemas.microsoft.com/office/drawing/2014/main" id="{81EF433D-35D2-497E-B065-8BD48CDB5319}"/>
                </a:ext>
              </a:extLst>
            </p:cNvPr>
            <p:cNvSpPr/>
            <p:nvPr/>
          </p:nvSpPr>
          <p:spPr>
            <a:xfrm rot="20248478">
              <a:off x="7236819" y="2203327"/>
              <a:ext cx="669532" cy="669532"/>
            </a:xfrm>
            <a:prstGeom prst="arc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3E08772-8C92-40AC-B5BB-92602C430C14}"/>
              </a:ext>
            </a:extLst>
          </p:cNvPr>
          <p:cNvSpPr txBox="1"/>
          <p:nvPr/>
        </p:nvSpPr>
        <p:spPr>
          <a:xfrm>
            <a:off x="3693872" y="1684635"/>
            <a:ext cx="67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65FC411-7636-4032-A2D8-4A4986FB68EF}"/>
              </a:ext>
            </a:extLst>
          </p:cNvPr>
          <p:cNvSpPr txBox="1"/>
          <p:nvPr/>
        </p:nvSpPr>
        <p:spPr>
          <a:xfrm>
            <a:off x="4974280" y="1684635"/>
            <a:ext cx="67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accent2"/>
                </a:solidFill>
              </a:rPr>
              <a:t>②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8901698-3D71-44BF-8DDF-E9F3DF0ECE8D}"/>
              </a:ext>
            </a:extLst>
          </p:cNvPr>
          <p:cNvSpPr txBox="1"/>
          <p:nvPr/>
        </p:nvSpPr>
        <p:spPr>
          <a:xfrm>
            <a:off x="5697287" y="1684635"/>
            <a:ext cx="67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accent4"/>
                </a:solidFill>
              </a:rPr>
              <a:t>③</a:t>
            </a:r>
            <a:endParaRPr kumimoji="1" lang="ja-JP" altLang="en-US" b="1" dirty="0">
              <a:solidFill>
                <a:schemeClr val="accent4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96E0BAC-8FB4-402E-857A-662FF118E342}"/>
              </a:ext>
            </a:extLst>
          </p:cNvPr>
          <p:cNvSpPr txBox="1"/>
          <p:nvPr/>
        </p:nvSpPr>
        <p:spPr>
          <a:xfrm>
            <a:off x="6154187" y="1684635"/>
            <a:ext cx="67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accent6"/>
                </a:solidFill>
              </a:rPr>
              <a:t>④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E7703AD-1835-491E-AF96-7DF8EB3696EF}"/>
              </a:ext>
            </a:extLst>
          </p:cNvPr>
          <p:cNvSpPr/>
          <p:nvPr/>
        </p:nvSpPr>
        <p:spPr>
          <a:xfrm>
            <a:off x="394734" y="4810523"/>
            <a:ext cx="2114549" cy="428625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accent1"/>
                </a:solidFill>
              </a:rPr>
              <a:t>本研究の目的</a:t>
            </a:r>
          </a:p>
        </p:txBody>
      </p:sp>
      <p:sp>
        <p:nvSpPr>
          <p:cNvPr id="32" name="右中かっこ 31">
            <a:extLst>
              <a:ext uri="{FF2B5EF4-FFF2-40B4-BE49-F238E27FC236}">
                <a16:creationId xmlns:a16="http://schemas.microsoft.com/office/drawing/2014/main" id="{7003C76F-0C67-425F-841E-DA8843F1879D}"/>
              </a:ext>
            </a:extLst>
          </p:cNvPr>
          <p:cNvSpPr/>
          <p:nvPr/>
        </p:nvSpPr>
        <p:spPr>
          <a:xfrm>
            <a:off x="7475574" y="3274755"/>
            <a:ext cx="159488" cy="123371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コンテンツ プレースホルダー 2">
            <a:extLst>
              <a:ext uri="{FF2B5EF4-FFF2-40B4-BE49-F238E27FC236}">
                <a16:creationId xmlns:a16="http://schemas.microsoft.com/office/drawing/2014/main" id="{F7871674-49EE-4D0E-AEDE-B5690BCF608A}"/>
              </a:ext>
            </a:extLst>
          </p:cNvPr>
          <p:cNvSpPr txBox="1">
            <a:spLocks/>
          </p:cNvSpPr>
          <p:nvPr/>
        </p:nvSpPr>
        <p:spPr>
          <a:xfrm>
            <a:off x="7837444" y="3358152"/>
            <a:ext cx="1306556" cy="123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>
                <a:solidFill>
                  <a:schemeClr val="tx2"/>
                </a:solidFill>
              </a:rPr>
              <a:t>従来の</a:t>
            </a:r>
            <a:endParaRPr lang="en-US" altLang="ja-JP" sz="2000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>
                <a:solidFill>
                  <a:schemeClr val="tx2"/>
                </a:solidFill>
              </a:rPr>
              <a:t>カメラで</a:t>
            </a:r>
            <a:endParaRPr lang="en-US" altLang="ja-JP" sz="2000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>
                <a:solidFill>
                  <a:schemeClr val="tx2"/>
                </a:solidFill>
              </a:rPr>
              <a:t>観測可能</a:t>
            </a:r>
            <a:endParaRPr lang="en-US" altLang="ja-JP" sz="2000" dirty="0">
              <a:solidFill>
                <a:schemeClr val="tx2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F77D6D5-F4E0-411B-A03C-10323B642A1B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1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08F3D4E-8DDF-4234-B3B3-75976519E5EE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コンテンツ プレースホルダー 2">
            <a:extLst>
              <a:ext uri="{FF2B5EF4-FFF2-40B4-BE49-F238E27FC236}">
                <a16:creationId xmlns:a16="http://schemas.microsoft.com/office/drawing/2014/main" id="{5E829775-D9FC-4D91-9AEE-3AFA03083045}"/>
              </a:ext>
            </a:extLst>
          </p:cNvPr>
          <p:cNvSpPr txBox="1">
            <a:spLocks/>
          </p:cNvSpPr>
          <p:nvPr/>
        </p:nvSpPr>
        <p:spPr>
          <a:xfrm>
            <a:off x="6936131" y="2048372"/>
            <a:ext cx="2040690" cy="431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1800" b="1" i="1" spc="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X, Y, Z )</a:t>
            </a:r>
            <a:endParaRPr lang="ja-JP" altLang="en-US" sz="1800" b="1" i="1" spc="3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ja-JP" sz="1800" dirty="0">
              <a:solidFill>
                <a:schemeClr val="tx2"/>
              </a:solidFill>
            </a:endParaRPr>
          </a:p>
        </p:txBody>
      </p:sp>
      <p:sp>
        <p:nvSpPr>
          <p:cNvPr id="33" name="コンテンツ プレースホルダー 2">
            <a:extLst>
              <a:ext uri="{FF2B5EF4-FFF2-40B4-BE49-F238E27FC236}">
                <a16:creationId xmlns:a16="http://schemas.microsoft.com/office/drawing/2014/main" id="{632D4E14-6F55-4604-8C3A-E38873148D21}"/>
              </a:ext>
            </a:extLst>
          </p:cNvPr>
          <p:cNvSpPr txBox="1">
            <a:spLocks/>
          </p:cNvSpPr>
          <p:nvPr/>
        </p:nvSpPr>
        <p:spPr>
          <a:xfrm>
            <a:off x="7127404" y="1269179"/>
            <a:ext cx="2040690" cy="431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1800" b="1" i="1" spc="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θ, Φ )</a:t>
            </a:r>
            <a:endParaRPr lang="ja-JP" altLang="en-US" sz="1800" b="1" i="1" spc="3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ja-JP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362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D139452-D0E6-47CF-A602-AF0191317F80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/>
              <a:t>　ライトフィールドカメラの原理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AF59FED-AFF1-4C05-9E60-1A50F7E087CA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2A9E3A7D-C57B-46EE-966C-18A5BC4DD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22" y="1255938"/>
            <a:ext cx="2854778" cy="577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b="1" dirty="0">
                <a:solidFill>
                  <a:schemeClr val="tx2"/>
                </a:solidFill>
              </a:rPr>
              <a:t>従来のカメラとの比較</a:t>
            </a:r>
            <a:endParaRPr kumimoji="1" lang="en-US" altLang="ja-JP" sz="2000" b="1" dirty="0">
              <a:solidFill>
                <a:schemeClr val="tx2"/>
              </a:solidFill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D43F7E5-B1E0-456F-A015-C583000E93C7}"/>
              </a:ext>
            </a:extLst>
          </p:cNvPr>
          <p:cNvCxnSpPr>
            <a:stCxn id="6" idx="0"/>
          </p:cNvCxnSpPr>
          <p:nvPr/>
        </p:nvCxnSpPr>
        <p:spPr>
          <a:xfrm>
            <a:off x="4572000" y="893135"/>
            <a:ext cx="0" cy="5964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9F0CE53-57EA-46A2-A449-F030EA3F7D31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1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A5E7947-1173-45A8-A7DC-FD5BA86CBF00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A597291-AF7F-47AF-A798-2880D298BBA4}"/>
              </a:ext>
            </a:extLst>
          </p:cNvPr>
          <p:cNvGrpSpPr/>
          <p:nvPr/>
        </p:nvGrpSpPr>
        <p:grpSpPr>
          <a:xfrm>
            <a:off x="-428834" y="2551288"/>
            <a:ext cx="3372483" cy="1975556"/>
            <a:chOff x="1128889" y="2968977"/>
            <a:chExt cx="3372483" cy="1975556"/>
          </a:xfrm>
        </p:grpSpPr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57FBA9A8-8841-4B03-B0CF-1721CB47C0EC}"/>
                </a:ext>
              </a:extLst>
            </p:cNvPr>
            <p:cNvSpPr/>
            <p:nvPr/>
          </p:nvSpPr>
          <p:spPr>
            <a:xfrm rot="2700000">
              <a:off x="1128889" y="2968978"/>
              <a:ext cx="1975555" cy="1975555"/>
            </a:xfrm>
            <a:prstGeom prst="arc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F8F3E0D6-5B74-432E-A441-121E21B3D35D}"/>
                </a:ext>
              </a:extLst>
            </p:cNvPr>
            <p:cNvSpPr/>
            <p:nvPr/>
          </p:nvSpPr>
          <p:spPr>
            <a:xfrm rot="18900000" flipH="1">
              <a:off x="2525817" y="2968977"/>
              <a:ext cx="1975555" cy="1975555"/>
            </a:xfrm>
            <a:prstGeom prst="arc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D437A5B2-DE17-4FE2-9639-8F9D658F6FF4}"/>
              </a:ext>
            </a:extLst>
          </p:cNvPr>
          <p:cNvGrpSpPr/>
          <p:nvPr/>
        </p:nvGrpSpPr>
        <p:grpSpPr>
          <a:xfrm>
            <a:off x="3273778" y="2721794"/>
            <a:ext cx="158045" cy="1634541"/>
            <a:chOff x="3104444" y="2755116"/>
            <a:chExt cx="158045" cy="1634541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1E20F562-A37E-4145-A107-38AC58364CA0}"/>
                </a:ext>
              </a:extLst>
            </p:cNvPr>
            <p:cNvSpPr/>
            <p:nvPr/>
          </p:nvSpPr>
          <p:spPr>
            <a:xfrm>
              <a:off x="3104444" y="2755116"/>
              <a:ext cx="158045" cy="270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9C70F06C-00D0-4944-8AEB-FCF28C114A00}"/>
                </a:ext>
              </a:extLst>
            </p:cNvPr>
            <p:cNvSpPr/>
            <p:nvPr/>
          </p:nvSpPr>
          <p:spPr>
            <a:xfrm>
              <a:off x="3104444" y="3096018"/>
              <a:ext cx="158045" cy="270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B645A86F-D932-4436-8A59-7443E9C25746}"/>
                </a:ext>
              </a:extLst>
            </p:cNvPr>
            <p:cNvSpPr/>
            <p:nvPr/>
          </p:nvSpPr>
          <p:spPr>
            <a:xfrm>
              <a:off x="3104444" y="3436920"/>
              <a:ext cx="158045" cy="270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CFF3D881-B861-4DE6-81AE-FE7846D1952C}"/>
                </a:ext>
              </a:extLst>
            </p:cNvPr>
            <p:cNvSpPr/>
            <p:nvPr/>
          </p:nvSpPr>
          <p:spPr>
            <a:xfrm>
              <a:off x="3104444" y="3777822"/>
              <a:ext cx="158045" cy="270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FF142CDF-0A09-42C7-BD5D-5B43A5BFC545}"/>
                </a:ext>
              </a:extLst>
            </p:cNvPr>
            <p:cNvSpPr/>
            <p:nvPr/>
          </p:nvSpPr>
          <p:spPr>
            <a:xfrm>
              <a:off x="3104444" y="4118724"/>
              <a:ext cx="158045" cy="270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コンテンツ プレースホルダー 2">
            <a:extLst>
              <a:ext uri="{FF2B5EF4-FFF2-40B4-BE49-F238E27FC236}">
                <a16:creationId xmlns:a16="http://schemas.microsoft.com/office/drawing/2014/main" id="{87706769-A1BE-4827-8853-E20B279D5234}"/>
              </a:ext>
            </a:extLst>
          </p:cNvPr>
          <p:cNvSpPr txBox="1">
            <a:spLocks/>
          </p:cNvSpPr>
          <p:nvPr/>
        </p:nvSpPr>
        <p:spPr>
          <a:xfrm>
            <a:off x="1381125" y="4700396"/>
            <a:ext cx="3943350" cy="57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000" b="1" dirty="0">
                <a:solidFill>
                  <a:schemeClr val="tx2"/>
                </a:solidFill>
              </a:rPr>
              <a:t>撮像素子</a:t>
            </a:r>
            <a:r>
              <a:rPr lang="en-US" altLang="ja-JP" sz="2000" b="1" dirty="0">
                <a:solidFill>
                  <a:schemeClr val="tx2"/>
                </a:solidFill>
              </a:rPr>
              <a:t>(</a:t>
            </a:r>
            <a:r>
              <a:rPr lang="ja-JP" altLang="en-US" sz="2000" b="1" dirty="0">
                <a:solidFill>
                  <a:schemeClr val="tx2"/>
                </a:solidFill>
              </a:rPr>
              <a:t>画素</a:t>
            </a:r>
            <a:r>
              <a:rPr lang="en-US" altLang="ja-JP" sz="2000" b="1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22" name="コンテンツ プレースホルダー 2">
            <a:extLst>
              <a:ext uri="{FF2B5EF4-FFF2-40B4-BE49-F238E27FC236}">
                <a16:creationId xmlns:a16="http://schemas.microsoft.com/office/drawing/2014/main" id="{15DAF54F-D612-46A5-970B-74EBA86B62A0}"/>
              </a:ext>
            </a:extLst>
          </p:cNvPr>
          <p:cNvSpPr txBox="1">
            <a:spLocks/>
          </p:cNvSpPr>
          <p:nvPr/>
        </p:nvSpPr>
        <p:spPr>
          <a:xfrm>
            <a:off x="-703222" y="4700396"/>
            <a:ext cx="3943350" cy="57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000" b="1" dirty="0">
                <a:solidFill>
                  <a:schemeClr val="tx2"/>
                </a:solidFill>
              </a:rPr>
              <a:t>レンズ</a:t>
            </a:r>
            <a:endParaRPr lang="en-US" altLang="ja-JP" sz="2000" b="1" dirty="0">
              <a:solidFill>
                <a:schemeClr val="tx2"/>
              </a:solidFill>
            </a:endParaRP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E821E1F-5C06-41E6-A5E7-3EC06DEE6AE6}"/>
              </a:ext>
            </a:extLst>
          </p:cNvPr>
          <p:cNvGrpSpPr/>
          <p:nvPr/>
        </p:nvGrpSpPr>
        <p:grpSpPr>
          <a:xfrm>
            <a:off x="4093915" y="2551288"/>
            <a:ext cx="3372483" cy="1975556"/>
            <a:chOff x="1128889" y="2968977"/>
            <a:chExt cx="3372483" cy="1975556"/>
          </a:xfrm>
        </p:grpSpPr>
        <p:sp>
          <p:nvSpPr>
            <p:cNvPr id="24" name="円弧 23">
              <a:extLst>
                <a:ext uri="{FF2B5EF4-FFF2-40B4-BE49-F238E27FC236}">
                  <a16:creationId xmlns:a16="http://schemas.microsoft.com/office/drawing/2014/main" id="{B833FF93-58C2-425F-8794-138C1A04C3CA}"/>
                </a:ext>
              </a:extLst>
            </p:cNvPr>
            <p:cNvSpPr/>
            <p:nvPr/>
          </p:nvSpPr>
          <p:spPr>
            <a:xfrm rot="2700000">
              <a:off x="1128889" y="2968978"/>
              <a:ext cx="1975555" cy="1975555"/>
            </a:xfrm>
            <a:prstGeom prst="arc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弧 24">
              <a:extLst>
                <a:ext uri="{FF2B5EF4-FFF2-40B4-BE49-F238E27FC236}">
                  <a16:creationId xmlns:a16="http://schemas.microsoft.com/office/drawing/2014/main" id="{6BEB6DF6-5F1D-411F-A613-21B83DCBD42D}"/>
                </a:ext>
              </a:extLst>
            </p:cNvPr>
            <p:cNvSpPr/>
            <p:nvPr/>
          </p:nvSpPr>
          <p:spPr>
            <a:xfrm rot="18900000" flipH="1">
              <a:off x="2525817" y="2968977"/>
              <a:ext cx="1975555" cy="1975555"/>
            </a:xfrm>
            <a:prstGeom prst="arc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9807AD6A-42EA-4E5D-9648-6E43D88BFE02}"/>
              </a:ext>
            </a:extLst>
          </p:cNvPr>
          <p:cNvGrpSpPr/>
          <p:nvPr/>
        </p:nvGrpSpPr>
        <p:grpSpPr>
          <a:xfrm>
            <a:off x="7796527" y="2721794"/>
            <a:ext cx="158045" cy="1656372"/>
            <a:chOff x="3104444" y="2755116"/>
            <a:chExt cx="158045" cy="1634541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633687F-5393-4166-B5CF-E04D58700953}"/>
                </a:ext>
              </a:extLst>
            </p:cNvPr>
            <p:cNvSpPr/>
            <p:nvPr/>
          </p:nvSpPr>
          <p:spPr>
            <a:xfrm>
              <a:off x="3104444" y="2755116"/>
              <a:ext cx="158045" cy="270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D5E5EE8C-2508-4219-8D03-1A3E4B82AB1E}"/>
                </a:ext>
              </a:extLst>
            </p:cNvPr>
            <p:cNvSpPr/>
            <p:nvPr/>
          </p:nvSpPr>
          <p:spPr>
            <a:xfrm>
              <a:off x="3104444" y="3096018"/>
              <a:ext cx="158045" cy="270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A02E9A79-293B-48DF-8BF8-CD625BB82F26}"/>
                </a:ext>
              </a:extLst>
            </p:cNvPr>
            <p:cNvSpPr/>
            <p:nvPr/>
          </p:nvSpPr>
          <p:spPr>
            <a:xfrm>
              <a:off x="3104444" y="3436920"/>
              <a:ext cx="158045" cy="270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C96742DC-3344-4629-B26E-D73AFD9CC02F}"/>
                </a:ext>
              </a:extLst>
            </p:cNvPr>
            <p:cNvSpPr/>
            <p:nvPr/>
          </p:nvSpPr>
          <p:spPr>
            <a:xfrm>
              <a:off x="3104444" y="3777822"/>
              <a:ext cx="158045" cy="270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1985F2DD-8608-4FE8-B9F8-758052018290}"/>
                </a:ext>
              </a:extLst>
            </p:cNvPr>
            <p:cNvSpPr/>
            <p:nvPr/>
          </p:nvSpPr>
          <p:spPr>
            <a:xfrm>
              <a:off x="3104444" y="4118724"/>
              <a:ext cx="158045" cy="270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" name="コンテンツ プレースホルダー 2">
            <a:extLst>
              <a:ext uri="{FF2B5EF4-FFF2-40B4-BE49-F238E27FC236}">
                <a16:creationId xmlns:a16="http://schemas.microsoft.com/office/drawing/2014/main" id="{5C1E5957-59F0-4488-BDF1-4FFC3091002F}"/>
              </a:ext>
            </a:extLst>
          </p:cNvPr>
          <p:cNvSpPr txBox="1">
            <a:spLocks/>
          </p:cNvSpPr>
          <p:nvPr/>
        </p:nvSpPr>
        <p:spPr>
          <a:xfrm>
            <a:off x="5903874" y="4700396"/>
            <a:ext cx="3943350" cy="57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000" b="1" dirty="0">
                <a:solidFill>
                  <a:schemeClr val="tx2"/>
                </a:solidFill>
              </a:rPr>
              <a:t>撮像素子</a:t>
            </a:r>
            <a:r>
              <a:rPr lang="en-US" altLang="ja-JP" sz="2000" b="1" dirty="0">
                <a:solidFill>
                  <a:schemeClr val="tx2"/>
                </a:solidFill>
              </a:rPr>
              <a:t>(</a:t>
            </a:r>
            <a:r>
              <a:rPr lang="ja-JP" altLang="en-US" sz="2000" b="1" dirty="0">
                <a:solidFill>
                  <a:schemeClr val="tx2"/>
                </a:solidFill>
              </a:rPr>
              <a:t>画素</a:t>
            </a:r>
            <a:r>
              <a:rPr lang="en-US" altLang="ja-JP" sz="2000" b="1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33" name="コンテンツ プレースホルダー 2">
            <a:extLst>
              <a:ext uri="{FF2B5EF4-FFF2-40B4-BE49-F238E27FC236}">
                <a16:creationId xmlns:a16="http://schemas.microsoft.com/office/drawing/2014/main" id="{D4DB9F21-3199-430D-BAE6-EE8532A9DFFB}"/>
              </a:ext>
            </a:extLst>
          </p:cNvPr>
          <p:cNvSpPr txBox="1">
            <a:spLocks/>
          </p:cNvSpPr>
          <p:nvPr/>
        </p:nvSpPr>
        <p:spPr>
          <a:xfrm>
            <a:off x="3819527" y="4700396"/>
            <a:ext cx="3943350" cy="57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000" b="1" dirty="0">
                <a:solidFill>
                  <a:schemeClr val="tx2"/>
                </a:solidFill>
              </a:rPr>
              <a:t>レンズ</a:t>
            </a:r>
            <a:endParaRPr lang="en-US" altLang="ja-JP" sz="2000" b="1" dirty="0">
              <a:solidFill>
                <a:schemeClr val="tx2"/>
              </a:solidFill>
            </a:endParaRPr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D86B2B51-A6D2-4BC4-8D72-170D4C4E1D30}"/>
              </a:ext>
            </a:extLst>
          </p:cNvPr>
          <p:cNvGrpSpPr/>
          <p:nvPr/>
        </p:nvGrpSpPr>
        <p:grpSpPr>
          <a:xfrm>
            <a:off x="6830267" y="2721795"/>
            <a:ext cx="158045" cy="1656372"/>
            <a:chOff x="6810585" y="2721795"/>
            <a:chExt cx="158045" cy="1656372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F6E79311-F03B-4836-AE01-1FBBB4C96A94}"/>
                </a:ext>
              </a:extLst>
            </p:cNvPr>
            <p:cNvSpPr/>
            <p:nvPr/>
          </p:nvSpPr>
          <p:spPr>
            <a:xfrm>
              <a:off x="6810585" y="2721795"/>
              <a:ext cx="158045" cy="7855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853B2342-1043-4A34-9922-D86C8F3DD05C}"/>
                </a:ext>
              </a:extLst>
            </p:cNvPr>
            <p:cNvSpPr/>
            <p:nvPr/>
          </p:nvSpPr>
          <p:spPr>
            <a:xfrm>
              <a:off x="6810585" y="2802228"/>
              <a:ext cx="158045" cy="7855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C264157B-87CC-4EA6-9D31-400FB4384737}"/>
                </a:ext>
              </a:extLst>
            </p:cNvPr>
            <p:cNvSpPr/>
            <p:nvPr/>
          </p:nvSpPr>
          <p:spPr>
            <a:xfrm>
              <a:off x="6810585" y="2880784"/>
              <a:ext cx="158045" cy="7855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8D9E389C-612C-4091-AE67-34C32E5FAD90}"/>
                </a:ext>
              </a:extLst>
            </p:cNvPr>
            <p:cNvSpPr/>
            <p:nvPr/>
          </p:nvSpPr>
          <p:spPr>
            <a:xfrm>
              <a:off x="6810585" y="2959340"/>
              <a:ext cx="158045" cy="7855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6E2CBAD6-F002-413E-A97E-25FEDAFBA406}"/>
                </a:ext>
              </a:extLst>
            </p:cNvPr>
            <p:cNvSpPr/>
            <p:nvPr/>
          </p:nvSpPr>
          <p:spPr>
            <a:xfrm>
              <a:off x="6810585" y="3037896"/>
              <a:ext cx="158045" cy="7855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8376FD36-997A-410F-AD5D-D7FECAD350BC}"/>
                </a:ext>
              </a:extLst>
            </p:cNvPr>
            <p:cNvSpPr/>
            <p:nvPr/>
          </p:nvSpPr>
          <p:spPr>
            <a:xfrm>
              <a:off x="6810585" y="3116452"/>
              <a:ext cx="158045" cy="7855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7CAAC0F1-05AA-4EF0-9AD4-C205F197B5DC}"/>
                </a:ext>
              </a:extLst>
            </p:cNvPr>
            <p:cNvSpPr/>
            <p:nvPr/>
          </p:nvSpPr>
          <p:spPr>
            <a:xfrm>
              <a:off x="6810585" y="3193313"/>
              <a:ext cx="158045" cy="7855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65F1A099-C8DE-4DC2-8CF9-B63FCD668DAC}"/>
                </a:ext>
              </a:extLst>
            </p:cNvPr>
            <p:cNvSpPr/>
            <p:nvPr/>
          </p:nvSpPr>
          <p:spPr>
            <a:xfrm>
              <a:off x="6810585" y="3273746"/>
              <a:ext cx="158045" cy="7855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ADA3FAEA-10E6-456E-BD98-1C9B22294FB7}"/>
                </a:ext>
              </a:extLst>
            </p:cNvPr>
            <p:cNvSpPr/>
            <p:nvPr/>
          </p:nvSpPr>
          <p:spPr>
            <a:xfrm>
              <a:off x="6810585" y="3352302"/>
              <a:ext cx="158045" cy="7855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EFA8C8E5-38AF-4E3E-AE13-0BEA84266A15}"/>
                </a:ext>
              </a:extLst>
            </p:cNvPr>
            <p:cNvSpPr/>
            <p:nvPr/>
          </p:nvSpPr>
          <p:spPr>
            <a:xfrm>
              <a:off x="6810585" y="3430858"/>
              <a:ext cx="158045" cy="7855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5A63D1B2-2B62-4189-84CB-E49144C50400}"/>
                </a:ext>
              </a:extLst>
            </p:cNvPr>
            <p:cNvSpPr/>
            <p:nvPr/>
          </p:nvSpPr>
          <p:spPr>
            <a:xfrm>
              <a:off x="6810585" y="3509414"/>
              <a:ext cx="158045" cy="7855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64487B09-F848-45F2-96E0-46C3749B19FC}"/>
                </a:ext>
              </a:extLst>
            </p:cNvPr>
            <p:cNvSpPr/>
            <p:nvPr/>
          </p:nvSpPr>
          <p:spPr>
            <a:xfrm>
              <a:off x="6810585" y="3587970"/>
              <a:ext cx="158045" cy="7855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51D88135-8AD7-4617-ABA2-AF7E59D52303}"/>
                </a:ext>
              </a:extLst>
            </p:cNvPr>
            <p:cNvSpPr/>
            <p:nvPr/>
          </p:nvSpPr>
          <p:spPr>
            <a:xfrm>
              <a:off x="6810585" y="3669104"/>
              <a:ext cx="158045" cy="7855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A5D57844-DB3A-40D1-9141-72DB0812783D}"/>
                </a:ext>
              </a:extLst>
            </p:cNvPr>
            <p:cNvSpPr/>
            <p:nvPr/>
          </p:nvSpPr>
          <p:spPr>
            <a:xfrm>
              <a:off x="6810585" y="3749537"/>
              <a:ext cx="158045" cy="7855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7EA4E35B-B835-48EF-A265-1FDD17E3B39F}"/>
                </a:ext>
              </a:extLst>
            </p:cNvPr>
            <p:cNvSpPr/>
            <p:nvPr/>
          </p:nvSpPr>
          <p:spPr>
            <a:xfrm>
              <a:off x="6810585" y="3828093"/>
              <a:ext cx="158045" cy="7855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C3E217A4-6F12-42DB-A50C-70A6169B5D7C}"/>
                </a:ext>
              </a:extLst>
            </p:cNvPr>
            <p:cNvSpPr/>
            <p:nvPr/>
          </p:nvSpPr>
          <p:spPr>
            <a:xfrm>
              <a:off x="6810585" y="3906649"/>
              <a:ext cx="158045" cy="7855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FE53DC31-B4D1-44EC-A793-EB2F53466A3A}"/>
                </a:ext>
              </a:extLst>
            </p:cNvPr>
            <p:cNvSpPr/>
            <p:nvPr/>
          </p:nvSpPr>
          <p:spPr>
            <a:xfrm>
              <a:off x="6810585" y="3985205"/>
              <a:ext cx="158045" cy="7855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FA37E595-9A7A-48DE-B7D5-96A0C4BD2EC5}"/>
                </a:ext>
              </a:extLst>
            </p:cNvPr>
            <p:cNvSpPr/>
            <p:nvPr/>
          </p:nvSpPr>
          <p:spPr>
            <a:xfrm>
              <a:off x="6810585" y="4063761"/>
              <a:ext cx="158045" cy="7855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C6793F20-7B02-40F8-90AE-D00BCBD32C0F}"/>
                </a:ext>
              </a:extLst>
            </p:cNvPr>
            <p:cNvSpPr/>
            <p:nvPr/>
          </p:nvSpPr>
          <p:spPr>
            <a:xfrm>
              <a:off x="6810585" y="4140622"/>
              <a:ext cx="158045" cy="7855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B27C87C9-E96B-4B97-8319-0A8157535A49}"/>
                </a:ext>
              </a:extLst>
            </p:cNvPr>
            <p:cNvSpPr/>
            <p:nvPr/>
          </p:nvSpPr>
          <p:spPr>
            <a:xfrm>
              <a:off x="6810585" y="4221055"/>
              <a:ext cx="158045" cy="7855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85E1227C-012C-4799-97BA-833CFC926EC3}"/>
                </a:ext>
              </a:extLst>
            </p:cNvPr>
            <p:cNvSpPr/>
            <p:nvPr/>
          </p:nvSpPr>
          <p:spPr>
            <a:xfrm>
              <a:off x="6810585" y="4299611"/>
              <a:ext cx="158045" cy="7855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2" name="コンテンツ プレースホルダー 2">
            <a:extLst>
              <a:ext uri="{FF2B5EF4-FFF2-40B4-BE49-F238E27FC236}">
                <a16:creationId xmlns:a16="http://schemas.microsoft.com/office/drawing/2014/main" id="{29822C19-30FD-43FF-86C6-F17E0DF796D3}"/>
              </a:ext>
            </a:extLst>
          </p:cNvPr>
          <p:cNvSpPr txBox="1">
            <a:spLocks/>
          </p:cNvSpPr>
          <p:nvPr/>
        </p:nvSpPr>
        <p:spPr>
          <a:xfrm>
            <a:off x="4917932" y="2161972"/>
            <a:ext cx="3943350" cy="57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000" b="1" dirty="0">
                <a:solidFill>
                  <a:schemeClr val="tx2"/>
                </a:solidFill>
              </a:rPr>
              <a:t>マイクロレンズアレイ</a:t>
            </a:r>
            <a:endParaRPr lang="en-US" altLang="ja-JP" sz="2000" b="1" dirty="0">
              <a:solidFill>
                <a:schemeClr val="tx2"/>
              </a:solidFill>
            </a:endParaRPr>
          </a:p>
        </p:txBody>
      </p:sp>
      <p:sp>
        <p:nvSpPr>
          <p:cNvPr id="65" name="コンテンツ プレースホルダー 2">
            <a:extLst>
              <a:ext uri="{FF2B5EF4-FFF2-40B4-BE49-F238E27FC236}">
                <a16:creationId xmlns:a16="http://schemas.microsoft.com/office/drawing/2014/main" id="{A8628A38-F0C4-4313-997E-54D481AF1FC9}"/>
              </a:ext>
            </a:extLst>
          </p:cNvPr>
          <p:cNvSpPr txBox="1">
            <a:spLocks/>
          </p:cNvSpPr>
          <p:nvPr/>
        </p:nvSpPr>
        <p:spPr>
          <a:xfrm>
            <a:off x="498022" y="1715472"/>
            <a:ext cx="2854778" cy="57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b="1" dirty="0">
                <a:solidFill>
                  <a:schemeClr val="tx2"/>
                </a:solidFill>
              </a:rPr>
              <a:t>従来のカメラ</a:t>
            </a:r>
            <a:endParaRPr lang="en-US" altLang="ja-JP" sz="2000" b="1" dirty="0">
              <a:solidFill>
                <a:schemeClr val="tx2"/>
              </a:solidFill>
            </a:endParaRPr>
          </a:p>
        </p:txBody>
      </p:sp>
      <p:sp>
        <p:nvSpPr>
          <p:cNvPr id="66" name="コンテンツ プレースホルダー 2">
            <a:extLst>
              <a:ext uri="{FF2B5EF4-FFF2-40B4-BE49-F238E27FC236}">
                <a16:creationId xmlns:a16="http://schemas.microsoft.com/office/drawing/2014/main" id="{C94C3EB6-6EC9-448E-8F56-E0BE2261FDCC}"/>
              </a:ext>
            </a:extLst>
          </p:cNvPr>
          <p:cNvSpPr txBox="1">
            <a:spLocks/>
          </p:cNvSpPr>
          <p:nvPr/>
        </p:nvSpPr>
        <p:spPr>
          <a:xfrm>
            <a:off x="4748739" y="1715472"/>
            <a:ext cx="3126805" cy="57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b="1" dirty="0">
                <a:solidFill>
                  <a:schemeClr val="tx2"/>
                </a:solidFill>
              </a:rPr>
              <a:t>ライトフィールドカメラ</a:t>
            </a:r>
            <a:endParaRPr lang="en-US" altLang="ja-JP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64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D57283C-43BE-4D3E-854E-F04907589BDF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/>
              <a:t>　多視点画像の取得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CD71A9B-5ABC-4EF8-ACA2-682B66293308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94977B5-2B8E-496D-AD0B-928CC562EAD5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1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404C787-E69C-4F81-AF6E-4AE0603B7153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 descr="運動競技, スポーツ, 建物, 写真 が含まれている画像&#10;&#10;非常に高い精度で生成された説明">
            <a:extLst>
              <a:ext uri="{FF2B5EF4-FFF2-40B4-BE49-F238E27FC236}">
                <a16:creationId xmlns:a16="http://schemas.microsoft.com/office/drawing/2014/main" id="{1206B1EE-7ABB-417B-ADD8-EC1F6A8D9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391" y="1886782"/>
            <a:ext cx="5325218" cy="4039164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4E876C7-C501-45F3-A4BF-9E57599DEAE3}"/>
              </a:ext>
            </a:extLst>
          </p:cNvPr>
          <p:cNvSpPr/>
          <p:nvPr/>
        </p:nvSpPr>
        <p:spPr>
          <a:xfrm>
            <a:off x="3905250" y="6578299"/>
            <a:ext cx="52387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ja-JP" altLang="en-US" sz="1200" dirty="0"/>
              <a:t>http://www.cc.kyoto-su.ac.jp/~kano/pdf/study/student/NakajimaPaper.pdf</a:t>
            </a:r>
          </a:p>
        </p:txBody>
      </p:sp>
    </p:spTree>
    <p:extLst>
      <p:ext uri="{BB962C8B-B14F-4D97-AF65-F5344CB8AC3E}">
        <p14:creationId xmlns:p14="http://schemas.microsoft.com/office/powerpoint/2010/main" val="102322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7D24BFF-3CC1-48C8-A7F4-6EA8FE6D1923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全焦点画像の取得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AA5BFC9-140B-4263-B03F-60ABFF9219DB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2AACD39-6564-4098-AD1D-7A09016A1BE2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1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711199C-C0A7-49BA-B4D2-0903E16CDE21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 descr="室内, 食べ物, 座っている, 猫 が含まれている画像&#10;&#10;高い精度で生成された説明">
            <a:extLst>
              <a:ext uri="{FF2B5EF4-FFF2-40B4-BE49-F238E27FC236}">
                <a16:creationId xmlns:a16="http://schemas.microsoft.com/office/drawing/2014/main" id="{73CF4D20-DC42-4846-921E-C89CC0406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00" y="4552950"/>
            <a:ext cx="2700000" cy="1800000"/>
          </a:xfrm>
          <a:prstGeom prst="rect">
            <a:avLst/>
          </a:prstGeom>
        </p:spPr>
      </p:pic>
      <p:pic>
        <p:nvPicPr>
          <p:cNvPr id="14" name="図 13" descr="猫, 室内, 並べられている, 哺乳動物 が含まれている画像&#10;&#10;非常に高い精度で生成された説明">
            <a:extLst>
              <a:ext uri="{FF2B5EF4-FFF2-40B4-BE49-F238E27FC236}">
                <a16:creationId xmlns:a16="http://schemas.microsoft.com/office/drawing/2014/main" id="{145806FA-5B6D-4237-A987-3BAD93609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2" y="4552950"/>
            <a:ext cx="2700000" cy="1800000"/>
          </a:xfrm>
          <a:prstGeom prst="rect">
            <a:avLst/>
          </a:prstGeom>
        </p:spPr>
      </p:pic>
      <p:pic>
        <p:nvPicPr>
          <p:cNvPr id="16" name="図 15" descr="室内, 猫, 並べられている, 眠っている が含まれている画像&#10;&#10;非常に高い精度で生成された説明">
            <a:extLst>
              <a:ext uri="{FF2B5EF4-FFF2-40B4-BE49-F238E27FC236}">
                <a16:creationId xmlns:a16="http://schemas.microsoft.com/office/drawing/2014/main" id="{F24E4D7B-A555-40C8-80D7-EAB0C7B3BC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2309925"/>
            <a:ext cx="2700000" cy="1800000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13EA17D-3705-4B42-974C-471B7DC10911}"/>
              </a:ext>
            </a:extLst>
          </p:cNvPr>
          <p:cNvSpPr/>
          <p:nvPr/>
        </p:nvSpPr>
        <p:spPr>
          <a:xfrm>
            <a:off x="6482822" y="6581001"/>
            <a:ext cx="26611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ja-JP" altLang="en-US" sz="1200" dirty="0"/>
              <a:t>https://zigsow.jp/review/403/288828</a:t>
            </a:r>
          </a:p>
        </p:txBody>
      </p:sp>
    </p:spTree>
    <p:extLst>
      <p:ext uri="{BB962C8B-B14F-4D97-AF65-F5344CB8AC3E}">
        <p14:creationId xmlns:p14="http://schemas.microsoft.com/office/powerpoint/2010/main" val="2658894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FF93910A-9A7D-4181-A989-A13AD6E4E026}"/>
              </a:ext>
            </a:extLst>
          </p:cNvPr>
          <p:cNvCxnSpPr>
            <a:cxnSpLocks/>
          </p:cNvCxnSpPr>
          <p:nvPr/>
        </p:nvCxnSpPr>
        <p:spPr>
          <a:xfrm flipH="1">
            <a:off x="4246814" y="4690290"/>
            <a:ext cx="15917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7103311E-AE8B-46AC-B357-ABA7E12B5E05}"/>
              </a:ext>
            </a:extLst>
          </p:cNvPr>
          <p:cNvCxnSpPr>
            <a:cxnSpLocks/>
          </p:cNvCxnSpPr>
          <p:nvPr/>
        </p:nvCxnSpPr>
        <p:spPr>
          <a:xfrm>
            <a:off x="4246813" y="2007151"/>
            <a:ext cx="0" cy="26831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直方体 127">
            <a:extLst>
              <a:ext uri="{FF2B5EF4-FFF2-40B4-BE49-F238E27FC236}">
                <a16:creationId xmlns:a16="http://schemas.microsoft.com/office/drawing/2014/main" id="{54DB7973-6E5B-4E85-89B9-D5ED2008119A}"/>
              </a:ext>
            </a:extLst>
          </p:cNvPr>
          <p:cNvSpPr/>
          <p:nvPr/>
        </p:nvSpPr>
        <p:spPr>
          <a:xfrm>
            <a:off x="3710770" y="1997186"/>
            <a:ext cx="2127808" cy="3240997"/>
          </a:xfrm>
          <a:prstGeom prst="cub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61FAE05-D94E-438B-B9F3-5FA35A819763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/>
              <a:t>　研究の流れ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109034B-62C6-4DED-A31E-6EC9481B0FEA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56CD1A34-E59B-48A4-AAF7-A96E26AD93AE}"/>
              </a:ext>
            </a:extLst>
          </p:cNvPr>
          <p:cNvGrpSpPr/>
          <p:nvPr/>
        </p:nvGrpSpPr>
        <p:grpSpPr>
          <a:xfrm>
            <a:off x="1546063" y="2717534"/>
            <a:ext cx="1166811" cy="2268506"/>
            <a:chOff x="1896269" y="2605304"/>
            <a:chExt cx="1166811" cy="2268506"/>
          </a:xfrm>
        </p:grpSpPr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13D4DB3C-D223-475F-B94E-0A0205E53BAB}"/>
                </a:ext>
              </a:extLst>
            </p:cNvPr>
            <p:cNvSpPr/>
            <p:nvPr/>
          </p:nvSpPr>
          <p:spPr>
            <a:xfrm>
              <a:off x="2151062" y="4616635"/>
              <a:ext cx="657225" cy="25717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柱 39">
              <a:extLst>
                <a:ext uri="{FF2B5EF4-FFF2-40B4-BE49-F238E27FC236}">
                  <a16:creationId xmlns:a16="http://schemas.microsoft.com/office/drawing/2014/main" id="{A13C2052-62DB-42D0-87A2-6DCE85D3D3B1}"/>
                </a:ext>
              </a:extLst>
            </p:cNvPr>
            <p:cNvSpPr/>
            <p:nvPr/>
          </p:nvSpPr>
          <p:spPr>
            <a:xfrm>
              <a:off x="2426507" y="3665536"/>
              <a:ext cx="106336" cy="1079687"/>
            </a:xfrm>
            <a:prstGeom prst="can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2FEC25DC-CEE4-4DF3-8F02-1C1935FF52C0}"/>
                </a:ext>
              </a:extLst>
            </p:cNvPr>
            <p:cNvSpPr/>
            <p:nvPr/>
          </p:nvSpPr>
          <p:spPr>
            <a:xfrm>
              <a:off x="1896269" y="3470070"/>
              <a:ext cx="1166811" cy="39093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F9BEDCED-01DE-470E-A49C-4FCEA2AEAB24}"/>
                </a:ext>
              </a:extLst>
            </p:cNvPr>
            <p:cNvGrpSpPr/>
            <p:nvPr/>
          </p:nvGrpSpPr>
          <p:grpSpPr>
            <a:xfrm>
              <a:off x="2348223" y="2605304"/>
              <a:ext cx="268617" cy="1060233"/>
              <a:chOff x="2348223" y="2605304"/>
              <a:chExt cx="268617" cy="1060233"/>
            </a:xfrm>
          </p:grpSpPr>
          <p:sp>
            <p:nvSpPr>
              <p:cNvPr id="14" name="円柱 13">
                <a:extLst>
                  <a:ext uri="{FF2B5EF4-FFF2-40B4-BE49-F238E27FC236}">
                    <a16:creationId xmlns:a16="http://schemas.microsoft.com/office/drawing/2014/main" id="{9AF718F4-2EB7-464F-BFD7-B90257181E08}"/>
                  </a:ext>
                </a:extLst>
              </p:cNvPr>
              <p:cNvSpPr/>
              <p:nvPr/>
            </p:nvSpPr>
            <p:spPr>
              <a:xfrm>
                <a:off x="2368550" y="3192462"/>
                <a:ext cx="222250" cy="473075"/>
              </a:xfrm>
              <a:prstGeom prst="can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75AA1951-D560-43D8-81BB-237131CB2DA0}"/>
                  </a:ext>
                </a:extLst>
              </p:cNvPr>
              <p:cNvCxnSpPr>
                <a:endCxn id="14" idx="0"/>
              </p:cNvCxnSpPr>
              <p:nvPr/>
            </p:nvCxnSpPr>
            <p:spPr>
              <a:xfrm>
                <a:off x="2479675" y="2765425"/>
                <a:ext cx="0" cy="48260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雲 30">
                <a:extLst>
                  <a:ext uri="{FF2B5EF4-FFF2-40B4-BE49-F238E27FC236}">
                    <a16:creationId xmlns:a16="http://schemas.microsoft.com/office/drawing/2014/main" id="{7381A44E-BE6A-43C5-A779-1E0E318429C0}"/>
                  </a:ext>
                </a:extLst>
              </p:cNvPr>
              <p:cNvSpPr/>
              <p:nvPr/>
            </p:nvSpPr>
            <p:spPr>
              <a:xfrm>
                <a:off x="2348223" y="2605304"/>
                <a:ext cx="268617" cy="264563"/>
              </a:xfrm>
              <a:prstGeom prst="clou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涙形 17">
                <a:extLst>
                  <a:ext uri="{FF2B5EF4-FFF2-40B4-BE49-F238E27FC236}">
                    <a16:creationId xmlns:a16="http://schemas.microsoft.com/office/drawing/2014/main" id="{1CB6EDAB-B558-4B19-9494-C925F92F8799}"/>
                  </a:ext>
                </a:extLst>
              </p:cNvPr>
              <p:cNvSpPr/>
              <p:nvPr/>
            </p:nvSpPr>
            <p:spPr>
              <a:xfrm rot="1041625">
                <a:off x="2348820" y="3053375"/>
                <a:ext cx="106356" cy="106336"/>
              </a:xfrm>
              <a:prstGeom prst="teardrop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涙形 18">
                <a:extLst>
                  <a:ext uri="{FF2B5EF4-FFF2-40B4-BE49-F238E27FC236}">
                    <a16:creationId xmlns:a16="http://schemas.microsoft.com/office/drawing/2014/main" id="{9D81CA40-B96A-462F-8838-19770990045C}"/>
                  </a:ext>
                </a:extLst>
              </p:cNvPr>
              <p:cNvSpPr/>
              <p:nvPr/>
            </p:nvSpPr>
            <p:spPr>
              <a:xfrm rot="11518596">
                <a:off x="2500608" y="2903706"/>
                <a:ext cx="106356" cy="106336"/>
              </a:xfrm>
              <a:prstGeom prst="teardrop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8439ABC4-3AAD-46C3-85A4-7C5A87B5EC6A}"/>
                  </a:ext>
                </a:extLst>
              </p:cNvPr>
              <p:cNvCxnSpPr>
                <a:stCxn id="18" idx="7"/>
                <a:endCxn id="18" idx="3"/>
              </p:cNvCxnSpPr>
              <p:nvPr/>
            </p:nvCxnSpPr>
            <p:spPr>
              <a:xfrm flipH="1">
                <a:off x="2354890" y="3071664"/>
                <a:ext cx="113728" cy="59541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D1F99B5-FA67-4C4B-9466-BCC98BBCD485}"/>
                  </a:ext>
                </a:extLst>
              </p:cNvPr>
              <p:cNvCxnSpPr>
                <a:cxnSpLocks/>
                <a:stCxn id="19" idx="3"/>
                <a:endCxn id="19" idx="7"/>
              </p:cNvCxnSpPr>
              <p:nvPr/>
            </p:nvCxnSpPr>
            <p:spPr>
              <a:xfrm flipH="1">
                <a:off x="2490733" y="2927900"/>
                <a:ext cx="107639" cy="6995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FE677EC1-88F1-4C83-9947-B0DA1615364C}"/>
                  </a:ext>
                </a:extLst>
              </p:cNvPr>
              <p:cNvSpPr/>
              <p:nvPr/>
            </p:nvSpPr>
            <p:spPr>
              <a:xfrm>
                <a:off x="2426507" y="2687560"/>
                <a:ext cx="106336" cy="10633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7E7C3FBF-35C1-43AE-B38C-D1A6FD15B5C4}"/>
              </a:ext>
            </a:extLst>
          </p:cNvPr>
          <p:cNvGrpSpPr/>
          <p:nvPr/>
        </p:nvGrpSpPr>
        <p:grpSpPr>
          <a:xfrm>
            <a:off x="4114945" y="2716213"/>
            <a:ext cx="1166811" cy="2268506"/>
            <a:chOff x="1896269" y="2605304"/>
            <a:chExt cx="1166811" cy="2268506"/>
          </a:xfrm>
        </p:grpSpPr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4221E82C-CD8F-416F-B87C-E66F0FD2C5A1}"/>
                </a:ext>
              </a:extLst>
            </p:cNvPr>
            <p:cNvSpPr/>
            <p:nvPr/>
          </p:nvSpPr>
          <p:spPr>
            <a:xfrm>
              <a:off x="2151062" y="4616635"/>
              <a:ext cx="657225" cy="25717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柱 65">
              <a:extLst>
                <a:ext uri="{FF2B5EF4-FFF2-40B4-BE49-F238E27FC236}">
                  <a16:creationId xmlns:a16="http://schemas.microsoft.com/office/drawing/2014/main" id="{C44D8C84-AB5F-486B-B430-D841C15E5D3D}"/>
                </a:ext>
              </a:extLst>
            </p:cNvPr>
            <p:cNvSpPr/>
            <p:nvPr/>
          </p:nvSpPr>
          <p:spPr>
            <a:xfrm>
              <a:off x="2426507" y="3665536"/>
              <a:ext cx="106336" cy="1079687"/>
            </a:xfrm>
            <a:prstGeom prst="can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8782B71F-CA79-47CB-9D50-D1CC2DDB17B7}"/>
                </a:ext>
              </a:extLst>
            </p:cNvPr>
            <p:cNvSpPr/>
            <p:nvPr/>
          </p:nvSpPr>
          <p:spPr>
            <a:xfrm>
              <a:off x="1896269" y="3470070"/>
              <a:ext cx="1166811" cy="39093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8" name="グループ化 67">
              <a:extLst>
                <a:ext uri="{FF2B5EF4-FFF2-40B4-BE49-F238E27FC236}">
                  <a16:creationId xmlns:a16="http://schemas.microsoft.com/office/drawing/2014/main" id="{AF79EA5F-E197-4188-939A-2D073971BF62}"/>
                </a:ext>
              </a:extLst>
            </p:cNvPr>
            <p:cNvGrpSpPr/>
            <p:nvPr/>
          </p:nvGrpSpPr>
          <p:grpSpPr>
            <a:xfrm>
              <a:off x="2348223" y="2605304"/>
              <a:ext cx="268617" cy="1060233"/>
              <a:chOff x="2348223" y="2605304"/>
              <a:chExt cx="268617" cy="1060233"/>
            </a:xfrm>
          </p:grpSpPr>
          <p:sp>
            <p:nvSpPr>
              <p:cNvPr id="69" name="円柱 68">
                <a:extLst>
                  <a:ext uri="{FF2B5EF4-FFF2-40B4-BE49-F238E27FC236}">
                    <a16:creationId xmlns:a16="http://schemas.microsoft.com/office/drawing/2014/main" id="{18A42342-E8CF-499F-B590-5DA86867D3E4}"/>
                  </a:ext>
                </a:extLst>
              </p:cNvPr>
              <p:cNvSpPr/>
              <p:nvPr/>
            </p:nvSpPr>
            <p:spPr>
              <a:xfrm>
                <a:off x="2368550" y="3192462"/>
                <a:ext cx="222250" cy="473075"/>
              </a:xfrm>
              <a:prstGeom prst="can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55E8EBA6-9580-406D-A53E-63AF59D22762}"/>
                  </a:ext>
                </a:extLst>
              </p:cNvPr>
              <p:cNvCxnSpPr>
                <a:endCxn id="69" idx="0"/>
              </p:cNvCxnSpPr>
              <p:nvPr/>
            </p:nvCxnSpPr>
            <p:spPr>
              <a:xfrm>
                <a:off x="2479675" y="2765425"/>
                <a:ext cx="0" cy="48260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雲 70">
                <a:extLst>
                  <a:ext uri="{FF2B5EF4-FFF2-40B4-BE49-F238E27FC236}">
                    <a16:creationId xmlns:a16="http://schemas.microsoft.com/office/drawing/2014/main" id="{12DF79BB-78C5-4848-A048-EBA60350CC35}"/>
                  </a:ext>
                </a:extLst>
              </p:cNvPr>
              <p:cNvSpPr/>
              <p:nvPr/>
            </p:nvSpPr>
            <p:spPr>
              <a:xfrm>
                <a:off x="2348223" y="2605304"/>
                <a:ext cx="268617" cy="264563"/>
              </a:xfrm>
              <a:prstGeom prst="clou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涙形 71">
                <a:extLst>
                  <a:ext uri="{FF2B5EF4-FFF2-40B4-BE49-F238E27FC236}">
                    <a16:creationId xmlns:a16="http://schemas.microsoft.com/office/drawing/2014/main" id="{17A49D3E-7537-4827-A017-527CE803BD9F}"/>
                  </a:ext>
                </a:extLst>
              </p:cNvPr>
              <p:cNvSpPr/>
              <p:nvPr/>
            </p:nvSpPr>
            <p:spPr>
              <a:xfrm rot="1041625">
                <a:off x="2348820" y="3053375"/>
                <a:ext cx="106356" cy="106336"/>
              </a:xfrm>
              <a:prstGeom prst="teardrop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涙形 72">
                <a:extLst>
                  <a:ext uri="{FF2B5EF4-FFF2-40B4-BE49-F238E27FC236}">
                    <a16:creationId xmlns:a16="http://schemas.microsoft.com/office/drawing/2014/main" id="{D230AC91-B573-4D26-8C91-708E0E385A52}"/>
                  </a:ext>
                </a:extLst>
              </p:cNvPr>
              <p:cNvSpPr/>
              <p:nvPr/>
            </p:nvSpPr>
            <p:spPr>
              <a:xfrm rot="11518596">
                <a:off x="2500608" y="2903706"/>
                <a:ext cx="106356" cy="106336"/>
              </a:xfrm>
              <a:prstGeom prst="teardrop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ADA16266-8F89-4CB5-A46D-86A50BF831F1}"/>
                  </a:ext>
                </a:extLst>
              </p:cNvPr>
              <p:cNvCxnSpPr>
                <a:stCxn id="72" idx="7"/>
                <a:endCxn id="72" idx="3"/>
              </p:cNvCxnSpPr>
              <p:nvPr/>
            </p:nvCxnSpPr>
            <p:spPr>
              <a:xfrm flipH="1">
                <a:off x="2354890" y="3071664"/>
                <a:ext cx="113728" cy="59541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66BD23CF-153B-4DC6-9547-7B2A2FA57707}"/>
                  </a:ext>
                </a:extLst>
              </p:cNvPr>
              <p:cNvCxnSpPr>
                <a:cxnSpLocks/>
                <a:stCxn id="73" idx="3"/>
                <a:endCxn id="73" idx="7"/>
              </p:cNvCxnSpPr>
              <p:nvPr/>
            </p:nvCxnSpPr>
            <p:spPr>
              <a:xfrm flipH="1">
                <a:off x="2490733" y="2927900"/>
                <a:ext cx="107639" cy="6995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6" name="楕円 75">
                <a:extLst>
                  <a:ext uri="{FF2B5EF4-FFF2-40B4-BE49-F238E27FC236}">
                    <a16:creationId xmlns:a16="http://schemas.microsoft.com/office/drawing/2014/main" id="{850AD2FD-D54B-4A10-955D-B95CF5D7851A}"/>
                  </a:ext>
                </a:extLst>
              </p:cNvPr>
              <p:cNvSpPr/>
              <p:nvPr/>
            </p:nvSpPr>
            <p:spPr>
              <a:xfrm>
                <a:off x="2426507" y="2687560"/>
                <a:ext cx="106336" cy="10633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9827D90D-2663-4981-B3D8-37114106E6F0}"/>
              </a:ext>
            </a:extLst>
          </p:cNvPr>
          <p:cNvCxnSpPr>
            <a:cxnSpLocks/>
          </p:cNvCxnSpPr>
          <p:nvPr/>
        </p:nvCxnSpPr>
        <p:spPr>
          <a:xfrm flipH="1">
            <a:off x="3710769" y="4690290"/>
            <a:ext cx="535155" cy="5478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コンテンツ プレースホルダー 2">
            <a:extLst>
              <a:ext uri="{FF2B5EF4-FFF2-40B4-BE49-F238E27FC236}">
                <a16:creationId xmlns:a16="http://schemas.microsoft.com/office/drawing/2014/main" id="{DECA09AF-5683-416A-8F02-499E63FB0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4" y="1363100"/>
            <a:ext cx="3255660" cy="5773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2000" b="1" dirty="0"/>
              <a:t>①ライトフィールドの取得</a:t>
            </a:r>
            <a:endParaRPr kumimoji="1" lang="en-US" altLang="ja-JP" sz="2000" b="1" dirty="0"/>
          </a:p>
        </p:txBody>
      </p:sp>
      <p:sp>
        <p:nvSpPr>
          <p:cNvPr id="156" name="コンテンツ プレースホルダー 2">
            <a:extLst>
              <a:ext uri="{FF2B5EF4-FFF2-40B4-BE49-F238E27FC236}">
                <a16:creationId xmlns:a16="http://schemas.microsoft.com/office/drawing/2014/main" id="{8EB9F829-81FB-4603-89C9-0E2B55B10948}"/>
              </a:ext>
            </a:extLst>
          </p:cNvPr>
          <p:cNvSpPr txBox="1">
            <a:spLocks/>
          </p:cNvSpPr>
          <p:nvPr/>
        </p:nvSpPr>
        <p:spPr>
          <a:xfrm>
            <a:off x="2868231" y="1363100"/>
            <a:ext cx="3255660" cy="57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000" b="1" dirty="0"/>
              <a:t>　②三次元計測</a:t>
            </a:r>
            <a:endParaRPr lang="en-US" altLang="ja-JP" sz="2000" b="1" dirty="0"/>
          </a:p>
        </p:txBody>
      </p:sp>
      <p:sp>
        <p:nvSpPr>
          <p:cNvPr id="157" name="コンテンツ プレースホルダー 2">
            <a:extLst>
              <a:ext uri="{FF2B5EF4-FFF2-40B4-BE49-F238E27FC236}">
                <a16:creationId xmlns:a16="http://schemas.microsoft.com/office/drawing/2014/main" id="{3B8083E5-8C30-474B-86CC-25B38F9E9381}"/>
              </a:ext>
            </a:extLst>
          </p:cNvPr>
          <p:cNvSpPr txBox="1">
            <a:spLocks/>
          </p:cNvSpPr>
          <p:nvPr/>
        </p:nvSpPr>
        <p:spPr>
          <a:xfrm>
            <a:off x="5803692" y="1363100"/>
            <a:ext cx="3255660" cy="57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000" b="1" dirty="0"/>
              <a:t>③物体認識</a:t>
            </a:r>
            <a:endParaRPr lang="en-US" altLang="ja-JP" sz="2000" b="1" dirty="0"/>
          </a:p>
        </p:txBody>
      </p:sp>
      <p:sp>
        <p:nvSpPr>
          <p:cNvPr id="158" name="矢印: 右 157">
            <a:extLst>
              <a:ext uri="{FF2B5EF4-FFF2-40B4-BE49-F238E27FC236}">
                <a16:creationId xmlns:a16="http://schemas.microsoft.com/office/drawing/2014/main" id="{4F5BBFF9-2E2B-4619-A0D4-C6D72ABE0C9B}"/>
              </a:ext>
            </a:extLst>
          </p:cNvPr>
          <p:cNvSpPr/>
          <p:nvPr/>
        </p:nvSpPr>
        <p:spPr>
          <a:xfrm>
            <a:off x="2964970" y="3582300"/>
            <a:ext cx="619738" cy="577333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矢印: 右 158">
            <a:extLst>
              <a:ext uri="{FF2B5EF4-FFF2-40B4-BE49-F238E27FC236}">
                <a16:creationId xmlns:a16="http://schemas.microsoft.com/office/drawing/2014/main" id="{38407023-7C0E-4CE5-8B16-B4B8EF364F0B}"/>
              </a:ext>
            </a:extLst>
          </p:cNvPr>
          <p:cNvSpPr/>
          <p:nvPr/>
        </p:nvSpPr>
        <p:spPr>
          <a:xfrm>
            <a:off x="5920101" y="3582300"/>
            <a:ext cx="619738" cy="577333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E5ECD364-6B88-4348-A782-B84635CC4FE1}"/>
              </a:ext>
            </a:extLst>
          </p:cNvPr>
          <p:cNvCxnSpPr>
            <a:cxnSpLocks/>
          </p:cNvCxnSpPr>
          <p:nvPr/>
        </p:nvCxnSpPr>
        <p:spPr>
          <a:xfrm flipH="1">
            <a:off x="7099104" y="4690290"/>
            <a:ext cx="159176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6080ECEA-ACA5-4DC9-8A4E-FA35A6E558FD}"/>
              </a:ext>
            </a:extLst>
          </p:cNvPr>
          <p:cNvCxnSpPr>
            <a:cxnSpLocks/>
          </p:cNvCxnSpPr>
          <p:nvPr/>
        </p:nvCxnSpPr>
        <p:spPr>
          <a:xfrm>
            <a:off x="7099104" y="2007151"/>
            <a:ext cx="0" cy="26831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直方体 166">
            <a:extLst>
              <a:ext uri="{FF2B5EF4-FFF2-40B4-BE49-F238E27FC236}">
                <a16:creationId xmlns:a16="http://schemas.microsoft.com/office/drawing/2014/main" id="{4D065130-44E1-4DA9-BB61-F94C6F41A096}"/>
              </a:ext>
            </a:extLst>
          </p:cNvPr>
          <p:cNvSpPr/>
          <p:nvPr/>
        </p:nvSpPr>
        <p:spPr>
          <a:xfrm>
            <a:off x="6576407" y="1997186"/>
            <a:ext cx="2127808" cy="3240997"/>
          </a:xfrm>
          <a:prstGeom prst="cub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8" name="グループ化 167">
            <a:extLst>
              <a:ext uri="{FF2B5EF4-FFF2-40B4-BE49-F238E27FC236}">
                <a16:creationId xmlns:a16="http://schemas.microsoft.com/office/drawing/2014/main" id="{DDC10EBF-C0ED-4724-91D4-CE54E0D2E356}"/>
              </a:ext>
            </a:extLst>
          </p:cNvPr>
          <p:cNvGrpSpPr/>
          <p:nvPr/>
        </p:nvGrpSpPr>
        <p:grpSpPr>
          <a:xfrm>
            <a:off x="6938208" y="2716213"/>
            <a:ext cx="1166811" cy="2268506"/>
            <a:chOff x="1896269" y="2605304"/>
            <a:chExt cx="1166811" cy="2268506"/>
          </a:xfrm>
        </p:grpSpPr>
        <p:sp>
          <p:nvSpPr>
            <p:cNvPr id="169" name="楕円 168">
              <a:extLst>
                <a:ext uri="{FF2B5EF4-FFF2-40B4-BE49-F238E27FC236}">
                  <a16:creationId xmlns:a16="http://schemas.microsoft.com/office/drawing/2014/main" id="{99ED607F-A7E2-4B7C-81AF-1D9279492F4D}"/>
                </a:ext>
              </a:extLst>
            </p:cNvPr>
            <p:cNvSpPr/>
            <p:nvPr/>
          </p:nvSpPr>
          <p:spPr>
            <a:xfrm>
              <a:off x="2151062" y="4616635"/>
              <a:ext cx="657225" cy="25717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" name="円柱 169">
              <a:extLst>
                <a:ext uri="{FF2B5EF4-FFF2-40B4-BE49-F238E27FC236}">
                  <a16:creationId xmlns:a16="http://schemas.microsoft.com/office/drawing/2014/main" id="{8C5ADD3D-DABD-4EDA-B0C7-D5D910A8EFD6}"/>
                </a:ext>
              </a:extLst>
            </p:cNvPr>
            <p:cNvSpPr/>
            <p:nvPr/>
          </p:nvSpPr>
          <p:spPr>
            <a:xfrm>
              <a:off x="2426507" y="3665536"/>
              <a:ext cx="106336" cy="1079687"/>
            </a:xfrm>
            <a:prstGeom prst="can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" name="楕円 170">
              <a:extLst>
                <a:ext uri="{FF2B5EF4-FFF2-40B4-BE49-F238E27FC236}">
                  <a16:creationId xmlns:a16="http://schemas.microsoft.com/office/drawing/2014/main" id="{937E9D1D-16CF-464D-88A4-2FB89E0F51BD}"/>
                </a:ext>
              </a:extLst>
            </p:cNvPr>
            <p:cNvSpPr/>
            <p:nvPr/>
          </p:nvSpPr>
          <p:spPr>
            <a:xfrm>
              <a:off x="1896269" y="3470070"/>
              <a:ext cx="1166811" cy="39093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2" name="グループ化 171">
              <a:extLst>
                <a:ext uri="{FF2B5EF4-FFF2-40B4-BE49-F238E27FC236}">
                  <a16:creationId xmlns:a16="http://schemas.microsoft.com/office/drawing/2014/main" id="{186CEE76-59CE-43B9-B4DD-EC7751D0C495}"/>
                </a:ext>
              </a:extLst>
            </p:cNvPr>
            <p:cNvGrpSpPr/>
            <p:nvPr/>
          </p:nvGrpSpPr>
          <p:grpSpPr>
            <a:xfrm>
              <a:off x="2348223" y="2605304"/>
              <a:ext cx="268617" cy="1060233"/>
              <a:chOff x="2348223" y="2605304"/>
              <a:chExt cx="268617" cy="1060233"/>
            </a:xfrm>
          </p:grpSpPr>
          <p:sp>
            <p:nvSpPr>
              <p:cNvPr id="173" name="円柱 172">
                <a:extLst>
                  <a:ext uri="{FF2B5EF4-FFF2-40B4-BE49-F238E27FC236}">
                    <a16:creationId xmlns:a16="http://schemas.microsoft.com/office/drawing/2014/main" id="{76777B3C-2914-4702-AFC8-E99E13E78D5A}"/>
                  </a:ext>
                </a:extLst>
              </p:cNvPr>
              <p:cNvSpPr/>
              <p:nvPr/>
            </p:nvSpPr>
            <p:spPr>
              <a:xfrm>
                <a:off x="2368550" y="3192462"/>
                <a:ext cx="222250" cy="473075"/>
              </a:xfrm>
              <a:prstGeom prst="can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74" name="直線コネクタ 173">
                <a:extLst>
                  <a:ext uri="{FF2B5EF4-FFF2-40B4-BE49-F238E27FC236}">
                    <a16:creationId xmlns:a16="http://schemas.microsoft.com/office/drawing/2014/main" id="{3C938CD1-6A89-47F2-BE06-61B06CD676FA}"/>
                  </a:ext>
                </a:extLst>
              </p:cNvPr>
              <p:cNvCxnSpPr>
                <a:endCxn id="173" idx="0"/>
              </p:cNvCxnSpPr>
              <p:nvPr/>
            </p:nvCxnSpPr>
            <p:spPr>
              <a:xfrm>
                <a:off x="2479675" y="2765425"/>
                <a:ext cx="0" cy="48260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雲 174">
                <a:extLst>
                  <a:ext uri="{FF2B5EF4-FFF2-40B4-BE49-F238E27FC236}">
                    <a16:creationId xmlns:a16="http://schemas.microsoft.com/office/drawing/2014/main" id="{702CCD6B-F7E9-4F6D-8231-4714F1616E4B}"/>
                  </a:ext>
                </a:extLst>
              </p:cNvPr>
              <p:cNvSpPr/>
              <p:nvPr/>
            </p:nvSpPr>
            <p:spPr>
              <a:xfrm>
                <a:off x="2348223" y="2605304"/>
                <a:ext cx="268617" cy="264563"/>
              </a:xfrm>
              <a:prstGeom prst="clou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" name="涙形 175">
                <a:extLst>
                  <a:ext uri="{FF2B5EF4-FFF2-40B4-BE49-F238E27FC236}">
                    <a16:creationId xmlns:a16="http://schemas.microsoft.com/office/drawing/2014/main" id="{08F22DD4-00D5-439A-9489-A7C55BD018C1}"/>
                  </a:ext>
                </a:extLst>
              </p:cNvPr>
              <p:cNvSpPr/>
              <p:nvPr/>
            </p:nvSpPr>
            <p:spPr>
              <a:xfrm rot="1041625">
                <a:off x="2348820" y="3053375"/>
                <a:ext cx="106356" cy="106336"/>
              </a:xfrm>
              <a:prstGeom prst="teardrop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" name="涙形 176">
                <a:extLst>
                  <a:ext uri="{FF2B5EF4-FFF2-40B4-BE49-F238E27FC236}">
                    <a16:creationId xmlns:a16="http://schemas.microsoft.com/office/drawing/2014/main" id="{DE3E4A44-F64C-40C5-9545-69B53AB1FEC3}"/>
                  </a:ext>
                </a:extLst>
              </p:cNvPr>
              <p:cNvSpPr/>
              <p:nvPr/>
            </p:nvSpPr>
            <p:spPr>
              <a:xfrm rot="11518596">
                <a:off x="2500608" y="2903706"/>
                <a:ext cx="106356" cy="106336"/>
              </a:xfrm>
              <a:prstGeom prst="teardrop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78" name="直線コネクタ 177">
                <a:extLst>
                  <a:ext uri="{FF2B5EF4-FFF2-40B4-BE49-F238E27FC236}">
                    <a16:creationId xmlns:a16="http://schemas.microsoft.com/office/drawing/2014/main" id="{8BC675CB-949B-49A2-BDBD-0FE2A521D03A}"/>
                  </a:ext>
                </a:extLst>
              </p:cNvPr>
              <p:cNvCxnSpPr>
                <a:stCxn id="176" idx="7"/>
                <a:endCxn id="176" idx="3"/>
              </p:cNvCxnSpPr>
              <p:nvPr/>
            </p:nvCxnSpPr>
            <p:spPr>
              <a:xfrm flipH="1">
                <a:off x="2354890" y="3071664"/>
                <a:ext cx="113728" cy="59541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9" name="直線コネクタ 178">
                <a:extLst>
                  <a:ext uri="{FF2B5EF4-FFF2-40B4-BE49-F238E27FC236}">
                    <a16:creationId xmlns:a16="http://schemas.microsoft.com/office/drawing/2014/main" id="{842F5A3B-3336-48BD-A297-3CD4700BF986}"/>
                  </a:ext>
                </a:extLst>
              </p:cNvPr>
              <p:cNvCxnSpPr>
                <a:cxnSpLocks/>
                <a:stCxn id="177" idx="3"/>
                <a:endCxn id="177" idx="7"/>
              </p:cNvCxnSpPr>
              <p:nvPr/>
            </p:nvCxnSpPr>
            <p:spPr>
              <a:xfrm flipH="1">
                <a:off x="2490733" y="2927900"/>
                <a:ext cx="107639" cy="6995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80" name="楕円 179">
                <a:extLst>
                  <a:ext uri="{FF2B5EF4-FFF2-40B4-BE49-F238E27FC236}">
                    <a16:creationId xmlns:a16="http://schemas.microsoft.com/office/drawing/2014/main" id="{4CDA5A7D-D231-40FD-87C6-2BBBFE903212}"/>
                  </a:ext>
                </a:extLst>
              </p:cNvPr>
              <p:cNvSpPr/>
              <p:nvPr/>
            </p:nvSpPr>
            <p:spPr>
              <a:xfrm>
                <a:off x="2426507" y="2687560"/>
                <a:ext cx="106336" cy="10633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181" name="直線コネクタ 180">
            <a:extLst>
              <a:ext uri="{FF2B5EF4-FFF2-40B4-BE49-F238E27FC236}">
                <a16:creationId xmlns:a16="http://schemas.microsoft.com/office/drawing/2014/main" id="{96363CE3-3D51-49D6-B7DC-EFFBC32B3F5A}"/>
              </a:ext>
            </a:extLst>
          </p:cNvPr>
          <p:cNvCxnSpPr>
            <a:cxnSpLocks/>
          </p:cNvCxnSpPr>
          <p:nvPr/>
        </p:nvCxnSpPr>
        <p:spPr>
          <a:xfrm flipH="1">
            <a:off x="6563060" y="4690290"/>
            <a:ext cx="535155" cy="5478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吹き出し: 角を丸めた四角形 181">
            <a:extLst>
              <a:ext uri="{FF2B5EF4-FFF2-40B4-BE49-F238E27FC236}">
                <a16:creationId xmlns:a16="http://schemas.microsoft.com/office/drawing/2014/main" id="{1D3835B3-9C19-41E8-AE43-7089EBC0EE55}"/>
              </a:ext>
            </a:extLst>
          </p:cNvPr>
          <p:cNvSpPr/>
          <p:nvPr/>
        </p:nvSpPr>
        <p:spPr>
          <a:xfrm>
            <a:off x="7768750" y="1828653"/>
            <a:ext cx="1161233" cy="612032"/>
          </a:xfrm>
          <a:prstGeom prst="wedgeRoundRectCallout">
            <a:avLst>
              <a:gd name="adj1" fmla="val -47081"/>
              <a:gd name="adj2" fmla="val 1075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これは花</a:t>
            </a:r>
          </a:p>
        </p:txBody>
      </p:sp>
      <p:sp>
        <p:nvSpPr>
          <p:cNvPr id="184" name="吹き出し: 角を丸めた四角形 183">
            <a:extLst>
              <a:ext uri="{FF2B5EF4-FFF2-40B4-BE49-F238E27FC236}">
                <a16:creationId xmlns:a16="http://schemas.microsoft.com/office/drawing/2014/main" id="{097A3F78-614E-44C9-9460-CB09BB351535}"/>
              </a:ext>
            </a:extLst>
          </p:cNvPr>
          <p:cNvSpPr/>
          <p:nvPr/>
        </p:nvSpPr>
        <p:spPr>
          <a:xfrm>
            <a:off x="7617156" y="5494900"/>
            <a:ext cx="1312827" cy="612032"/>
          </a:xfrm>
          <a:prstGeom prst="wedgeRoundRectCallout">
            <a:avLst>
              <a:gd name="adj1" fmla="val -45831"/>
              <a:gd name="adj2" fmla="val -1106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これは机</a:t>
            </a:r>
          </a:p>
        </p:txBody>
      </p:sp>
      <p:sp>
        <p:nvSpPr>
          <p:cNvPr id="187" name="稲妻 186">
            <a:extLst>
              <a:ext uri="{FF2B5EF4-FFF2-40B4-BE49-F238E27FC236}">
                <a16:creationId xmlns:a16="http://schemas.microsoft.com/office/drawing/2014/main" id="{3F2A04CD-8BDB-49A4-8FA2-5869671277AF}"/>
              </a:ext>
            </a:extLst>
          </p:cNvPr>
          <p:cNvSpPr/>
          <p:nvPr/>
        </p:nvSpPr>
        <p:spPr>
          <a:xfrm>
            <a:off x="315839" y="4888179"/>
            <a:ext cx="657224" cy="711011"/>
          </a:xfrm>
          <a:prstGeom prst="lightningBolt">
            <a:avLst/>
          </a:prstGeom>
          <a:solidFill>
            <a:schemeClr val="accent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8" name="グループ化 187">
            <a:extLst>
              <a:ext uri="{FF2B5EF4-FFF2-40B4-BE49-F238E27FC236}">
                <a16:creationId xmlns:a16="http://schemas.microsoft.com/office/drawing/2014/main" id="{360C0840-D97B-43C1-8C7C-E62BAE69EAB3}"/>
              </a:ext>
            </a:extLst>
          </p:cNvPr>
          <p:cNvGrpSpPr/>
          <p:nvPr/>
        </p:nvGrpSpPr>
        <p:grpSpPr>
          <a:xfrm>
            <a:off x="315839" y="5670379"/>
            <a:ext cx="1573287" cy="932766"/>
            <a:chOff x="666045" y="5398835"/>
            <a:chExt cx="1573287" cy="932766"/>
          </a:xfrm>
        </p:grpSpPr>
        <p:sp>
          <p:nvSpPr>
            <p:cNvPr id="189" name="楕円 188">
              <a:extLst>
                <a:ext uri="{FF2B5EF4-FFF2-40B4-BE49-F238E27FC236}">
                  <a16:creationId xmlns:a16="http://schemas.microsoft.com/office/drawing/2014/main" id="{BB98AF77-0F4F-4528-808D-84D36F4BD3D8}"/>
                </a:ext>
              </a:extLst>
            </p:cNvPr>
            <p:cNvSpPr/>
            <p:nvPr/>
          </p:nvSpPr>
          <p:spPr>
            <a:xfrm rot="17951142">
              <a:off x="1359435" y="5382236"/>
              <a:ext cx="461707" cy="49490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" name="直方体 189">
              <a:extLst>
                <a:ext uri="{FF2B5EF4-FFF2-40B4-BE49-F238E27FC236}">
                  <a16:creationId xmlns:a16="http://schemas.microsoft.com/office/drawing/2014/main" id="{428E514D-9F13-409A-A01F-06CB28DEFD2E}"/>
                </a:ext>
              </a:extLst>
            </p:cNvPr>
            <p:cNvSpPr/>
            <p:nvPr/>
          </p:nvSpPr>
          <p:spPr>
            <a:xfrm>
              <a:off x="666045" y="5497688"/>
              <a:ext cx="1573287" cy="833913"/>
            </a:xfrm>
            <a:prstGeom prst="cube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" name="正方形/長方形 190">
              <a:extLst>
                <a:ext uri="{FF2B5EF4-FFF2-40B4-BE49-F238E27FC236}">
                  <a16:creationId xmlns:a16="http://schemas.microsoft.com/office/drawing/2014/main" id="{6BC52290-1C0C-4CAA-B444-C6D468D7A522}"/>
                </a:ext>
              </a:extLst>
            </p:cNvPr>
            <p:cNvSpPr/>
            <p:nvPr/>
          </p:nvSpPr>
          <p:spPr>
            <a:xfrm>
              <a:off x="767644" y="5858933"/>
              <a:ext cx="711200" cy="372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2" name="グループ化 191">
              <a:extLst>
                <a:ext uri="{FF2B5EF4-FFF2-40B4-BE49-F238E27FC236}">
                  <a16:creationId xmlns:a16="http://schemas.microsoft.com/office/drawing/2014/main" id="{9568B55C-6295-4A85-AA7F-FB67FB72700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49176" y="5901200"/>
              <a:ext cx="148135" cy="288000"/>
              <a:chOff x="4410869" y="2605304"/>
              <a:chExt cx="1166811" cy="2268506"/>
            </a:xfrm>
          </p:grpSpPr>
          <p:sp>
            <p:nvSpPr>
              <p:cNvPr id="193" name="楕円 192">
                <a:extLst>
                  <a:ext uri="{FF2B5EF4-FFF2-40B4-BE49-F238E27FC236}">
                    <a16:creationId xmlns:a16="http://schemas.microsoft.com/office/drawing/2014/main" id="{FB9F3182-2F8B-46DF-A6B7-A1888CBF323F}"/>
                  </a:ext>
                </a:extLst>
              </p:cNvPr>
              <p:cNvSpPr/>
              <p:nvPr/>
            </p:nvSpPr>
            <p:spPr>
              <a:xfrm>
                <a:off x="4665662" y="4616635"/>
                <a:ext cx="657225" cy="25717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4" name="円柱 193">
                <a:extLst>
                  <a:ext uri="{FF2B5EF4-FFF2-40B4-BE49-F238E27FC236}">
                    <a16:creationId xmlns:a16="http://schemas.microsoft.com/office/drawing/2014/main" id="{DCBA199F-F64D-4DCD-BF04-18D195F568E9}"/>
                  </a:ext>
                </a:extLst>
              </p:cNvPr>
              <p:cNvSpPr/>
              <p:nvPr/>
            </p:nvSpPr>
            <p:spPr>
              <a:xfrm>
                <a:off x="4941107" y="3665536"/>
                <a:ext cx="106336" cy="1079687"/>
              </a:xfrm>
              <a:prstGeom prst="can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5" name="楕円 194">
                <a:extLst>
                  <a:ext uri="{FF2B5EF4-FFF2-40B4-BE49-F238E27FC236}">
                    <a16:creationId xmlns:a16="http://schemas.microsoft.com/office/drawing/2014/main" id="{E5E49CEC-71E2-4CD0-8091-370B9112DD01}"/>
                  </a:ext>
                </a:extLst>
              </p:cNvPr>
              <p:cNvSpPr/>
              <p:nvPr/>
            </p:nvSpPr>
            <p:spPr>
              <a:xfrm>
                <a:off x="4410869" y="3470070"/>
                <a:ext cx="1166811" cy="390933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96" name="グループ化 195">
                <a:extLst>
                  <a:ext uri="{FF2B5EF4-FFF2-40B4-BE49-F238E27FC236}">
                    <a16:creationId xmlns:a16="http://schemas.microsoft.com/office/drawing/2014/main" id="{201EE05D-6300-469D-A790-7A02B2C91D47}"/>
                  </a:ext>
                </a:extLst>
              </p:cNvPr>
              <p:cNvGrpSpPr/>
              <p:nvPr/>
            </p:nvGrpSpPr>
            <p:grpSpPr>
              <a:xfrm>
                <a:off x="4862823" y="2605304"/>
                <a:ext cx="268617" cy="1060233"/>
                <a:chOff x="2348223" y="2605304"/>
                <a:chExt cx="268617" cy="1060233"/>
              </a:xfrm>
            </p:grpSpPr>
            <p:sp>
              <p:nvSpPr>
                <p:cNvPr id="197" name="円柱 196">
                  <a:extLst>
                    <a:ext uri="{FF2B5EF4-FFF2-40B4-BE49-F238E27FC236}">
                      <a16:creationId xmlns:a16="http://schemas.microsoft.com/office/drawing/2014/main" id="{BEFF5378-93A9-4D6C-ADE5-30064ED9AB8B}"/>
                    </a:ext>
                  </a:extLst>
                </p:cNvPr>
                <p:cNvSpPr/>
                <p:nvPr/>
              </p:nvSpPr>
              <p:spPr>
                <a:xfrm>
                  <a:off x="2368550" y="3192462"/>
                  <a:ext cx="222250" cy="473075"/>
                </a:xfrm>
                <a:prstGeom prst="can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98" name="直線コネクタ 197">
                  <a:extLst>
                    <a:ext uri="{FF2B5EF4-FFF2-40B4-BE49-F238E27FC236}">
                      <a16:creationId xmlns:a16="http://schemas.microsoft.com/office/drawing/2014/main" id="{FD39FF87-3871-4193-87A4-510ABA2AB622}"/>
                    </a:ext>
                  </a:extLst>
                </p:cNvPr>
                <p:cNvCxnSpPr>
                  <a:endCxn id="197" idx="0"/>
                </p:cNvCxnSpPr>
                <p:nvPr/>
              </p:nvCxnSpPr>
              <p:spPr>
                <a:xfrm>
                  <a:off x="2479675" y="2765425"/>
                  <a:ext cx="0" cy="482600"/>
                </a:xfrm>
                <a:prstGeom prst="line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9" name="雲 198">
                  <a:extLst>
                    <a:ext uri="{FF2B5EF4-FFF2-40B4-BE49-F238E27FC236}">
                      <a16:creationId xmlns:a16="http://schemas.microsoft.com/office/drawing/2014/main" id="{5BD1CAF7-0398-4D93-B110-919E23AC61F8}"/>
                    </a:ext>
                  </a:extLst>
                </p:cNvPr>
                <p:cNvSpPr/>
                <p:nvPr/>
              </p:nvSpPr>
              <p:spPr>
                <a:xfrm>
                  <a:off x="2348223" y="2605304"/>
                  <a:ext cx="268617" cy="264563"/>
                </a:xfrm>
                <a:prstGeom prst="clou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0" name="涙形 199">
                  <a:extLst>
                    <a:ext uri="{FF2B5EF4-FFF2-40B4-BE49-F238E27FC236}">
                      <a16:creationId xmlns:a16="http://schemas.microsoft.com/office/drawing/2014/main" id="{CA01BA3F-AEFD-492A-8F44-6B7A1573B036}"/>
                    </a:ext>
                  </a:extLst>
                </p:cNvPr>
                <p:cNvSpPr/>
                <p:nvPr/>
              </p:nvSpPr>
              <p:spPr>
                <a:xfrm rot="1041625">
                  <a:off x="2348820" y="3053375"/>
                  <a:ext cx="106356" cy="106336"/>
                </a:xfrm>
                <a:prstGeom prst="teardrop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1" name="涙形 200">
                  <a:extLst>
                    <a:ext uri="{FF2B5EF4-FFF2-40B4-BE49-F238E27FC236}">
                      <a16:creationId xmlns:a16="http://schemas.microsoft.com/office/drawing/2014/main" id="{AFC35056-9529-4766-B759-F0923458DE15}"/>
                    </a:ext>
                  </a:extLst>
                </p:cNvPr>
                <p:cNvSpPr/>
                <p:nvPr/>
              </p:nvSpPr>
              <p:spPr>
                <a:xfrm rot="11518596">
                  <a:off x="2500608" y="2903706"/>
                  <a:ext cx="106356" cy="106336"/>
                </a:xfrm>
                <a:prstGeom prst="teardrop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02" name="直線コネクタ 201">
                  <a:extLst>
                    <a:ext uri="{FF2B5EF4-FFF2-40B4-BE49-F238E27FC236}">
                      <a16:creationId xmlns:a16="http://schemas.microsoft.com/office/drawing/2014/main" id="{607E84BB-D7F0-4A39-AF07-4E0BB861048B}"/>
                    </a:ext>
                  </a:extLst>
                </p:cNvPr>
                <p:cNvCxnSpPr>
                  <a:stCxn id="200" idx="7"/>
                  <a:endCxn id="200" idx="3"/>
                </p:cNvCxnSpPr>
                <p:nvPr/>
              </p:nvCxnSpPr>
              <p:spPr>
                <a:xfrm flipH="1">
                  <a:off x="2354890" y="3071664"/>
                  <a:ext cx="113728" cy="59541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直線コネクタ 202">
                  <a:extLst>
                    <a:ext uri="{FF2B5EF4-FFF2-40B4-BE49-F238E27FC236}">
                      <a16:creationId xmlns:a16="http://schemas.microsoft.com/office/drawing/2014/main" id="{60EE06F6-2CBE-4761-A96A-B367675A45B6}"/>
                    </a:ext>
                  </a:extLst>
                </p:cNvPr>
                <p:cNvCxnSpPr>
                  <a:cxnSpLocks/>
                  <a:stCxn id="201" idx="3"/>
                  <a:endCxn id="201" idx="7"/>
                </p:cNvCxnSpPr>
                <p:nvPr/>
              </p:nvCxnSpPr>
              <p:spPr>
                <a:xfrm flipH="1">
                  <a:off x="2490733" y="2927900"/>
                  <a:ext cx="107639" cy="69950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204" name="楕円 203">
                  <a:extLst>
                    <a:ext uri="{FF2B5EF4-FFF2-40B4-BE49-F238E27FC236}">
                      <a16:creationId xmlns:a16="http://schemas.microsoft.com/office/drawing/2014/main" id="{6133C58E-71FF-4741-89FF-B4BE691D83F0}"/>
                    </a:ext>
                  </a:extLst>
                </p:cNvPr>
                <p:cNvSpPr/>
                <p:nvPr/>
              </p:nvSpPr>
              <p:spPr>
                <a:xfrm>
                  <a:off x="2426507" y="2687560"/>
                  <a:ext cx="106336" cy="10633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564866E7-5442-4AC3-9069-12A0FEE88F06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1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733620D0-6FE6-4BB6-9060-A31430DFB83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229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FF93910A-9A7D-4181-A989-A13AD6E4E026}"/>
              </a:ext>
            </a:extLst>
          </p:cNvPr>
          <p:cNvCxnSpPr>
            <a:cxnSpLocks/>
          </p:cNvCxnSpPr>
          <p:nvPr/>
        </p:nvCxnSpPr>
        <p:spPr>
          <a:xfrm flipH="1">
            <a:off x="4246813" y="4690290"/>
            <a:ext cx="159176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7103311E-AE8B-46AC-B357-ABA7E12B5E05}"/>
              </a:ext>
            </a:extLst>
          </p:cNvPr>
          <p:cNvCxnSpPr>
            <a:cxnSpLocks/>
          </p:cNvCxnSpPr>
          <p:nvPr/>
        </p:nvCxnSpPr>
        <p:spPr>
          <a:xfrm>
            <a:off x="4246813" y="2007151"/>
            <a:ext cx="0" cy="26831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直方体 127">
            <a:extLst>
              <a:ext uri="{FF2B5EF4-FFF2-40B4-BE49-F238E27FC236}">
                <a16:creationId xmlns:a16="http://schemas.microsoft.com/office/drawing/2014/main" id="{54DB7973-6E5B-4E85-89B9-D5ED2008119A}"/>
              </a:ext>
            </a:extLst>
          </p:cNvPr>
          <p:cNvSpPr/>
          <p:nvPr/>
        </p:nvSpPr>
        <p:spPr>
          <a:xfrm>
            <a:off x="3710770" y="1997186"/>
            <a:ext cx="2127808" cy="3240997"/>
          </a:xfrm>
          <a:prstGeom prst="cub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61FAE05-D94E-438B-B9F3-5FA35A819763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/>
              <a:t>　研究の流れ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109034B-62C6-4DED-A31E-6EC9481B0FEA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56CD1A34-E59B-48A4-AAF7-A96E26AD93AE}"/>
              </a:ext>
            </a:extLst>
          </p:cNvPr>
          <p:cNvGrpSpPr/>
          <p:nvPr/>
        </p:nvGrpSpPr>
        <p:grpSpPr>
          <a:xfrm>
            <a:off x="1546063" y="2717534"/>
            <a:ext cx="1166811" cy="2268506"/>
            <a:chOff x="1896269" y="2605304"/>
            <a:chExt cx="1166811" cy="2268506"/>
          </a:xfrm>
        </p:grpSpPr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13D4DB3C-D223-475F-B94E-0A0205E53BAB}"/>
                </a:ext>
              </a:extLst>
            </p:cNvPr>
            <p:cNvSpPr/>
            <p:nvPr/>
          </p:nvSpPr>
          <p:spPr>
            <a:xfrm>
              <a:off x="2151062" y="4616635"/>
              <a:ext cx="657225" cy="25717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柱 39">
              <a:extLst>
                <a:ext uri="{FF2B5EF4-FFF2-40B4-BE49-F238E27FC236}">
                  <a16:creationId xmlns:a16="http://schemas.microsoft.com/office/drawing/2014/main" id="{A13C2052-62DB-42D0-87A2-6DCE85D3D3B1}"/>
                </a:ext>
              </a:extLst>
            </p:cNvPr>
            <p:cNvSpPr/>
            <p:nvPr/>
          </p:nvSpPr>
          <p:spPr>
            <a:xfrm>
              <a:off x="2426507" y="3665536"/>
              <a:ext cx="106336" cy="1079687"/>
            </a:xfrm>
            <a:prstGeom prst="can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2FEC25DC-CEE4-4DF3-8F02-1C1935FF52C0}"/>
                </a:ext>
              </a:extLst>
            </p:cNvPr>
            <p:cNvSpPr/>
            <p:nvPr/>
          </p:nvSpPr>
          <p:spPr>
            <a:xfrm>
              <a:off x="1896269" y="3470070"/>
              <a:ext cx="1166811" cy="39093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F9BEDCED-01DE-470E-A49C-4FCEA2AEAB24}"/>
                </a:ext>
              </a:extLst>
            </p:cNvPr>
            <p:cNvGrpSpPr/>
            <p:nvPr/>
          </p:nvGrpSpPr>
          <p:grpSpPr>
            <a:xfrm>
              <a:off x="2348223" y="2605304"/>
              <a:ext cx="268617" cy="1060233"/>
              <a:chOff x="2348223" y="2605304"/>
              <a:chExt cx="268617" cy="1060233"/>
            </a:xfrm>
          </p:grpSpPr>
          <p:sp>
            <p:nvSpPr>
              <p:cNvPr id="14" name="円柱 13">
                <a:extLst>
                  <a:ext uri="{FF2B5EF4-FFF2-40B4-BE49-F238E27FC236}">
                    <a16:creationId xmlns:a16="http://schemas.microsoft.com/office/drawing/2014/main" id="{9AF718F4-2EB7-464F-BFD7-B90257181E08}"/>
                  </a:ext>
                </a:extLst>
              </p:cNvPr>
              <p:cNvSpPr/>
              <p:nvPr/>
            </p:nvSpPr>
            <p:spPr>
              <a:xfrm>
                <a:off x="2368550" y="3192462"/>
                <a:ext cx="222250" cy="473075"/>
              </a:xfrm>
              <a:prstGeom prst="can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75AA1951-D560-43D8-81BB-237131CB2DA0}"/>
                  </a:ext>
                </a:extLst>
              </p:cNvPr>
              <p:cNvCxnSpPr>
                <a:endCxn id="14" idx="0"/>
              </p:cNvCxnSpPr>
              <p:nvPr/>
            </p:nvCxnSpPr>
            <p:spPr>
              <a:xfrm>
                <a:off x="2479675" y="2765425"/>
                <a:ext cx="0" cy="48260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雲 30">
                <a:extLst>
                  <a:ext uri="{FF2B5EF4-FFF2-40B4-BE49-F238E27FC236}">
                    <a16:creationId xmlns:a16="http://schemas.microsoft.com/office/drawing/2014/main" id="{7381A44E-BE6A-43C5-A779-1E0E318429C0}"/>
                  </a:ext>
                </a:extLst>
              </p:cNvPr>
              <p:cNvSpPr/>
              <p:nvPr/>
            </p:nvSpPr>
            <p:spPr>
              <a:xfrm>
                <a:off x="2348223" y="2605304"/>
                <a:ext cx="268617" cy="264563"/>
              </a:xfrm>
              <a:prstGeom prst="clou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涙形 17">
                <a:extLst>
                  <a:ext uri="{FF2B5EF4-FFF2-40B4-BE49-F238E27FC236}">
                    <a16:creationId xmlns:a16="http://schemas.microsoft.com/office/drawing/2014/main" id="{1CB6EDAB-B558-4B19-9494-C925F92F8799}"/>
                  </a:ext>
                </a:extLst>
              </p:cNvPr>
              <p:cNvSpPr/>
              <p:nvPr/>
            </p:nvSpPr>
            <p:spPr>
              <a:xfrm rot="1041625">
                <a:off x="2348820" y="3053375"/>
                <a:ext cx="106356" cy="106336"/>
              </a:xfrm>
              <a:prstGeom prst="teardrop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涙形 18">
                <a:extLst>
                  <a:ext uri="{FF2B5EF4-FFF2-40B4-BE49-F238E27FC236}">
                    <a16:creationId xmlns:a16="http://schemas.microsoft.com/office/drawing/2014/main" id="{9D81CA40-B96A-462F-8838-19770990045C}"/>
                  </a:ext>
                </a:extLst>
              </p:cNvPr>
              <p:cNvSpPr/>
              <p:nvPr/>
            </p:nvSpPr>
            <p:spPr>
              <a:xfrm rot="11518596">
                <a:off x="2500608" y="2903706"/>
                <a:ext cx="106356" cy="106336"/>
              </a:xfrm>
              <a:prstGeom prst="teardrop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8439ABC4-3AAD-46C3-85A4-7C5A87B5EC6A}"/>
                  </a:ext>
                </a:extLst>
              </p:cNvPr>
              <p:cNvCxnSpPr>
                <a:stCxn id="18" idx="7"/>
                <a:endCxn id="18" idx="3"/>
              </p:cNvCxnSpPr>
              <p:nvPr/>
            </p:nvCxnSpPr>
            <p:spPr>
              <a:xfrm flipH="1">
                <a:off x="2354890" y="3071664"/>
                <a:ext cx="113728" cy="59541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D1F99B5-FA67-4C4B-9466-BCC98BBCD485}"/>
                  </a:ext>
                </a:extLst>
              </p:cNvPr>
              <p:cNvCxnSpPr>
                <a:cxnSpLocks/>
                <a:stCxn id="19" idx="3"/>
                <a:endCxn id="19" idx="7"/>
              </p:cNvCxnSpPr>
              <p:nvPr/>
            </p:nvCxnSpPr>
            <p:spPr>
              <a:xfrm flipH="1">
                <a:off x="2490733" y="2927900"/>
                <a:ext cx="107639" cy="6995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FE677EC1-88F1-4C83-9947-B0DA1615364C}"/>
                  </a:ext>
                </a:extLst>
              </p:cNvPr>
              <p:cNvSpPr/>
              <p:nvPr/>
            </p:nvSpPr>
            <p:spPr>
              <a:xfrm>
                <a:off x="2426507" y="2687560"/>
                <a:ext cx="106336" cy="10633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7E7C3FBF-35C1-43AE-B38C-D1A6FD15B5C4}"/>
              </a:ext>
            </a:extLst>
          </p:cNvPr>
          <p:cNvGrpSpPr/>
          <p:nvPr/>
        </p:nvGrpSpPr>
        <p:grpSpPr>
          <a:xfrm>
            <a:off x="4114945" y="2716213"/>
            <a:ext cx="1166811" cy="2268506"/>
            <a:chOff x="1896269" y="2605304"/>
            <a:chExt cx="1166811" cy="2268506"/>
          </a:xfrm>
        </p:grpSpPr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4221E82C-CD8F-416F-B87C-E66F0FD2C5A1}"/>
                </a:ext>
              </a:extLst>
            </p:cNvPr>
            <p:cNvSpPr/>
            <p:nvPr/>
          </p:nvSpPr>
          <p:spPr>
            <a:xfrm>
              <a:off x="2151062" y="4616635"/>
              <a:ext cx="657225" cy="25717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柱 65">
              <a:extLst>
                <a:ext uri="{FF2B5EF4-FFF2-40B4-BE49-F238E27FC236}">
                  <a16:creationId xmlns:a16="http://schemas.microsoft.com/office/drawing/2014/main" id="{C44D8C84-AB5F-486B-B430-D841C15E5D3D}"/>
                </a:ext>
              </a:extLst>
            </p:cNvPr>
            <p:cNvSpPr/>
            <p:nvPr/>
          </p:nvSpPr>
          <p:spPr>
            <a:xfrm>
              <a:off x="2426507" y="3665536"/>
              <a:ext cx="106336" cy="1079687"/>
            </a:xfrm>
            <a:prstGeom prst="can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8782B71F-CA79-47CB-9D50-D1CC2DDB17B7}"/>
                </a:ext>
              </a:extLst>
            </p:cNvPr>
            <p:cNvSpPr/>
            <p:nvPr/>
          </p:nvSpPr>
          <p:spPr>
            <a:xfrm>
              <a:off x="1896269" y="3470070"/>
              <a:ext cx="1166811" cy="39093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8" name="グループ化 67">
              <a:extLst>
                <a:ext uri="{FF2B5EF4-FFF2-40B4-BE49-F238E27FC236}">
                  <a16:creationId xmlns:a16="http://schemas.microsoft.com/office/drawing/2014/main" id="{AF79EA5F-E197-4188-939A-2D073971BF62}"/>
                </a:ext>
              </a:extLst>
            </p:cNvPr>
            <p:cNvGrpSpPr/>
            <p:nvPr/>
          </p:nvGrpSpPr>
          <p:grpSpPr>
            <a:xfrm>
              <a:off x="2348223" y="2605304"/>
              <a:ext cx="268617" cy="1060233"/>
              <a:chOff x="2348223" y="2605304"/>
              <a:chExt cx="268617" cy="1060233"/>
            </a:xfrm>
          </p:grpSpPr>
          <p:sp>
            <p:nvSpPr>
              <p:cNvPr id="69" name="円柱 68">
                <a:extLst>
                  <a:ext uri="{FF2B5EF4-FFF2-40B4-BE49-F238E27FC236}">
                    <a16:creationId xmlns:a16="http://schemas.microsoft.com/office/drawing/2014/main" id="{18A42342-E8CF-499F-B590-5DA86867D3E4}"/>
                  </a:ext>
                </a:extLst>
              </p:cNvPr>
              <p:cNvSpPr/>
              <p:nvPr/>
            </p:nvSpPr>
            <p:spPr>
              <a:xfrm>
                <a:off x="2368550" y="3192462"/>
                <a:ext cx="222250" cy="473075"/>
              </a:xfrm>
              <a:prstGeom prst="can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55E8EBA6-9580-406D-A53E-63AF59D22762}"/>
                  </a:ext>
                </a:extLst>
              </p:cNvPr>
              <p:cNvCxnSpPr>
                <a:endCxn id="69" idx="0"/>
              </p:cNvCxnSpPr>
              <p:nvPr/>
            </p:nvCxnSpPr>
            <p:spPr>
              <a:xfrm>
                <a:off x="2479675" y="2765425"/>
                <a:ext cx="0" cy="48260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雲 70">
                <a:extLst>
                  <a:ext uri="{FF2B5EF4-FFF2-40B4-BE49-F238E27FC236}">
                    <a16:creationId xmlns:a16="http://schemas.microsoft.com/office/drawing/2014/main" id="{12DF79BB-78C5-4848-A048-EBA60350CC35}"/>
                  </a:ext>
                </a:extLst>
              </p:cNvPr>
              <p:cNvSpPr/>
              <p:nvPr/>
            </p:nvSpPr>
            <p:spPr>
              <a:xfrm>
                <a:off x="2348223" y="2605304"/>
                <a:ext cx="268617" cy="264563"/>
              </a:xfrm>
              <a:prstGeom prst="clou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涙形 71">
                <a:extLst>
                  <a:ext uri="{FF2B5EF4-FFF2-40B4-BE49-F238E27FC236}">
                    <a16:creationId xmlns:a16="http://schemas.microsoft.com/office/drawing/2014/main" id="{17A49D3E-7537-4827-A017-527CE803BD9F}"/>
                  </a:ext>
                </a:extLst>
              </p:cNvPr>
              <p:cNvSpPr/>
              <p:nvPr/>
            </p:nvSpPr>
            <p:spPr>
              <a:xfrm rot="1041625">
                <a:off x="2348820" y="3053375"/>
                <a:ext cx="106356" cy="106336"/>
              </a:xfrm>
              <a:prstGeom prst="teardrop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涙形 72">
                <a:extLst>
                  <a:ext uri="{FF2B5EF4-FFF2-40B4-BE49-F238E27FC236}">
                    <a16:creationId xmlns:a16="http://schemas.microsoft.com/office/drawing/2014/main" id="{D230AC91-B573-4D26-8C91-708E0E385A52}"/>
                  </a:ext>
                </a:extLst>
              </p:cNvPr>
              <p:cNvSpPr/>
              <p:nvPr/>
            </p:nvSpPr>
            <p:spPr>
              <a:xfrm rot="11518596">
                <a:off x="2500608" y="2903706"/>
                <a:ext cx="106356" cy="106336"/>
              </a:xfrm>
              <a:prstGeom prst="teardrop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ADA16266-8F89-4CB5-A46D-86A50BF831F1}"/>
                  </a:ext>
                </a:extLst>
              </p:cNvPr>
              <p:cNvCxnSpPr>
                <a:stCxn id="72" idx="7"/>
                <a:endCxn id="72" idx="3"/>
              </p:cNvCxnSpPr>
              <p:nvPr/>
            </p:nvCxnSpPr>
            <p:spPr>
              <a:xfrm flipH="1">
                <a:off x="2354890" y="3071664"/>
                <a:ext cx="113728" cy="59541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66BD23CF-153B-4DC6-9547-7B2A2FA57707}"/>
                  </a:ext>
                </a:extLst>
              </p:cNvPr>
              <p:cNvCxnSpPr>
                <a:cxnSpLocks/>
                <a:stCxn id="73" idx="3"/>
                <a:endCxn id="73" idx="7"/>
              </p:cNvCxnSpPr>
              <p:nvPr/>
            </p:nvCxnSpPr>
            <p:spPr>
              <a:xfrm flipH="1">
                <a:off x="2490733" y="2927900"/>
                <a:ext cx="107639" cy="6995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6" name="楕円 75">
                <a:extLst>
                  <a:ext uri="{FF2B5EF4-FFF2-40B4-BE49-F238E27FC236}">
                    <a16:creationId xmlns:a16="http://schemas.microsoft.com/office/drawing/2014/main" id="{850AD2FD-D54B-4A10-955D-B95CF5D7851A}"/>
                  </a:ext>
                </a:extLst>
              </p:cNvPr>
              <p:cNvSpPr/>
              <p:nvPr/>
            </p:nvSpPr>
            <p:spPr>
              <a:xfrm>
                <a:off x="2426507" y="2687560"/>
                <a:ext cx="106336" cy="10633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9827D90D-2663-4981-B3D8-37114106E6F0}"/>
              </a:ext>
            </a:extLst>
          </p:cNvPr>
          <p:cNvCxnSpPr>
            <a:cxnSpLocks/>
          </p:cNvCxnSpPr>
          <p:nvPr/>
        </p:nvCxnSpPr>
        <p:spPr>
          <a:xfrm flipH="1">
            <a:off x="3710769" y="4690290"/>
            <a:ext cx="535155" cy="5478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コンテンツ プレースホルダー 2">
            <a:extLst>
              <a:ext uri="{FF2B5EF4-FFF2-40B4-BE49-F238E27FC236}">
                <a16:creationId xmlns:a16="http://schemas.microsoft.com/office/drawing/2014/main" id="{DECA09AF-5683-416A-8F02-499E63FB0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4" y="1363100"/>
            <a:ext cx="3255660" cy="5773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2000" b="1" dirty="0"/>
              <a:t>①ライトフィールドの取得</a:t>
            </a:r>
            <a:endParaRPr kumimoji="1" lang="en-US" altLang="ja-JP" sz="2000" b="1" dirty="0"/>
          </a:p>
        </p:txBody>
      </p:sp>
      <p:sp>
        <p:nvSpPr>
          <p:cNvPr id="156" name="コンテンツ プレースホルダー 2">
            <a:extLst>
              <a:ext uri="{FF2B5EF4-FFF2-40B4-BE49-F238E27FC236}">
                <a16:creationId xmlns:a16="http://schemas.microsoft.com/office/drawing/2014/main" id="{8EB9F829-81FB-4603-89C9-0E2B55B10948}"/>
              </a:ext>
            </a:extLst>
          </p:cNvPr>
          <p:cNvSpPr txBox="1">
            <a:spLocks/>
          </p:cNvSpPr>
          <p:nvPr/>
        </p:nvSpPr>
        <p:spPr>
          <a:xfrm>
            <a:off x="2868231" y="1363100"/>
            <a:ext cx="3255660" cy="57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000" b="1" dirty="0"/>
              <a:t>　②三次元計測</a:t>
            </a:r>
            <a:endParaRPr lang="en-US" altLang="ja-JP" sz="2000" b="1" dirty="0"/>
          </a:p>
        </p:txBody>
      </p:sp>
      <p:sp>
        <p:nvSpPr>
          <p:cNvPr id="157" name="コンテンツ プレースホルダー 2">
            <a:extLst>
              <a:ext uri="{FF2B5EF4-FFF2-40B4-BE49-F238E27FC236}">
                <a16:creationId xmlns:a16="http://schemas.microsoft.com/office/drawing/2014/main" id="{3B8083E5-8C30-474B-86CC-25B38F9E9381}"/>
              </a:ext>
            </a:extLst>
          </p:cNvPr>
          <p:cNvSpPr txBox="1">
            <a:spLocks/>
          </p:cNvSpPr>
          <p:nvPr/>
        </p:nvSpPr>
        <p:spPr>
          <a:xfrm>
            <a:off x="5803692" y="1363100"/>
            <a:ext cx="3255660" cy="57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000" b="1" dirty="0"/>
              <a:t>③物体認識</a:t>
            </a:r>
            <a:endParaRPr lang="en-US" altLang="ja-JP" sz="2000" b="1" dirty="0"/>
          </a:p>
        </p:txBody>
      </p:sp>
      <p:sp>
        <p:nvSpPr>
          <p:cNvPr id="158" name="矢印: 右 157">
            <a:extLst>
              <a:ext uri="{FF2B5EF4-FFF2-40B4-BE49-F238E27FC236}">
                <a16:creationId xmlns:a16="http://schemas.microsoft.com/office/drawing/2014/main" id="{4F5BBFF9-2E2B-4619-A0D4-C6D72ABE0C9B}"/>
              </a:ext>
            </a:extLst>
          </p:cNvPr>
          <p:cNvSpPr/>
          <p:nvPr/>
        </p:nvSpPr>
        <p:spPr>
          <a:xfrm>
            <a:off x="2964970" y="3582300"/>
            <a:ext cx="619738" cy="577333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矢印: 右 158">
            <a:extLst>
              <a:ext uri="{FF2B5EF4-FFF2-40B4-BE49-F238E27FC236}">
                <a16:creationId xmlns:a16="http://schemas.microsoft.com/office/drawing/2014/main" id="{38407023-7C0E-4CE5-8B16-B4B8EF364F0B}"/>
              </a:ext>
            </a:extLst>
          </p:cNvPr>
          <p:cNvSpPr/>
          <p:nvPr/>
        </p:nvSpPr>
        <p:spPr>
          <a:xfrm>
            <a:off x="5920101" y="3582300"/>
            <a:ext cx="619738" cy="577333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E5ECD364-6B88-4348-A782-B84635CC4FE1}"/>
              </a:ext>
            </a:extLst>
          </p:cNvPr>
          <p:cNvCxnSpPr>
            <a:cxnSpLocks/>
          </p:cNvCxnSpPr>
          <p:nvPr/>
        </p:nvCxnSpPr>
        <p:spPr>
          <a:xfrm flipH="1">
            <a:off x="7099104" y="4690290"/>
            <a:ext cx="159176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6080ECEA-ACA5-4DC9-8A4E-FA35A6E558FD}"/>
              </a:ext>
            </a:extLst>
          </p:cNvPr>
          <p:cNvCxnSpPr>
            <a:cxnSpLocks/>
          </p:cNvCxnSpPr>
          <p:nvPr/>
        </p:nvCxnSpPr>
        <p:spPr>
          <a:xfrm>
            <a:off x="7099104" y="2007151"/>
            <a:ext cx="0" cy="26831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直方体 166">
            <a:extLst>
              <a:ext uri="{FF2B5EF4-FFF2-40B4-BE49-F238E27FC236}">
                <a16:creationId xmlns:a16="http://schemas.microsoft.com/office/drawing/2014/main" id="{4D065130-44E1-4DA9-BB61-F94C6F41A096}"/>
              </a:ext>
            </a:extLst>
          </p:cNvPr>
          <p:cNvSpPr/>
          <p:nvPr/>
        </p:nvSpPr>
        <p:spPr>
          <a:xfrm>
            <a:off x="6576407" y="1997186"/>
            <a:ext cx="2127808" cy="3240997"/>
          </a:xfrm>
          <a:prstGeom prst="cub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8" name="グループ化 167">
            <a:extLst>
              <a:ext uri="{FF2B5EF4-FFF2-40B4-BE49-F238E27FC236}">
                <a16:creationId xmlns:a16="http://schemas.microsoft.com/office/drawing/2014/main" id="{DDC10EBF-C0ED-4724-91D4-CE54E0D2E356}"/>
              </a:ext>
            </a:extLst>
          </p:cNvPr>
          <p:cNvGrpSpPr/>
          <p:nvPr/>
        </p:nvGrpSpPr>
        <p:grpSpPr>
          <a:xfrm>
            <a:off x="6938208" y="2716213"/>
            <a:ext cx="1166811" cy="2268506"/>
            <a:chOff x="1896269" y="2605304"/>
            <a:chExt cx="1166811" cy="2268506"/>
          </a:xfrm>
        </p:grpSpPr>
        <p:sp>
          <p:nvSpPr>
            <p:cNvPr id="169" name="楕円 168">
              <a:extLst>
                <a:ext uri="{FF2B5EF4-FFF2-40B4-BE49-F238E27FC236}">
                  <a16:creationId xmlns:a16="http://schemas.microsoft.com/office/drawing/2014/main" id="{99ED607F-A7E2-4B7C-81AF-1D9279492F4D}"/>
                </a:ext>
              </a:extLst>
            </p:cNvPr>
            <p:cNvSpPr/>
            <p:nvPr/>
          </p:nvSpPr>
          <p:spPr>
            <a:xfrm>
              <a:off x="2151062" y="4616635"/>
              <a:ext cx="657225" cy="25717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" name="円柱 169">
              <a:extLst>
                <a:ext uri="{FF2B5EF4-FFF2-40B4-BE49-F238E27FC236}">
                  <a16:creationId xmlns:a16="http://schemas.microsoft.com/office/drawing/2014/main" id="{8C5ADD3D-DABD-4EDA-B0C7-D5D910A8EFD6}"/>
                </a:ext>
              </a:extLst>
            </p:cNvPr>
            <p:cNvSpPr/>
            <p:nvPr/>
          </p:nvSpPr>
          <p:spPr>
            <a:xfrm>
              <a:off x="2426507" y="3665536"/>
              <a:ext cx="106336" cy="1079687"/>
            </a:xfrm>
            <a:prstGeom prst="can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" name="楕円 170">
              <a:extLst>
                <a:ext uri="{FF2B5EF4-FFF2-40B4-BE49-F238E27FC236}">
                  <a16:creationId xmlns:a16="http://schemas.microsoft.com/office/drawing/2014/main" id="{937E9D1D-16CF-464D-88A4-2FB89E0F51BD}"/>
                </a:ext>
              </a:extLst>
            </p:cNvPr>
            <p:cNvSpPr/>
            <p:nvPr/>
          </p:nvSpPr>
          <p:spPr>
            <a:xfrm>
              <a:off x="1896269" y="3470070"/>
              <a:ext cx="1166811" cy="39093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2" name="グループ化 171">
              <a:extLst>
                <a:ext uri="{FF2B5EF4-FFF2-40B4-BE49-F238E27FC236}">
                  <a16:creationId xmlns:a16="http://schemas.microsoft.com/office/drawing/2014/main" id="{186CEE76-59CE-43B9-B4DD-EC7751D0C495}"/>
                </a:ext>
              </a:extLst>
            </p:cNvPr>
            <p:cNvGrpSpPr/>
            <p:nvPr/>
          </p:nvGrpSpPr>
          <p:grpSpPr>
            <a:xfrm>
              <a:off x="2348223" y="2605304"/>
              <a:ext cx="268617" cy="1060233"/>
              <a:chOff x="2348223" y="2605304"/>
              <a:chExt cx="268617" cy="1060233"/>
            </a:xfrm>
          </p:grpSpPr>
          <p:sp>
            <p:nvSpPr>
              <p:cNvPr id="173" name="円柱 172">
                <a:extLst>
                  <a:ext uri="{FF2B5EF4-FFF2-40B4-BE49-F238E27FC236}">
                    <a16:creationId xmlns:a16="http://schemas.microsoft.com/office/drawing/2014/main" id="{76777B3C-2914-4702-AFC8-E99E13E78D5A}"/>
                  </a:ext>
                </a:extLst>
              </p:cNvPr>
              <p:cNvSpPr/>
              <p:nvPr/>
            </p:nvSpPr>
            <p:spPr>
              <a:xfrm>
                <a:off x="2368550" y="3192462"/>
                <a:ext cx="222250" cy="473075"/>
              </a:xfrm>
              <a:prstGeom prst="can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74" name="直線コネクタ 173">
                <a:extLst>
                  <a:ext uri="{FF2B5EF4-FFF2-40B4-BE49-F238E27FC236}">
                    <a16:creationId xmlns:a16="http://schemas.microsoft.com/office/drawing/2014/main" id="{3C938CD1-6A89-47F2-BE06-61B06CD676FA}"/>
                  </a:ext>
                </a:extLst>
              </p:cNvPr>
              <p:cNvCxnSpPr>
                <a:endCxn id="173" idx="0"/>
              </p:cNvCxnSpPr>
              <p:nvPr/>
            </p:nvCxnSpPr>
            <p:spPr>
              <a:xfrm>
                <a:off x="2479675" y="2765425"/>
                <a:ext cx="0" cy="48260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雲 174">
                <a:extLst>
                  <a:ext uri="{FF2B5EF4-FFF2-40B4-BE49-F238E27FC236}">
                    <a16:creationId xmlns:a16="http://schemas.microsoft.com/office/drawing/2014/main" id="{702CCD6B-F7E9-4F6D-8231-4714F1616E4B}"/>
                  </a:ext>
                </a:extLst>
              </p:cNvPr>
              <p:cNvSpPr/>
              <p:nvPr/>
            </p:nvSpPr>
            <p:spPr>
              <a:xfrm>
                <a:off x="2348223" y="2605304"/>
                <a:ext cx="268617" cy="264563"/>
              </a:xfrm>
              <a:prstGeom prst="clou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" name="涙形 175">
                <a:extLst>
                  <a:ext uri="{FF2B5EF4-FFF2-40B4-BE49-F238E27FC236}">
                    <a16:creationId xmlns:a16="http://schemas.microsoft.com/office/drawing/2014/main" id="{08F22DD4-00D5-439A-9489-A7C55BD018C1}"/>
                  </a:ext>
                </a:extLst>
              </p:cNvPr>
              <p:cNvSpPr/>
              <p:nvPr/>
            </p:nvSpPr>
            <p:spPr>
              <a:xfrm rot="1041625">
                <a:off x="2348820" y="3053375"/>
                <a:ext cx="106356" cy="106336"/>
              </a:xfrm>
              <a:prstGeom prst="teardrop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" name="涙形 176">
                <a:extLst>
                  <a:ext uri="{FF2B5EF4-FFF2-40B4-BE49-F238E27FC236}">
                    <a16:creationId xmlns:a16="http://schemas.microsoft.com/office/drawing/2014/main" id="{DE3E4A44-F64C-40C5-9545-69B53AB1FEC3}"/>
                  </a:ext>
                </a:extLst>
              </p:cNvPr>
              <p:cNvSpPr/>
              <p:nvPr/>
            </p:nvSpPr>
            <p:spPr>
              <a:xfrm rot="11518596">
                <a:off x="2500608" y="2903706"/>
                <a:ext cx="106356" cy="106336"/>
              </a:xfrm>
              <a:prstGeom prst="teardrop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78" name="直線コネクタ 177">
                <a:extLst>
                  <a:ext uri="{FF2B5EF4-FFF2-40B4-BE49-F238E27FC236}">
                    <a16:creationId xmlns:a16="http://schemas.microsoft.com/office/drawing/2014/main" id="{8BC675CB-949B-49A2-BDBD-0FE2A521D03A}"/>
                  </a:ext>
                </a:extLst>
              </p:cNvPr>
              <p:cNvCxnSpPr>
                <a:stCxn id="176" idx="7"/>
                <a:endCxn id="176" idx="3"/>
              </p:cNvCxnSpPr>
              <p:nvPr/>
            </p:nvCxnSpPr>
            <p:spPr>
              <a:xfrm flipH="1">
                <a:off x="2354890" y="3071664"/>
                <a:ext cx="113728" cy="59541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9" name="直線コネクタ 178">
                <a:extLst>
                  <a:ext uri="{FF2B5EF4-FFF2-40B4-BE49-F238E27FC236}">
                    <a16:creationId xmlns:a16="http://schemas.microsoft.com/office/drawing/2014/main" id="{842F5A3B-3336-48BD-A297-3CD4700BF986}"/>
                  </a:ext>
                </a:extLst>
              </p:cNvPr>
              <p:cNvCxnSpPr>
                <a:cxnSpLocks/>
                <a:stCxn id="177" idx="3"/>
                <a:endCxn id="177" idx="7"/>
              </p:cNvCxnSpPr>
              <p:nvPr/>
            </p:nvCxnSpPr>
            <p:spPr>
              <a:xfrm flipH="1">
                <a:off x="2490733" y="2927900"/>
                <a:ext cx="107639" cy="6995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80" name="楕円 179">
                <a:extLst>
                  <a:ext uri="{FF2B5EF4-FFF2-40B4-BE49-F238E27FC236}">
                    <a16:creationId xmlns:a16="http://schemas.microsoft.com/office/drawing/2014/main" id="{4CDA5A7D-D231-40FD-87C6-2BBBFE903212}"/>
                  </a:ext>
                </a:extLst>
              </p:cNvPr>
              <p:cNvSpPr/>
              <p:nvPr/>
            </p:nvSpPr>
            <p:spPr>
              <a:xfrm>
                <a:off x="2426507" y="2687560"/>
                <a:ext cx="106336" cy="10633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181" name="直線コネクタ 180">
            <a:extLst>
              <a:ext uri="{FF2B5EF4-FFF2-40B4-BE49-F238E27FC236}">
                <a16:creationId xmlns:a16="http://schemas.microsoft.com/office/drawing/2014/main" id="{96363CE3-3D51-49D6-B7DC-EFFBC32B3F5A}"/>
              </a:ext>
            </a:extLst>
          </p:cNvPr>
          <p:cNvCxnSpPr>
            <a:cxnSpLocks/>
          </p:cNvCxnSpPr>
          <p:nvPr/>
        </p:nvCxnSpPr>
        <p:spPr>
          <a:xfrm flipH="1">
            <a:off x="6563060" y="4690290"/>
            <a:ext cx="535155" cy="5478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吹き出し: 角を丸めた四角形 181">
            <a:extLst>
              <a:ext uri="{FF2B5EF4-FFF2-40B4-BE49-F238E27FC236}">
                <a16:creationId xmlns:a16="http://schemas.microsoft.com/office/drawing/2014/main" id="{1D3835B3-9C19-41E8-AE43-7089EBC0EE55}"/>
              </a:ext>
            </a:extLst>
          </p:cNvPr>
          <p:cNvSpPr/>
          <p:nvPr/>
        </p:nvSpPr>
        <p:spPr>
          <a:xfrm>
            <a:off x="7768750" y="1828653"/>
            <a:ext cx="1161233" cy="612032"/>
          </a:xfrm>
          <a:prstGeom prst="wedgeRoundRectCallout">
            <a:avLst>
              <a:gd name="adj1" fmla="val -47081"/>
              <a:gd name="adj2" fmla="val 1075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これは花</a:t>
            </a:r>
          </a:p>
        </p:txBody>
      </p:sp>
      <p:sp>
        <p:nvSpPr>
          <p:cNvPr id="184" name="吹き出し: 角を丸めた四角形 183">
            <a:extLst>
              <a:ext uri="{FF2B5EF4-FFF2-40B4-BE49-F238E27FC236}">
                <a16:creationId xmlns:a16="http://schemas.microsoft.com/office/drawing/2014/main" id="{097A3F78-614E-44C9-9460-CB09BB351535}"/>
              </a:ext>
            </a:extLst>
          </p:cNvPr>
          <p:cNvSpPr/>
          <p:nvPr/>
        </p:nvSpPr>
        <p:spPr>
          <a:xfrm>
            <a:off x="7617156" y="5494900"/>
            <a:ext cx="1312827" cy="612032"/>
          </a:xfrm>
          <a:prstGeom prst="wedgeRoundRectCallout">
            <a:avLst>
              <a:gd name="adj1" fmla="val -45831"/>
              <a:gd name="adj2" fmla="val -1106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これは机</a:t>
            </a: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321D52E0-6B3B-4103-8DF3-AC39490B6C50}"/>
              </a:ext>
            </a:extLst>
          </p:cNvPr>
          <p:cNvSpPr/>
          <p:nvPr/>
        </p:nvSpPr>
        <p:spPr>
          <a:xfrm>
            <a:off x="3448479" y="1233714"/>
            <a:ext cx="2598258" cy="4535518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86" name="コンテンツ プレースホルダー 2">
            <a:extLst>
              <a:ext uri="{FF2B5EF4-FFF2-40B4-BE49-F238E27FC236}">
                <a16:creationId xmlns:a16="http://schemas.microsoft.com/office/drawing/2014/main" id="{879EB2C7-CF10-42A3-B77D-10195ED174A2}"/>
              </a:ext>
            </a:extLst>
          </p:cNvPr>
          <p:cNvSpPr txBox="1">
            <a:spLocks/>
          </p:cNvSpPr>
          <p:nvPr/>
        </p:nvSpPr>
        <p:spPr>
          <a:xfrm>
            <a:off x="2663361" y="6254341"/>
            <a:ext cx="4069977" cy="57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000" b="1" dirty="0">
                <a:solidFill>
                  <a:srgbClr val="FF0000"/>
                </a:solidFill>
              </a:rPr>
              <a:t>　このステップについて説明</a:t>
            </a:r>
            <a:endParaRPr lang="en-US" altLang="ja-JP" sz="2000" b="1" dirty="0">
              <a:solidFill>
                <a:srgbClr val="FF0000"/>
              </a:solidFill>
            </a:endParaRPr>
          </a:p>
        </p:txBody>
      </p:sp>
      <p:sp>
        <p:nvSpPr>
          <p:cNvPr id="187" name="稲妻 186">
            <a:extLst>
              <a:ext uri="{FF2B5EF4-FFF2-40B4-BE49-F238E27FC236}">
                <a16:creationId xmlns:a16="http://schemas.microsoft.com/office/drawing/2014/main" id="{3F2A04CD-8BDB-49A4-8FA2-5869671277AF}"/>
              </a:ext>
            </a:extLst>
          </p:cNvPr>
          <p:cNvSpPr/>
          <p:nvPr/>
        </p:nvSpPr>
        <p:spPr>
          <a:xfrm>
            <a:off x="315839" y="4888179"/>
            <a:ext cx="657224" cy="711011"/>
          </a:xfrm>
          <a:prstGeom prst="lightningBolt">
            <a:avLst/>
          </a:prstGeom>
          <a:solidFill>
            <a:schemeClr val="accent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8" name="グループ化 187">
            <a:extLst>
              <a:ext uri="{FF2B5EF4-FFF2-40B4-BE49-F238E27FC236}">
                <a16:creationId xmlns:a16="http://schemas.microsoft.com/office/drawing/2014/main" id="{360C0840-D97B-43C1-8C7C-E62BAE69EAB3}"/>
              </a:ext>
            </a:extLst>
          </p:cNvPr>
          <p:cNvGrpSpPr/>
          <p:nvPr/>
        </p:nvGrpSpPr>
        <p:grpSpPr>
          <a:xfrm>
            <a:off x="315839" y="5670379"/>
            <a:ext cx="1573287" cy="932766"/>
            <a:chOff x="666045" y="5398835"/>
            <a:chExt cx="1573287" cy="932766"/>
          </a:xfrm>
        </p:grpSpPr>
        <p:sp>
          <p:nvSpPr>
            <p:cNvPr id="189" name="楕円 188">
              <a:extLst>
                <a:ext uri="{FF2B5EF4-FFF2-40B4-BE49-F238E27FC236}">
                  <a16:creationId xmlns:a16="http://schemas.microsoft.com/office/drawing/2014/main" id="{BB98AF77-0F4F-4528-808D-84D36F4BD3D8}"/>
                </a:ext>
              </a:extLst>
            </p:cNvPr>
            <p:cNvSpPr/>
            <p:nvPr/>
          </p:nvSpPr>
          <p:spPr>
            <a:xfrm rot="17951142">
              <a:off x="1359435" y="5382236"/>
              <a:ext cx="461707" cy="49490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" name="直方体 189">
              <a:extLst>
                <a:ext uri="{FF2B5EF4-FFF2-40B4-BE49-F238E27FC236}">
                  <a16:creationId xmlns:a16="http://schemas.microsoft.com/office/drawing/2014/main" id="{428E514D-9F13-409A-A01F-06CB28DEFD2E}"/>
                </a:ext>
              </a:extLst>
            </p:cNvPr>
            <p:cNvSpPr/>
            <p:nvPr/>
          </p:nvSpPr>
          <p:spPr>
            <a:xfrm>
              <a:off x="666045" y="5497688"/>
              <a:ext cx="1573287" cy="833913"/>
            </a:xfrm>
            <a:prstGeom prst="cube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" name="正方形/長方形 190">
              <a:extLst>
                <a:ext uri="{FF2B5EF4-FFF2-40B4-BE49-F238E27FC236}">
                  <a16:creationId xmlns:a16="http://schemas.microsoft.com/office/drawing/2014/main" id="{6BC52290-1C0C-4CAA-B444-C6D468D7A522}"/>
                </a:ext>
              </a:extLst>
            </p:cNvPr>
            <p:cNvSpPr/>
            <p:nvPr/>
          </p:nvSpPr>
          <p:spPr>
            <a:xfrm>
              <a:off x="767644" y="5858933"/>
              <a:ext cx="711200" cy="372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2" name="グループ化 191">
              <a:extLst>
                <a:ext uri="{FF2B5EF4-FFF2-40B4-BE49-F238E27FC236}">
                  <a16:creationId xmlns:a16="http://schemas.microsoft.com/office/drawing/2014/main" id="{9568B55C-6295-4A85-AA7F-FB67FB72700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49176" y="5901200"/>
              <a:ext cx="148135" cy="288000"/>
              <a:chOff x="4410869" y="2605304"/>
              <a:chExt cx="1166811" cy="2268506"/>
            </a:xfrm>
          </p:grpSpPr>
          <p:sp>
            <p:nvSpPr>
              <p:cNvPr id="193" name="楕円 192">
                <a:extLst>
                  <a:ext uri="{FF2B5EF4-FFF2-40B4-BE49-F238E27FC236}">
                    <a16:creationId xmlns:a16="http://schemas.microsoft.com/office/drawing/2014/main" id="{FB9F3182-2F8B-46DF-A6B7-A1888CBF323F}"/>
                  </a:ext>
                </a:extLst>
              </p:cNvPr>
              <p:cNvSpPr/>
              <p:nvPr/>
            </p:nvSpPr>
            <p:spPr>
              <a:xfrm>
                <a:off x="4665662" y="4616635"/>
                <a:ext cx="657225" cy="25717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4" name="円柱 193">
                <a:extLst>
                  <a:ext uri="{FF2B5EF4-FFF2-40B4-BE49-F238E27FC236}">
                    <a16:creationId xmlns:a16="http://schemas.microsoft.com/office/drawing/2014/main" id="{DCBA199F-F64D-4DCD-BF04-18D195F568E9}"/>
                  </a:ext>
                </a:extLst>
              </p:cNvPr>
              <p:cNvSpPr/>
              <p:nvPr/>
            </p:nvSpPr>
            <p:spPr>
              <a:xfrm>
                <a:off x="4941107" y="3665536"/>
                <a:ext cx="106336" cy="1079687"/>
              </a:xfrm>
              <a:prstGeom prst="can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5" name="楕円 194">
                <a:extLst>
                  <a:ext uri="{FF2B5EF4-FFF2-40B4-BE49-F238E27FC236}">
                    <a16:creationId xmlns:a16="http://schemas.microsoft.com/office/drawing/2014/main" id="{E5E49CEC-71E2-4CD0-8091-370B9112DD01}"/>
                  </a:ext>
                </a:extLst>
              </p:cNvPr>
              <p:cNvSpPr/>
              <p:nvPr/>
            </p:nvSpPr>
            <p:spPr>
              <a:xfrm>
                <a:off x="4410869" y="3470070"/>
                <a:ext cx="1166811" cy="390933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96" name="グループ化 195">
                <a:extLst>
                  <a:ext uri="{FF2B5EF4-FFF2-40B4-BE49-F238E27FC236}">
                    <a16:creationId xmlns:a16="http://schemas.microsoft.com/office/drawing/2014/main" id="{201EE05D-6300-469D-A790-7A02B2C91D47}"/>
                  </a:ext>
                </a:extLst>
              </p:cNvPr>
              <p:cNvGrpSpPr/>
              <p:nvPr/>
            </p:nvGrpSpPr>
            <p:grpSpPr>
              <a:xfrm>
                <a:off x="4862823" y="2605304"/>
                <a:ext cx="268617" cy="1060233"/>
                <a:chOff x="2348223" y="2605304"/>
                <a:chExt cx="268617" cy="1060233"/>
              </a:xfrm>
            </p:grpSpPr>
            <p:sp>
              <p:nvSpPr>
                <p:cNvPr id="197" name="円柱 196">
                  <a:extLst>
                    <a:ext uri="{FF2B5EF4-FFF2-40B4-BE49-F238E27FC236}">
                      <a16:creationId xmlns:a16="http://schemas.microsoft.com/office/drawing/2014/main" id="{BEFF5378-93A9-4D6C-ADE5-30064ED9AB8B}"/>
                    </a:ext>
                  </a:extLst>
                </p:cNvPr>
                <p:cNvSpPr/>
                <p:nvPr/>
              </p:nvSpPr>
              <p:spPr>
                <a:xfrm>
                  <a:off x="2368550" y="3192462"/>
                  <a:ext cx="222250" cy="473075"/>
                </a:xfrm>
                <a:prstGeom prst="can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98" name="直線コネクタ 197">
                  <a:extLst>
                    <a:ext uri="{FF2B5EF4-FFF2-40B4-BE49-F238E27FC236}">
                      <a16:creationId xmlns:a16="http://schemas.microsoft.com/office/drawing/2014/main" id="{FD39FF87-3871-4193-87A4-510ABA2AB622}"/>
                    </a:ext>
                  </a:extLst>
                </p:cNvPr>
                <p:cNvCxnSpPr>
                  <a:endCxn id="197" idx="0"/>
                </p:cNvCxnSpPr>
                <p:nvPr/>
              </p:nvCxnSpPr>
              <p:spPr>
                <a:xfrm>
                  <a:off x="2479675" y="2765425"/>
                  <a:ext cx="0" cy="482600"/>
                </a:xfrm>
                <a:prstGeom prst="line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9" name="雲 198">
                  <a:extLst>
                    <a:ext uri="{FF2B5EF4-FFF2-40B4-BE49-F238E27FC236}">
                      <a16:creationId xmlns:a16="http://schemas.microsoft.com/office/drawing/2014/main" id="{5BD1CAF7-0398-4D93-B110-919E23AC61F8}"/>
                    </a:ext>
                  </a:extLst>
                </p:cNvPr>
                <p:cNvSpPr/>
                <p:nvPr/>
              </p:nvSpPr>
              <p:spPr>
                <a:xfrm>
                  <a:off x="2348223" y="2605304"/>
                  <a:ext cx="268617" cy="264563"/>
                </a:xfrm>
                <a:prstGeom prst="clou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0" name="涙形 199">
                  <a:extLst>
                    <a:ext uri="{FF2B5EF4-FFF2-40B4-BE49-F238E27FC236}">
                      <a16:creationId xmlns:a16="http://schemas.microsoft.com/office/drawing/2014/main" id="{CA01BA3F-AEFD-492A-8F44-6B7A1573B036}"/>
                    </a:ext>
                  </a:extLst>
                </p:cNvPr>
                <p:cNvSpPr/>
                <p:nvPr/>
              </p:nvSpPr>
              <p:spPr>
                <a:xfrm rot="1041625">
                  <a:off x="2348820" y="3053375"/>
                  <a:ext cx="106356" cy="106336"/>
                </a:xfrm>
                <a:prstGeom prst="teardrop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1" name="涙形 200">
                  <a:extLst>
                    <a:ext uri="{FF2B5EF4-FFF2-40B4-BE49-F238E27FC236}">
                      <a16:creationId xmlns:a16="http://schemas.microsoft.com/office/drawing/2014/main" id="{AFC35056-9529-4766-B759-F0923458DE15}"/>
                    </a:ext>
                  </a:extLst>
                </p:cNvPr>
                <p:cNvSpPr/>
                <p:nvPr/>
              </p:nvSpPr>
              <p:spPr>
                <a:xfrm rot="11518596">
                  <a:off x="2500608" y="2903706"/>
                  <a:ext cx="106356" cy="106336"/>
                </a:xfrm>
                <a:prstGeom prst="teardrop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02" name="直線コネクタ 201">
                  <a:extLst>
                    <a:ext uri="{FF2B5EF4-FFF2-40B4-BE49-F238E27FC236}">
                      <a16:creationId xmlns:a16="http://schemas.microsoft.com/office/drawing/2014/main" id="{607E84BB-D7F0-4A39-AF07-4E0BB861048B}"/>
                    </a:ext>
                  </a:extLst>
                </p:cNvPr>
                <p:cNvCxnSpPr>
                  <a:stCxn id="200" idx="7"/>
                  <a:endCxn id="200" idx="3"/>
                </p:cNvCxnSpPr>
                <p:nvPr/>
              </p:nvCxnSpPr>
              <p:spPr>
                <a:xfrm flipH="1">
                  <a:off x="2354890" y="3071664"/>
                  <a:ext cx="113728" cy="59541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直線コネクタ 202">
                  <a:extLst>
                    <a:ext uri="{FF2B5EF4-FFF2-40B4-BE49-F238E27FC236}">
                      <a16:creationId xmlns:a16="http://schemas.microsoft.com/office/drawing/2014/main" id="{60EE06F6-2CBE-4761-A96A-B367675A45B6}"/>
                    </a:ext>
                  </a:extLst>
                </p:cNvPr>
                <p:cNvCxnSpPr>
                  <a:cxnSpLocks/>
                  <a:stCxn id="201" idx="3"/>
                  <a:endCxn id="201" idx="7"/>
                </p:cNvCxnSpPr>
                <p:nvPr/>
              </p:nvCxnSpPr>
              <p:spPr>
                <a:xfrm flipH="1">
                  <a:off x="2490733" y="2927900"/>
                  <a:ext cx="107639" cy="69950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204" name="楕円 203">
                  <a:extLst>
                    <a:ext uri="{FF2B5EF4-FFF2-40B4-BE49-F238E27FC236}">
                      <a16:creationId xmlns:a16="http://schemas.microsoft.com/office/drawing/2014/main" id="{6133C58E-71FF-4741-89FF-B4BE691D83F0}"/>
                    </a:ext>
                  </a:extLst>
                </p:cNvPr>
                <p:cNvSpPr/>
                <p:nvPr/>
              </p:nvSpPr>
              <p:spPr>
                <a:xfrm>
                  <a:off x="2426507" y="2687560"/>
                  <a:ext cx="106336" cy="10633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995ED399-3CFD-4C60-8BE8-F413E2C5FA3C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1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id="{73F7717A-FA73-4CA7-9CB1-47F804D7A620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428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Segoe UI Emoji"/>
        <a:ea typeface="メイリオ"/>
        <a:cs typeface=""/>
      </a:majorFont>
      <a:minorFont>
        <a:latin typeface="Segoe UI Emoj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</TotalTime>
  <Words>309</Words>
  <Application>Microsoft Office PowerPoint</Application>
  <PresentationFormat>画面に合わせる (4:3)</PresentationFormat>
  <Paragraphs>128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2" baseType="lpstr">
      <vt:lpstr>Meiryo UI</vt:lpstr>
      <vt:lpstr>メイリオ</vt:lpstr>
      <vt:lpstr>游ゴシック</vt:lpstr>
      <vt:lpstr>Arial</vt:lpstr>
      <vt:lpstr>Segoe UI Emoji</vt:lpstr>
      <vt:lpstr>Times New Roman</vt:lpstr>
      <vt:lpstr>Office テーマ</vt:lpstr>
      <vt:lpstr>コンピューテーショナルフォトグラフィに基づく 3次元計測による物体認識手法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コンピューテーショナルフォトグラフィに基づく 3次元計測による物体認識手法 </dc:title>
  <dc:creator>梶原　裕希</dc:creator>
  <cp:lastModifiedBy>梶原　裕希</cp:lastModifiedBy>
  <cp:revision>168</cp:revision>
  <dcterms:created xsi:type="dcterms:W3CDTF">2018-02-06T09:58:42Z</dcterms:created>
  <dcterms:modified xsi:type="dcterms:W3CDTF">2018-02-14T10:00:12Z</dcterms:modified>
</cp:coreProperties>
</file>