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287" r:id="rId3"/>
    <p:sldId id="257" r:id="rId4"/>
    <p:sldId id="271" r:id="rId5"/>
    <p:sldId id="272" r:id="rId6"/>
    <p:sldId id="288" r:id="rId7"/>
    <p:sldId id="259" r:id="rId8"/>
    <p:sldId id="274" r:id="rId9"/>
    <p:sldId id="275" r:id="rId10"/>
    <p:sldId id="261" r:id="rId11"/>
    <p:sldId id="278" r:id="rId12"/>
    <p:sldId id="262" r:id="rId13"/>
    <p:sldId id="279" r:id="rId14"/>
    <p:sldId id="280" r:id="rId15"/>
    <p:sldId id="282" r:id="rId16"/>
    <p:sldId id="260" r:id="rId17"/>
    <p:sldId id="268" r:id="rId18"/>
    <p:sldId id="283" r:id="rId19"/>
    <p:sldId id="286" r:id="rId20"/>
    <p:sldId id="284" r:id="rId21"/>
    <p:sldId id="289"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149" autoAdjust="0"/>
  </p:normalViewPr>
  <p:slideViewPr>
    <p:cSldViewPr snapToGrid="0">
      <p:cViewPr varScale="1">
        <p:scale>
          <a:sx n="72" d="100"/>
          <a:sy n="72" d="100"/>
        </p:scale>
        <p:origin x="1944" y="60"/>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2018/2/19</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2018/2/19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コンピューテーショナルフォトグラフィに基づく</a:t>
            </a:r>
            <a:r>
              <a:rPr kumimoji="1" lang="en-US" altLang="ja-JP" dirty="0"/>
              <a:t>3</a:t>
            </a:r>
            <a:r>
              <a:rPr kumimoji="1" lang="ja-JP" altLang="en-US" dirty="0"/>
              <a:t>次元計測による物体認識手法と題しまして、地域／情報研究室の梶原裕希が発表いたします。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冒頭で述べたように、少しずつ視点の違った多視点画像を生成することもできます。各マイクロレンズに対して同じ位置の画素を再配列すると、レンズの一部から被写体を観察した画像が得られます。この図の場合は、それぞれのマイクロレンズの一番下の画素を追うことで、レンズ上部の赤い点線で囲われた領域からろうそくを見た図が生成されます。他の</a:t>
            </a:r>
            <a:r>
              <a:rPr kumimoji="1" lang="en-US" altLang="ja-JP" dirty="0"/>
              <a:t>2</a:t>
            </a:r>
            <a:r>
              <a:rPr kumimoji="1" lang="ja-JP" altLang="en-US" dirty="0" err="1"/>
              <a:t>つの</a:t>
            </a:r>
            <a:r>
              <a:rPr kumimoji="1" lang="ja-JP" altLang="en-US" dirty="0"/>
              <a:t>視点についても同様です。このように、マイクロレンズ当たりの画素数に応じて、異なる視点の画像を得ることができます。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10</a:t>
            </a:fld>
            <a:endParaRPr kumimoji="1" lang="ja-JP" altLang="en-US"/>
          </a:p>
        </p:txBody>
      </p:sp>
    </p:spTree>
    <p:extLst>
      <p:ext uri="{BB962C8B-B14F-4D97-AF65-F5344CB8AC3E}">
        <p14:creationId xmlns:p14="http://schemas.microsoft.com/office/powerpoint/2010/main" val="1143965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これは多視点画像の一例です。これら</a:t>
            </a:r>
            <a:r>
              <a:rPr kumimoji="1" lang="en-US" altLang="ja-JP" dirty="0"/>
              <a:t>6</a:t>
            </a:r>
            <a:r>
              <a:rPr kumimoji="1" lang="ja-JP" altLang="en-US" dirty="0"/>
              <a:t>枚の写真は、マイクロレンズのそれぞれの位置の画素を再配列したものです。例えば、一番上の画像は、全てのマイクロレンズの</a:t>
            </a:r>
            <a:r>
              <a:rPr kumimoji="1" lang="en-US" altLang="ja-JP" dirty="0"/>
              <a:t>a</a:t>
            </a:r>
            <a:r>
              <a:rPr kumimoji="1" lang="ja-JP" altLang="en-US" dirty="0"/>
              <a:t>の位置の画素を再配列することで生成されています。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11</a:t>
            </a:fld>
            <a:endParaRPr kumimoji="1" lang="ja-JP" altLang="en-US"/>
          </a:p>
        </p:txBody>
      </p:sp>
    </p:spTree>
    <p:extLst>
      <p:ext uri="{BB962C8B-B14F-4D97-AF65-F5344CB8AC3E}">
        <p14:creationId xmlns:p14="http://schemas.microsoft.com/office/powerpoint/2010/main" val="2639445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ライトフィールドカメラはピントの異なる画像を事後的に生成することもできます。例えば、この図はろうそくにピントを合わせた時の撮影状況を表していますが、前方に鉛筆があった場合、白丸を通過する光線は青い矢印で指された画素に記録されます。これらの画素値を平均することで、鉛筆にピントの合った画像を得ることが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12</a:t>
            </a:fld>
            <a:endParaRPr kumimoji="1" lang="ja-JP" altLang="en-US"/>
          </a:p>
        </p:txBody>
      </p:sp>
    </p:spTree>
    <p:extLst>
      <p:ext uri="{BB962C8B-B14F-4D97-AF65-F5344CB8AC3E}">
        <p14:creationId xmlns:p14="http://schemas.microsoft.com/office/powerpoint/2010/main" val="73401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ピントの異なる画像群の例です。左の写真は手前のものにピントが合っており、右の写真は奥の猫にピントが合っています。これらの少しずつピントの違った画像を利用することで、全ての画素にピントの合った全焦点画像を生成することも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13</a:t>
            </a:fld>
            <a:endParaRPr kumimoji="1" lang="ja-JP" altLang="en-US"/>
          </a:p>
        </p:txBody>
      </p:sp>
    </p:spTree>
    <p:extLst>
      <p:ext uri="{BB962C8B-B14F-4D97-AF65-F5344CB8AC3E}">
        <p14:creationId xmlns:p14="http://schemas.microsoft.com/office/powerpoint/2010/main" val="3940247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で提案する三次元計測手法について説明します。ライトフィールドカメラからは、一回の撮影で多視点画像とピントの異なる画像群が得られることが分かりました。このうち、従来の受動ステレオ法のように、多視点画像のみを使って三点測量により三次元計測を行うことを考えます。この時、カメラの構造上得られる視差が微小なため、図のように画像上の座標のわずかなずれが三次元推定位置を大きく左右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14</a:t>
            </a:fld>
            <a:endParaRPr kumimoji="1" lang="ja-JP" altLang="en-US"/>
          </a:p>
        </p:txBody>
      </p:sp>
    </p:spTree>
    <p:extLst>
      <p:ext uri="{BB962C8B-B14F-4D97-AF65-F5344CB8AC3E}">
        <p14:creationId xmlns:p14="http://schemas.microsoft.com/office/powerpoint/2010/main" val="2483411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多視点画像に加えてピントの異なる画像群を用いることを考えます。この画像群のうち、物体にピントの合う画像を探し出すことで、カメラと物体との間の距離を計算することができます。より正確な三次元計測を行うために、視差とカメラと物体との距離の両方を考慮することが、本研究の提案する手法で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15</a:t>
            </a:fld>
            <a:endParaRPr kumimoji="1" lang="ja-JP" altLang="en-US"/>
          </a:p>
        </p:txBody>
      </p:sp>
    </p:spTree>
    <p:extLst>
      <p:ext uri="{BB962C8B-B14F-4D97-AF65-F5344CB8AC3E}">
        <p14:creationId xmlns:p14="http://schemas.microsoft.com/office/powerpoint/2010/main" val="33368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今後の展望はこのようになっています。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16</a:t>
            </a:fld>
            <a:endParaRPr kumimoji="1" lang="ja-JP" altLang="en-US"/>
          </a:p>
        </p:txBody>
      </p:sp>
    </p:spTree>
    <p:extLst>
      <p:ext uri="{BB962C8B-B14F-4D97-AF65-F5344CB8AC3E}">
        <p14:creationId xmlns:p14="http://schemas.microsoft.com/office/powerpoint/2010/main" val="357320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17</a:t>
            </a:fld>
            <a:endParaRPr kumimoji="1" lang="ja-JP" altLang="en-US"/>
          </a:p>
        </p:txBody>
      </p:sp>
    </p:spTree>
    <p:extLst>
      <p:ext uri="{BB962C8B-B14F-4D97-AF65-F5344CB8AC3E}">
        <p14:creationId xmlns:p14="http://schemas.microsoft.com/office/powerpoint/2010/main" val="3494865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20</a:t>
            </a:fld>
            <a:endParaRPr kumimoji="1" lang="ja-JP" altLang="en-US"/>
          </a:p>
        </p:txBody>
      </p:sp>
    </p:spTree>
    <p:extLst>
      <p:ext uri="{BB962C8B-B14F-4D97-AF65-F5344CB8AC3E}">
        <p14:creationId xmlns:p14="http://schemas.microsoft.com/office/powerpoint/2010/main" val="320017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従来のカメラを用いた三次元計測手法の一つに受動ステレオ法があります。この手法は三角測量に基づいており、計測に必要な画像を取得するために複数回の撮影が必要となっていました。</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a:t>
            </a:fld>
            <a:endParaRPr kumimoji="1" lang="ja-JP" altLang="en-US"/>
          </a:p>
        </p:txBody>
      </p:sp>
    </p:spTree>
    <p:extLst>
      <p:ext uri="{BB962C8B-B14F-4D97-AF65-F5344CB8AC3E}">
        <p14:creationId xmlns:p14="http://schemas.microsoft.com/office/powerpoint/2010/main" val="2769749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近年急速に発展してきた分野にコンピューテーショナルフォトグラフィというものがあります。この分野は、従来の写真技術の制限をなくすことを目的としており、一回の撮影で、従来のカメラでは叶わなかった様々な視覚情報の取得が可能となります。例えば、少しずつ視点の違った多視点画像やピントの異なる複数の画像を生成することができます。このことから、コンピューテーショナルフォトグラフィは画像処理等の分野で注目を集め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a:t>
            </a:fld>
            <a:endParaRPr kumimoji="1" lang="ja-JP" altLang="en-US"/>
          </a:p>
        </p:txBody>
      </p:sp>
    </p:spTree>
    <p:extLst>
      <p:ext uri="{BB962C8B-B14F-4D97-AF65-F5344CB8AC3E}">
        <p14:creationId xmlns:p14="http://schemas.microsoft.com/office/powerpoint/2010/main" val="115249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ついてもう少し詳しく説明します。従来の写真技術は、撮像素子に映った像を高精度に記録し、フィルタリングなどの情報処理を行うことを主眼としていました。つまり、撮像素子に像が結ばれる以降のプロセスを対象としていました。</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4</a:t>
            </a:fld>
            <a:endParaRPr kumimoji="1" lang="ja-JP" altLang="en-US"/>
          </a:p>
        </p:txBody>
      </p:sp>
    </p:spTree>
    <p:extLst>
      <p:ext uri="{BB962C8B-B14F-4D97-AF65-F5344CB8AC3E}">
        <p14:creationId xmlns:p14="http://schemas.microsoft.com/office/powerpoint/2010/main" val="362664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一方、コンピューテーショナルフォトグラフィは光情報の取得、画像処理の全てのステップを再定義し、被写体の存在する三次元空間の全ての光情報を得ることを可能としています。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5</a:t>
            </a:fld>
            <a:endParaRPr kumimoji="1" lang="ja-JP" altLang="en-US"/>
          </a:p>
        </p:txBody>
      </p:sp>
    </p:spTree>
    <p:extLst>
      <p:ext uri="{BB962C8B-B14F-4D97-AF65-F5344CB8AC3E}">
        <p14:creationId xmlns:p14="http://schemas.microsoft.com/office/powerpoint/2010/main" val="316328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そこで、本研究では、空間の全ての光線情報を記録できるライトフィールドカメラを用い、一度の撮影で三次元計測と物体認識を行うことを目的とします。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6</a:t>
            </a:fld>
            <a:endParaRPr kumimoji="1" lang="ja-JP" altLang="en-US"/>
          </a:p>
        </p:txBody>
      </p:sp>
    </p:spTree>
    <p:extLst>
      <p:ext uri="{BB962C8B-B14F-4D97-AF65-F5344CB8AC3E}">
        <p14:creationId xmlns:p14="http://schemas.microsoft.com/office/powerpoint/2010/main" val="315392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本研究で用いるライトフィールドカメラの概要を説明します。まず、構造についてです。これまでのカメラは物体の発する光の情報をレンズと撮像素子で記録していました。</a:t>
            </a:r>
            <a:endParaRPr kumimoji="1" lang="en-US" altLang="ja-JP"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235147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ライトフィールドカメラの特徴は、レンズと撮像素子の間にマイクロレンズアレイが配置されていることです。物体の光はマイクロレンズアレイで像を結び、その像が光線へと分解され後方の撮像素子に記録されるという構造をし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396909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画像の生成方法について説明します。物体の各点から発する光線は、マイクロレンズがカバーするいずれかの画素に記録されます。この図の場合は、ろうそく下部の赤い光が一番上のマイクロレンズアレイで結像し、その後方の</a:t>
            </a:r>
            <a:r>
              <a:rPr kumimoji="1" lang="en-US" altLang="ja-JP" dirty="0"/>
              <a:t>3</a:t>
            </a:r>
            <a:r>
              <a:rPr kumimoji="1" lang="ja-JP" altLang="en-US" dirty="0" err="1"/>
              <a:t>つの</a:t>
            </a:r>
            <a:r>
              <a:rPr kumimoji="1" lang="ja-JP" altLang="en-US" dirty="0"/>
              <a:t>画素にそれぞれ記録されます。他の</a:t>
            </a:r>
            <a:r>
              <a:rPr kumimoji="1" lang="en-US" altLang="ja-JP" dirty="0"/>
              <a:t>6</a:t>
            </a:r>
            <a:r>
              <a:rPr kumimoji="1" lang="ja-JP" altLang="en-US" dirty="0" err="1"/>
              <a:t>つの</a:t>
            </a:r>
            <a:r>
              <a:rPr kumimoji="1" lang="ja-JP" altLang="en-US" dirty="0"/>
              <a:t>点についても同様です。物体に焦点を合わせた画像の生成は、各マイクロレンズのカバーする画素の値を平均することで行われます。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48530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2018/2/19</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2018/2/19</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894643"/>
            <a:ext cx="8399721" cy="99004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ja-JP" altLang="en-US" sz="2800" b="1" dirty="0">
                <a:solidFill>
                  <a:schemeClr val="bg1"/>
                </a:solidFill>
              </a:rPr>
              <a:t>コンピューテーショナルフォトグラフィに基づく</a:t>
            </a:r>
            <a:br>
              <a:rPr lang="en-US" altLang="ja-JP" sz="2800" b="1" dirty="0">
                <a:solidFill>
                  <a:schemeClr val="bg1"/>
                </a:solidFill>
              </a:rPr>
            </a:br>
            <a:r>
              <a:rPr lang="en-US" altLang="ja-JP" sz="2800" b="1" dirty="0">
                <a:solidFill>
                  <a:schemeClr val="bg1"/>
                </a:solidFill>
              </a:rPr>
              <a:t>3</a:t>
            </a:r>
            <a:r>
              <a:rPr lang="ja-JP" altLang="en-US" sz="2800" b="1" dirty="0">
                <a:solidFill>
                  <a:schemeClr val="bg1"/>
                </a:solidFill>
              </a:rPr>
              <a:t>次元計測による物体認識手法</a:t>
            </a: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143000" y="4175918"/>
            <a:ext cx="6858000" cy="2557130"/>
          </a:xfrm>
          <a:ln>
            <a:noFill/>
          </a:ln>
          <a:effectLst/>
          <a:scene3d>
            <a:camera prst="orthographicFront">
              <a:rot lat="0" lon="0" rev="0"/>
            </a:camera>
            <a:lightRig rig="brightRoom" dir="t">
              <a:rot lat="0" lon="0" rev="600000"/>
            </a:lightRig>
          </a:scene3d>
          <a:sp3d prstMaterial="metal">
            <a:bevelT w="38100" h="57150" prst="angle"/>
          </a:sp3d>
        </p:spPr>
        <p:txBody>
          <a:bodyPr>
            <a:normAutofit lnSpcReduction="10000"/>
          </a:bodyPr>
          <a:lstStyle/>
          <a:p>
            <a:pPr>
              <a:lnSpc>
                <a:spcPct val="150000"/>
              </a:lnSpc>
            </a:pPr>
            <a:r>
              <a:rPr kumimoji="1" lang="ja-JP" altLang="en-US" sz="2400" b="1" dirty="0">
                <a:solidFill>
                  <a:schemeClr val="accent1">
                    <a:lumMod val="75000"/>
                  </a:schemeClr>
                </a:solidFill>
                <a:latin typeface="+mj-ea"/>
                <a:ea typeface="+mj-ea"/>
              </a:rPr>
              <a:t>地域</a:t>
            </a:r>
            <a:r>
              <a:rPr lang="ja-JP" altLang="en-US" sz="2400" b="1" dirty="0">
                <a:solidFill>
                  <a:schemeClr val="accent1">
                    <a:lumMod val="75000"/>
                  </a:schemeClr>
                </a:solidFill>
                <a:latin typeface="+mj-ea"/>
                <a:ea typeface="+mj-ea"/>
              </a:rPr>
              <a:t>／</a:t>
            </a:r>
            <a:r>
              <a:rPr kumimoji="1" lang="ja-JP" altLang="en-US" sz="2400" b="1" dirty="0">
                <a:solidFill>
                  <a:schemeClr val="accent1">
                    <a:lumMod val="75000"/>
                  </a:schemeClr>
                </a:solidFill>
                <a:latin typeface="+mj-ea"/>
                <a:ea typeface="+mj-ea"/>
              </a:rPr>
              <a:t>情報研究室　修士</a:t>
            </a:r>
            <a:r>
              <a:rPr kumimoji="1" lang="en-US" altLang="ja-JP" sz="2400" b="1" dirty="0">
                <a:solidFill>
                  <a:schemeClr val="accent1">
                    <a:lumMod val="75000"/>
                  </a:schemeClr>
                </a:solidFill>
                <a:latin typeface="+mj-ea"/>
                <a:ea typeface="+mj-ea"/>
              </a:rPr>
              <a:t>1</a:t>
            </a:r>
            <a:r>
              <a:rPr kumimoji="1" lang="ja-JP" altLang="en-US" sz="2400" b="1" dirty="0">
                <a:solidFill>
                  <a:schemeClr val="accent1">
                    <a:lumMod val="75000"/>
                  </a:schemeClr>
                </a:solidFill>
                <a:latin typeface="+mj-ea"/>
                <a:ea typeface="+mj-ea"/>
              </a:rPr>
              <a:t>年</a:t>
            </a:r>
            <a:endParaRPr kumimoji="1" lang="en-US" altLang="ja-JP" sz="2400" b="1" dirty="0">
              <a:solidFill>
                <a:schemeClr val="accent1">
                  <a:lumMod val="75000"/>
                </a:schemeClr>
              </a:solidFill>
              <a:latin typeface="+mj-ea"/>
              <a:ea typeface="+mj-ea"/>
            </a:endParaRPr>
          </a:p>
          <a:p>
            <a:pPr>
              <a:lnSpc>
                <a:spcPct val="150000"/>
              </a:lnSpc>
            </a:pPr>
            <a:r>
              <a:rPr lang="en-US" altLang="ja-JP" sz="2400" b="1" dirty="0">
                <a:solidFill>
                  <a:schemeClr val="accent1">
                    <a:lumMod val="75000"/>
                  </a:schemeClr>
                </a:solidFill>
                <a:latin typeface="+mj-ea"/>
                <a:ea typeface="+mj-ea"/>
              </a:rPr>
              <a:t>37-176011</a:t>
            </a:r>
            <a:r>
              <a:rPr lang="ja-JP" altLang="en-US" sz="2400" b="1" dirty="0">
                <a:solidFill>
                  <a:schemeClr val="accent1">
                    <a:lumMod val="75000"/>
                  </a:schemeClr>
                </a:solidFill>
                <a:latin typeface="+mj-ea"/>
                <a:ea typeface="+mj-ea"/>
              </a:rPr>
              <a:t>　梶原裕希</a:t>
            </a:r>
            <a:endParaRPr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主査：布施孝志教授</a:t>
            </a:r>
            <a:endParaRPr kumimoji="1"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副</a:t>
            </a:r>
            <a:r>
              <a:rPr lang="ja-JP" altLang="en-US" sz="2400" b="1" dirty="0">
                <a:solidFill>
                  <a:schemeClr val="accent1">
                    <a:lumMod val="75000"/>
                  </a:schemeClr>
                </a:solidFill>
                <a:latin typeface="+mj-ea"/>
                <a:ea typeface="+mj-ea"/>
              </a:rPr>
              <a:t>査：竹内渉准教授</a:t>
            </a:r>
            <a:endParaRPr kumimoji="1" lang="ja-JP" altLang="en-US" sz="2400" b="1" dirty="0">
              <a:solidFill>
                <a:schemeClr val="accent1">
                  <a:lumMod val="75000"/>
                </a:schemeClr>
              </a:solidFill>
              <a:latin typeface="+mj-ea"/>
              <a:ea typeface="+mj-ea"/>
            </a:endParaRP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9" y="343904"/>
            <a:ext cx="4572000" cy="60341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2000" b="1" dirty="0">
                <a:solidFill>
                  <a:schemeClr val="bg1"/>
                </a:solidFill>
              </a:rPr>
              <a:t>修士論文中間審査</a:t>
            </a:r>
            <a:r>
              <a:rPr lang="en-US" altLang="ja-JP" sz="2000" b="1" dirty="0">
                <a:solidFill>
                  <a:schemeClr val="bg1"/>
                </a:solidFill>
              </a:rPr>
              <a:t>(2018/02/19)</a:t>
            </a:r>
            <a:endParaRPr lang="ja-JP" altLang="en-US" sz="2000" b="1" dirty="0">
              <a:solidFill>
                <a:schemeClr val="bg1"/>
              </a:solidFill>
            </a:endParaRP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669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一度の撮影で少しずつ視点の違った複数の画像を取得可能</a:t>
            </a:r>
            <a:endParaRPr lang="en-US" altLang="ja-JP" sz="2000"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とすると、視差を持つ</a:t>
            </a:r>
            <a:r>
              <a:rPr lang="en-US" altLang="ja-JP" sz="2000" dirty="0">
                <a:solidFill>
                  <a:schemeClr val="tx2"/>
                </a:solidFill>
              </a:rPr>
              <a:t>N</a:t>
            </a:r>
            <a:r>
              <a:rPr lang="ja-JP" altLang="en-US" sz="2000" dirty="0">
                <a:solidFill>
                  <a:schemeClr val="tx2"/>
                </a:solidFill>
              </a:rPr>
              <a:t>組の多視</a:t>
            </a:r>
            <a:endParaRPr lang="en-US" altLang="ja-JP" sz="2000" dirty="0">
              <a:solidFill>
                <a:schemeClr val="tx2"/>
              </a:solidFill>
            </a:endParaRPr>
          </a:p>
          <a:p>
            <a:pPr marL="0" indent="0">
              <a:lnSpc>
                <a:spcPct val="100000"/>
              </a:lnSpc>
              <a:buNone/>
            </a:pPr>
            <a:r>
              <a:rPr lang="en-US" altLang="ja-JP" sz="2000" dirty="0">
                <a:solidFill>
                  <a:schemeClr val="tx2"/>
                </a:solidFill>
              </a:rPr>
              <a:t>     </a:t>
            </a:r>
            <a:r>
              <a:rPr lang="ja-JP" altLang="en-US" sz="2000" dirty="0">
                <a:solidFill>
                  <a:schemeClr val="tx2"/>
                </a:solidFill>
              </a:rPr>
              <a:t>点画像が得られる</a:t>
            </a:r>
            <a:endParaRPr lang="en-US" altLang="ja-JP" sz="2000"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p:cNvCxnSpPr>
          <p:nvPr/>
        </p:nvCxnSpPr>
        <p:spPr>
          <a:xfrm>
            <a:off x="896678" y="5295893"/>
            <a:ext cx="4130509" cy="80483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1"/>
            <a:ext cx="4130509" cy="10902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cxnSp>
        <p:nvCxnSpPr>
          <p:cNvPr id="104" name="直線矢印コネクタ 103">
            <a:extLst>
              <a:ext uri="{FF2B5EF4-FFF2-40B4-BE49-F238E27FC236}">
                <a16:creationId xmlns:a16="http://schemas.microsoft.com/office/drawing/2014/main" id="{2DD6234D-3598-4991-9948-CE275570AB6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9DECB256-4FBD-4A62-99A1-30EADF9526B1}"/>
              </a:ext>
            </a:extLst>
          </p:cNvPr>
          <p:cNvCxnSpPr/>
          <p:nvPr/>
        </p:nvCxnSpPr>
        <p:spPr>
          <a:xfrm flipH="1">
            <a:off x="8398006" y="47828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8A0F7A90-4262-4EFC-A4EA-18E428192430}"/>
              </a:ext>
            </a:extLst>
          </p:cNvPr>
          <p:cNvCxnSpPr/>
          <p:nvPr/>
        </p:nvCxnSpPr>
        <p:spPr>
          <a:xfrm flipH="1">
            <a:off x="8398006" y="502506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D5622119-C3B4-40F9-AECC-97541D0E6E38}"/>
              </a:ext>
            </a:extLst>
          </p:cNvPr>
          <p:cNvCxnSpPr/>
          <p:nvPr/>
        </p:nvCxnSpPr>
        <p:spPr>
          <a:xfrm flipH="1">
            <a:off x="8398006" y="525623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28317F78-B662-417B-9509-B7BE7847B512}"/>
              </a:ext>
            </a:extLst>
          </p:cNvPr>
          <p:cNvCxnSpPr/>
          <p:nvPr/>
        </p:nvCxnSpPr>
        <p:spPr>
          <a:xfrm flipH="1">
            <a:off x="8398006" y="549278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30F30CE-9233-48FB-9D86-B8C3026E820B}"/>
              </a:ext>
            </a:extLst>
          </p:cNvPr>
          <p:cNvCxnSpPr/>
          <p:nvPr/>
        </p:nvCxnSpPr>
        <p:spPr>
          <a:xfrm flipH="1">
            <a:off x="8398006" y="5726439"/>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8363A98B-4B3B-4482-8D3A-9589DF0AFD69}"/>
              </a:ext>
            </a:extLst>
          </p:cNvPr>
          <p:cNvCxnSpPr/>
          <p:nvPr/>
        </p:nvCxnSpPr>
        <p:spPr>
          <a:xfrm flipH="1">
            <a:off x="8398006" y="595825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22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7</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90825"/>
            <a:ext cx="5238750" cy="261610"/>
          </a:xfrm>
          <a:prstGeom prst="rect">
            <a:avLst/>
          </a:prstGeom>
        </p:spPr>
        <p:txBody>
          <a:bodyPr wrap="square">
            <a:spAutoFit/>
          </a:bodyPr>
          <a:lstStyle/>
          <a:p>
            <a:pPr algn="r"/>
            <a:r>
              <a:rPr lang="ja-JP" altLang="en-US" sz="1050" dirty="0">
                <a:solidFill>
                  <a:schemeClr val="tx2"/>
                </a:solidFill>
              </a:rPr>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49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一度の撮影でピントの異なる複数の画像を生成可能</a:t>
            </a:r>
            <a:endParaRPr lang="en-US" altLang="ja-JP" sz="2000"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6" idx="6"/>
          </p:cNvCxnSpPr>
          <p:nvPr/>
        </p:nvCxnSpPr>
        <p:spPr>
          <a:xfrm>
            <a:off x="896678" y="5287162"/>
            <a:ext cx="4130509" cy="7987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54E23EA-B087-4030-9499-BD9EF1355D8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563660DD-CD0D-440F-9505-1063E5BFEC44}"/>
              </a:ext>
            </a:extLst>
          </p:cNvPr>
          <p:cNvCxnSpPr/>
          <p:nvPr/>
        </p:nvCxnSpPr>
        <p:spPr>
          <a:xfrm flipH="1">
            <a:off x="8398006" y="51589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FB9230F-4C7C-4697-A9CA-1BFC78BF988F}"/>
              </a:ext>
            </a:extLst>
          </p:cNvPr>
          <p:cNvCxnSpPr/>
          <p:nvPr/>
        </p:nvCxnSpPr>
        <p:spPr>
          <a:xfrm flipH="1">
            <a:off x="8398006" y="5795521"/>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89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787265" y="6593527"/>
            <a:ext cx="2356735" cy="253916"/>
          </a:xfrm>
          <a:prstGeom prst="rect">
            <a:avLst/>
          </a:prstGeom>
        </p:spPr>
        <p:txBody>
          <a:bodyPr wrap="none">
            <a:spAutoFit/>
          </a:bodyPr>
          <a:lstStyle/>
          <a:p>
            <a:pPr algn="r"/>
            <a:r>
              <a:rPr lang="ja-JP" altLang="en-US" sz="1050" dirty="0">
                <a:solidFill>
                  <a:schemeClr val="tx2"/>
                </a:solidFill>
              </a:rPr>
              <a:t>https://zigsow.jp/review/403/288828</a:t>
            </a: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ピントが異なる全ての画像から各画素にピントを合わせた画像を生成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181147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226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・ピントの異なる画像：カメラと物体の間の距離の計算に利用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cxnSp>
        <p:nvCxnSpPr>
          <p:cNvPr id="35" name="直線矢印コネクタ 34">
            <a:extLst>
              <a:ext uri="{FF2B5EF4-FFF2-40B4-BE49-F238E27FC236}">
                <a16:creationId xmlns:a16="http://schemas.microsoft.com/office/drawing/2014/main" id="{4D3D8E59-A2B8-4C2F-8EB1-CE673AF3EB5C}"/>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今後の方針</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ライトフィールドカメラの画像処理を行っている先行研究</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a:t>
            </a:r>
            <a:r>
              <a:rPr lang="en-US" altLang="ja-JP" sz="2000" dirty="0">
                <a:solidFill>
                  <a:schemeClr val="tx2"/>
                </a:solidFill>
              </a:rPr>
              <a:t>3</a:t>
            </a:r>
            <a:r>
              <a:rPr lang="ja-JP" altLang="en-US" sz="2000" dirty="0">
                <a:solidFill>
                  <a:schemeClr val="tx2"/>
                </a:solidFill>
              </a:rPr>
              <a:t>次元物体認識手法の適用・精度評価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82514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a:t>
            </a:r>
            <a:r>
              <a:rPr lang="ja-JP" altLang="en-US" sz="2800" b="1" dirty="0"/>
              <a:t>目次</a:t>
            </a:r>
            <a:endParaRPr kumimoji="1" lang="ja-JP" altLang="en-US" sz="28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627336"/>
          </a:xfrm>
        </p:spPr>
        <p:txBody>
          <a:bodyPr>
            <a:normAutofit/>
          </a:bodyPr>
          <a:lstStyle/>
          <a:p>
            <a:pPr marL="0" indent="0">
              <a:buNone/>
            </a:pPr>
            <a:r>
              <a:rPr lang="ja-JP" altLang="en-US" sz="2000" b="1" dirty="0">
                <a:solidFill>
                  <a:schemeClr val="tx2"/>
                </a:solidFill>
              </a:rPr>
              <a:t>従来のカメラを用いた三次元計測手法</a:t>
            </a:r>
            <a:endParaRPr lang="en-US" altLang="ja-JP" sz="2000" b="1" dirty="0">
              <a:solidFill>
                <a:schemeClr val="tx2"/>
              </a:solidFill>
            </a:endParaRPr>
          </a:p>
          <a:p>
            <a:pPr marL="0" indent="0">
              <a:buNone/>
            </a:pPr>
            <a:r>
              <a:rPr lang="ja-JP" altLang="en-US" sz="2000" b="1" dirty="0">
                <a:solidFill>
                  <a:schemeClr val="tx2"/>
                </a:solidFill>
              </a:rPr>
              <a:t>コンピューテーショナルフォトグラフィとは？</a:t>
            </a:r>
            <a:endParaRPr lang="en-US" altLang="ja-JP" sz="2000" b="1" dirty="0">
              <a:solidFill>
                <a:schemeClr val="tx2"/>
              </a:solidFill>
            </a:endParaRPr>
          </a:p>
          <a:p>
            <a:pPr marL="0" indent="0">
              <a:buNone/>
            </a:pPr>
            <a:r>
              <a:rPr lang="ja-JP" altLang="en-US" sz="2000" b="1" dirty="0">
                <a:solidFill>
                  <a:schemeClr val="tx2"/>
                </a:solidFill>
              </a:rPr>
              <a:t>　</a:t>
            </a:r>
            <a:r>
              <a:rPr kumimoji="1" lang="ja-JP" altLang="en-US" sz="2000" dirty="0">
                <a:solidFill>
                  <a:schemeClr val="tx2"/>
                </a:solidFill>
              </a:rPr>
              <a:t>概要</a:t>
            </a:r>
            <a:endParaRPr kumimoji="1" lang="en-US" altLang="ja-JP" sz="2000" dirty="0">
              <a:solidFill>
                <a:schemeClr val="tx2"/>
              </a:solidFill>
            </a:endParaRPr>
          </a:p>
          <a:p>
            <a:pPr marL="0" indent="0">
              <a:buNone/>
            </a:pPr>
            <a:r>
              <a:rPr lang="ja-JP" altLang="en-US" sz="2000" dirty="0">
                <a:solidFill>
                  <a:schemeClr val="tx2"/>
                </a:solidFill>
              </a:rPr>
              <a:t>　従来の写真技術との比較</a:t>
            </a:r>
            <a:endParaRPr lang="en-US" altLang="ja-JP" sz="2000" dirty="0">
              <a:solidFill>
                <a:schemeClr val="tx2"/>
              </a:solidFill>
            </a:endParaRPr>
          </a:p>
          <a:p>
            <a:pPr marL="0" indent="0">
              <a:buNone/>
            </a:pPr>
            <a:r>
              <a:rPr lang="ja-JP" altLang="en-US" sz="2000" b="1" dirty="0">
                <a:solidFill>
                  <a:schemeClr val="tx2"/>
                </a:solidFill>
              </a:rPr>
              <a:t>ライトフィールドカメラとは？</a:t>
            </a:r>
            <a:endParaRPr lang="en-US" altLang="ja-JP" sz="2000" b="1" dirty="0">
              <a:solidFill>
                <a:schemeClr val="tx2"/>
              </a:solidFill>
            </a:endParaRPr>
          </a:p>
          <a:p>
            <a:pPr marL="0" indent="0">
              <a:buNone/>
            </a:pPr>
            <a:r>
              <a:rPr lang="ja-JP" altLang="en-US" sz="2000" b="1" dirty="0">
                <a:solidFill>
                  <a:schemeClr val="tx2"/>
                </a:solidFill>
              </a:rPr>
              <a:t>　</a:t>
            </a:r>
            <a:r>
              <a:rPr lang="ja-JP" altLang="en-US" sz="2000" dirty="0">
                <a:solidFill>
                  <a:schemeClr val="tx2"/>
                </a:solidFill>
              </a:rPr>
              <a:t>構造</a:t>
            </a:r>
            <a:endParaRPr lang="en-US" altLang="ja-JP" sz="2000" dirty="0">
              <a:solidFill>
                <a:schemeClr val="tx2"/>
              </a:solidFill>
            </a:endParaRPr>
          </a:p>
          <a:p>
            <a:pPr marL="0" indent="0">
              <a:buNone/>
            </a:pPr>
            <a:r>
              <a:rPr lang="ja-JP" altLang="en-US" sz="2000" dirty="0">
                <a:solidFill>
                  <a:schemeClr val="tx2"/>
                </a:solidFill>
              </a:rPr>
              <a:t>　画像の生成</a:t>
            </a:r>
            <a:endParaRPr lang="en-US" altLang="ja-JP" sz="2000" dirty="0">
              <a:solidFill>
                <a:schemeClr val="tx2"/>
              </a:solidFill>
            </a:endParaRPr>
          </a:p>
          <a:p>
            <a:pPr marL="0" indent="0">
              <a:buNone/>
            </a:pPr>
            <a:r>
              <a:rPr lang="ja-JP" altLang="en-US" sz="2000" dirty="0">
                <a:solidFill>
                  <a:schemeClr val="tx2"/>
                </a:solidFill>
              </a:rPr>
              <a:t>　多視点画像取得の原理</a:t>
            </a:r>
            <a:endParaRPr lang="en-US" altLang="ja-JP" sz="2000" dirty="0">
              <a:solidFill>
                <a:schemeClr val="tx2"/>
              </a:solidFill>
            </a:endParaRPr>
          </a:p>
          <a:p>
            <a:pPr marL="0" indent="0">
              <a:buNone/>
            </a:pPr>
            <a:r>
              <a:rPr lang="ja-JP" altLang="en-US" sz="2000" dirty="0">
                <a:solidFill>
                  <a:schemeClr val="tx2"/>
                </a:solidFill>
              </a:rPr>
              <a:t>　多視点画像の例</a:t>
            </a:r>
            <a:endParaRPr lang="en-US" altLang="ja-JP" sz="2000" dirty="0">
              <a:solidFill>
                <a:schemeClr val="tx2"/>
              </a:solidFill>
            </a:endParaRPr>
          </a:p>
          <a:p>
            <a:pPr marL="0" indent="0">
              <a:buNone/>
            </a:pPr>
            <a:r>
              <a:rPr lang="ja-JP" altLang="en-US" sz="2000" dirty="0">
                <a:solidFill>
                  <a:schemeClr val="tx2"/>
                </a:solidFill>
              </a:rPr>
              <a:t>　リフォーカスの原理</a:t>
            </a:r>
            <a:endParaRPr lang="en-US" altLang="ja-JP" sz="2000" dirty="0">
              <a:solidFill>
                <a:schemeClr val="tx2"/>
              </a:solidFill>
            </a:endParaRPr>
          </a:p>
          <a:p>
            <a:pPr marL="0" indent="0">
              <a:buNone/>
            </a:pPr>
            <a:r>
              <a:rPr lang="ja-JP" altLang="en-US" sz="2000" dirty="0">
                <a:solidFill>
                  <a:schemeClr val="tx2"/>
                </a:solidFill>
              </a:rPr>
              <a:t>　全焦点画像の例</a:t>
            </a:r>
            <a:endParaRPr lang="en-US" altLang="ja-JP" sz="2000" dirty="0">
              <a:solidFill>
                <a:schemeClr val="tx2"/>
              </a:solidFill>
            </a:endParaRPr>
          </a:p>
          <a:p>
            <a:pPr marL="0" indent="0">
              <a:buNone/>
            </a:pPr>
            <a:r>
              <a:rPr lang="ja-JP" altLang="en-US" sz="2000" b="1" dirty="0">
                <a:solidFill>
                  <a:schemeClr val="tx2"/>
                </a:solidFill>
              </a:rPr>
              <a:t>ライトフィールドカメラを用いた三次元計測手法</a:t>
            </a:r>
            <a:endParaRPr lang="en-US" altLang="ja-JP" sz="2000" dirty="0">
              <a:solidFill>
                <a:schemeClr val="tx2"/>
              </a:solidFill>
            </a:endParaRPr>
          </a:p>
          <a:p>
            <a:pPr marL="0" indent="0">
              <a:buNone/>
            </a:pPr>
            <a:r>
              <a:rPr lang="ja-JP" altLang="en-US" sz="2000" b="1" dirty="0">
                <a:solidFill>
                  <a:schemeClr val="tx2"/>
                </a:solidFill>
              </a:rPr>
              <a:t>今後の方針</a:t>
            </a:r>
            <a:endParaRPr lang="en-US" altLang="ja-JP" sz="20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7385382A-BA08-4CC3-966B-F55E1C4C7EE5}"/>
              </a:ext>
            </a:extLst>
          </p:cNvPr>
          <p:cNvSpPr txBox="1">
            <a:spLocks/>
          </p:cNvSpPr>
          <p:nvPr/>
        </p:nvSpPr>
        <p:spPr>
          <a:xfrm>
            <a:off x="7234711" y="1230664"/>
            <a:ext cx="857663" cy="5627336"/>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Wingdings" panose="05000000000000000000" pitchFamily="2" charset="2"/>
              <a:buNone/>
            </a:pPr>
            <a:r>
              <a:rPr lang="en-US" altLang="ja-JP" sz="2000" b="1" dirty="0">
                <a:solidFill>
                  <a:schemeClr val="tx2"/>
                </a:solidFill>
              </a:rPr>
              <a:t>1</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2</a:t>
            </a:r>
          </a:p>
          <a:p>
            <a:pPr marL="0" indent="0" algn="r">
              <a:buFont typeface="Wingdings" panose="05000000000000000000" pitchFamily="2" charset="2"/>
              <a:buNone/>
            </a:pPr>
            <a:r>
              <a:rPr lang="en-US" altLang="ja-JP" sz="2000" b="1" dirty="0">
                <a:solidFill>
                  <a:schemeClr val="tx2"/>
                </a:solidFill>
              </a:rPr>
              <a:t>3</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4</a:t>
            </a:r>
          </a:p>
          <a:p>
            <a:pPr marL="0" indent="0" algn="r">
              <a:buFont typeface="Wingdings" panose="05000000000000000000" pitchFamily="2" charset="2"/>
              <a:buNone/>
            </a:pPr>
            <a:r>
              <a:rPr lang="en-US" altLang="ja-JP" sz="2000" b="1" dirty="0">
                <a:solidFill>
                  <a:schemeClr val="tx2"/>
                </a:solidFill>
              </a:rPr>
              <a:t>5</a:t>
            </a:r>
          </a:p>
          <a:p>
            <a:pPr marL="0" indent="0" algn="r">
              <a:buFont typeface="Wingdings" panose="05000000000000000000" pitchFamily="2" charset="2"/>
              <a:buNone/>
            </a:pPr>
            <a:r>
              <a:rPr lang="en-US" altLang="ja-JP" sz="2000" b="1" dirty="0">
                <a:solidFill>
                  <a:schemeClr val="tx2"/>
                </a:solidFill>
              </a:rPr>
              <a:t>6</a:t>
            </a:r>
          </a:p>
          <a:p>
            <a:pPr marL="0" indent="0" algn="r">
              <a:buFont typeface="Wingdings" panose="05000000000000000000" pitchFamily="2" charset="2"/>
              <a:buNone/>
            </a:pPr>
            <a:r>
              <a:rPr lang="en-US" altLang="ja-JP" sz="2000" b="1" dirty="0">
                <a:solidFill>
                  <a:schemeClr val="tx2"/>
                </a:solidFill>
              </a:rPr>
              <a:t>7</a:t>
            </a:r>
          </a:p>
          <a:p>
            <a:pPr marL="0" indent="0" algn="r">
              <a:buFont typeface="Wingdings" panose="05000000000000000000" pitchFamily="2" charset="2"/>
              <a:buNone/>
            </a:pPr>
            <a:r>
              <a:rPr lang="en-US" altLang="ja-JP" sz="2000" b="1" dirty="0">
                <a:solidFill>
                  <a:schemeClr val="tx2"/>
                </a:solidFill>
              </a:rPr>
              <a:t>8</a:t>
            </a:r>
          </a:p>
          <a:p>
            <a:pPr marL="0" indent="0" algn="r">
              <a:buFont typeface="Wingdings" panose="05000000000000000000" pitchFamily="2" charset="2"/>
              <a:buNone/>
            </a:pPr>
            <a:r>
              <a:rPr lang="en-US" altLang="ja-JP" sz="2000" b="1" dirty="0">
                <a:solidFill>
                  <a:schemeClr val="tx2"/>
                </a:solidFill>
              </a:rPr>
              <a:t>9</a:t>
            </a:r>
          </a:p>
          <a:p>
            <a:pPr marL="0" indent="0" algn="r">
              <a:buFont typeface="Wingdings" panose="05000000000000000000" pitchFamily="2" charset="2"/>
              <a:buNone/>
            </a:pPr>
            <a:r>
              <a:rPr lang="en-US" altLang="ja-JP" sz="2000" b="1" dirty="0">
                <a:solidFill>
                  <a:schemeClr val="tx2"/>
                </a:solidFill>
              </a:rPr>
              <a:t>10</a:t>
            </a:r>
          </a:p>
          <a:p>
            <a:pPr marL="0" indent="0" algn="r">
              <a:buFont typeface="Wingdings" panose="05000000000000000000" pitchFamily="2" charset="2"/>
              <a:buNone/>
            </a:pPr>
            <a:r>
              <a:rPr lang="en-US" altLang="ja-JP" sz="2000" b="1" dirty="0">
                <a:solidFill>
                  <a:schemeClr val="tx2"/>
                </a:solidFill>
              </a:rPr>
              <a:t>11</a:t>
            </a:r>
          </a:p>
          <a:p>
            <a:pPr marL="0" indent="0">
              <a:buFont typeface="Wingdings" panose="05000000000000000000" pitchFamily="2" charset="2"/>
              <a:buNone/>
            </a:pPr>
            <a:endParaRPr lang="en-US" altLang="ja-JP" sz="1600" b="1" dirty="0">
              <a:solidFill>
                <a:schemeClr val="tx2"/>
              </a:solidFill>
            </a:endParaRPr>
          </a:p>
          <a:p>
            <a:pPr marL="0" indent="0">
              <a:buFont typeface="Wingdings" panose="05000000000000000000" pitchFamily="2" charset="2"/>
              <a:buNone/>
            </a:pPr>
            <a:endParaRPr lang="en-US" altLang="ja-JP" sz="1600" b="1" dirty="0"/>
          </a:p>
        </p:txBody>
      </p:sp>
    </p:spTree>
    <p:extLst>
      <p:ext uri="{BB962C8B-B14F-4D97-AF65-F5344CB8AC3E}">
        <p14:creationId xmlns:p14="http://schemas.microsoft.com/office/powerpoint/2010/main" val="170860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42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コンテンツ プレースホルダー 2">
            <a:extLst>
              <a:ext uri="{FF2B5EF4-FFF2-40B4-BE49-F238E27FC236}">
                <a16:creationId xmlns:a16="http://schemas.microsoft.com/office/drawing/2014/main" id="{E32EE974-A6A5-4398-9B46-E16D91200780}"/>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研究の</a:t>
            </a:r>
            <a:r>
              <a:rPr lang="en-US" altLang="ja-JP" sz="2400" b="1" dirty="0">
                <a:solidFill>
                  <a:schemeClr val="tx2"/>
                </a:solidFill>
              </a:rPr>
              <a:t>3</a:t>
            </a:r>
            <a:r>
              <a:rPr lang="ja-JP" altLang="en-US" sz="2400" b="1" dirty="0">
                <a:solidFill>
                  <a:schemeClr val="tx2"/>
                </a:solidFill>
              </a:rPr>
              <a:t>ステップ</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33" name="直線コネクタ 132">
            <a:extLst>
              <a:ext uri="{FF2B5EF4-FFF2-40B4-BE49-F238E27FC236}">
                <a16:creationId xmlns:a16="http://schemas.microsoft.com/office/drawing/2014/main" id="{FF93910A-9A7D-4181-A989-A13AD6E4E026}"/>
              </a:ext>
            </a:extLst>
          </p:cNvPr>
          <p:cNvCxnSpPr>
            <a:cxnSpLocks/>
          </p:cNvCxnSpPr>
          <p:nvPr/>
        </p:nvCxnSpPr>
        <p:spPr>
          <a:xfrm flipH="1">
            <a:off x="4216509"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103311E-AE8B-46AC-B357-ABA7E12B5E05}"/>
              </a:ext>
            </a:extLst>
          </p:cNvPr>
          <p:cNvCxnSpPr>
            <a:cxnSpLocks/>
          </p:cNvCxnSpPr>
          <p:nvPr/>
        </p:nvCxnSpPr>
        <p:spPr>
          <a:xfrm>
            <a:off x="4216509"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直方体 127">
            <a:extLst>
              <a:ext uri="{FF2B5EF4-FFF2-40B4-BE49-F238E27FC236}">
                <a16:creationId xmlns:a16="http://schemas.microsoft.com/office/drawing/2014/main" id="{54DB7973-6E5B-4E85-89B9-D5ED2008119A}"/>
              </a:ext>
            </a:extLst>
          </p:cNvPr>
          <p:cNvSpPr/>
          <p:nvPr/>
        </p:nvSpPr>
        <p:spPr>
          <a:xfrm>
            <a:off x="3680466"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61FAE05-D94E-438B-B9F3-5FA35A81976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研究の流れ</a:t>
            </a:r>
            <a:endParaRPr kumimoji="1" lang="ja-JP" altLang="en-US" sz="2400" b="1" dirty="0"/>
          </a:p>
        </p:txBody>
      </p:sp>
      <p:sp>
        <p:nvSpPr>
          <p:cNvPr id="6" name="正方形/長方形 5">
            <a:extLst>
              <a:ext uri="{FF2B5EF4-FFF2-40B4-BE49-F238E27FC236}">
                <a16:creationId xmlns:a16="http://schemas.microsoft.com/office/drawing/2014/main" id="{6109034B-62C6-4DED-A31E-6EC9481B0FE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56CD1A34-E59B-48A4-AAF7-A96E26AD93AE}"/>
              </a:ext>
            </a:extLst>
          </p:cNvPr>
          <p:cNvGrpSpPr/>
          <p:nvPr/>
        </p:nvGrpSpPr>
        <p:grpSpPr>
          <a:xfrm>
            <a:off x="1515759" y="3245871"/>
            <a:ext cx="1166811" cy="2268506"/>
            <a:chOff x="1896269" y="2605304"/>
            <a:chExt cx="1166811" cy="2268506"/>
          </a:xfrm>
        </p:grpSpPr>
        <p:sp>
          <p:nvSpPr>
            <p:cNvPr id="41" name="楕円 40">
              <a:extLst>
                <a:ext uri="{FF2B5EF4-FFF2-40B4-BE49-F238E27FC236}">
                  <a16:creationId xmlns:a16="http://schemas.microsoft.com/office/drawing/2014/main" id="{13D4DB3C-D223-475F-B94E-0A0205E53BAB}"/>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柱 39">
              <a:extLst>
                <a:ext uri="{FF2B5EF4-FFF2-40B4-BE49-F238E27FC236}">
                  <a16:creationId xmlns:a16="http://schemas.microsoft.com/office/drawing/2014/main" id="{A13C2052-62DB-42D0-87A2-6DCE85D3D3B1}"/>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FEC25DC-CEE4-4DF3-8F02-1C1935FF52C0}"/>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F9BEDCED-01DE-470E-A49C-4FCEA2AEAB24}"/>
                </a:ext>
              </a:extLst>
            </p:cNvPr>
            <p:cNvGrpSpPr/>
            <p:nvPr/>
          </p:nvGrpSpPr>
          <p:grpSpPr>
            <a:xfrm>
              <a:off x="2348223" y="2605304"/>
              <a:ext cx="268617" cy="1060233"/>
              <a:chOff x="2348223" y="2605304"/>
              <a:chExt cx="268617" cy="1060233"/>
            </a:xfrm>
          </p:grpSpPr>
          <p:sp>
            <p:nvSpPr>
              <p:cNvPr id="14" name="円柱 13">
                <a:extLst>
                  <a:ext uri="{FF2B5EF4-FFF2-40B4-BE49-F238E27FC236}">
                    <a16:creationId xmlns:a16="http://schemas.microsoft.com/office/drawing/2014/main" id="{9AF718F4-2EB7-464F-BFD7-B90257181E08}"/>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5AA1951-D560-43D8-81BB-237131CB2DA0}"/>
                  </a:ext>
                </a:extLst>
              </p:cNvPr>
              <p:cNvCxnSpPr>
                <a:endCxn id="14"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雲 30">
                <a:extLst>
                  <a:ext uri="{FF2B5EF4-FFF2-40B4-BE49-F238E27FC236}">
                    <a16:creationId xmlns:a16="http://schemas.microsoft.com/office/drawing/2014/main" id="{7381A44E-BE6A-43C5-A779-1E0E318429C0}"/>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涙形 17">
                <a:extLst>
                  <a:ext uri="{FF2B5EF4-FFF2-40B4-BE49-F238E27FC236}">
                    <a16:creationId xmlns:a16="http://schemas.microsoft.com/office/drawing/2014/main" id="{1CB6EDAB-B558-4B19-9494-C925F92F8799}"/>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a:extLst>
                  <a:ext uri="{FF2B5EF4-FFF2-40B4-BE49-F238E27FC236}">
                    <a16:creationId xmlns:a16="http://schemas.microsoft.com/office/drawing/2014/main" id="{9D81CA40-B96A-462F-8838-19770990045C}"/>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39ABC4-3AAD-46C3-85A4-7C5A87B5EC6A}"/>
                  </a:ext>
                </a:extLst>
              </p:cNvPr>
              <p:cNvCxnSpPr>
                <a:stCxn id="18" idx="7"/>
                <a:endCxn id="18"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3D1F99B5-FA67-4C4B-9466-BCC98BBCD485}"/>
                  </a:ext>
                </a:extLst>
              </p:cNvPr>
              <p:cNvCxnSpPr>
                <a:cxnSpLocks/>
                <a:stCxn id="19" idx="3"/>
                <a:endCxn id="19"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8" name="楕円 27">
                <a:extLst>
                  <a:ext uri="{FF2B5EF4-FFF2-40B4-BE49-F238E27FC236}">
                    <a16:creationId xmlns:a16="http://schemas.microsoft.com/office/drawing/2014/main" id="{FE677EC1-88F1-4C83-9947-B0DA1615364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4" name="グループ化 63">
            <a:extLst>
              <a:ext uri="{FF2B5EF4-FFF2-40B4-BE49-F238E27FC236}">
                <a16:creationId xmlns:a16="http://schemas.microsoft.com/office/drawing/2014/main" id="{7E7C3FBF-35C1-43AE-B38C-D1A6FD15B5C4}"/>
              </a:ext>
            </a:extLst>
          </p:cNvPr>
          <p:cNvGrpSpPr/>
          <p:nvPr/>
        </p:nvGrpSpPr>
        <p:grpSpPr>
          <a:xfrm>
            <a:off x="4084641" y="3244550"/>
            <a:ext cx="1166811" cy="2268506"/>
            <a:chOff x="1896269" y="2605304"/>
            <a:chExt cx="1166811" cy="2268506"/>
          </a:xfrm>
        </p:grpSpPr>
        <p:sp>
          <p:nvSpPr>
            <p:cNvPr id="65" name="楕円 64">
              <a:extLst>
                <a:ext uri="{FF2B5EF4-FFF2-40B4-BE49-F238E27FC236}">
                  <a16:creationId xmlns:a16="http://schemas.microsoft.com/office/drawing/2014/main" id="{4221E82C-CD8F-416F-B87C-E66F0FD2C5A1}"/>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C44D8C84-AB5F-486B-B430-D841C15E5D3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82B71F-CA79-47CB-9D50-D1CC2DDB17B7}"/>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AF79EA5F-E197-4188-939A-2D073971BF62}"/>
                </a:ext>
              </a:extLst>
            </p:cNvPr>
            <p:cNvGrpSpPr/>
            <p:nvPr/>
          </p:nvGrpSpPr>
          <p:grpSpPr>
            <a:xfrm>
              <a:off x="2348223" y="2605304"/>
              <a:ext cx="268617" cy="1060233"/>
              <a:chOff x="2348223" y="2605304"/>
              <a:chExt cx="268617" cy="1060233"/>
            </a:xfrm>
          </p:grpSpPr>
          <p:sp>
            <p:nvSpPr>
              <p:cNvPr id="69" name="円柱 68">
                <a:extLst>
                  <a:ext uri="{FF2B5EF4-FFF2-40B4-BE49-F238E27FC236}">
                    <a16:creationId xmlns:a16="http://schemas.microsoft.com/office/drawing/2014/main" id="{18A42342-E8CF-499F-B590-5DA86867D3E4}"/>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55E8EBA6-9580-406D-A53E-63AF59D22762}"/>
                  </a:ext>
                </a:extLst>
              </p:cNvPr>
              <p:cNvCxnSpPr>
                <a:endCxn id="6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雲 70">
                <a:extLst>
                  <a:ext uri="{FF2B5EF4-FFF2-40B4-BE49-F238E27FC236}">
                    <a16:creationId xmlns:a16="http://schemas.microsoft.com/office/drawing/2014/main" id="{12DF79BB-78C5-4848-A048-EBA60350CC35}"/>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a:extLst>
                  <a:ext uri="{FF2B5EF4-FFF2-40B4-BE49-F238E27FC236}">
                    <a16:creationId xmlns:a16="http://schemas.microsoft.com/office/drawing/2014/main" id="{17A49D3E-7537-4827-A017-527CE803BD9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a:extLst>
                  <a:ext uri="{FF2B5EF4-FFF2-40B4-BE49-F238E27FC236}">
                    <a16:creationId xmlns:a16="http://schemas.microsoft.com/office/drawing/2014/main" id="{D230AC91-B573-4D26-8C91-708E0E385A5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DA16266-8F89-4CB5-A46D-86A50BF831F1}"/>
                  </a:ext>
                </a:extLst>
              </p:cNvPr>
              <p:cNvCxnSpPr>
                <a:stCxn id="72" idx="7"/>
                <a:endCxn id="7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線コネクタ 74">
                <a:extLst>
                  <a:ext uri="{FF2B5EF4-FFF2-40B4-BE49-F238E27FC236}">
                    <a16:creationId xmlns:a16="http://schemas.microsoft.com/office/drawing/2014/main" id="{66BD23CF-153B-4DC6-9547-7B2A2FA57707}"/>
                  </a:ext>
                </a:extLst>
              </p:cNvPr>
              <p:cNvCxnSpPr>
                <a:cxnSpLocks/>
                <a:stCxn id="73" idx="3"/>
                <a:endCxn id="7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6" name="楕円 75">
                <a:extLst>
                  <a:ext uri="{FF2B5EF4-FFF2-40B4-BE49-F238E27FC236}">
                    <a16:creationId xmlns:a16="http://schemas.microsoft.com/office/drawing/2014/main" id="{850AD2FD-D54B-4A10-955D-B95CF5D7851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37" name="直線コネクタ 136">
            <a:extLst>
              <a:ext uri="{FF2B5EF4-FFF2-40B4-BE49-F238E27FC236}">
                <a16:creationId xmlns:a16="http://schemas.microsoft.com/office/drawing/2014/main" id="{9827D90D-2663-4981-B3D8-37114106E6F0}"/>
              </a:ext>
            </a:extLst>
          </p:cNvPr>
          <p:cNvCxnSpPr>
            <a:cxnSpLocks/>
          </p:cNvCxnSpPr>
          <p:nvPr/>
        </p:nvCxnSpPr>
        <p:spPr>
          <a:xfrm flipH="1">
            <a:off x="3680465"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8" name="矢印: 右 157">
            <a:extLst>
              <a:ext uri="{FF2B5EF4-FFF2-40B4-BE49-F238E27FC236}">
                <a16:creationId xmlns:a16="http://schemas.microsoft.com/office/drawing/2014/main" id="{4F5BBFF9-2E2B-4619-A0D4-C6D72ABE0C9B}"/>
              </a:ext>
            </a:extLst>
          </p:cNvPr>
          <p:cNvSpPr/>
          <p:nvPr/>
        </p:nvSpPr>
        <p:spPr>
          <a:xfrm>
            <a:off x="2934666"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8407023-7C0E-4CE5-8B16-B4B8EF364F0B}"/>
              </a:ext>
            </a:extLst>
          </p:cNvPr>
          <p:cNvSpPr/>
          <p:nvPr/>
        </p:nvSpPr>
        <p:spPr>
          <a:xfrm>
            <a:off x="5889797"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65" name="直線コネクタ 164">
            <a:extLst>
              <a:ext uri="{FF2B5EF4-FFF2-40B4-BE49-F238E27FC236}">
                <a16:creationId xmlns:a16="http://schemas.microsoft.com/office/drawing/2014/main" id="{E5ECD364-6B88-4348-A782-B84635CC4FE1}"/>
              </a:ext>
            </a:extLst>
          </p:cNvPr>
          <p:cNvCxnSpPr>
            <a:cxnSpLocks/>
          </p:cNvCxnSpPr>
          <p:nvPr/>
        </p:nvCxnSpPr>
        <p:spPr>
          <a:xfrm flipH="1">
            <a:off x="7068800"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80ECEA-ACA5-4DC9-8A4E-FA35A6E558FD}"/>
              </a:ext>
            </a:extLst>
          </p:cNvPr>
          <p:cNvCxnSpPr>
            <a:cxnSpLocks/>
          </p:cNvCxnSpPr>
          <p:nvPr/>
        </p:nvCxnSpPr>
        <p:spPr>
          <a:xfrm>
            <a:off x="7068800"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直方体 166">
            <a:extLst>
              <a:ext uri="{FF2B5EF4-FFF2-40B4-BE49-F238E27FC236}">
                <a16:creationId xmlns:a16="http://schemas.microsoft.com/office/drawing/2014/main" id="{4D065130-44E1-4DA9-BB61-F94C6F41A096}"/>
              </a:ext>
            </a:extLst>
          </p:cNvPr>
          <p:cNvSpPr/>
          <p:nvPr/>
        </p:nvSpPr>
        <p:spPr>
          <a:xfrm>
            <a:off x="6546103"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DDC10EBF-C0ED-4724-91D4-CE54E0D2E356}"/>
              </a:ext>
            </a:extLst>
          </p:cNvPr>
          <p:cNvGrpSpPr/>
          <p:nvPr/>
        </p:nvGrpSpPr>
        <p:grpSpPr>
          <a:xfrm>
            <a:off x="6907904" y="3244550"/>
            <a:ext cx="1166811" cy="2268506"/>
            <a:chOff x="1896269" y="2605304"/>
            <a:chExt cx="1166811" cy="2268506"/>
          </a:xfrm>
        </p:grpSpPr>
        <p:sp>
          <p:nvSpPr>
            <p:cNvPr id="169" name="楕円 168">
              <a:extLst>
                <a:ext uri="{FF2B5EF4-FFF2-40B4-BE49-F238E27FC236}">
                  <a16:creationId xmlns:a16="http://schemas.microsoft.com/office/drawing/2014/main" id="{99ED607F-A7E2-4B7C-81AF-1D9279492F4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柱 169">
              <a:extLst>
                <a:ext uri="{FF2B5EF4-FFF2-40B4-BE49-F238E27FC236}">
                  <a16:creationId xmlns:a16="http://schemas.microsoft.com/office/drawing/2014/main" id="{8C5ADD3D-DABD-4EDA-B0C7-D5D910A8EFD6}"/>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937E9D1D-16CF-464D-88A4-2FB89E0F51BD}"/>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2" name="グループ化 171">
              <a:extLst>
                <a:ext uri="{FF2B5EF4-FFF2-40B4-BE49-F238E27FC236}">
                  <a16:creationId xmlns:a16="http://schemas.microsoft.com/office/drawing/2014/main" id="{186CEE76-59CE-43B9-B4DD-EC7751D0C495}"/>
                </a:ext>
              </a:extLst>
            </p:cNvPr>
            <p:cNvGrpSpPr/>
            <p:nvPr/>
          </p:nvGrpSpPr>
          <p:grpSpPr>
            <a:xfrm>
              <a:off x="2348223" y="2605304"/>
              <a:ext cx="268617" cy="1060233"/>
              <a:chOff x="2348223" y="2605304"/>
              <a:chExt cx="268617" cy="1060233"/>
            </a:xfrm>
          </p:grpSpPr>
          <p:sp>
            <p:nvSpPr>
              <p:cNvPr id="173" name="円柱 172">
                <a:extLst>
                  <a:ext uri="{FF2B5EF4-FFF2-40B4-BE49-F238E27FC236}">
                    <a16:creationId xmlns:a16="http://schemas.microsoft.com/office/drawing/2014/main" id="{76777B3C-2914-4702-AFC8-E99E13E78D5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id="{3C938CD1-6A89-47F2-BE06-61B06CD676FA}"/>
                  </a:ext>
                </a:extLst>
              </p:cNvPr>
              <p:cNvCxnSpPr>
                <a:endCxn id="17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5" name="雲 174">
                <a:extLst>
                  <a:ext uri="{FF2B5EF4-FFF2-40B4-BE49-F238E27FC236}">
                    <a16:creationId xmlns:a16="http://schemas.microsoft.com/office/drawing/2014/main" id="{702CCD6B-F7E9-4F6D-8231-4714F1616E4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涙形 175">
                <a:extLst>
                  <a:ext uri="{FF2B5EF4-FFF2-40B4-BE49-F238E27FC236}">
                    <a16:creationId xmlns:a16="http://schemas.microsoft.com/office/drawing/2014/main" id="{08F22DD4-00D5-439A-9489-A7C55BD018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涙形 176">
                <a:extLst>
                  <a:ext uri="{FF2B5EF4-FFF2-40B4-BE49-F238E27FC236}">
                    <a16:creationId xmlns:a16="http://schemas.microsoft.com/office/drawing/2014/main" id="{DE3E4A44-F64C-40C5-9545-69B53AB1FEC3}"/>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a:extLst>
                  <a:ext uri="{FF2B5EF4-FFF2-40B4-BE49-F238E27FC236}">
                    <a16:creationId xmlns:a16="http://schemas.microsoft.com/office/drawing/2014/main" id="{8BC675CB-949B-49A2-BDBD-0FE2A521D03A}"/>
                  </a:ext>
                </a:extLst>
              </p:cNvPr>
              <p:cNvCxnSpPr>
                <a:stCxn id="176" idx="7"/>
                <a:endCxn id="17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9" name="直線コネクタ 178">
                <a:extLst>
                  <a:ext uri="{FF2B5EF4-FFF2-40B4-BE49-F238E27FC236}">
                    <a16:creationId xmlns:a16="http://schemas.microsoft.com/office/drawing/2014/main" id="{842F5A3B-3336-48BD-A297-3CD4700BF986}"/>
                  </a:ext>
                </a:extLst>
              </p:cNvPr>
              <p:cNvCxnSpPr>
                <a:cxnSpLocks/>
                <a:stCxn id="177" idx="3"/>
                <a:endCxn id="17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180" name="楕円 179">
                <a:extLst>
                  <a:ext uri="{FF2B5EF4-FFF2-40B4-BE49-F238E27FC236}">
                    <a16:creationId xmlns:a16="http://schemas.microsoft.com/office/drawing/2014/main" id="{4CDA5A7D-D231-40FD-87C6-2BBBFE903212}"/>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1" name="直線コネクタ 180">
            <a:extLst>
              <a:ext uri="{FF2B5EF4-FFF2-40B4-BE49-F238E27FC236}">
                <a16:creationId xmlns:a16="http://schemas.microsoft.com/office/drawing/2014/main" id="{96363CE3-3D51-49D6-B7DC-EFFBC32B3F5A}"/>
              </a:ext>
            </a:extLst>
          </p:cNvPr>
          <p:cNvCxnSpPr>
            <a:cxnSpLocks/>
          </p:cNvCxnSpPr>
          <p:nvPr/>
        </p:nvCxnSpPr>
        <p:spPr>
          <a:xfrm flipH="1">
            <a:off x="6532756"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2" name="吹き出し: 角を丸めた四角形 181">
            <a:extLst>
              <a:ext uri="{FF2B5EF4-FFF2-40B4-BE49-F238E27FC236}">
                <a16:creationId xmlns:a16="http://schemas.microsoft.com/office/drawing/2014/main" id="{1D3835B3-9C19-41E8-AE43-7089EBC0EE55}"/>
              </a:ext>
            </a:extLst>
          </p:cNvPr>
          <p:cNvSpPr/>
          <p:nvPr/>
        </p:nvSpPr>
        <p:spPr>
          <a:xfrm>
            <a:off x="7738446" y="2356990"/>
            <a:ext cx="1161233" cy="612032"/>
          </a:xfrm>
          <a:prstGeom prst="wedgeRoundRectCallout">
            <a:avLst>
              <a:gd name="adj1" fmla="val -47081"/>
              <a:gd name="adj2" fmla="val 107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これは花</a:t>
            </a:r>
          </a:p>
        </p:txBody>
      </p:sp>
      <p:sp>
        <p:nvSpPr>
          <p:cNvPr id="184" name="吹き出し: 角を丸めた四角形 183">
            <a:extLst>
              <a:ext uri="{FF2B5EF4-FFF2-40B4-BE49-F238E27FC236}">
                <a16:creationId xmlns:a16="http://schemas.microsoft.com/office/drawing/2014/main" id="{097A3F78-614E-44C9-9460-CB09BB351535}"/>
              </a:ext>
            </a:extLst>
          </p:cNvPr>
          <p:cNvSpPr/>
          <p:nvPr/>
        </p:nvSpPr>
        <p:spPr>
          <a:xfrm>
            <a:off x="7586852" y="6023237"/>
            <a:ext cx="1312827" cy="612032"/>
          </a:xfrm>
          <a:prstGeom prst="wedgeRoundRectCallout">
            <a:avLst>
              <a:gd name="adj1" fmla="val -45831"/>
              <a:gd name="adj2" fmla="val -11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これは机</a:t>
            </a:r>
          </a:p>
        </p:txBody>
      </p:sp>
      <p:sp>
        <p:nvSpPr>
          <p:cNvPr id="187" name="稲妻 186">
            <a:extLst>
              <a:ext uri="{FF2B5EF4-FFF2-40B4-BE49-F238E27FC236}">
                <a16:creationId xmlns:a16="http://schemas.microsoft.com/office/drawing/2014/main" id="{3F2A04CD-8BDB-49A4-8FA2-5869671277AF}"/>
              </a:ext>
            </a:extLst>
          </p:cNvPr>
          <p:cNvSpPr/>
          <p:nvPr/>
        </p:nvSpPr>
        <p:spPr>
          <a:xfrm>
            <a:off x="315839" y="4888179"/>
            <a:ext cx="657224" cy="711011"/>
          </a:xfrm>
          <a:prstGeom prst="lightningBolt">
            <a:avLst/>
          </a:prstGeom>
          <a:solidFill>
            <a:schemeClr val="accent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360C0840-D97B-43C1-8C7C-E62BAE69EAB3}"/>
              </a:ext>
            </a:extLst>
          </p:cNvPr>
          <p:cNvGrpSpPr/>
          <p:nvPr/>
        </p:nvGrpSpPr>
        <p:grpSpPr>
          <a:xfrm>
            <a:off x="315839" y="5670379"/>
            <a:ext cx="1573287" cy="932766"/>
            <a:chOff x="666045" y="5398835"/>
            <a:chExt cx="1573287" cy="932766"/>
          </a:xfrm>
        </p:grpSpPr>
        <p:sp>
          <p:nvSpPr>
            <p:cNvPr id="189" name="楕円 188">
              <a:extLst>
                <a:ext uri="{FF2B5EF4-FFF2-40B4-BE49-F238E27FC236}">
                  <a16:creationId xmlns:a16="http://schemas.microsoft.com/office/drawing/2014/main" id="{BB98AF77-0F4F-4528-808D-84D36F4BD3D8}"/>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直方体 189">
              <a:extLst>
                <a:ext uri="{FF2B5EF4-FFF2-40B4-BE49-F238E27FC236}">
                  <a16:creationId xmlns:a16="http://schemas.microsoft.com/office/drawing/2014/main" id="{428E514D-9F13-409A-A01F-06CB28DEFD2E}"/>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BC52290-1C0C-4CAA-B444-C6D468D7A522}"/>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9568B55C-6295-4A85-AA7F-FB67FB727009}"/>
                </a:ext>
              </a:extLst>
            </p:cNvPr>
            <p:cNvGrpSpPr>
              <a:grpSpLocks noChangeAspect="1"/>
            </p:cNvGrpSpPr>
            <p:nvPr/>
          </p:nvGrpSpPr>
          <p:grpSpPr>
            <a:xfrm>
              <a:off x="1049176" y="5901200"/>
              <a:ext cx="148135" cy="288000"/>
              <a:chOff x="4410869" y="2605304"/>
              <a:chExt cx="1166811" cy="2268506"/>
            </a:xfrm>
          </p:grpSpPr>
          <p:sp>
            <p:nvSpPr>
              <p:cNvPr id="193" name="楕円 192">
                <a:extLst>
                  <a:ext uri="{FF2B5EF4-FFF2-40B4-BE49-F238E27FC236}">
                    <a16:creationId xmlns:a16="http://schemas.microsoft.com/office/drawing/2014/main" id="{FB9F3182-2F8B-46DF-A6B7-A1888CBF323F}"/>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柱 193">
                <a:extLst>
                  <a:ext uri="{FF2B5EF4-FFF2-40B4-BE49-F238E27FC236}">
                    <a16:creationId xmlns:a16="http://schemas.microsoft.com/office/drawing/2014/main" id="{DCBA199F-F64D-4DCD-BF04-18D195F568E9}"/>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E5E49CEC-71E2-4CD0-8091-370B9112DD01}"/>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6" name="グループ化 195">
                <a:extLst>
                  <a:ext uri="{FF2B5EF4-FFF2-40B4-BE49-F238E27FC236}">
                    <a16:creationId xmlns:a16="http://schemas.microsoft.com/office/drawing/2014/main" id="{201EE05D-6300-469D-A790-7A02B2C91D47}"/>
                  </a:ext>
                </a:extLst>
              </p:cNvPr>
              <p:cNvGrpSpPr/>
              <p:nvPr/>
            </p:nvGrpSpPr>
            <p:grpSpPr>
              <a:xfrm>
                <a:off x="4862823" y="2605304"/>
                <a:ext cx="268617" cy="1060233"/>
                <a:chOff x="2348223" y="2605304"/>
                <a:chExt cx="268617" cy="1060233"/>
              </a:xfrm>
            </p:grpSpPr>
            <p:sp>
              <p:nvSpPr>
                <p:cNvPr id="197" name="円柱 196">
                  <a:extLst>
                    <a:ext uri="{FF2B5EF4-FFF2-40B4-BE49-F238E27FC236}">
                      <a16:creationId xmlns:a16="http://schemas.microsoft.com/office/drawing/2014/main" id="{BEFF5378-93A9-4D6C-ADE5-30064ED9AB8B}"/>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コネクタ 197">
                  <a:extLst>
                    <a:ext uri="{FF2B5EF4-FFF2-40B4-BE49-F238E27FC236}">
                      <a16:creationId xmlns:a16="http://schemas.microsoft.com/office/drawing/2014/main" id="{FD39FF87-3871-4193-87A4-510ABA2AB622}"/>
                    </a:ext>
                  </a:extLst>
                </p:cNvPr>
                <p:cNvCxnSpPr>
                  <a:endCxn id="19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9" name="雲 198">
                  <a:extLst>
                    <a:ext uri="{FF2B5EF4-FFF2-40B4-BE49-F238E27FC236}">
                      <a16:creationId xmlns:a16="http://schemas.microsoft.com/office/drawing/2014/main" id="{5BD1CAF7-0398-4D93-B110-919E23AC61F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涙形 199">
                  <a:extLst>
                    <a:ext uri="{FF2B5EF4-FFF2-40B4-BE49-F238E27FC236}">
                      <a16:creationId xmlns:a16="http://schemas.microsoft.com/office/drawing/2014/main" id="{CA01BA3F-AEFD-492A-8F44-6B7A1573B036}"/>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涙形 200">
                  <a:extLst>
                    <a:ext uri="{FF2B5EF4-FFF2-40B4-BE49-F238E27FC236}">
                      <a16:creationId xmlns:a16="http://schemas.microsoft.com/office/drawing/2014/main" id="{AFC35056-9529-4766-B759-F0923458DE15}"/>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607E84BB-D7F0-4A39-AF07-4E0BB861048B}"/>
                    </a:ext>
                  </a:extLst>
                </p:cNvPr>
                <p:cNvCxnSpPr>
                  <a:stCxn id="200" idx="7"/>
                  <a:endCxn id="20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直線コネクタ 202">
                  <a:extLst>
                    <a:ext uri="{FF2B5EF4-FFF2-40B4-BE49-F238E27FC236}">
                      <a16:creationId xmlns:a16="http://schemas.microsoft.com/office/drawing/2014/main" id="{60EE06F6-2CBE-4761-A96A-B367675A45B6}"/>
                    </a:ext>
                  </a:extLst>
                </p:cNvPr>
                <p:cNvCxnSpPr>
                  <a:cxnSpLocks/>
                  <a:stCxn id="201" idx="3"/>
                  <a:endCxn id="20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04" name="楕円 203">
                  <a:extLst>
                    <a:ext uri="{FF2B5EF4-FFF2-40B4-BE49-F238E27FC236}">
                      <a16:creationId xmlns:a16="http://schemas.microsoft.com/office/drawing/2014/main" id="{6133C58E-71FF-4741-89FF-B4BE691D83F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05" name="正方形/長方形 204">
            <a:extLst>
              <a:ext uri="{FF2B5EF4-FFF2-40B4-BE49-F238E27FC236}">
                <a16:creationId xmlns:a16="http://schemas.microsoft.com/office/drawing/2014/main" id="{995ED399-3CFD-4C60-8BE8-F413E2C5FA3C}"/>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EX</a:t>
            </a:r>
            <a:endParaRPr kumimoji="1" lang="ja-JP" altLang="en-US" sz="2800" b="1" dirty="0">
              <a:solidFill>
                <a:schemeClr val="bg1"/>
              </a:solidFill>
            </a:endParaRPr>
          </a:p>
        </p:txBody>
      </p:sp>
      <p:sp>
        <p:nvSpPr>
          <p:cNvPr id="206" name="正方形/長方形 205">
            <a:extLst>
              <a:ext uri="{FF2B5EF4-FFF2-40B4-BE49-F238E27FC236}">
                <a16:creationId xmlns:a16="http://schemas.microsoft.com/office/drawing/2014/main" id="{73F7717A-FA73-4CA7-9CB1-47F804D7A62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CDD52793-11AA-46C5-9B61-77C09E5B9992}"/>
              </a:ext>
            </a:extLst>
          </p:cNvPr>
          <p:cNvSpPr txBox="1">
            <a:spLocks/>
          </p:cNvSpPr>
          <p:nvPr/>
        </p:nvSpPr>
        <p:spPr>
          <a:xfrm>
            <a:off x="31741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①ライトフィールドの取得</a:t>
            </a:r>
            <a:endParaRPr lang="en-US" altLang="ja-JP" sz="1600" b="1" dirty="0">
              <a:solidFill>
                <a:schemeClr val="tx2"/>
              </a:solidFill>
            </a:endParaRPr>
          </a:p>
        </p:txBody>
      </p:sp>
      <p:sp>
        <p:nvSpPr>
          <p:cNvPr id="82" name="コンテンツ プレースホルダー 2">
            <a:extLst>
              <a:ext uri="{FF2B5EF4-FFF2-40B4-BE49-F238E27FC236}">
                <a16:creationId xmlns:a16="http://schemas.microsoft.com/office/drawing/2014/main" id="{6491F9A3-6AFD-4C69-B06B-5B66FFBE9E19}"/>
              </a:ext>
            </a:extLst>
          </p:cNvPr>
          <p:cNvSpPr txBox="1">
            <a:spLocks/>
          </p:cNvSpPr>
          <p:nvPr/>
        </p:nvSpPr>
        <p:spPr>
          <a:xfrm>
            <a:off x="3157563"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②三次元計測</a:t>
            </a:r>
            <a:endParaRPr lang="en-US" altLang="ja-JP" sz="1600" b="1" dirty="0">
              <a:solidFill>
                <a:schemeClr val="tx2"/>
              </a:solidFill>
            </a:endParaRPr>
          </a:p>
        </p:txBody>
      </p:sp>
      <p:sp>
        <p:nvSpPr>
          <p:cNvPr id="83" name="コンテンツ プレースホルダー 2">
            <a:extLst>
              <a:ext uri="{FF2B5EF4-FFF2-40B4-BE49-F238E27FC236}">
                <a16:creationId xmlns:a16="http://schemas.microsoft.com/office/drawing/2014/main" id="{7BF98830-DA26-4F36-8C20-FAAC5481E8AB}"/>
              </a:ext>
            </a:extLst>
          </p:cNvPr>
          <p:cNvSpPr txBox="1">
            <a:spLocks/>
          </p:cNvSpPr>
          <p:nvPr/>
        </p:nvSpPr>
        <p:spPr>
          <a:xfrm>
            <a:off x="597726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③物体認識</a:t>
            </a:r>
            <a:endParaRPr lang="en-US" altLang="ja-JP" sz="1600" b="1" dirty="0">
              <a:solidFill>
                <a:schemeClr val="tx2"/>
              </a:solidFill>
            </a:endParaRPr>
          </a:p>
        </p:txBody>
      </p:sp>
    </p:spTree>
    <p:extLst>
      <p:ext uri="{BB962C8B-B14F-4D97-AF65-F5344CB8AC3E}">
        <p14:creationId xmlns:p14="http://schemas.microsoft.com/office/powerpoint/2010/main" val="243809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従来のカメラを用いた三次元計測手法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8"/>
            <a:ext cx="8369299" cy="186892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受動ステレオ法</a:t>
            </a:r>
            <a:endParaRPr lang="en-US" altLang="ja-JP" sz="2000" dirty="0">
              <a:solidFill>
                <a:schemeClr val="tx2"/>
              </a:solidFill>
            </a:endParaRPr>
          </a:p>
          <a:p>
            <a:pPr>
              <a:lnSpc>
                <a:spcPct val="100000"/>
              </a:lnSpc>
            </a:pPr>
            <a:r>
              <a:rPr lang="ja-JP" altLang="en-US" sz="2000" dirty="0">
                <a:solidFill>
                  <a:schemeClr val="tx2"/>
                </a:solidFill>
              </a:rPr>
              <a:t>原理：複数台のカメラから得られた画像の視差により、三角測量に</a:t>
            </a:r>
            <a:endParaRPr lang="en-US" altLang="ja-JP" sz="2000" dirty="0">
              <a:solidFill>
                <a:schemeClr val="tx2"/>
              </a:solidFill>
            </a:endParaRPr>
          </a:p>
          <a:p>
            <a:pPr marL="0" indent="0">
              <a:lnSpc>
                <a:spcPct val="100000"/>
              </a:lnSpc>
              <a:buNone/>
            </a:pPr>
            <a:r>
              <a:rPr lang="ja-JP" altLang="en-US" sz="2000" dirty="0">
                <a:solidFill>
                  <a:schemeClr val="tx2"/>
                </a:solidFill>
              </a:rPr>
              <a:t>　 基づき物体の三次元位置を計測</a:t>
            </a:r>
            <a:endParaRPr lang="en-US" altLang="ja-JP" sz="2000" dirty="0">
              <a:solidFill>
                <a:schemeClr val="tx2"/>
              </a:solidFill>
            </a:endParaRPr>
          </a:p>
          <a:p>
            <a:pPr>
              <a:lnSpc>
                <a:spcPct val="100000"/>
              </a:lnSpc>
            </a:pPr>
            <a:r>
              <a:rPr lang="ja-JP" altLang="en-US" sz="2000" dirty="0">
                <a:solidFill>
                  <a:schemeClr val="tx2"/>
                </a:solidFill>
              </a:rPr>
              <a:t>特徴：計測に必要な画像を得るために</a:t>
            </a:r>
            <a:r>
              <a:rPr lang="ja-JP" altLang="en-US" sz="2000" b="1" dirty="0">
                <a:solidFill>
                  <a:schemeClr val="tx2"/>
                </a:solidFill>
              </a:rPr>
              <a:t>複数回の撮影</a:t>
            </a:r>
            <a:r>
              <a:rPr lang="ja-JP" altLang="en-US" sz="2000" dirty="0">
                <a:solidFill>
                  <a:schemeClr val="tx2"/>
                </a:solidFill>
              </a:rPr>
              <a:t>が必要</a:t>
            </a:r>
            <a:endParaRPr lang="en-US" altLang="ja-JP" sz="2000" b="1" dirty="0">
              <a:solidFill>
                <a:schemeClr val="tx2"/>
              </a:solidFill>
            </a:endParaRPr>
          </a:p>
        </p:txBody>
      </p:sp>
      <p:grpSp>
        <p:nvGrpSpPr>
          <p:cNvPr id="3" name="グループ化 2">
            <a:extLst>
              <a:ext uri="{FF2B5EF4-FFF2-40B4-BE49-F238E27FC236}">
                <a16:creationId xmlns:a16="http://schemas.microsoft.com/office/drawing/2014/main" id="{062D7F9E-161C-44B5-86ED-45EF1D4CECF2}"/>
              </a:ext>
            </a:extLst>
          </p:cNvPr>
          <p:cNvGrpSpPr/>
          <p:nvPr/>
        </p:nvGrpSpPr>
        <p:grpSpPr>
          <a:xfrm>
            <a:off x="831810" y="3429000"/>
            <a:ext cx="7742347" cy="3290946"/>
            <a:chOff x="-16330" y="2964329"/>
            <a:chExt cx="9160330" cy="3893671"/>
          </a:xfrm>
        </p:grpSpPr>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3469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E0002DD6-06ED-43E5-A333-8D42F94CA3DF}"/>
              </a:ext>
            </a:extLst>
          </p:cNvPr>
          <p:cNvCxnSpPr>
            <a:cxnSpLocks/>
          </p:cNvCxnSpPr>
          <p:nvPr/>
        </p:nvCxnSpPr>
        <p:spPr>
          <a:xfrm flipV="1">
            <a:off x="6108210" y="3888593"/>
            <a:ext cx="0" cy="1710597"/>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コンテンツ プレースホルダー 2">
            <a:extLst>
              <a:ext uri="{FF2B5EF4-FFF2-40B4-BE49-F238E27FC236}">
                <a16:creationId xmlns:a16="http://schemas.microsoft.com/office/drawing/2014/main" id="{0E9D83F4-47C7-44FA-A5EA-C776627FE0D5}"/>
              </a:ext>
            </a:extLst>
          </p:cNvPr>
          <p:cNvSpPr txBox="1">
            <a:spLocks/>
          </p:cNvSpPr>
          <p:nvPr/>
        </p:nvSpPr>
        <p:spPr>
          <a:xfrm>
            <a:off x="626545" y="3328690"/>
            <a:ext cx="8474148" cy="18428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dirty="0">
                <a:solidFill>
                  <a:srgbClr val="FF0000"/>
                </a:solidFill>
              </a:rPr>
              <a:t>①物体の発する光線が通過する点の三次元座標</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2"/>
                </a:solidFill>
              </a:rPr>
              <a:t>②光線がその点を通過する方向</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4"/>
                </a:solidFill>
              </a:rPr>
              <a:t>③通過する光線の波長</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6"/>
                </a:solidFill>
              </a:rPr>
              <a:t>④光線が通過する時刻　</a:t>
            </a:r>
            <a:r>
              <a:rPr lang="ja-JP" altLang="en-US" sz="2000" dirty="0"/>
              <a:t>　　　</a:t>
            </a:r>
            <a:r>
              <a:rPr lang="ja-JP" altLang="en-US" sz="2000" dirty="0">
                <a:solidFill>
                  <a:schemeClr val="tx2"/>
                </a:solidFill>
              </a:rPr>
              <a:t>　</a:t>
            </a:r>
            <a:endParaRPr lang="en-US" altLang="ja-JP" sz="2000" dirty="0">
              <a:solidFill>
                <a:schemeClr val="tx2"/>
              </a:solidFill>
            </a:endParaRPr>
          </a:p>
          <a:p>
            <a:pPr marL="0" indent="0">
              <a:buFont typeface="Arial" panose="020B0604020202020204" pitchFamily="34" charset="0"/>
              <a:buNone/>
            </a:pPr>
            <a:endParaRPr lang="en-US" altLang="ja-JP" sz="2000" dirty="0"/>
          </a:p>
        </p:txBody>
      </p:sp>
      <p:cxnSp>
        <p:nvCxnSpPr>
          <p:cNvPr id="19" name="直線コネクタ 18">
            <a:extLst>
              <a:ext uri="{FF2B5EF4-FFF2-40B4-BE49-F238E27FC236}">
                <a16:creationId xmlns:a16="http://schemas.microsoft.com/office/drawing/2014/main" id="{7FEAD7EE-A5D7-4223-925A-1862DA6A39C9}"/>
              </a:ext>
            </a:extLst>
          </p:cNvPr>
          <p:cNvCxnSpPr/>
          <p:nvPr/>
        </p:nvCxnSpPr>
        <p:spPr>
          <a:xfrm flipV="1">
            <a:off x="5137390" y="4411829"/>
            <a:ext cx="1952523" cy="476350"/>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7BD4840-4207-4B5C-BFF6-7701398A2C94}"/>
              </a:ext>
            </a:extLst>
          </p:cNvPr>
          <p:cNvCxnSpPr/>
          <p:nvPr/>
        </p:nvCxnSpPr>
        <p:spPr>
          <a:xfrm>
            <a:off x="5914957" y="3897764"/>
            <a:ext cx="382140" cy="1590192"/>
          </a:xfrm>
          <a:prstGeom prst="line">
            <a:avLst/>
          </a:prstGeom>
          <a:ln w="2857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8B304A31-33DC-429E-9C50-C19FB43EC115}"/>
              </a:ext>
            </a:extLst>
          </p:cNvPr>
          <p:cNvCxnSpPr>
            <a:cxnSpLocks/>
            <a:stCxn id="43" idx="1"/>
            <a:endCxn id="52" idx="0"/>
          </p:cNvCxnSpPr>
          <p:nvPr/>
        </p:nvCxnSpPr>
        <p:spPr>
          <a:xfrm flipH="1">
            <a:off x="4454986" y="3510152"/>
            <a:ext cx="3362472" cy="225908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コンテンツ プレースホルダー 2">
            <a:extLst>
              <a:ext uri="{FF2B5EF4-FFF2-40B4-BE49-F238E27FC236}">
                <a16:creationId xmlns:a16="http://schemas.microsoft.com/office/drawing/2014/main" id="{E7AC91DB-A8B0-406A-A4EE-4D7269171F63}"/>
              </a:ext>
            </a:extLst>
          </p:cNvPr>
          <p:cNvSpPr txBox="1">
            <a:spLocks/>
          </p:cNvSpPr>
          <p:nvPr/>
        </p:nvSpPr>
        <p:spPr>
          <a:xfrm>
            <a:off x="381000" y="1250407"/>
            <a:ext cx="8369299" cy="24579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プレノプティック関数</a:t>
            </a:r>
            <a:endParaRPr lang="en-US" altLang="ja-JP" sz="2400" b="1" dirty="0">
              <a:solidFill>
                <a:schemeClr val="tx2"/>
              </a:solidFill>
            </a:endParaRPr>
          </a:p>
          <a:p>
            <a:pPr>
              <a:lnSpc>
                <a:spcPct val="100000"/>
              </a:lnSpc>
            </a:pPr>
            <a:r>
              <a:rPr lang="ja-JP" altLang="en-US" sz="2000" dirty="0">
                <a:solidFill>
                  <a:schemeClr val="tx2"/>
                </a:solidFill>
              </a:rPr>
              <a:t>三次元空間全体の光線状況を表す関数</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6" name="正方形/長方形 5">
            <a:extLst>
              <a:ext uri="{FF2B5EF4-FFF2-40B4-BE49-F238E27FC236}">
                <a16:creationId xmlns:a16="http://schemas.microsoft.com/office/drawing/2014/main" id="{362C618D-84EB-444E-BD72-21E1D6F61A0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ライトフィールドの記述</a:t>
            </a:r>
            <a:endParaRPr kumimoji="1" lang="ja-JP" altLang="en-US" sz="2400" b="1" dirty="0"/>
          </a:p>
        </p:txBody>
      </p:sp>
      <p:sp>
        <p:nvSpPr>
          <p:cNvPr id="8" name="正方形/長方形 7">
            <a:extLst>
              <a:ext uri="{FF2B5EF4-FFF2-40B4-BE49-F238E27FC236}">
                <a16:creationId xmlns:a16="http://schemas.microsoft.com/office/drawing/2014/main" id="{D8255A13-521C-42C2-A95C-F5DA547595A2}"/>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B9D73F9-5047-4E1F-83EA-1526B6ACA188}"/>
              </a:ext>
            </a:extLst>
          </p:cNvPr>
          <p:cNvGrpSpPr/>
          <p:nvPr/>
        </p:nvGrpSpPr>
        <p:grpSpPr>
          <a:xfrm>
            <a:off x="924337" y="2150631"/>
            <a:ext cx="6624084" cy="941070"/>
            <a:chOff x="1169581" y="1684635"/>
            <a:chExt cx="6624084" cy="941070"/>
          </a:xfrm>
        </p:grpSpPr>
        <p:sp>
          <p:nvSpPr>
            <p:cNvPr id="4" name="コンテンツ プレースホルダー 2">
              <a:extLst>
                <a:ext uri="{FF2B5EF4-FFF2-40B4-BE49-F238E27FC236}">
                  <a16:creationId xmlns:a16="http://schemas.microsoft.com/office/drawing/2014/main" id="{B2B323B2-BB08-4C2B-A793-F9992E0C1675}"/>
                </a:ext>
              </a:extLst>
            </p:cNvPr>
            <p:cNvSpPr txBox="1">
              <a:spLocks/>
            </p:cNvSpPr>
            <p:nvPr/>
          </p:nvSpPr>
          <p:spPr>
            <a:xfrm>
              <a:off x="1169581" y="2048372"/>
              <a:ext cx="6624084"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2800" b="1" i="1" spc="300" dirty="0">
                  <a:latin typeface="Times New Roman" panose="02020603050405020304" pitchFamily="18" charset="0"/>
                  <a:cs typeface="Times New Roman" panose="02020603050405020304" pitchFamily="18" charset="0"/>
                </a:rPr>
                <a:t>I = P( X, Y, Z, θ, Φ, λ,</a:t>
              </a:r>
              <a:r>
                <a:rPr lang="ja-JP" altLang="en-US" sz="2800" b="1" i="1" spc="300" dirty="0">
                  <a:latin typeface="Times New Roman" panose="02020603050405020304" pitchFamily="18" charset="0"/>
                  <a:cs typeface="Times New Roman" panose="02020603050405020304" pitchFamily="18" charset="0"/>
                </a:rPr>
                <a:t> </a:t>
              </a:r>
              <a:r>
                <a:rPr lang="en-US" altLang="ja-JP" sz="2800" b="1" i="1" spc="300" dirty="0">
                  <a:latin typeface="Times New Roman" panose="02020603050405020304" pitchFamily="18" charset="0"/>
                  <a:cs typeface="Times New Roman" panose="02020603050405020304" pitchFamily="18" charset="0"/>
                </a:rPr>
                <a:t>t )</a:t>
              </a:r>
              <a:endParaRPr lang="ja-JP" altLang="en-US" sz="2800" b="1" i="1" spc="3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2800" dirty="0"/>
            </a:p>
          </p:txBody>
        </p:sp>
        <p:sp>
          <p:nvSpPr>
            <p:cNvPr id="25" name="テキスト ボックス 24">
              <a:extLst>
                <a:ext uri="{FF2B5EF4-FFF2-40B4-BE49-F238E27FC236}">
                  <a16:creationId xmlns:a16="http://schemas.microsoft.com/office/drawing/2014/main" id="{A3E08772-8C92-40AC-B5BB-92602C430C14}"/>
                </a:ext>
              </a:extLst>
            </p:cNvPr>
            <p:cNvSpPr txBox="1"/>
            <p:nvPr/>
          </p:nvSpPr>
          <p:spPr>
            <a:xfrm>
              <a:off x="3693872" y="1684635"/>
              <a:ext cx="671291" cy="369332"/>
            </a:xfrm>
            <a:prstGeom prst="rect">
              <a:avLst/>
            </a:prstGeom>
            <a:noFill/>
          </p:spPr>
          <p:txBody>
            <a:bodyPr wrap="square" rtlCol="0">
              <a:spAutoFit/>
            </a:bodyPr>
            <a:lstStyle/>
            <a:p>
              <a:pPr algn="ctr"/>
              <a:r>
                <a:rPr kumimoji="1" lang="ja-JP" altLang="en-US" b="1" dirty="0">
                  <a:solidFill>
                    <a:srgbClr val="FF0000"/>
                  </a:solidFill>
                </a:rPr>
                <a:t>①</a:t>
              </a:r>
            </a:p>
          </p:txBody>
        </p:sp>
        <p:sp>
          <p:nvSpPr>
            <p:cNvPr id="24" name="正方形/長方形 23">
              <a:extLst>
                <a:ext uri="{FF2B5EF4-FFF2-40B4-BE49-F238E27FC236}">
                  <a16:creationId xmlns:a16="http://schemas.microsoft.com/office/drawing/2014/main" id="{C356F0D6-5129-4354-916E-E623C78CD7C4}"/>
                </a:ext>
              </a:extLst>
            </p:cNvPr>
            <p:cNvSpPr/>
            <p:nvPr/>
          </p:nvSpPr>
          <p:spPr>
            <a:xfrm>
              <a:off x="6323577" y="2048372"/>
              <a:ext cx="332513" cy="47666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069F8B-ADFB-441D-9E7B-68003F533C48}"/>
                </a:ext>
              </a:extLst>
            </p:cNvPr>
            <p:cNvSpPr/>
            <p:nvPr/>
          </p:nvSpPr>
          <p:spPr>
            <a:xfrm>
              <a:off x="5868262" y="2048372"/>
              <a:ext cx="332513" cy="4766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896D85-DF5D-4C80-9EC3-58E7C11B3308}"/>
                </a:ext>
              </a:extLst>
            </p:cNvPr>
            <p:cNvSpPr/>
            <p:nvPr/>
          </p:nvSpPr>
          <p:spPr>
            <a:xfrm>
              <a:off x="4863619" y="2048372"/>
              <a:ext cx="874949" cy="4766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A110F7E-3A00-477C-8BA4-E8B851B116F6}"/>
                </a:ext>
              </a:extLst>
            </p:cNvPr>
            <p:cNvSpPr/>
            <p:nvPr/>
          </p:nvSpPr>
          <p:spPr>
            <a:xfrm>
              <a:off x="3333750" y="2048372"/>
              <a:ext cx="1400175" cy="476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65FC411-7636-4032-A2D8-4A4986FB68EF}"/>
                </a:ext>
              </a:extLst>
            </p:cNvPr>
            <p:cNvSpPr txBox="1"/>
            <p:nvPr/>
          </p:nvSpPr>
          <p:spPr>
            <a:xfrm>
              <a:off x="4974280" y="1684635"/>
              <a:ext cx="671291" cy="369332"/>
            </a:xfrm>
            <a:prstGeom prst="rect">
              <a:avLst/>
            </a:prstGeom>
            <a:noFill/>
          </p:spPr>
          <p:txBody>
            <a:bodyPr wrap="square" rtlCol="0">
              <a:spAutoFit/>
            </a:bodyPr>
            <a:lstStyle/>
            <a:p>
              <a:pPr algn="ctr"/>
              <a:r>
                <a:rPr lang="ja-JP" altLang="en-US" b="1" dirty="0">
                  <a:solidFill>
                    <a:schemeClr val="accent2"/>
                  </a:solidFill>
                </a:rPr>
                <a:t>②</a:t>
              </a:r>
              <a:endParaRPr kumimoji="1" lang="ja-JP" altLang="en-US" b="1" dirty="0">
                <a:solidFill>
                  <a:schemeClr val="accent2"/>
                </a:solidFill>
              </a:endParaRPr>
            </a:p>
          </p:txBody>
        </p:sp>
        <p:sp>
          <p:nvSpPr>
            <p:cNvPr id="27" name="テキスト ボックス 26">
              <a:extLst>
                <a:ext uri="{FF2B5EF4-FFF2-40B4-BE49-F238E27FC236}">
                  <a16:creationId xmlns:a16="http://schemas.microsoft.com/office/drawing/2014/main" id="{E8901698-3D71-44BF-8DDF-E9F3DF0ECE8D}"/>
                </a:ext>
              </a:extLst>
            </p:cNvPr>
            <p:cNvSpPr txBox="1"/>
            <p:nvPr/>
          </p:nvSpPr>
          <p:spPr>
            <a:xfrm>
              <a:off x="5697287" y="1684635"/>
              <a:ext cx="671291" cy="369332"/>
            </a:xfrm>
            <a:prstGeom prst="rect">
              <a:avLst/>
            </a:prstGeom>
            <a:noFill/>
          </p:spPr>
          <p:txBody>
            <a:bodyPr wrap="square" rtlCol="0">
              <a:spAutoFit/>
            </a:bodyPr>
            <a:lstStyle/>
            <a:p>
              <a:pPr algn="ctr"/>
              <a:r>
                <a:rPr lang="ja-JP" altLang="en-US" b="1" dirty="0">
                  <a:solidFill>
                    <a:schemeClr val="accent4"/>
                  </a:solidFill>
                </a:rPr>
                <a:t>③</a:t>
              </a:r>
              <a:endParaRPr kumimoji="1" lang="ja-JP" altLang="en-US" b="1" dirty="0">
                <a:solidFill>
                  <a:schemeClr val="accent4"/>
                </a:solidFill>
              </a:endParaRPr>
            </a:p>
          </p:txBody>
        </p:sp>
        <p:sp>
          <p:nvSpPr>
            <p:cNvPr id="28" name="テキスト ボックス 27">
              <a:extLst>
                <a:ext uri="{FF2B5EF4-FFF2-40B4-BE49-F238E27FC236}">
                  <a16:creationId xmlns:a16="http://schemas.microsoft.com/office/drawing/2014/main" id="{596E0BAC-8FB4-402E-857A-662FF118E342}"/>
                </a:ext>
              </a:extLst>
            </p:cNvPr>
            <p:cNvSpPr txBox="1"/>
            <p:nvPr/>
          </p:nvSpPr>
          <p:spPr>
            <a:xfrm>
              <a:off x="6154187" y="1684635"/>
              <a:ext cx="671291" cy="369332"/>
            </a:xfrm>
            <a:prstGeom prst="rect">
              <a:avLst/>
            </a:prstGeom>
            <a:noFill/>
          </p:spPr>
          <p:txBody>
            <a:bodyPr wrap="square" rtlCol="0">
              <a:spAutoFit/>
            </a:bodyPr>
            <a:lstStyle/>
            <a:p>
              <a:pPr algn="ctr"/>
              <a:r>
                <a:rPr lang="ja-JP" altLang="en-US" b="1" dirty="0">
                  <a:solidFill>
                    <a:schemeClr val="accent6"/>
                  </a:solidFill>
                </a:rPr>
                <a:t>④</a:t>
              </a:r>
              <a:endParaRPr kumimoji="1" lang="ja-JP" altLang="en-US" b="1" dirty="0">
                <a:solidFill>
                  <a:schemeClr val="accent6"/>
                </a:solidFill>
              </a:endParaRPr>
            </a:p>
          </p:txBody>
        </p:sp>
      </p:grpSp>
      <p:sp>
        <p:nvSpPr>
          <p:cNvPr id="35" name="正方形/長方形 34">
            <a:extLst>
              <a:ext uri="{FF2B5EF4-FFF2-40B4-BE49-F238E27FC236}">
                <a16:creationId xmlns:a16="http://schemas.microsoft.com/office/drawing/2014/main" id="{AF77D6D5-F4E0-411B-A03C-10323B642A1B}"/>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EX</a:t>
            </a:r>
            <a:endParaRPr kumimoji="1" lang="ja-JP" altLang="en-US" sz="2800" b="1" dirty="0">
              <a:solidFill>
                <a:schemeClr val="bg1"/>
              </a:solidFill>
            </a:endParaRPr>
          </a:p>
        </p:txBody>
      </p:sp>
      <p:sp>
        <p:nvSpPr>
          <p:cNvPr id="36" name="正方形/長方形 35">
            <a:extLst>
              <a:ext uri="{FF2B5EF4-FFF2-40B4-BE49-F238E27FC236}">
                <a16:creationId xmlns:a16="http://schemas.microsoft.com/office/drawing/2014/main" id="{A08F3D4E-8DDF-4234-B3B3-75976519E5E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564592F2-7498-4994-8E39-2DF6A449E8C5}"/>
              </a:ext>
            </a:extLst>
          </p:cNvPr>
          <p:cNvGrpSpPr/>
          <p:nvPr/>
        </p:nvGrpSpPr>
        <p:grpSpPr>
          <a:xfrm>
            <a:off x="7231195" y="3245871"/>
            <a:ext cx="1166811" cy="2268506"/>
            <a:chOff x="1896269" y="2605304"/>
            <a:chExt cx="1166811" cy="2268506"/>
          </a:xfrm>
        </p:grpSpPr>
        <p:sp>
          <p:nvSpPr>
            <p:cNvPr id="30" name="楕円 29">
              <a:extLst>
                <a:ext uri="{FF2B5EF4-FFF2-40B4-BE49-F238E27FC236}">
                  <a16:creationId xmlns:a16="http://schemas.microsoft.com/office/drawing/2014/main" id="{6B60D5B9-6D72-453D-90A9-FE17E1FB1405}"/>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柱 37">
              <a:extLst>
                <a:ext uri="{FF2B5EF4-FFF2-40B4-BE49-F238E27FC236}">
                  <a16:creationId xmlns:a16="http://schemas.microsoft.com/office/drawing/2014/main" id="{58F0E626-1C12-47D9-978D-B941433CA3D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FFB0F835-8F8C-46CB-AD36-4C2876C6454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B6E8D80D-4487-4551-B6A7-B97C5D75EFE5}"/>
                </a:ext>
              </a:extLst>
            </p:cNvPr>
            <p:cNvGrpSpPr/>
            <p:nvPr/>
          </p:nvGrpSpPr>
          <p:grpSpPr>
            <a:xfrm>
              <a:off x="2348223" y="2605304"/>
              <a:ext cx="268617" cy="1060233"/>
              <a:chOff x="2348223" y="2605304"/>
              <a:chExt cx="268617" cy="1060233"/>
            </a:xfrm>
          </p:grpSpPr>
          <p:sp>
            <p:nvSpPr>
              <p:cNvPr id="41" name="円柱 40">
                <a:extLst>
                  <a:ext uri="{FF2B5EF4-FFF2-40B4-BE49-F238E27FC236}">
                    <a16:creationId xmlns:a16="http://schemas.microsoft.com/office/drawing/2014/main" id="{18FC2534-BEF4-471D-A045-5CB31D93D2B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8DC98712-A425-4169-B409-43FE35F79644}"/>
                  </a:ext>
                </a:extLst>
              </p:cNvPr>
              <p:cNvCxnSpPr>
                <a:endCxn id="41"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雲 42">
                <a:extLst>
                  <a:ext uri="{FF2B5EF4-FFF2-40B4-BE49-F238E27FC236}">
                    <a16:creationId xmlns:a16="http://schemas.microsoft.com/office/drawing/2014/main" id="{3A81ED23-4139-4F25-BEE7-83B2181253B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涙形 43">
                <a:extLst>
                  <a:ext uri="{FF2B5EF4-FFF2-40B4-BE49-F238E27FC236}">
                    <a16:creationId xmlns:a16="http://schemas.microsoft.com/office/drawing/2014/main" id="{0E56FADC-99A5-4B32-A8D0-8A31EEBA078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涙形 44">
                <a:extLst>
                  <a:ext uri="{FF2B5EF4-FFF2-40B4-BE49-F238E27FC236}">
                    <a16:creationId xmlns:a16="http://schemas.microsoft.com/office/drawing/2014/main" id="{1828FE3A-D819-4070-9D11-4D31CA3F479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8B33BF3A-AEA5-454F-8B9D-E8E0B93206C6}"/>
                  </a:ext>
                </a:extLst>
              </p:cNvPr>
              <p:cNvCxnSpPr>
                <a:stCxn id="44" idx="7"/>
                <a:endCxn id="44"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直線コネクタ 46">
                <a:extLst>
                  <a:ext uri="{FF2B5EF4-FFF2-40B4-BE49-F238E27FC236}">
                    <a16:creationId xmlns:a16="http://schemas.microsoft.com/office/drawing/2014/main" id="{B13B8479-045D-4886-994E-79A5EA443893}"/>
                  </a:ext>
                </a:extLst>
              </p:cNvPr>
              <p:cNvCxnSpPr>
                <a:cxnSpLocks/>
                <a:stCxn id="45" idx="3"/>
                <a:endCxn id="45"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48" name="楕円 47">
                <a:extLst>
                  <a:ext uri="{FF2B5EF4-FFF2-40B4-BE49-F238E27FC236}">
                    <a16:creationId xmlns:a16="http://schemas.microsoft.com/office/drawing/2014/main" id="{761E60BA-508A-4622-A91A-3550970AE3A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9" name="稲妻 48">
            <a:extLst>
              <a:ext uri="{FF2B5EF4-FFF2-40B4-BE49-F238E27FC236}">
                <a16:creationId xmlns:a16="http://schemas.microsoft.com/office/drawing/2014/main" id="{4A6E45E5-2073-4BC2-ACEA-8FBF7FD18900}"/>
              </a:ext>
            </a:extLst>
          </p:cNvPr>
          <p:cNvSpPr/>
          <p:nvPr/>
        </p:nvSpPr>
        <p:spPr>
          <a:xfrm>
            <a:off x="3564103" y="4888179"/>
            <a:ext cx="657224" cy="711011"/>
          </a:xfrm>
          <a:prstGeom prst="lightningBolt">
            <a:avLst/>
          </a:prstGeom>
          <a:solidFill>
            <a:srgbClr val="92D050"/>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a:extLst>
              <a:ext uri="{FF2B5EF4-FFF2-40B4-BE49-F238E27FC236}">
                <a16:creationId xmlns:a16="http://schemas.microsoft.com/office/drawing/2014/main" id="{C5F210BB-037C-46F7-9A65-05BDF5E8ABC8}"/>
              </a:ext>
            </a:extLst>
          </p:cNvPr>
          <p:cNvGrpSpPr/>
          <p:nvPr/>
        </p:nvGrpSpPr>
        <p:grpSpPr>
          <a:xfrm>
            <a:off x="3564103" y="5670379"/>
            <a:ext cx="1573287" cy="932766"/>
            <a:chOff x="666045" y="5398835"/>
            <a:chExt cx="1573287" cy="932766"/>
          </a:xfrm>
        </p:grpSpPr>
        <p:sp>
          <p:nvSpPr>
            <p:cNvPr id="51" name="楕円 50">
              <a:extLst>
                <a:ext uri="{FF2B5EF4-FFF2-40B4-BE49-F238E27FC236}">
                  <a16:creationId xmlns:a16="http://schemas.microsoft.com/office/drawing/2014/main" id="{96155533-A25F-414F-A5F5-19F4831ED1E9}"/>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直方体 51">
              <a:extLst>
                <a:ext uri="{FF2B5EF4-FFF2-40B4-BE49-F238E27FC236}">
                  <a16:creationId xmlns:a16="http://schemas.microsoft.com/office/drawing/2014/main" id="{08F93E96-4E1F-47D0-811D-BCEAF527B5D5}"/>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9F9BC33-1C80-4D0E-8838-F87F32E8E635}"/>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7C8D85DB-4928-42B1-92FB-617B87181485}"/>
                </a:ext>
              </a:extLst>
            </p:cNvPr>
            <p:cNvGrpSpPr>
              <a:grpSpLocks noChangeAspect="1"/>
            </p:cNvGrpSpPr>
            <p:nvPr/>
          </p:nvGrpSpPr>
          <p:grpSpPr>
            <a:xfrm>
              <a:off x="1049176" y="5901200"/>
              <a:ext cx="148135" cy="288000"/>
              <a:chOff x="4410869" y="2605304"/>
              <a:chExt cx="1166811" cy="2268506"/>
            </a:xfrm>
          </p:grpSpPr>
          <p:sp>
            <p:nvSpPr>
              <p:cNvPr id="55" name="楕円 54">
                <a:extLst>
                  <a:ext uri="{FF2B5EF4-FFF2-40B4-BE49-F238E27FC236}">
                    <a16:creationId xmlns:a16="http://schemas.microsoft.com/office/drawing/2014/main" id="{A2062D39-EEB8-4F2B-998D-E33DE4962235}"/>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柱 55">
                <a:extLst>
                  <a:ext uri="{FF2B5EF4-FFF2-40B4-BE49-F238E27FC236}">
                    <a16:creationId xmlns:a16="http://schemas.microsoft.com/office/drawing/2014/main" id="{66E67093-D7B0-4C3B-8FB5-B1F0BC18C7BE}"/>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CCC11978-57ED-423B-A8CC-35C3089558B7}"/>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738DF02D-67F8-4A9B-91AC-69583AB4E78A}"/>
                  </a:ext>
                </a:extLst>
              </p:cNvPr>
              <p:cNvGrpSpPr/>
              <p:nvPr/>
            </p:nvGrpSpPr>
            <p:grpSpPr>
              <a:xfrm>
                <a:off x="4862823" y="2605304"/>
                <a:ext cx="268617" cy="1060233"/>
                <a:chOff x="2348223" y="2605304"/>
                <a:chExt cx="268617" cy="1060233"/>
              </a:xfrm>
            </p:grpSpPr>
            <p:sp>
              <p:nvSpPr>
                <p:cNvPr id="59" name="円柱 58">
                  <a:extLst>
                    <a:ext uri="{FF2B5EF4-FFF2-40B4-BE49-F238E27FC236}">
                      <a16:creationId xmlns:a16="http://schemas.microsoft.com/office/drawing/2014/main" id="{265DBAF3-7F8D-40FE-8664-C6ECA2212FA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C28DDC41-8705-446D-9E88-0A01B4C36D50}"/>
                    </a:ext>
                  </a:extLst>
                </p:cNvPr>
                <p:cNvCxnSpPr>
                  <a:endCxn id="5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雲 60">
                  <a:extLst>
                    <a:ext uri="{FF2B5EF4-FFF2-40B4-BE49-F238E27FC236}">
                      <a16:creationId xmlns:a16="http://schemas.microsoft.com/office/drawing/2014/main" id="{2323EF59-2B72-4940-8E0A-68FAADC262D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涙形 61">
                  <a:extLst>
                    <a:ext uri="{FF2B5EF4-FFF2-40B4-BE49-F238E27FC236}">
                      <a16:creationId xmlns:a16="http://schemas.microsoft.com/office/drawing/2014/main" id="{C2AFD77C-6949-476F-BB76-894F5F05E86C}"/>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涙形 62">
                  <a:extLst>
                    <a:ext uri="{FF2B5EF4-FFF2-40B4-BE49-F238E27FC236}">
                      <a16:creationId xmlns:a16="http://schemas.microsoft.com/office/drawing/2014/main" id="{9842F421-F2E6-48FC-89CB-617B7B0EE334}"/>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96D8BBBD-F444-47E0-AB26-8D2E26299E7E}"/>
                    </a:ext>
                  </a:extLst>
                </p:cNvPr>
                <p:cNvCxnSpPr>
                  <a:stCxn id="62" idx="7"/>
                  <a:endCxn id="6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直線コネクタ 64">
                  <a:extLst>
                    <a:ext uri="{FF2B5EF4-FFF2-40B4-BE49-F238E27FC236}">
                      <a16:creationId xmlns:a16="http://schemas.microsoft.com/office/drawing/2014/main" id="{98756DEA-1543-4EB1-8690-2B51D9520A0C}"/>
                    </a:ext>
                  </a:extLst>
                </p:cNvPr>
                <p:cNvCxnSpPr>
                  <a:cxnSpLocks/>
                  <a:stCxn id="63" idx="3"/>
                  <a:endCxn id="6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6" name="楕円 65">
                  <a:extLst>
                    <a:ext uri="{FF2B5EF4-FFF2-40B4-BE49-F238E27FC236}">
                      <a16:creationId xmlns:a16="http://schemas.microsoft.com/office/drawing/2014/main" id="{531CE1C0-948B-449C-9482-26E1329DFC3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7" name="楕円 6">
            <a:extLst>
              <a:ext uri="{FF2B5EF4-FFF2-40B4-BE49-F238E27FC236}">
                <a16:creationId xmlns:a16="http://schemas.microsoft.com/office/drawing/2014/main" id="{C736E88A-828D-46B0-BF1A-9DE7A2406463}"/>
              </a:ext>
            </a:extLst>
          </p:cNvPr>
          <p:cNvSpPr/>
          <p:nvPr/>
        </p:nvSpPr>
        <p:spPr>
          <a:xfrm>
            <a:off x="6055042" y="4586524"/>
            <a:ext cx="106336" cy="1063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コンテンツ プレースホルダー 2">
            <a:extLst>
              <a:ext uri="{FF2B5EF4-FFF2-40B4-BE49-F238E27FC236}">
                <a16:creationId xmlns:a16="http://schemas.microsoft.com/office/drawing/2014/main" id="{6FAC053B-A2E9-4B4E-B4E6-934B212C6E75}"/>
              </a:ext>
            </a:extLst>
          </p:cNvPr>
          <p:cNvSpPr txBox="1">
            <a:spLocks/>
          </p:cNvSpPr>
          <p:nvPr/>
        </p:nvSpPr>
        <p:spPr>
          <a:xfrm>
            <a:off x="4795964" y="425555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1800" b="1" dirty="0">
                <a:solidFill>
                  <a:srgbClr val="FF0000"/>
                </a:solidFill>
              </a:rPr>
              <a:t>(</a:t>
            </a:r>
            <a:r>
              <a:rPr lang="en-US" altLang="ja-JP" sz="1800" b="1" i="1" dirty="0">
                <a:solidFill>
                  <a:srgbClr val="FF0000"/>
                </a:solidFill>
                <a:latin typeface="Times New Roman" panose="02020603050405020304" pitchFamily="18" charset="0"/>
                <a:cs typeface="Times New Roman" panose="02020603050405020304" pitchFamily="18" charset="0"/>
              </a:rPr>
              <a:t>X,</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Y,</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Z</a:t>
            </a:r>
            <a:r>
              <a:rPr lang="en-US" altLang="ja-JP" sz="1800" b="1" dirty="0">
                <a:solidFill>
                  <a:srgbClr val="FF0000"/>
                </a:solidFill>
              </a:rPr>
              <a:t>)</a:t>
            </a:r>
          </a:p>
        </p:txBody>
      </p:sp>
      <p:sp>
        <p:nvSpPr>
          <p:cNvPr id="73" name="円弧 72">
            <a:extLst>
              <a:ext uri="{FF2B5EF4-FFF2-40B4-BE49-F238E27FC236}">
                <a16:creationId xmlns:a16="http://schemas.microsoft.com/office/drawing/2014/main" id="{0540E6DD-6153-4DED-9085-EEC175738FD9}"/>
              </a:ext>
            </a:extLst>
          </p:cNvPr>
          <p:cNvSpPr/>
          <p:nvPr/>
        </p:nvSpPr>
        <p:spPr>
          <a:xfrm>
            <a:off x="5851055" y="4360762"/>
            <a:ext cx="514065" cy="51406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円弧 73">
            <a:extLst>
              <a:ext uri="{FF2B5EF4-FFF2-40B4-BE49-F238E27FC236}">
                <a16:creationId xmlns:a16="http://schemas.microsoft.com/office/drawing/2014/main" id="{3A45B8FB-F96C-43D9-AAFF-556853449742}"/>
              </a:ext>
            </a:extLst>
          </p:cNvPr>
          <p:cNvSpPr/>
          <p:nvPr/>
        </p:nvSpPr>
        <p:spPr>
          <a:xfrm>
            <a:off x="6446818" y="4355662"/>
            <a:ext cx="309714" cy="309714"/>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コンテンツ プレースホルダー 2">
            <a:extLst>
              <a:ext uri="{FF2B5EF4-FFF2-40B4-BE49-F238E27FC236}">
                <a16:creationId xmlns:a16="http://schemas.microsoft.com/office/drawing/2014/main" id="{D9937DE9-F098-463A-9074-C020B08CACAE}"/>
              </a:ext>
            </a:extLst>
          </p:cNvPr>
          <p:cNvSpPr txBox="1">
            <a:spLocks/>
          </p:cNvSpPr>
          <p:nvPr/>
        </p:nvSpPr>
        <p:spPr>
          <a:xfrm>
            <a:off x="5671364" y="3988721"/>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θ</a:t>
            </a:r>
          </a:p>
        </p:txBody>
      </p:sp>
      <p:sp>
        <p:nvSpPr>
          <p:cNvPr id="76" name="コンテンツ プレースホルダー 2">
            <a:extLst>
              <a:ext uri="{FF2B5EF4-FFF2-40B4-BE49-F238E27FC236}">
                <a16:creationId xmlns:a16="http://schemas.microsoft.com/office/drawing/2014/main" id="{D9211B61-57BA-4B4D-836C-ED88FDCCDCD7}"/>
              </a:ext>
            </a:extLst>
          </p:cNvPr>
          <p:cNvSpPr txBox="1">
            <a:spLocks/>
          </p:cNvSpPr>
          <p:nvPr/>
        </p:nvSpPr>
        <p:spPr>
          <a:xfrm>
            <a:off x="6215873" y="4505490"/>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Φ</a:t>
            </a:r>
          </a:p>
        </p:txBody>
      </p:sp>
      <p:sp>
        <p:nvSpPr>
          <p:cNvPr id="77" name="コンテンツ プレースホルダー 2">
            <a:extLst>
              <a:ext uri="{FF2B5EF4-FFF2-40B4-BE49-F238E27FC236}">
                <a16:creationId xmlns:a16="http://schemas.microsoft.com/office/drawing/2014/main" id="{0211D603-B390-4B17-BB57-B3FE109A550D}"/>
              </a:ext>
            </a:extLst>
          </p:cNvPr>
          <p:cNvSpPr txBox="1">
            <a:spLocks/>
          </p:cNvSpPr>
          <p:nvPr/>
        </p:nvSpPr>
        <p:spPr>
          <a:xfrm>
            <a:off x="1900443" y="63073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カメラ</a:t>
            </a:r>
            <a:endParaRPr lang="en-US" altLang="ja-JP" sz="1800" b="1" dirty="0">
              <a:solidFill>
                <a:schemeClr val="tx2"/>
              </a:solidFill>
            </a:endParaRPr>
          </a:p>
        </p:txBody>
      </p:sp>
      <p:sp>
        <p:nvSpPr>
          <p:cNvPr id="78" name="コンテンツ プレースホルダー 2">
            <a:extLst>
              <a:ext uri="{FF2B5EF4-FFF2-40B4-BE49-F238E27FC236}">
                <a16:creationId xmlns:a16="http://schemas.microsoft.com/office/drawing/2014/main" id="{2DA7350A-C9BA-4511-9332-E22A14EF2069}"/>
              </a:ext>
            </a:extLst>
          </p:cNvPr>
          <p:cNvSpPr txBox="1">
            <a:spLocks/>
          </p:cNvSpPr>
          <p:nvPr/>
        </p:nvSpPr>
        <p:spPr>
          <a:xfrm>
            <a:off x="6883743" y="574939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物体</a:t>
            </a:r>
            <a:endParaRPr lang="en-US" altLang="ja-JP" sz="1800" b="1" dirty="0">
              <a:solidFill>
                <a:schemeClr val="tx2"/>
              </a:solidFill>
            </a:endParaRPr>
          </a:p>
        </p:txBody>
      </p:sp>
      <p:sp>
        <p:nvSpPr>
          <p:cNvPr id="79" name="コンテンツ プレースホルダー 2">
            <a:extLst>
              <a:ext uri="{FF2B5EF4-FFF2-40B4-BE49-F238E27FC236}">
                <a16:creationId xmlns:a16="http://schemas.microsoft.com/office/drawing/2014/main" id="{D731D990-C985-4D8F-80FC-34C3B28D3582}"/>
              </a:ext>
            </a:extLst>
          </p:cNvPr>
          <p:cNvSpPr txBox="1">
            <a:spLocks/>
          </p:cNvSpPr>
          <p:nvPr/>
        </p:nvSpPr>
        <p:spPr>
          <a:xfrm>
            <a:off x="4549954" y="3998498"/>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①</a:t>
            </a:r>
            <a:endParaRPr lang="en-US" altLang="ja-JP" sz="1600" b="1" dirty="0">
              <a:solidFill>
                <a:srgbClr val="FF0000"/>
              </a:solidFill>
            </a:endParaRPr>
          </a:p>
        </p:txBody>
      </p:sp>
      <p:sp>
        <p:nvSpPr>
          <p:cNvPr id="80" name="コンテンツ プレースホルダー 2">
            <a:extLst>
              <a:ext uri="{FF2B5EF4-FFF2-40B4-BE49-F238E27FC236}">
                <a16:creationId xmlns:a16="http://schemas.microsoft.com/office/drawing/2014/main" id="{24AF1679-DD33-41F3-98CD-24BCA0ABFB95}"/>
              </a:ext>
            </a:extLst>
          </p:cNvPr>
          <p:cNvSpPr txBox="1">
            <a:spLocks/>
          </p:cNvSpPr>
          <p:nvPr/>
        </p:nvSpPr>
        <p:spPr>
          <a:xfrm>
            <a:off x="5675640" y="37597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2"/>
                </a:solidFill>
              </a:rPr>
              <a:t>②</a:t>
            </a:r>
            <a:endParaRPr lang="en-US" altLang="ja-JP" sz="1600" b="1" dirty="0">
              <a:solidFill>
                <a:schemeClr val="accent2"/>
              </a:solidFill>
            </a:endParaRPr>
          </a:p>
        </p:txBody>
      </p:sp>
      <p:sp>
        <p:nvSpPr>
          <p:cNvPr id="81" name="コンテンツ プレースホルダー 2">
            <a:extLst>
              <a:ext uri="{FF2B5EF4-FFF2-40B4-BE49-F238E27FC236}">
                <a16:creationId xmlns:a16="http://schemas.microsoft.com/office/drawing/2014/main" id="{A5C3C3F5-F017-4D24-8E67-B97967450A13}"/>
              </a:ext>
            </a:extLst>
          </p:cNvPr>
          <p:cNvSpPr txBox="1">
            <a:spLocks/>
          </p:cNvSpPr>
          <p:nvPr/>
        </p:nvSpPr>
        <p:spPr>
          <a:xfrm>
            <a:off x="4404282" y="539076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4"/>
                </a:solidFill>
              </a:rPr>
              <a:t>③</a:t>
            </a:r>
            <a:endParaRPr lang="en-US" altLang="ja-JP" sz="1600" b="1" dirty="0">
              <a:solidFill>
                <a:schemeClr val="accent4"/>
              </a:solidFill>
            </a:endParaRPr>
          </a:p>
        </p:txBody>
      </p:sp>
      <p:sp>
        <p:nvSpPr>
          <p:cNvPr id="82" name="コンテンツ プレースホルダー 2">
            <a:extLst>
              <a:ext uri="{FF2B5EF4-FFF2-40B4-BE49-F238E27FC236}">
                <a16:creationId xmlns:a16="http://schemas.microsoft.com/office/drawing/2014/main" id="{CBAB6157-2A14-4EBF-B6C4-06FC593AB1F0}"/>
              </a:ext>
            </a:extLst>
          </p:cNvPr>
          <p:cNvSpPr txBox="1">
            <a:spLocks/>
          </p:cNvSpPr>
          <p:nvPr/>
        </p:nvSpPr>
        <p:spPr>
          <a:xfrm>
            <a:off x="2179132" y="517786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92D050"/>
                </a:solidFill>
              </a:rPr>
              <a:t>④</a:t>
            </a:r>
            <a:endParaRPr lang="en-US" altLang="ja-JP" sz="1600" b="1" dirty="0">
              <a:solidFill>
                <a:srgbClr val="92D050"/>
              </a:solidFill>
            </a:endParaRPr>
          </a:p>
        </p:txBody>
      </p:sp>
      <p:sp>
        <p:nvSpPr>
          <p:cNvPr id="83" name="コンテンツ プレースホルダー 2">
            <a:extLst>
              <a:ext uri="{FF2B5EF4-FFF2-40B4-BE49-F238E27FC236}">
                <a16:creationId xmlns:a16="http://schemas.microsoft.com/office/drawing/2014/main" id="{8097B47F-F887-41E6-9521-5081F2388B4B}"/>
              </a:ext>
            </a:extLst>
          </p:cNvPr>
          <p:cNvSpPr txBox="1">
            <a:spLocks/>
          </p:cNvSpPr>
          <p:nvPr/>
        </p:nvSpPr>
        <p:spPr>
          <a:xfrm>
            <a:off x="5012648" y="532779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4"/>
                </a:solidFill>
                <a:latin typeface="Times New Roman" panose="02020603050405020304" pitchFamily="18" charset="0"/>
                <a:cs typeface="Times New Roman" panose="02020603050405020304" pitchFamily="18" charset="0"/>
              </a:rPr>
              <a:t>λ</a:t>
            </a:r>
          </a:p>
        </p:txBody>
      </p:sp>
      <p:sp>
        <p:nvSpPr>
          <p:cNvPr id="84" name="コンテンツ プレースホルダー 2">
            <a:extLst>
              <a:ext uri="{FF2B5EF4-FFF2-40B4-BE49-F238E27FC236}">
                <a16:creationId xmlns:a16="http://schemas.microsoft.com/office/drawing/2014/main" id="{CFD1556D-326D-4A49-96CA-9D24CFE5FF2E}"/>
              </a:ext>
            </a:extLst>
          </p:cNvPr>
          <p:cNvSpPr txBox="1">
            <a:spLocks/>
          </p:cNvSpPr>
          <p:nvPr/>
        </p:nvSpPr>
        <p:spPr>
          <a:xfrm>
            <a:off x="2758721" y="5100733"/>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rgbClr val="92D050"/>
                </a:solidFill>
                <a:latin typeface="Times New Roman" panose="02020603050405020304" pitchFamily="18" charset="0"/>
                <a:cs typeface="Times New Roman" panose="02020603050405020304" pitchFamily="18" charset="0"/>
              </a:rPr>
              <a:t>t</a:t>
            </a:r>
          </a:p>
        </p:txBody>
      </p:sp>
    </p:spTree>
    <p:extLst>
      <p:ext uri="{BB962C8B-B14F-4D97-AF65-F5344CB8AC3E}">
        <p14:creationId xmlns:p14="http://schemas.microsoft.com/office/powerpoint/2010/main" val="96849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13E532A-F2C0-4FA3-9597-047F304167A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従来のカメラとの比較</a:t>
            </a:r>
            <a:endParaRPr kumimoji="1" lang="ja-JP" altLang="en-US" sz="2400" b="1" dirty="0"/>
          </a:p>
        </p:txBody>
      </p:sp>
      <p:sp>
        <p:nvSpPr>
          <p:cNvPr id="3" name="正方形/長方形 2">
            <a:extLst>
              <a:ext uri="{FF2B5EF4-FFF2-40B4-BE49-F238E27FC236}">
                <a16:creationId xmlns:a16="http://schemas.microsoft.com/office/drawing/2014/main" id="{74C8A6A8-31DC-4178-81EC-9E76EC604C2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BB92A4-E2BC-4BCE-9801-5708113E080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EX</a:t>
            </a:r>
            <a:endParaRPr kumimoji="1" lang="ja-JP" altLang="en-US" sz="2800" b="1" dirty="0">
              <a:solidFill>
                <a:schemeClr val="bg1"/>
              </a:solidFill>
            </a:endParaRPr>
          </a:p>
        </p:txBody>
      </p:sp>
      <p:sp>
        <p:nvSpPr>
          <p:cNvPr id="5" name="正方形/長方形 4">
            <a:extLst>
              <a:ext uri="{FF2B5EF4-FFF2-40B4-BE49-F238E27FC236}">
                <a16:creationId xmlns:a16="http://schemas.microsoft.com/office/drawing/2014/main" id="{CAE5AA3E-7DB4-4978-9787-6FD8234D83A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59B7ABFB-3932-4C21-8836-CD7C279F7795}"/>
              </a:ext>
            </a:extLst>
          </p:cNvPr>
          <p:cNvSpPr txBox="1">
            <a:spLocks/>
          </p:cNvSpPr>
          <p:nvPr/>
        </p:nvSpPr>
        <p:spPr>
          <a:xfrm>
            <a:off x="381000" y="1250407"/>
            <a:ext cx="8369299" cy="426825"/>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デジタルカメラ、距離画像カメラとの比較</a:t>
            </a:r>
            <a:r>
              <a:rPr lang="ja-JP" altLang="en-US" sz="2000" b="1" dirty="0">
                <a:solidFill>
                  <a:schemeClr val="tx2"/>
                </a:solidFill>
              </a:rPr>
              <a:t>　　</a:t>
            </a:r>
            <a:endParaRPr lang="en-US" altLang="ja-JP" sz="2000" b="1" dirty="0">
              <a:solidFill>
                <a:schemeClr val="tx2"/>
              </a:solidFill>
            </a:endParaRPr>
          </a:p>
        </p:txBody>
      </p:sp>
      <p:graphicFrame>
        <p:nvGraphicFramePr>
          <p:cNvPr id="7" name="表 6">
            <a:extLst>
              <a:ext uri="{FF2B5EF4-FFF2-40B4-BE49-F238E27FC236}">
                <a16:creationId xmlns:a16="http://schemas.microsoft.com/office/drawing/2014/main" id="{13865C81-95D7-461E-A3CE-5C4BBF8B7D6D}"/>
              </a:ext>
            </a:extLst>
          </p:cNvPr>
          <p:cNvGraphicFramePr>
            <a:graphicFrameLocks noGrp="1"/>
          </p:cNvGraphicFramePr>
          <p:nvPr>
            <p:extLst>
              <p:ext uri="{D42A27DB-BD31-4B8C-83A1-F6EECF244321}">
                <p14:modId xmlns:p14="http://schemas.microsoft.com/office/powerpoint/2010/main" val="3596138559"/>
              </p:ext>
            </p:extLst>
          </p:nvPr>
        </p:nvGraphicFramePr>
        <p:xfrm>
          <a:off x="381000" y="1883499"/>
          <a:ext cx="8356600" cy="4221887"/>
        </p:xfrm>
        <a:graphic>
          <a:graphicData uri="http://schemas.openxmlformats.org/drawingml/2006/table">
            <a:tbl>
              <a:tblPr firstRow="1" bandRow="1">
                <a:tableStyleId>{5C22544A-7EE6-4342-B048-85BDC9FD1C3A}</a:tableStyleId>
              </a:tblPr>
              <a:tblGrid>
                <a:gridCol w="1885042">
                  <a:extLst>
                    <a:ext uri="{9D8B030D-6E8A-4147-A177-3AD203B41FA5}">
                      <a16:colId xmlns:a16="http://schemas.microsoft.com/office/drawing/2014/main" val="1684437754"/>
                    </a:ext>
                  </a:extLst>
                </a:gridCol>
                <a:gridCol w="2293258">
                  <a:extLst>
                    <a:ext uri="{9D8B030D-6E8A-4147-A177-3AD203B41FA5}">
                      <a16:colId xmlns:a16="http://schemas.microsoft.com/office/drawing/2014/main" val="3682664022"/>
                    </a:ext>
                  </a:extLst>
                </a:gridCol>
                <a:gridCol w="2089150">
                  <a:extLst>
                    <a:ext uri="{9D8B030D-6E8A-4147-A177-3AD203B41FA5}">
                      <a16:colId xmlns:a16="http://schemas.microsoft.com/office/drawing/2014/main" val="2132766058"/>
                    </a:ext>
                  </a:extLst>
                </a:gridCol>
                <a:gridCol w="2089150">
                  <a:extLst>
                    <a:ext uri="{9D8B030D-6E8A-4147-A177-3AD203B41FA5}">
                      <a16:colId xmlns:a16="http://schemas.microsoft.com/office/drawing/2014/main" val="3954879213"/>
                    </a:ext>
                  </a:extLst>
                </a:gridCol>
              </a:tblGrid>
              <a:tr h="677156">
                <a:tc>
                  <a:txBody>
                    <a:bodyPr/>
                    <a:lstStyle/>
                    <a:p>
                      <a:pPr algn="ctr">
                        <a:lnSpc>
                          <a:spcPct val="150000"/>
                        </a:lnSpc>
                      </a:pPr>
                      <a:r>
                        <a:rPr kumimoji="1" lang="ja-JP" altLang="en-US" sz="2000" dirty="0"/>
                        <a:t>カメラの種類</a:t>
                      </a:r>
                    </a:p>
                  </a:txBody>
                  <a:tcPr/>
                </a:tc>
                <a:tc>
                  <a:txBody>
                    <a:bodyPr/>
                    <a:lstStyle/>
                    <a:p>
                      <a:pPr algn="ctr"/>
                      <a:r>
                        <a:rPr kumimoji="1" lang="ja-JP" altLang="en-US" sz="2000" dirty="0"/>
                        <a:t>ライトフィールドカメラ</a:t>
                      </a:r>
                    </a:p>
                  </a:txBody>
                  <a:tcPr/>
                </a:tc>
                <a:tc>
                  <a:txBody>
                    <a:bodyPr/>
                    <a:lstStyle/>
                    <a:p>
                      <a:pPr algn="ctr">
                        <a:lnSpc>
                          <a:spcPct val="150000"/>
                        </a:lnSpc>
                      </a:pPr>
                      <a:r>
                        <a:rPr kumimoji="1" lang="ja-JP" altLang="en-US" sz="2000" dirty="0"/>
                        <a:t>デジタルカメラ</a:t>
                      </a:r>
                    </a:p>
                  </a:txBody>
                  <a:tcPr/>
                </a:tc>
                <a:tc>
                  <a:txBody>
                    <a:bodyPr/>
                    <a:lstStyle/>
                    <a:p>
                      <a:pPr algn="ctr">
                        <a:lnSpc>
                          <a:spcPct val="150000"/>
                        </a:lnSpc>
                      </a:pPr>
                      <a:r>
                        <a:rPr kumimoji="1" lang="ja-JP" altLang="en-US" sz="2000" dirty="0"/>
                        <a:t>距離画像カメラ</a:t>
                      </a:r>
                    </a:p>
                  </a:txBody>
                  <a:tcPr/>
                </a:tc>
                <a:extLst>
                  <a:ext uri="{0D108BD9-81ED-4DB2-BD59-A6C34878D82A}">
                    <a16:rowId xmlns:a16="http://schemas.microsoft.com/office/drawing/2014/main" val="1751075593"/>
                  </a:ext>
                </a:extLst>
              </a:tr>
              <a:tr h="1356437">
                <a:tc>
                  <a:txBody>
                    <a:bodyPr/>
                    <a:lstStyle/>
                    <a:p>
                      <a:endParaRPr kumimoji="1" lang="en-US" altLang="ja-JP" sz="2000" dirty="0"/>
                    </a:p>
                    <a:p>
                      <a:endParaRPr kumimoji="1" lang="en-US" altLang="ja-JP"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348068117"/>
                  </a:ext>
                </a:extLst>
              </a:tr>
              <a:tr h="683874">
                <a:tc>
                  <a:txBody>
                    <a:bodyPr/>
                    <a:lstStyle/>
                    <a:p>
                      <a:endParaRPr kumimoji="1" lang="en-US" altLang="ja-JP"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752428498"/>
                  </a:ext>
                </a:extLst>
              </a:tr>
              <a:tr h="740268">
                <a:tc>
                  <a:txBody>
                    <a:bodyPr/>
                    <a:lstStyle/>
                    <a:p>
                      <a:pPr algn="ctr"/>
                      <a:endParaRPr kumimoji="1" lang="en-US" altLang="ja-JP" sz="2000" dirty="0"/>
                    </a:p>
                    <a:p>
                      <a:pPr algn="ct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053253451"/>
                  </a:ext>
                </a:extLst>
              </a:tr>
              <a:tr h="740268">
                <a:tc>
                  <a:txBody>
                    <a:bodyPr/>
                    <a:lstStyle/>
                    <a:p>
                      <a:pPr algn="ct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55073101"/>
                  </a:ext>
                </a:extLst>
              </a:tr>
            </a:tbl>
          </a:graphicData>
        </a:graphic>
      </p:graphicFrame>
      <p:sp>
        <p:nvSpPr>
          <p:cNvPr id="8" name="コンテンツ プレースホルダー 2">
            <a:extLst>
              <a:ext uri="{FF2B5EF4-FFF2-40B4-BE49-F238E27FC236}">
                <a16:creationId xmlns:a16="http://schemas.microsoft.com/office/drawing/2014/main" id="{6732551D-86AE-42AF-8370-72C8C86A5A35}"/>
              </a:ext>
            </a:extLst>
          </p:cNvPr>
          <p:cNvSpPr txBox="1">
            <a:spLocks/>
          </p:cNvSpPr>
          <p:nvPr/>
        </p:nvSpPr>
        <p:spPr>
          <a:xfrm>
            <a:off x="393699" y="3090161"/>
            <a:ext cx="1871131" cy="4209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画像の例</a:t>
            </a:r>
            <a:endParaRPr lang="en-US" altLang="ja-JP" sz="1800" b="1" dirty="0">
              <a:solidFill>
                <a:schemeClr val="tx2"/>
              </a:solidFill>
            </a:endParaRPr>
          </a:p>
        </p:txBody>
      </p:sp>
      <p:sp>
        <p:nvSpPr>
          <p:cNvPr id="9" name="コンテンツ プレースホルダー 2">
            <a:extLst>
              <a:ext uri="{FF2B5EF4-FFF2-40B4-BE49-F238E27FC236}">
                <a16:creationId xmlns:a16="http://schemas.microsoft.com/office/drawing/2014/main" id="{6CBE82BA-597A-40A6-9E24-E2CD218C2823}"/>
              </a:ext>
            </a:extLst>
          </p:cNvPr>
          <p:cNvSpPr txBox="1">
            <a:spLocks/>
          </p:cNvSpPr>
          <p:nvPr/>
        </p:nvSpPr>
        <p:spPr>
          <a:xfrm>
            <a:off x="393699" y="4118545"/>
            <a:ext cx="1871131" cy="4209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色情報</a:t>
            </a:r>
            <a:endParaRPr lang="en-US" altLang="ja-JP" sz="1800" b="1" dirty="0">
              <a:solidFill>
                <a:schemeClr val="tx2"/>
              </a:solidFill>
            </a:endParaRPr>
          </a:p>
        </p:txBody>
      </p:sp>
      <p:sp>
        <p:nvSpPr>
          <p:cNvPr id="10" name="コンテンツ プレースホルダー 2">
            <a:extLst>
              <a:ext uri="{FF2B5EF4-FFF2-40B4-BE49-F238E27FC236}">
                <a16:creationId xmlns:a16="http://schemas.microsoft.com/office/drawing/2014/main" id="{8519EF97-34AE-41DF-94DD-79546850975D}"/>
              </a:ext>
            </a:extLst>
          </p:cNvPr>
          <p:cNvSpPr txBox="1">
            <a:spLocks/>
          </p:cNvSpPr>
          <p:nvPr/>
        </p:nvSpPr>
        <p:spPr>
          <a:xfrm>
            <a:off x="393699" y="4844207"/>
            <a:ext cx="1871131" cy="4923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距離情報</a:t>
            </a:r>
            <a:endParaRPr lang="en-US" altLang="ja-JP" sz="2000" b="1" dirty="0">
              <a:solidFill>
                <a:schemeClr val="tx2"/>
              </a:solidFill>
            </a:endParaRPr>
          </a:p>
        </p:txBody>
      </p:sp>
      <p:sp>
        <p:nvSpPr>
          <p:cNvPr id="11" name="コンテンツ プレースホルダー 2">
            <a:extLst>
              <a:ext uri="{FF2B5EF4-FFF2-40B4-BE49-F238E27FC236}">
                <a16:creationId xmlns:a16="http://schemas.microsoft.com/office/drawing/2014/main" id="{DC0B4055-775D-4518-9B51-5386D17E869A}"/>
              </a:ext>
            </a:extLst>
          </p:cNvPr>
          <p:cNvSpPr txBox="1">
            <a:spLocks/>
          </p:cNvSpPr>
          <p:nvPr/>
        </p:nvSpPr>
        <p:spPr>
          <a:xfrm>
            <a:off x="2454727" y="400636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19" name="コンテンツ プレースホルダー 2">
            <a:extLst>
              <a:ext uri="{FF2B5EF4-FFF2-40B4-BE49-F238E27FC236}">
                <a16:creationId xmlns:a16="http://schemas.microsoft.com/office/drawing/2014/main" id="{300FE0E8-E5AD-4BA9-BFBF-2C9E285B0635}"/>
              </a:ext>
            </a:extLst>
          </p:cNvPr>
          <p:cNvSpPr txBox="1">
            <a:spLocks/>
          </p:cNvSpPr>
          <p:nvPr/>
        </p:nvSpPr>
        <p:spPr>
          <a:xfrm>
            <a:off x="2454727" y="4767750"/>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22" name="コンテンツ プレースホルダー 2">
            <a:extLst>
              <a:ext uri="{FF2B5EF4-FFF2-40B4-BE49-F238E27FC236}">
                <a16:creationId xmlns:a16="http://schemas.microsoft.com/office/drawing/2014/main" id="{C7F29D47-737A-4BFE-AA29-EA121E3A30B6}"/>
              </a:ext>
            </a:extLst>
          </p:cNvPr>
          <p:cNvSpPr txBox="1">
            <a:spLocks/>
          </p:cNvSpPr>
          <p:nvPr/>
        </p:nvSpPr>
        <p:spPr>
          <a:xfrm>
            <a:off x="393699" y="540825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ワンショットでの複数画像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131050A3-1119-4AAF-9DBF-3CBE54137E4E}"/>
              </a:ext>
            </a:extLst>
          </p:cNvPr>
          <p:cNvSpPr txBox="1">
            <a:spLocks/>
          </p:cNvSpPr>
          <p:nvPr/>
        </p:nvSpPr>
        <p:spPr>
          <a:xfrm>
            <a:off x="2454727" y="5483666"/>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26" name="コンテンツ プレースホルダー 2">
            <a:extLst>
              <a:ext uri="{FF2B5EF4-FFF2-40B4-BE49-F238E27FC236}">
                <a16:creationId xmlns:a16="http://schemas.microsoft.com/office/drawing/2014/main" id="{1044AC9F-B845-4A83-B872-D4B1B7F90984}"/>
              </a:ext>
            </a:extLst>
          </p:cNvPr>
          <p:cNvSpPr txBox="1">
            <a:spLocks/>
          </p:cNvSpPr>
          <p:nvPr/>
        </p:nvSpPr>
        <p:spPr>
          <a:xfrm>
            <a:off x="4660597" y="400636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27" name="コンテンツ プレースホルダー 2">
            <a:extLst>
              <a:ext uri="{FF2B5EF4-FFF2-40B4-BE49-F238E27FC236}">
                <a16:creationId xmlns:a16="http://schemas.microsoft.com/office/drawing/2014/main" id="{9CD60481-68B9-4BC1-8BC3-DEE870DFB9DC}"/>
              </a:ext>
            </a:extLst>
          </p:cNvPr>
          <p:cNvSpPr txBox="1">
            <a:spLocks/>
          </p:cNvSpPr>
          <p:nvPr/>
        </p:nvSpPr>
        <p:spPr>
          <a:xfrm>
            <a:off x="6757154" y="400636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2"/>
                </a:solidFill>
              </a:rPr>
              <a:t>×</a:t>
            </a:r>
            <a:endParaRPr lang="en-US" altLang="ja-JP" sz="3200" dirty="0">
              <a:solidFill>
                <a:schemeClr val="tx2"/>
              </a:solidFill>
            </a:endParaRPr>
          </a:p>
        </p:txBody>
      </p:sp>
      <p:sp>
        <p:nvSpPr>
          <p:cNvPr id="28" name="コンテンツ プレースホルダー 2">
            <a:extLst>
              <a:ext uri="{FF2B5EF4-FFF2-40B4-BE49-F238E27FC236}">
                <a16:creationId xmlns:a16="http://schemas.microsoft.com/office/drawing/2014/main" id="{FDB0D980-DDD1-4F4A-8AE4-9F145033EBB2}"/>
              </a:ext>
            </a:extLst>
          </p:cNvPr>
          <p:cNvSpPr txBox="1">
            <a:spLocks/>
          </p:cNvSpPr>
          <p:nvPr/>
        </p:nvSpPr>
        <p:spPr>
          <a:xfrm>
            <a:off x="4660597" y="4767750"/>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b="1" dirty="0">
                <a:solidFill>
                  <a:schemeClr val="tx2"/>
                </a:solidFill>
              </a:rPr>
              <a:t>△</a:t>
            </a:r>
            <a:endParaRPr lang="en-US" altLang="ja-JP" sz="3200" b="1" dirty="0">
              <a:solidFill>
                <a:schemeClr val="tx2"/>
              </a:solidFill>
            </a:endParaRPr>
          </a:p>
        </p:txBody>
      </p:sp>
      <p:sp>
        <p:nvSpPr>
          <p:cNvPr id="29" name="コンテンツ プレースホルダー 2">
            <a:extLst>
              <a:ext uri="{FF2B5EF4-FFF2-40B4-BE49-F238E27FC236}">
                <a16:creationId xmlns:a16="http://schemas.microsoft.com/office/drawing/2014/main" id="{1B27223E-3BFA-4DF9-A181-51F0D823598D}"/>
              </a:ext>
            </a:extLst>
          </p:cNvPr>
          <p:cNvSpPr txBox="1">
            <a:spLocks/>
          </p:cNvSpPr>
          <p:nvPr/>
        </p:nvSpPr>
        <p:spPr>
          <a:xfrm>
            <a:off x="6757154" y="4762988"/>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30" name="コンテンツ プレースホルダー 2">
            <a:extLst>
              <a:ext uri="{FF2B5EF4-FFF2-40B4-BE49-F238E27FC236}">
                <a16:creationId xmlns:a16="http://schemas.microsoft.com/office/drawing/2014/main" id="{4678A23C-CD8E-4C31-B0CF-C76102DF9C9F}"/>
              </a:ext>
            </a:extLst>
          </p:cNvPr>
          <p:cNvSpPr txBox="1">
            <a:spLocks/>
          </p:cNvSpPr>
          <p:nvPr/>
        </p:nvSpPr>
        <p:spPr>
          <a:xfrm>
            <a:off x="4660597" y="5483665"/>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2"/>
                </a:solidFill>
              </a:rPr>
              <a:t>×</a:t>
            </a:r>
            <a:endParaRPr lang="en-US" altLang="ja-JP" sz="3200" dirty="0">
              <a:solidFill>
                <a:schemeClr val="tx2"/>
              </a:solidFill>
            </a:endParaRPr>
          </a:p>
        </p:txBody>
      </p:sp>
      <p:sp>
        <p:nvSpPr>
          <p:cNvPr id="31" name="コンテンツ プレースホルダー 2">
            <a:extLst>
              <a:ext uri="{FF2B5EF4-FFF2-40B4-BE49-F238E27FC236}">
                <a16:creationId xmlns:a16="http://schemas.microsoft.com/office/drawing/2014/main" id="{441EC6C8-BBE5-4E92-AAD1-05A7914D2DB1}"/>
              </a:ext>
            </a:extLst>
          </p:cNvPr>
          <p:cNvSpPr txBox="1">
            <a:spLocks/>
          </p:cNvSpPr>
          <p:nvPr/>
        </p:nvSpPr>
        <p:spPr>
          <a:xfrm>
            <a:off x="6757154" y="5483665"/>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2"/>
                </a:solidFill>
              </a:rPr>
              <a:t>×</a:t>
            </a:r>
            <a:endParaRPr lang="en-US" altLang="ja-JP" sz="3200" dirty="0">
              <a:solidFill>
                <a:schemeClr val="tx2"/>
              </a:solidFill>
            </a:endParaRPr>
          </a:p>
        </p:txBody>
      </p:sp>
      <p:pic>
        <p:nvPicPr>
          <p:cNvPr id="33" name="図 32" descr="室内, 猫, 並べられている, 眠っている が含まれている画像&#10;&#10;非常に高い精度で生成された説明">
            <a:extLst>
              <a:ext uri="{FF2B5EF4-FFF2-40B4-BE49-F238E27FC236}">
                <a16:creationId xmlns:a16="http://schemas.microsoft.com/office/drawing/2014/main" id="{8FB2ABF7-7173-4082-9977-8B6621327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640" y="2618718"/>
            <a:ext cx="1907303" cy="1271535"/>
          </a:xfrm>
          <a:prstGeom prst="rect">
            <a:avLst/>
          </a:prstGeom>
        </p:spPr>
      </p:pic>
      <p:sp>
        <p:nvSpPr>
          <p:cNvPr id="34" name="正方形/長方形 33">
            <a:extLst>
              <a:ext uri="{FF2B5EF4-FFF2-40B4-BE49-F238E27FC236}">
                <a16:creationId xmlns:a16="http://schemas.microsoft.com/office/drawing/2014/main" id="{9F9C1534-BD5C-4F73-939B-A2AD9621D47D}"/>
              </a:ext>
            </a:extLst>
          </p:cNvPr>
          <p:cNvSpPr/>
          <p:nvPr/>
        </p:nvSpPr>
        <p:spPr>
          <a:xfrm>
            <a:off x="4559300" y="6609077"/>
            <a:ext cx="4572000" cy="246221"/>
          </a:xfrm>
          <a:prstGeom prst="rect">
            <a:avLst/>
          </a:prstGeom>
        </p:spPr>
        <p:txBody>
          <a:bodyPr>
            <a:spAutoFit/>
          </a:bodyPr>
          <a:lstStyle/>
          <a:p>
            <a:pPr algn="r"/>
            <a:r>
              <a:rPr lang="en-US" altLang="ja-JP" sz="1000" dirty="0">
                <a:solidFill>
                  <a:schemeClr val="tx1">
                    <a:lumMod val="50000"/>
                    <a:lumOff val="50000"/>
                  </a:schemeClr>
                </a:solidFill>
              </a:rPr>
              <a:t>https://dc.watch.impress.co.jp/docs/news/dcm/740155.html</a:t>
            </a:r>
            <a:endParaRPr lang="ja-JP" altLang="en-US" sz="1000" dirty="0">
              <a:solidFill>
                <a:schemeClr val="tx1">
                  <a:lumMod val="50000"/>
                  <a:lumOff val="50000"/>
                </a:schemeClr>
              </a:solidFill>
            </a:endParaRPr>
          </a:p>
        </p:txBody>
      </p:sp>
      <p:pic>
        <p:nvPicPr>
          <p:cNvPr id="1026" name="Picture 2" descr="http://www.idl.rie.shizuoka.ac.jp/study/project/tof/range_image.jpg">
            <a:extLst>
              <a:ext uri="{FF2B5EF4-FFF2-40B4-BE49-F238E27FC236}">
                <a16:creationId xmlns:a16="http://schemas.microsoft.com/office/drawing/2014/main" id="{12566317-37E0-4BF3-BFC5-D8043D578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645" y="2635852"/>
            <a:ext cx="1374847" cy="1220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c.watch.impress.co.jp/img/dcw/docs/740/155/005_s.jpg">
            <a:extLst>
              <a:ext uri="{FF2B5EF4-FFF2-40B4-BE49-F238E27FC236}">
                <a16:creationId xmlns:a16="http://schemas.microsoft.com/office/drawing/2014/main" id="{D46FBF38-9E43-4F3E-8525-EC45FEE136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597" y="2618718"/>
            <a:ext cx="1907303" cy="1271535"/>
          </a:xfrm>
          <a:prstGeom prst="rect">
            <a:avLst/>
          </a:prstGeom>
          <a:noFill/>
          <a:extLst>
            <a:ext uri="{909E8E84-426E-40DD-AFC4-6F175D3DCCD1}">
              <a14:hiddenFill xmlns:a14="http://schemas.microsoft.com/office/drawing/2010/main">
                <a:solidFill>
                  <a:srgbClr val="FFFFFF"/>
                </a:solidFill>
              </a14:hiddenFill>
            </a:ext>
          </a:extLst>
        </p:spPr>
      </p:pic>
      <p:sp>
        <p:nvSpPr>
          <p:cNvPr id="39" name="正方形/長方形 38">
            <a:extLst>
              <a:ext uri="{FF2B5EF4-FFF2-40B4-BE49-F238E27FC236}">
                <a16:creationId xmlns:a16="http://schemas.microsoft.com/office/drawing/2014/main" id="{5C4033CA-86BE-490B-8D34-9AD981CF67DF}"/>
              </a:ext>
            </a:extLst>
          </p:cNvPr>
          <p:cNvSpPr/>
          <p:nvPr/>
        </p:nvSpPr>
        <p:spPr>
          <a:xfrm>
            <a:off x="4559300" y="6335202"/>
            <a:ext cx="4572000" cy="246221"/>
          </a:xfrm>
          <a:prstGeom prst="rect">
            <a:avLst/>
          </a:prstGeom>
        </p:spPr>
        <p:txBody>
          <a:bodyPr>
            <a:spAutoFit/>
          </a:bodyPr>
          <a:lstStyle/>
          <a:p>
            <a:pPr algn="r"/>
            <a:r>
              <a:rPr lang="ja-JP" altLang="en-US" sz="1000" dirty="0">
                <a:solidFill>
                  <a:schemeClr val="tx1">
                    <a:lumMod val="50000"/>
                    <a:lumOff val="50000"/>
                  </a:schemeClr>
                </a:solidFill>
              </a:rPr>
              <a:t>http://www.idl.rie.shizuoka.ac.jp/study/project/tof/index.html</a:t>
            </a:r>
          </a:p>
        </p:txBody>
      </p:sp>
    </p:spTree>
    <p:extLst>
      <p:ext uri="{BB962C8B-B14F-4D97-AF65-F5344CB8AC3E}">
        <p14:creationId xmlns:p14="http://schemas.microsoft.com/office/powerpoint/2010/main" val="359288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8"/>
            <a:ext cx="8369299" cy="4312002"/>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年代に出現、この数十年で急速に発展してきた分野</a:t>
            </a:r>
            <a:endParaRPr lang="en-US" altLang="ja-JP" sz="2000" dirty="0">
              <a:solidFill>
                <a:schemeClr val="tx2"/>
              </a:solidFill>
            </a:endParaRPr>
          </a:p>
          <a:p>
            <a:pPr>
              <a:lnSpc>
                <a:spcPct val="100000"/>
              </a:lnSpc>
            </a:pPr>
            <a:r>
              <a:rPr lang="ja-JP" altLang="en-US" sz="2000" dirty="0">
                <a:solidFill>
                  <a:schemeClr val="tx2"/>
                </a:solidFill>
              </a:rPr>
              <a:t>目的：従来の写真技術の制限をなくし、これまでのカメラからは得</a:t>
            </a:r>
            <a:endParaRPr lang="en-US" altLang="ja-JP" sz="2000" dirty="0">
              <a:solidFill>
                <a:schemeClr val="tx2"/>
              </a:solidFill>
            </a:endParaRPr>
          </a:p>
          <a:p>
            <a:pPr marL="0" indent="0">
              <a:lnSpc>
                <a:spcPct val="100000"/>
              </a:lnSpc>
              <a:buNone/>
            </a:pPr>
            <a:r>
              <a:rPr lang="ja-JP" altLang="en-US" sz="2000" dirty="0">
                <a:solidFill>
                  <a:schemeClr val="tx2"/>
                </a:solidFill>
              </a:rPr>
              <a:t>　　　　 ら</a:t>
            </a:r>
            <a:r>
              <a:rPr lang="ja-JP" altLang="en-US" sz="2000" dirty="0" err="1">
                <a:solidFill>
                  <a:schemeClr val="tx2"/>
                </a:solidFill>
              </a:rPr>
              <a:t>れ</a:t>
            </a:r>
            <a:r>
              <a:rPr lang="ja-JP" altLang="en-US" sz="2000" dirty="0">
                <a:solidFill>
                  <a:schemeClr val="tx2"/>
                </a:solidFill>
              </a:rPr>
              <a:t>なかった視覚情報を取得して画像生成を行う</a:t>
            </a:r>
            <a:endParaRPr lang="en-US" altLang="ja-JP" sz="2000" dirty="0">
              <a:solidFill>
                <a:schemeClr val="tx2"/>
              </a:solidFill>
            </a:endParaRPr>
          </a:p>
          <a:p>
            <a:pPr>
              <a:lnSpc>
                <a:spcPct val="100000"/>
              </a:lnSpc>
            </a:pPr>
            <a:r>
              <a:rPr lang="ja-JP" altLang="en-US" sz="2000" dirty="0">
                <a:solidFill>
                  <a:schemeClr val="tx2"/>
                </a:solidFill>
              </a:rPr>
              <a:t>特徴：</a:t>
            </a:r>
            <a:r>
              <a:rPr lang="ja-JP" altLang="en-US" sz="2000" b="1" dirty="0">
                <a:solidFill>
                  <a:schemeClr val="tx2"/>
                </a:solidFill>
              </a:rPr>
              <a:t>一回の撮影</a:t>
            </a:r>
            <a:r>
              <a:rPr lang="ja-JP" altLang="en-US" sz="2000" dirty="0">
                <a:solidFill>
                  <a:schemeClr val="tx2"/>
                </a:solidFill>
              </a:rPr>
              <a:t>で視点やピントの異なる複数の画像の取得が可能</a:t>
            </a:r>
            <a:endParaRPr lang="en-US" altLang="ja-JP" sz="2000" dirty="0">
              <a:solidFill>
                <a:schemeClr val="tx2"/>
              </a:solidFill>
            </a:endParaRPr>
          </a:p>
          <a:p>
            <a:pPr marL="0" indent="0">
              <a:lnSpc>
                <a:spcPct val="100000"/>
              </a:lnSpc>
              <a:buNone/>
            </a:pPr>
            <a:r>
              <a:rPr lang="ja-JP" altLang="en-US" sz="2000" b="1" dirty="0">
                <a:solidFill>
                  <a:schemeClr val="tx2"/>
                </a:solidFill>
              </a:rPr>
              <a:t>　　 　　</a:t>
            </a:r>
            <a:r>
              <a:rPr lang="ja-JP" altLang="en-US" sz="2000" dirty="0">
                <a:solidFill>
                  <a:schemeClr val="tx2"/>
                </a:solidFill>
              </a:rPr>
              <a:t>画像処理、コンピュータービジョン、</a:t>
            </a:r>
            <a:r>
              <a:rPr lang="en-US" altLang="ja-JP" sz="2000" dirty="0">
                <a:solidFill>
                  <a:schemeClr val="tx2"/>
                </a:solidFill>
              </a:rPr>
              <a:t>CG</a:t>
            </a:r>
            <a:r>
              <a:rPr lang="ja-JP" altLang="en-US" sz="2000" dirty="0">
                <a:solidFill>
                  <a:schemeClr val="tx2"/>
                </a:solidFill>
              </a:rPr>
              <a:t>分野で注目</a:t>
            </a:r>
            <a:r>
              <a:rPr lang="ja-JP" altLang="en-US" sz="2000" b="1" dirty="0">
                <a:solidFill>
                  <a:schemeClr val="tx2"/>
                </a:solidFill>
              </a:rPr>
              <a:t>　　</a:t>
            </a:r>
            <a:endParaRPr kumimoji="1" lang="en-US" altLang="ja-JP" sz="2000" b="1" dirty="0">
              <a:solidFill>
                <a:schemeClr val="tx2"/>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運動競技, スポーツ, 建物, 写真 が含まれている画像&#10;&#10;非常に高い精度で生成された説明">
            <a:extLst>
              <a:ext uri="{FF2B5EF4-FFF2-40B4-BE49-F238E27FC236}">
                <a16:creationId xmlns:a16="http://schemas.microsoft.com/office/drawing/2014/main" id="{F2E4BD2F-EA4F-41D1-A52E-15CE9BD1C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66" y="4399282"/>
            <a:ext cx="3066927" cy="2326256"/>
          </a:xfrm>
          <a:prstGeom prst="rect">
            <a:avLst/>
          </a:prstGeom>
        </p:spPr>
      </p:pic>
      <p:pic>
        <p:nvPicPr>
          <p:cNvPr id="20" name="図 19" descr="室内, 猫, 並べられている, 眠っている が含まれている画像&#10;&#10;非常に高い精度で生成された説明">
            <a:extLst>
              <a:ext uri="{FF2B5EF4-FFF2-40B4-BE49-F238E27FC236}">
                <a16:creationId xmlns:a16="http://schemas.microsoft.com/office/drawing/2014/main" id="{936338FF-F85B-49EF-8A2D-D73632BA9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320" y="5562410"/>
            <a:ext cx="1467612" cy="978408"/>
          </a:xfrm>
          <a:prstGeom prst="rect">
            <a:avLst/>
          </a:prstGeom>
        </p:spPr>
      </p:pic>
      <p:sp>
        <p:nvSpPr>
          <p:cNvPr id="21" name="コンテンツ プレースホルダー 2">
            <a:extLst>
              <a:ext uri="{FF2B5EF4-FFF2-40B4-BE49-F238E27FC236}">
                <a16:creationId xmlns:a16="http://schemas.microsoft.com/office/drawing/2014/main" id="{442C5404-799A-42EE-A68D-A3B6F1A32AC1}"/>
              </a:ext>
            </a:extLst>
          </p:cNvPr>
          <p:cNvSpPr txBox="1">
            <a:spLocks/>
          </p:cNvSpPr>
          <p:nvPr/>
        </p:nvSpPr>
        <p:spPr>
          <a:xfrm>
            <a:off x="1173766"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多視点画像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351AFAA1-15BF-4561-9A75-E8497AA0A5CC}"/>
              </a:ext>
            </a:extLst>
          </p:cNvPr>
          <p:cNvSpPr txBox="1">
            <a:spLocks/>
          </p:cNvSpPr>
          <p:nvPr/>
        </p:nvSpPr>
        <p:spPr>
          <a:xfrm>
            <a:off x="4886663"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全焦点画像</a:t>
            </a:r>
            <a:endParaRPr lang="en-US" altLang="ja-JP" sz="1800" b="1" dirty="0">
              <a:solidFill>
                <a:schemeClr val="tx2"/>
              </a:solidFill>
            </a:endParaRPr>
          </a:p>
        </p:txBody>
      </p:sp>
      <p:pic>
        <p:nvPicPr>
          <p:cNvPr id="24" name="図 23" descr="室内, 食べ物, 座っている, 猫 が含まれている画像&#10;&#10;高い精度で生成された説明">
            <a:extLst>
              <a:ext uri="{FF2B5EF4-FFF2-40B4-BE49-F238E27FC236}">
                <a16:creationId xmlns:a16="http://schemas.microsoft.com/office/drawing/2014/main" id="{A56176C6-5E8D-4681-B553-3AA7009B9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63" y="4450106"/>
            <a:ext cx="1467612" cy="978408"/>
          </a:xfrm>
          <a:prstGeom prst="rect">
            <a:avLst/>
          </a:prstGeom>
        </p:spPr>
      </p:pic>
      <p:pic>
        <p:nvPicPr>
          <p:cNvPr id="25" name="図 24" descr="猫, 室内, 並べられている, 哺乳動物 が含まれている画像&#10;&#10;非常に高い精度で生成された説明">
            <a:extLst>
              <a:ext uri="{FF2B5EF4-FFF2-40B4-BE49-F238E27FC236}">
                <a16:creationId xmlns:a16="http://schemas.microsoft.com/office/drawing/2014/main" id="{8833B0EE-DA2C-416A-9E37-0DB6CEADD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977" y="4440481"/>
            <a:ext cx="1467612" cy="978408"/>
          </a:xfrm>
          <a:prstGeom prst="rect">
            <a:avLst/>
          </a:prstGeom>
        </p:spPr>
      </p:pic>
    </p:spTree>
    <p:extLst>
      <p:ext uri="{BB962C8B-B14F-4D97-AF65-F5344CB8AC3E}">
        <p14:creationId xmlns:p14="http://schemas.microsoft.com/office/powerpoint/2010/main" val="156799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590420"/>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5134362"/>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a:t>
            </a:r>
            <a:endParaRPr lang="en-US" altLang="ja-JP" sz="2000"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pPr marL="0" indent="0">
              <a:buNone/>
            </a:pPr>
            <a:r>
              <a:rPr lang="ja-JP" altLang="en-US" sz="2000" b="1" dirty="0">
                <a:solidFill>
                  <a:schemeClr val="tx2"/>
                </a:solidFill>
              </a:rPr>
              <a:t>　</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861384"/>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5042580"/>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右中かっこ 31">
            <a:extLst>
              <a:ext uri="{FF2B5EF4-FFF2-40B4-BE49-F238E27FC236}">
                <a16:creationId xmlns:a16="http://schemas.microsoft.com/office/drawing/2014/main" id="{600D6144-8915-4DDB-B0C1-30E774FE4A65}"/>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01B83B11-6BE6-4DCD-BA27-7741F2B44F27}"/>
              </a:ext>
            </a:extLst>
          </p:cNvPr>
          <p:cNvSpPr/>
          <p:nvPr/>
        </p:nvSpPr>
        <p:spPr>
          <a:xfrm>
            <a:off x="4788048" y="4180571"/>
            <a:ext cx="3501958"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a:t>従来の写真技術のカバー範囲</a:t>
            </a:r>
          </a:p>
        </p:txBody>
      </p:sp>
    </p:spTree>
    <p:extLst>
      <p:ext uri="{BB962C8B-B14F-4D97-AF65-F5344CB8AC3E}">
        <p14:creationId xmlns:p14="http://schemas.microsoft.com/office/powerpoint/2010/main" val="44645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矢印: 右 129">
            <a:extLst>
              <a:ext uri="{FF2B5EF4-FFF2-40B4-BE49-F238E27FC236}">
                <a16:creationId xmlns:a16="http://schemas.microsoft.com/office/drawing/2014/main" id="{FFC602F8-C460-4B50-8E1D-7FE47A5B8E7F}"/>
              </a:ext>
            </a:extLst>
          </p:cNvPr>
          <p:cNvSpPr/>
          <p:nvPr/>
        </p:nvSpPr>
        <p:spPr>
          <a:xfrm>
            <a:off x="1113179" y="3445556"/>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972C267F-B602-406D-840E-30D4EA37C273}"/>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EE0FFF5C-A4FA-47B4-A16F-F64780591295}"/>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1F3ED82-FFE4-44D3-9C06-95FC698DE219}"/>
              </a:ext>
            </a:extLst>
          </p:cNvPr>
          <p:cNvCxnSpPr>
            <a:cxnSpLocks/>
            <a:stCxn id="85" idx="0"/>
            <a:endCxn id="125"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ABE00E8-8387-472C-B987-247C336EB86E}"/>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C0C2D9A-619D-4245-B4FE-B4866C0D37D5}"/>
              </a:ext>
            </a:extLst>
          </p:cNvPr>
          <p:cNvGrpSpPr/>
          <p:nvPr/>
        </p:nvGrpSpPr>
        <p:grpSpPr>
          <a:xfrm>
            <a:off x="1526947" y="4590420"/>
            <a:ext cx="3372483" cy="1975556"/>
            <a:chOff x="1128889" y="2968977"/>
            <a:chExt cx="3372483" cy="1975556"/>
          </a:xfrm>
        </p:grpSpPr>
        <p:sp>
          <p:nvSpPr>
            <p:cNvPr id="84" name="円弧 83">
              <a:extLst>
                <a:ext uri="{FF2B5EF4-FFF2-40B4-BE49-F238E27FC236}">
                  <a16:creationId xmlns:a16="http://schemas.microsoft.com/office/drawing/2014/main" id="{F810BE75-878C-4F75-88F5-04CB6748F212}"/>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円弧 84">
              <a:extLst>
                <a:ext uri="{FF2B5EF4-FFF2-40B4-BE49-F238E27FC236}">
                  <a16:creationId xmlns:a16="http://schemas.microsoft.com/office/drawing/2014/main" id="{3343744B-9647-46E2-8635-F4E726DB0FF7}"/>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6" name="コンテンツ プレースホルダー 2">
            <a:extLst>
              <a:ext uri="{FF2B5EF4-FFF2-40B4-BE49-F238E27FC236}">
                <a16:creationId xmlns:a16="http://schemas.microsoft.com/office/drawing/2014/main" id="{BCFBD10C-247E-4873-B95A-EBB0EC322F24}"/>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87" name="コンテンツ プレースホルダー 2">
            <a:extLst>
              <a:ext uri="{FF2B5EF4-FFF2-40B4-BE49-F238E27FC236}">
                <a16:creationId xmlns:a16="http://schemas.microsoft.com/office/drawing/2014/main" id="{92D038CF-75AE-40A1-BF2C-226F054453F0}"/>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88" name="コンテンツ プレースホルダー 2">
            <a:extLst>
              <a:ext uri="{FF2B5EF4-FFF2-40B4-BE49-F238E27FC236}">
                <a16:creationId xmlns:a16="http://schemas.microsoft.com/office/drawing/2014/main" id="{B47569D3-E0D7-4DB0-9162-F1FEC7277636}"/>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89" name="グループ化 88">
            <a:extLst>
              <a:ext uri="{FF2B5EF4-FFF2-40B4-BE49-F238E27FC236}">
                <a16:creationId xmlns:a16="http://schemas.microsoft.com/office/drawing/2014/main" id="{9FC687EE-23D8-49CC-94CE-05976CB9A129}"/>
              </a:ext>
            </a:extLst>
          </p:cNvPr>
          <p:cNvGrpSpPr/>
          <p:nvPr/>
        </p:nvGrpSpPr>
        <p:grpSpPr>
          <a:xfrm>
            <a:off x="6705509" y="5134362"/>
            <a:ext cx="1269648" cy="952236"/>
            <a:chOff x="7309480" y="2677685"/>
            <a:chExt cx="720000" cy="540000"/>
          </a:xfrm>
        </p:grpSpPr>
        <p:sp>
          <p:nvSpPr>
            <p:cNvPr id="90" name="正方形/長方形 89">
              <a:extLst>
                <a:ext uri="{FF2B5EF4-FFF2-40B4-BE49-F238E27FC236}">
                  <a16:creationId xmlns:a16="http://schemas.microsoft.com/office/drawing/2014/main" id="{F0128F73-FAA4-49D4-8878-DB5CA463C38C}"/>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91" name="グループ化 90">
              <a:extLst>
                <a:ext uri="{FF2B5EF4-FFF2-40B4-BE49-F238E27FC236}">
                  <a16:creationId xmlns:a16="http://schemas.microsoft.com/office/drawing/2014/main" id="{8666E531-EDAB-4332-8FE0-53B1098567DD}"/>
                </a:ext>
              </a:extLst>
            </p:cNvPr>
            <p:cNvGrpSpPr>
              <a:grpSpLocks noChangeAspect="1"/>
            </p:cNvGrpSpPr>
            <p:nvPr/>
          </p:nvGrpSpPr>
          <p:grpSpPr>
            <a:xfrm>
              <a:off x="7624867" y="2768616"/>
              <a:ext cx="89225" cy="401152"/>
              <a:chOff x="1242270" y="2856135"/>
              <a:chExt cx="311150" cy="1398919"/>
            </a:xfrm>
          </p:grpSpPr>
          <p:sp>
            <p:nvSpPr>
              <p:cNvPr id="92" name="正方形/長方形 91">
                <a:extLst>
                  <a:ext uri="{FF2B5EF4-FFF2-40B4-BE49-F238E27FC236}">
                    <a16:creationId xmlns:a16="http://schemas.microsoft.com/office/drawing/2014/main" id="{43D04EF3-83EC-40E4-9B38-D4F323994225}"/>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涙形 92">
                <a:extLst>
                  <a:ext uri="{FF2B5EF4-FFF2-40B4-BE49-F238E27FC236}">
                    <a16:creationId xmlns:a16="http://schemas.microsoft.com/office/drawing/2014/main" id="{84059D26-9343-4859-85D4-1DAAA117EF48}"/>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316CB1E5-46C2-4641-B962-09C1BA611EB4}"/>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涙形 94">
                <a:extLst>
                  <a:ext uri="{FF2B5EF4-FFF2-40B4-BE49-F238E27FC236}">
                    <a16:creationId xmlns:a16="http://schemas.microsoft.com/office/drawing/2014/main" id="{7196D09D-A042-4135-9394-BB1D95CEB68B}"/>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a:extLst>
              <a:ext uri="{FF2B5EF4-FFF2-40B4-BE49-F238E27FC236}">
                <a16:creationId xmlns:a16="http://schemas.microsoft.com/office/drawing/2014/main" id="{4BD1D82C-939F-441D-9EDE-963E3CE90183}"/>
              </a:ext>
            </a:extLst>
          </p:cNvPr>
          <p:cNvGrpSpPr/>
          <p:nvPr/>
        </p:nvGrpSpPr>
        <p:grpSpPr>
          <a:xfrm>
            <a:off x="4788048" y="4861384"/>
            <a:ext cx="237276" cy="1430344"/>
            <a:chOff x="6810585" y="2721795"/>
            <a:chExt cx="158045" cy="1656372"/>
          </a:xfrm>
        </p:grpSpPr>
        <p:sp>
          <p:nvSpPr>
            <p:cNvPr id="97" name="正方形/長方形 96">
              <a:extLst>
                <a:ext uri="{FF2B5EF4-FFF2-40B4-BE49-F238E27FC236}">
                  <a16:creationId xmlns:a16="http://schemas.microsoft.com/office/drawing/2014/main" id="{5A5077F5-8BEA-4A45-9B8B-1811642D967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01E1BB6B-C4D8-446E-850F-22D553BCBC74}"/>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3106877E-8871-40FF-A8AB-C414A6A29AAA}"/>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951F0B70-36BA-4DFD-9F33-07BADA40D6A3}"/>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7569408A-9419-469D-B5BE-668DC480EB25}"/>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BE26EFD3-B11A-44DD-9621-F3B0C480A47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121CAC23-0A85-4112-89E8-90B184F604C7}"/>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0695BD81-56A1-4B10-8327-22C1D28658DB}"/>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F84E28B-0172-4F13-89D8-3C476CE7B3C0}"/>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C2C3B2E4-B6F4-46BD-B456-F1D981D2513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B1F5BD41-6FD3-4D7E-9620-4EC195227651}"/>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a:extLst>
                <a:ext uri="{FF2B5EF4-FFF2-40B4-BE49-F238E27FC236}">
                  <a16:creationId xmlns:a16="http://schemas.microsoft.com/office/drawing/2014/main" id="{569E99AD-AAED-47BC-84C8-7BDA4DD847B5}"/>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625548FF-2C4F-484C-B79F-DDB5B9BEEAE9}"/>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C7A564CA-1E00-43EE-B920-A161A4D57A4A}"/>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FD4A111F-8993-479F-AD9B-1ECB9111821B}"/>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A79C401E-78D8-40F3-989F-9B88B59DA3D5}"/>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C74538B8-01A5-4B32-B217-B4F289CE49A3}"/>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32ECC3-F02A-4A79-9EB3-E57BC4A20ECB}"/>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F5A4770E-B82C-485F-8A78-8BAB58554E6A}"/>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37788DAD-2F1A-4984-94B1-8DA148430E49}"/>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9744D6D1-6A34-4B8A-BFC7-2FD2076396DC}"/>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8" name="コンテンツ プレースホルダー 2">
            <a:extLst>
              <a:ext uri="{FF2B5EF4-FFF2-40B4-BE49-F238E27FC236}">
                <a16:creationId xmlns:a16="http://schemas.microsoft.com/office/drawing/2014/main" id="{04BAFF57-734F-4577-89B0-822E9EB330F4}"/>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9" name="直線コネクタ 118">
            <a:extLst>
              <a:ext uri="{FF2B5EF4-FFF2-40B4-BE49-F238E27FC236}">
                <a16:creationId xmlns:a16="http://schemas.microsoft.com/office/drawing/2014/main" id="{004542DD-28B9-4525-BAEC-0818AE88376A}"/>
              </a:ext>
            </a:extLst>
          </p:cNvPr>
          <p:cNvCxnSpPr>
            <a:stCxn id="85" idx="0"/>
            <a:endCxn id="107"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FB667EE-9E0F-4705-8719-889EACA39943}"/>
              </a:ext>
            </a:extLst>
          </p:cNvPr>
          <p:cNvCxnSpPr>
            <a:stCxn id="85" idx="2"/>
            <a:endCxn id="107"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0911AC2-8D39-4EBA-9489-8250E37A180E}"/>
              </a:ext>
            </a:extLst>
          </p:cNvPr>
          <p:cNvCxnSpPr>
            <a:cxnSpLocks/>
            <a:endCxn id="107"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112920AD-96E7-4E24-820A-528DFB8B5095}"/>
              </a:ext>
            </a:extLst>
          </p:cNvPr>
          <p:cNvCxnSpPr>
            <a:cxnSpLocks/>
            <a:endCxn id="107"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23" name="グループ化 122">
            <a:extLst>
              <a:ext uri="{FF2B5EF4-FFF2-40B4-BE49-F238E27FC236}">
                <a16:creationId xmlns:a16="http://schemas.microsoft.com/office/drawing/2014/main" id="{280BF6EC-E7CB-4B24-99A9-404121704333}"/>
              </a:ext>
            </a:extLst>
          </p:cNvPr>
          <p:cNvGrpSpPr/>
          <p:nvPr/>
        </p:nvGrpSpPr>
        <p:grpSpPr>
          <a:xfrm>
            <a:off x="1180062" y="5042580"/>
            <a:ext cx="286544" cy="1215614"/>
            <a:chOff x="1365800" y="4646917"/>
            <a:chExt cx="286544" cy="1215614"/>
          </a:xfrm>
        </p:grpSpPr>
        <p:sp>
          <p:nvSpPr>
            <p:cNvPr id="124" name="正方形/長方形 123">
              <a:extLst>
                <a:ext uri="{FF2B5EF4-FFF2-40B4-BE49-F238E27FC236}">
                  <a16:creationId xmlns:a16="http://schemas.microsoft.com/office/drawing/2014/main" id="{E52985B0-40E3-45B2-9E36-94B08ECFEC8A}"/>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涙形 124">
              <a:extLst>
                <a:ext uri="{FF2B5EF4-FFF2-40B4-BE49-F238E27FC236}">
                  <a16:creationId xmlns:a16="http://schemas.microsoft.com/office/drawing/2014/main" id="{B48FC6AC-361D-492A-B517-A3E5C90C1AEE}"/>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F41C851C-9EB6-42EE-B825-8AB8D4425D3A}"/>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14F48F10-0E9D-4323-AEE0-5E78F20493A6}"/>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8" name="矢印: 右 127">
            <a:extLst>
              <a:ext uri="{FF2B5EF4-FFF2-40B4-BE49-F238E27FC236}">
                <a16:creationId xmlns:a16="http://schemas.microsoft.com/office/drawing/2014/main" id="{D9D2334A-D06B-471E-8E0F-4C315E486F1D}"/>
              </a:ext>
            </a:extLst>
          </p:cNvPr>
          <p:cNvSpPr/>
          <p:nvPr/>
        </p:nvSpPr>
        <p:spPr>
          <a:xfrm>
            <a:off x="4788048" y="4180571"/>
            <a:ext cx="3501958" cy="718753"/>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b="1" dirty="0"/>
              <a:t>従来の写真技術のカバー範囲</a:t>
            </a:r>
          </a:p>
        </p:txBody>
      </p:sp>
      <p:sp>
        <p:nvSpPr>
          <p:cNvPr id="129" name="右中かっこ 128">
            <a:extLst>
              <a:ext uri="{FF2B5EF4-FFF2-40B4-BE49-F238E27FC236}">
                <a16:creationId xmlns:a16="http://schemas.microsoft.com/office/drawing/2014/main" id="{47E264BD-A043-41DD-861B-30FB374C8559}"/>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3502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74" name="矢印: 右 73">
            <a:extLst>
              <a:ext uri="{FF2B5EF4-FFF2-40B4-BE49-F238E27FC236}">
                <a16:creationId xmlns:a16="http://schemas.microsoft.com/office/drawing/2014/main" id="{C1C93642-8877-4CB8-A779-A8300A19E93A}"/>
              </a:ext>
            </a:extLst>
          </p:cNvPr>
          <p:cNvSpPr/>
          <p:nvPr/>
        </p:nvSpPr>
        <p:spPr>
          <a:xfrm rot="5400000">
            <a:off x="4238038" y="4035050"/>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E0E7AAB3-7568-4972-9F7F-92E3F0B43185}"/>
              </a:ext>
            </a:extLst>
          </p:cNvPr>
          <p:cNvSpPr/>
          <p:nvPr/>
        </p:nvSpPr>
        <p:spPr>
          <a:xfrm>
            <a:off x="381000" y="5180037"/>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空間の全光線情報を一回で記録できるライトフィールドカメラを用い、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166DCA22-6167-4091-907F-FFC4704EF051}"/>
              </a:ext>
            </a:extLst>
          </p:cNvPr>
          <p:cNvSpPr/>
          <p:nvPr/>
        </p:nvSpPr>
        <p:spPr>
          <a:xfrm>
            <a:off x="381000" y="4751301"/>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
        <p:nvSpPr>
          <p:cNvPr id="12" name="正方形/長方形 11">
            <a:extLst>
              <a:ext uri="{FF2B5EF4-FFF2-40B4-BE49-F238E27FC236}">
                <a16:creationId xmlns:a16="http://schemas.microsoft.com/office/drawing/2014/main" id="{12D7B8CA-F7F5-4F31-B0FD-E75D6DB44897}"/>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396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29546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94274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8" idx="6"/>
            </p:cNvCxnSpPr>
            <p:nvPr/>
          </p:nvCxnSpPr>
          <p:spPr>
            <a:xfrm>
              <a:off x="1062197" y="5231214"/>
              <a:ext cx="4068657" cy="944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473839"/>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画像の生成</a:t>
            </a:r>
            <a:endParaRPr lang="en-US" altLang="ja-JP" sz="2400" b="1" dirty="0">
              <a:solidFill>
                <a:schemeClr val="tx2"/>
              </a:solidFill>
            </a:endParaRPr>
          </a:p>
          <a:p>
            <a:pPr>
              <a:lnSpc>
                <a:spcPct val="100000"/>
              </a:lnSpc>
            </a:pPr>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マイクロレンズごとにカバーする画素の値を平均し、物体に焦点を</a:t>
            </a:r>
            <a:endParaRPr lang="en-US" altLang="ja-JP" sz="2000" dirty="0">
              <a:solidFill>
                <a:schemeClr val="tx2"/>
              </a:solidFill>
            </a:endParaRPr>
          </a:p>
          <a:p>
            <a:pPr marL="0" indent="0">
              <a:lnSpc>
                <a:spcPct val="100000"/>
              </a:lnSpc>
              <a:buNone/>
            </a:pPr>
            <a:r>
              <a:rPr lang="ja-JP" altLang="en-US" sz="2000" dirty="0">
                <a:solidFill>
                  <a:schemeClr val="tx2"/>
                </a:solidFill>
              </a:rPr>
              <a:t>　 合わせた画像を生成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cxnSp>
        <p:nvCxnSpPr>
          <p:cNvPr id="93" name="直線矢印コネクタ 92">
            <a:extLst>
              <a:ext uri="{FF2B5EF4-FFF2-40B4-BE49-F238E27FC236}">
                <a16:creationId xmlns:a16="http://schemas.microsoft.com/office/drawing/2014/main" id="{8B2A588A-99F1-42CE-A750-981CFC782E40}"/>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BE08D4A3-8DCE-4C1F-B6ED-EEDE63264D7E}"/>
              </a:ext>
            </a:extLst>
          </p:cNvPr>
          <p:cNvCxnSpPr/>
          <p:nvPr/>
        </p:nvCxnSpPr>
        <p:spPr>
          <a:xfrm flipH="1">
            <a:off x="8398006" y="446984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E62EAF89-5A66-4A32-A80C-591658A4D5C1}"/>
              </a:ext>
            </a:extLst>
          </p:cNvPr>
          <p:cNvCxnSpPr/>
          <p:nvPr/>
        </p:nvCxnSpPr>
        <p:spPr>
          <a:xfrm flipH="1">
            <a:off x="8398006" y="4390305"/>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0299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3769</TotalTime>
  <Words>1762</Words>
  <Application>Microsoft Office PowerPoint</Application>
  <PresentationFormat>画面に合わせる (4:3)</PresentationFormat>
  <Paragraphs>329</Paragraphs>
  <Slides>21</Slides>
  <Notes>18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Meiryo UI</vt:lpstr>
      <vt:lpstr>メイリオ</vt:lpstr>
      <vt:lpstr>游ゴシック</vt:lpstr>
      <vt:lpstr>Arial</vt:lpstr>
      <vt:lpstr>Segoe UI Emoji</vt:lpstr>
      <vt:lpstr>Times New Roman</vt:lpstr>
      <vt:lpstr>Wingdings</vt:lpstr>
      <vt:lpstr>Office テーマ</vt:lpstr>
      <vt:lpstr>コンピューテーショナルフォトグラフィに基づく 3次元計測による物体認識手法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 </cp:lastModifiedBy>
  <cp:revision>933</cp:revision>
  <dcterms:created xsi:type="dcterms:W3CDTF">2018-02-06T09:58:42Z</dcterms:created>
  <dcterms:modified xsi:type="dcterms:W3CDTF">2018-02-19T01:42:57Z</dcterms:modified>
</cp:coreProperties>
</file>