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2"/>
  </p:notesMasterIdLst>
  <p:handoutMasterIdLst>
    <p:handoutMasterId r:id="rId23"/>
  </p:handoutMasterIdLst>
  <p:sldIdLst>
    <p:sldId id="272" r:id="rId2"/>
    <p:sldId id="282" r:id="rId3"/>
    <p:sldId id="309" r:id="rId4"/>
    <p:sldId id="284" r:id="rId5"/>
    <p:sldId id="322" r:id="rId6"/>
    <p:sldId id="286" r:id="rId7"/>
    <p:sldId id="317" r:id="rId8"/>
    <p:sldId id="323" r:id="rId9"/>
    <p:sldId id="296" r:id="rId10"/>
    <p:sldId id="293" r:id="rId11"/>
    <p:sldId id="298" r:id="rId12"/>
    <p:sldId id="306" r:id="rId13"/>
    <p:sldId id="310" r:id="rId14"/>
    <p:sldId id="324" r:id="rId15"/>
    <p:sldId id="292" r:id="rId16"/>
    <p:sldId id="311" r:id="rId17"/>
    <p:sldId id="318" r:id="rId18"/>
    <p:sldId id="319" r:id="rId19"/>
    <p:sldId id="321" r:id="rId20"/>
    <p:sldId id="32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6582" autoAdjust="0"/>
  </p:normalViewPr>
  <p:slideViewPr>
    <p:cSldViewPr>
      <p:cViewPr>
        <p:scale>
          <a:sx n="99" d="100"/>
          <a:sy n="99" d="100"/>
        </p:scale>
        <p:origin x="256" y="4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6" d="100"/>
          <a:sy n="86" d="100"/>
        </p:scale>
        <p:origin x="378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EDD099-478B-408F-B2E2-2EF679CB70C6}" type="datetimeFigureOut">
              <a:rPr kumimoji="1" lang="ja-JP" altLang="en-US" smtClean="0"/>
              <a:t>2017/3/20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E668F8-6B0A-4032-B51A-47CE71715AD4}" type="slidenum">
              <a:rPr kumimoji="1" lang="ja-JP" altLang="en-US" smtClean="0"/>
              <a:t>‹#›</a:t>
            </a:fld>
            <a:endParaRPr kumimoji="1" lang="ja-JP" altLang="en-US"/>
          </a:p>
        </p:txBody>
      </p:sp>
    </p:spTree>
    <p:extLst>
      <p:ext uri="{BB962C8B-B14F-4D97-AF65-F5344CB8AC3E}">
        <p14:creationId xmlns:p14="http://schemas.microsoft.com/office/powerpoint/2010/main" val="3644932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F8D8B-F524-4FD8-A62C-0722C2942D10}" type="datetimeFigureOut">
              <a:rPr kumimoji="1" lang="ja-JP" altLang="en-US" smtClean="0"/>
              <a:t>2017/3/20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A84FB-B290-4B51-85F3-9055F1B66998}" type="slidenum">
              <a:rPr kumimoji="1" lang="ja-JP" altLang="en-US" smtClean="0"/>
              <a:t>‹#›</a:t>
            </a:fld>
            <a:endParaRPr kumimoji="1" lang="ja-JP" altLang="en-US"/>
          </a:p>
        </p:txBody>
      </p:sp>
    </p:spTree>
    <p:extLst>
      <p:ext uri="{BB962C8B-B14F-4D97-AF65-F5344CB8AC3E}">
        <p14:creationId xmlns:p14="http://schemas.microsoft.com/office/powerpoint/2010/main" val="19930105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26A84FB-B290-4B51-85F3-9055F1B66998}" type="slidenum">
              <a:rPr kumimoji="1" lang="ja-JP" altLang="en-US" smtClean="0"/>
              <a:t>12</a:t>
            </a:fld>
            <a:endParaRPr kumimoji="1" lang="ja-JP" altLang="en-US"/>
          </a:p>
        </p:txBody>
      </p:sp>
    </p:spTree>
    <p:extLst>
      <p:ext uri="{BB962C8B-B14F-4D97-AF65-F5344CB8AC3E}">
        <p14:creationId xmlns:p14="http://schemas.microsoft.com/office/powerpoint/2010/main" val="1950702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pic>
        <p:nvPicPr>
          <p:cNvPr id="4" name="Picture 2" descr="C:\project\PPTtemplate\08_simple\Cov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タイトル 1"/>
          <p:cNvSpPr>
            <a:spLocks noGrp="1"/>
          </p:cNvSpPr>
          <p:nvPr>
            <p:ph type="ctrTitle"/>
          </p:nvPr>
        </p:nvSpPr>
        <p:spPr>
          <a:xfrm>
            <a:off x="323528" y="2852936"/>
            <a:ext cx="8496944" cy="1089199"/>
          </a:xfrm>
          <a:prstGeom prst="rect">
            <a:avLst/>
          </a:prstGeom>
        </p:spPr>
        <p:txBody>
          <a:bodyPr/>
          <a:lstStyle>
            <a:lvl1pPr algn="ctr">
              <a:lnSpc>
                <a:spcPct val="150000"/>
              </a:lnSpc>
              <a:defRPr sz="4000" b="1">
                <a:solidFill>
                  <a:schemeClr val="bg1"/>
                </a:solidFill>
              </a:defRPr>
            </a:lvl1pPr>
          </a:lstStyle>
          <a:p>
            <a:r>
              <a:rPr lang="ja-JP" altLang="en-US" smtClean="0"/>
              <a:t>マスター タイトルの書式設定</a:t>
            </a:r>
            <a:endParaRPr lang="ja-JP" altLang="en-US" dirty="0"/>
          </a:p>
        </p:txBody>
      </p:sp>
      <p:sp>
        <p:nvSpPr>
          <p:cNvPr id="7" name="サブタイトル 2"/>
          <p:cNvSpPr>
            <a:spLocks noGrp="1"/>
          </p:cNvSpPr>
          <p:nvPr>
            <p:ph type="subTitle" idx="1"/>
          </p:nvPr>
        </p:nvSpPr>
        <p:spPr>
          <a:xfrm>
            <a:off x="323528" y="4581128"/>
            <a:ext cx="4248472" cy="2016224"/>
          </a:xfrm>
        </p:spPr>
        <p:txBody>
          <a:bodyPr>
            <a:normAutofit/>
          </a:bodyPr>
          <a:lstStyle>
            <a:lvl1pPr marL="0" indent="0" algn="l">
              <a:buNone/>
              <a:defRPr sz="2000" b="1">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dirty="0"/>
          </a:p>
        </p:txBody>
      </p:sp>
      <p:sp>
        <p:nvSpPr>
          <p:cNvPr id="5" name="フッター プレースホルダ 4"/>
          <p:cNvSpPr>
            <a:spLocks noGrp="1"/>
          </p:cNvSpPr>
          <p:nvPr>
            <p:ph type="ftr" sz="quarter" idx="10"/>
          </p:nvPr>
        </p:nvSpPr>
        <p:spPr>
          <a:xfrm>
            <a:off x="4787900" y="4868863"/>
            <a:ext cx="4176713" cy="431800"/>
          </a:xfrm>
        </p:spPr>
        <p:txBody>
          <a:bodyPr anchor="ctr"/>
          <a:lstStyle>
            <a:lvl1pPr algn="r" fontAlgn="auto">
              <a:spcBef>
                <a:spcPts val="0"/>
              </a:spcBef>
              <a:spcAft>
                <a:spcPts val="0"/>
              </a:spcAft>
              <a:defRPr sz="1400" b="0">
                <a:solidFill>
                  <a:schemeClr val="tx1"/>
                </a:solidFill>
                <a:latin typeface="Arial Black" pitchFamily="34" charset="0"/>
                <a:ea typeface="HGP創英角ｺﾞｼｯｸUB" pitchFamily="50" charset="-128"/>
              </a:defRPr>
            </a:lvl1pPr>
          </a:lstStyle>
          <a:p>
            <a:endParaRPr kumimoji="1" lang="ja-JP" altLang="en-US"/>
          </a:p>
        </p:txBody>
      </p:sp>
      <p:sp>
        <p:nvSpPr>
          <p:cNvPr id="3" name="正方形/長方形 2"/>
          <p:cNvSpPr/>
          <p:nvPr/>
        </p:nvSpPr>
        <p:spPr>
          <a:xfrm>
            <a:off x="0" y="0"/>
            <a:ext cx="9144000" cy="273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32908" y="4216896"/>
            <a:ext cx="3168352" cy="63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188913"/>
            <a:ext cx="8806308" cy="576262"/>
          </a:xfrm>
        </p:spPr>
        <p:txBody>
          <a:bodyPr/>
          <a:lstStyle>
            <a:lvl1pPr algn="ctr">
              <a:defRPr sz="2800"/>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a:xfrm>
            <a:off x="8360470" y="250971"/>
            <a:ext cx="625226" cy="469608"/>
          </a:xfrm>
        </p:spPr>
        <p:txBody>
          <a:bodyPr/>
          <a:lstStyle>
            <a:lvl1pPr>
              <a:defRPr sz="2400"/>
            </a:lvl1pPr>
          </a:lstStyle>
          <a:p>
            <a:fld id="{26D63DF9-FE85-4E18-AD75-E249AD29C6E2}" type="slidenum">
              <a:rPr kumimoji="1" lang="ja-JP" altLang="en-US" smtClean="0"/>
              <a:t>‹#›</a:t>
            </a:fld>
            <a:endParaRPr kumimoji="1" lang="ja-JP" altLang="en-US"/>
          </a:p>
        </p:txBody>
      </p:sp>
      <p:sp>
        <p:nvSpPr>
          <p:cNvPr id="7" name="正方形/長方形 6"/>
          <p:cNvSpPr/>
          <p:nvPr/>
        </p:nvSpPr>
        <p:spPr>
          <a:xfrm>
            <a:off x="7079580" y="6233944"/>
            <a:ext cx="2064420" cy="62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pic>
        <p:nvPicPr>
          <p:cNvPr id="4" name="Picture 2" descr="C:\project\PPTtemplate\08_simple\Head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8" name="タイトル 1"/>
          <p:cNvSpPr>
            <a:spLocks noGrp="1"/>
          </p:cNvSpPr>
          <p:nvPr>
            <p:ph type="ctrTitle"/>
          </p:nvPr>
        </p:nvSpPr>
        <p:spPr>
          <a:xfrm>
            <a:off x="251520" y="260648"/>
            <a:ext cx="8640960" cy="2952328"/>
          </a:xfrm>
          <a:prstGeom prst="rect">
            <a:avLst/>
          </a:prstGeom>
        </p:spPr>
        <p:txBody>
          <a:bodyPr anchor="b"/>
          <a:lstStyle>
            <a:lvl1pPr algn="ctr">
              <a:lnSpc>
                <a:spcPct val="150000"/>
              </a:lnSpc>
              <a:defRPr sz="4000" b="0">
                <a:solidFill>
                  <a:schemeClr val="bg1"/>
                </a:solidFill>
              </a:defRPr>
            </a:lvl1pPr>
          </a:lstStyle>
          <a:p>
            <a:r>
              <a:rPr lang="ja-JP" altLang="en-US" smtClean="0"/>
              <a:t>マスター タイトルの書式設定</a:t>
            </a:r>
            <a:endParaRPr lang="ja-JP" altLang="en-US" dirty="0"/>
          </a:p>
        </p:txBody>
      </p:sp>
      <p:sp>
        <p:nvSpPr>
          <p:cNvPr id="9" name="サブタイトル 2"/>
          <p:cNvSpPr>
            <a:spLocks noGrp="1"/>
          </p:cNvSpPr>
          <p:nvPr>
            <p:ph type="subTitle" idx="1"/>
          </p:nvPr>
        </p:nvSpPr>
        <p:spPr>
          <a:xfrm>
            <a:off x="323528" y="3861048"/>
            <a:ext cx="4248472" cy="1656184"/>
          </a:xfrm>
        </p:spPr>
        <p:txBody>
          <a:bodyPr>
            <a:normAutofit/>
          </a:bodyPr>
          <a:lstStyle>
            <a:lvl1pPr marL="0" indent="0" algn="l">
              <a:buNone/>
              <a:defRPr sz="1400" b="1">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dirty="0"/>
          </a:p>
        </p:txBody>
      </p:sp>
      <p:sp>
        <p:nvSpPr>
          <p:cNvPr id="5" name="フッター プレースホルダ 4"/>
          <p:cNvSpPr>
            <a:spLocks noGrp="1"/>
          </p:cNvSpPr>
          <p:nvPr>
            <p:ph type="ftr" sz="quarter" idx="10"/>
          </p:nvPr>
        </p:nvSpPr>
        <p:spPr>
          <a:xfrm>
            <a:off x="1476375" y="6453188"/>
            <a:ext cx="6911975" cy="288925"/>
          </a:xfrm>
        </p:spPr>
        <p:txBody>
          <a:bodyPr/>
          <a:lstStyle>
            <a:lvl1pPr algn="ctr">
              <a:defRPr sz="900">
                <a:solidFill>
                  <a:schemeClr val="tx1"/>
                </a:solidFill>
                <a:latin typeface="Arial Black" pitchFamily="34" charset="0"/>
              </a:defRPr>
            </a:lvl1pPr>
          </a:lstStyle>
          <a:p>
            <a:endParaRPr kumimoji="1" lang="ja-JP" altLang="en-US"/>
          </a:p>
        </p:txBody>
      </p:sp>
      <p:sp>
        <p:nvSpPr>
          <p:cNvPr id="6" name="正方形/長方形 5"/>
          <p:cNvSpPr/>
          <p:nvPr/>
        </p:nvSpPr>
        <p:spPr>
          <a:xfrm>
            <a:off x="0" y="5589240"/>
            <a:ext cx="1453644" cy="1267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482012" y="5733256"/>
            <a:ext cx="661988" cy="1123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675119" y="3505200"/>
            <a:ext cx="3202565"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800"/>
            </a:lvl1pPr>
          </a:lstStyle>
          <a:p>
            <a:r>
              <a:rPr lang="ja-JP" altLang="en-US" smtClean="0"/>
              <a:t>マスター タイトルの書式設定</a:t>
            </a:r>
            <a:endParaRPr lang="ja-JP" altLang="en-US" dirty="0"/>
          </a:p>
        </p:txBody>
      </p:sp>
      <p:sp>
        <p:nvSpPr>
          <p:cNvPr id="8" name="コンテンツ プレースホルダ 2"/>
          <p:cNvSpPr>
            <a:spLocks noGrp="1"/>
          </p:cNvSpPr>
          <p:nvPr>
            <p:ph idx="1"/>
          </p:nvPr>
        </p:nvSpPr>
        <p:spPr>
          <a:xfrm>
            <a:off x="251520" y="1052735"/>
            <a:ext cx="4176464" cy="49685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9" name="コンテンツ プレースホルダ 2"/>
          <p:cNvSpPr>
            <a:spLocks noGrp="1"/>
          </p:cNvSpPr>
          <p:nvPr>
            <p:ph idx="13"/>
          </p:nvPr>
        </p:nvSpPr>
        <p:spPr>
          <a:xfrm>
            <a:off x="4716016" y="1052736"/>
            <a:ext cx="4104456" cy="49685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日付プレースホルダ 3"/>
          <p:cNvSpPr>
            <a:spLocks noGrp="1"/>
          </p:cNvSpPr>
          <p:nvPr>
            <p:ph type="dt" sz="half" idx="14"/>
          </p:nvPr>
        </p:nvSpPr>
        <p:spPr/>
        <p:txBody>
          <a:bodyPr/>
          <a:lstStyle>
            <a:lvl1pPr>
              <a:defRPr/>
            </a:lvl1pPr>
          </a:lstStyle>
          <a:p>
            <a:endParaRPr kumimoji="1" lang="ja-JP" altLang="en-US"/>
          </a:p>
        </p:txBody>
      </p:sp>
      <p:sp>
        <p:nvSpPr>
          <p:cNvPr id="6" name="フッター プレースホルダ 4"/>
          <p:cNvSpPr>
            <a:spLocks noGrp="1"/>
          </p:cNvSpPr>
          <p:nvPr>
            <p:ph type="ftr" sz="quarter" idx="15"/>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6"/>
          </p:nvPr>
        </p:nvSpPr>
        <p:spPr/>
        <p:txBody>
          <a:bodyPr/>
          <a:lstStyle>
            <a:lvl1pPr>
              <a:defRPr/>
            </a:lvl1pPr>
          </a:lstStyle>
          <a:p>
            <a:fld id="{26D63DF9-FE85-4E18-AD75-E249AD29C6E2}" type="slidenum">
              <a:rPr kumimoji="1" lang="ja-JP" altLang="en-US" smtClean="0"/>
              <a:t>‹#›</a:t>
            </a:fld>
            <a:endParaRPr kumimoji="1" lang="ja-JP" altLang="en-US"/>
          </a:p>
        </p:txBody>
      </p:sp>
      <p:sp>
        <p:nvSpPr>
          <p:cNvPr id="10" name="正方形/長方形 9"/>
          <p:cNvSpPr/>
          <p:nvPr/>
        </p:nvSpPr>
        <p:spPr>
          <a:xfrm>
            <a:off x="7079580" y="6233944"/>
            <a:ext cx="2064420" cy="62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C:\project\PPTtemplate\08_simple\Norma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1027" name="タイトル プレースホルダ 1"/>
          <p:cNvSpPr>
            <a:spLocks noGrp="1"/>
          </p:cNvSpPr>
          <p:nvPr>
            <p:ph type="title"/>
          </p:nvPr>
        </p:nvSpPr>
        <p:spPr bwMode="auto">
          <a:xfrm>
            <a:off x="179388" y="188913"/>
            <a:ext cx="7705725" cy="5762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テキスト プレースホルダ 2"/>
          <p:cNvSpPr>
            <a:spLocks noGrp="1"/>
          </p:cNvSpPr>
          <p:nvPr>
            <p:ph type="body" idx="1"/>
          </p:nvPr>
        </p:nvSpPr>
        <p:spPr bwMode="auto">
          <a:xfrm>
            <a:off x="250825" y="1052513"/>
            <a:ext cx="8569325"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7950" y="6237288"/>
            <a:ext cx="2133600" cy="217487"/>
          </a:xfrm>
          <a:prstGeom prst="rect">
            <a:avLst/>
          </a:prstGeom>
        </p:spPr>
        <p:txBody>
          <a:bodyPr vert="horz" lIns="91440" tIns="45720" rIns="91440" bIns="45720" rtlCol="0" anchor="t"/>
          <a:lstStyle>
            <a:lvl1pPr algn="l" fontAlgn="auto">
              <a:spcBef>
                <a:spcPts val="0"/>
              </a:spcBef>
              <a:spcAft>
                <a:spcPts val="0"/>
              </a:spcAft>
              <a:defRPr sz="800" b="0">
                <a:solidFill>
                  <a:schemeClr val="tx1"/>
                </a:solidFill>
                <a:latin typeface="Arial Black" pitchFamily="34" charset="0"/>
                <a:ea typeface="HG丸ｺﾞｼｯｸM-PRO" pitchFamily="50" charset="-128"/>
              </a:defRPr>
            </a:lvl1pPr>
          </a:lstStyle>
          <a:p>
            <a:endParaRPr kumimoji="1" lang="ja-JP" altLang="en-US"/>
          </a:p>
        </p:txBody>
      </p:sp>
      <p:sp>
        <p:nvSpPr>
          <p:cNvPr id="5" name="フッター プレースホルダ 4"/>
          <p:cNvSpPr>
            <a:spLocks noGrp="1"/>
          </p:cNvSpPr>
          <p:nvPr>
            <p:ph type="ftr" sz="quarter" idx="3"/>
          </p:nvPr>
        </p:nvSpPr>
        <p:spPr>
          <a:xfrm>
            <a:off x="107950" y="6524625"/>
            <a:ext cx="6840538" cy="217488"/>
          </a:xfrm>
          <a:prstGeom prst="rect">
            <a:avLst/>
          </a:prstGeom>
        </p:spPr>
        <p:txBody>
          <a:bodyPr vert="horz" lIns="91440" tIns="45720" rIns="91440" bIns="45720" rtlCol="0" anchor="t"/>
          <a:lstStyle>
            <a:lvl1pPr algn="l" fontAlgn="auto">
              <a:spcBef>
                <a:spcPts val="0"/>
              </a:spcBef>
              <a:spcAft>
                <a:spcPts val="0"/>
              </a:spcAft>
              <a:defRPr sz="800" b="0">
                <a:solidFill>
                  <a:schemeClr val="tx1"/>
                </a:solidFill>
                <a:latin typeface="Arial Black" pitchFamily="34" charset="0"/>
                <a:ea typeface="HG丸ｺﾞｼｯｸM-PRO" pitchFamily="50" charset="-128"/>
              </a:defRPr>
            </a:lvl1pPr>
          </a:lstStyle>
          <a:p>
            <a:endParaRPr kumimoji="1" lang="ja-JP" altLang="en-US"/>
          </a:p>
        </p:txBody>
      </p:sp>
      <p:sp>
        <p:nvSpPr>
          <p:cNvPr id="6" name="スライド番号プレースホルダ 5"/>
          <p:cNvSpPr>
            <a:spLocks noGrp="1"/>
          </p:cNvSpPr>
          <p:nvPr>
            <p:ph type="sldNum" sz="quarter" idx="4"/>
          </p:nvPr>
        </p:nvSpPr>
        <p:spPr>
          <a:xfrm>
            <a:off x="8609013" y="401638"/>
            <a:ext cx="427037" cy="219075"/>
          </a:xfrm>
          <a:prstGeom prst="rect">
            <a:avLst/>
          </a:prstGeom>
          <a:noFill/>
        </p:spPr>
        <p:txBody>
          <a:bodyPr vert="horz" lIns="0" tIns="0" rIns="0" bIns="0" rtlCol="0" anchor="t"/>
          <a:lstStyle>
            <a:lvl1pPr algn="r" fontAlgn="auto">
              <a:spcBef>
                <a:spcPts val="0"/>
              </a:spcBef>
              <a:spcAft>
                <a:spcPts val="0"/>
              </a:spcAft>
              <a:defRPr sz="800" b="0">
                <a:solidFill>
                  <a:schemeClr val="bg1"/>
                </a:solidFill>
                <a:latin typeface="HG丸ｺﾞｼｯｸM-PRO" pitchFamily="50" charset="-128"/>
                <a:ea typeface="HG丸ｺﾞｼｯｸM-PRO" pitchFamily="50" charset="-128"/>
              </a:defRPr>
            </a:lvl1pPr>
          </a:lstStyle>
          <a:p>
            <a:fld id="{26D63DF9-FE85-4E18-AD75-E249AD29C6E2}"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ftr="0" dt="0"/>
  <p:txStyles>
    <p:titleStyle>
      <a:lvl1pPr algn="r" rtl="0" eaLnBrk="1" fontAlgn="base" hangingPunct="1">
        <a:spcBef>
          <a:spcPct val="0"/>
        </a:spcBef>
        <a:spcAft>
          <a:spcPct val="0"/>
        </a:spcAft>
        <a:defRPr kumimoji="1" sz="2400" b="1" kern="1200">
          <a:solidFill>
            <a:schemeClr val="tx1"/>
          </a:solidFill>
          <a:latin typeface="HG丸ｺﾞｼｯｸM-PRO" pitchFamily="50" charset="-128"/>
          <a:ea typeface="HG丸ｺﾞｼｯｸM-PRO" pitchFamily="50" charset="-128"/>
          <a:cs typeface="+mj-cs"/>
        </a:defRPr>
      </a:lvl1pPr>
      <a:lvl2pPr algn="r" rtl="0" eaLnBrk="1" fontAlgn="base" hangingPunct="1">
        <a:spcBef>
          <a:spcPct val="0"/>
        </a:spcBef>
        <a:spcAft>
          <a:spcPct val="0"/>
        </a:spcAft>
        <a:defRPr kumimoji="1" sz="2400" b="1">
          <a:solidFill>
            <a:schemeClr val="tx1"/>
          </a:solidFill>
          <a:latin typeface="HG丸ｺﾞｼｯｸM-PRO" pitchFamily="50" charset="-128"/>
          <a:ea typeface="HG丸ｺﾞｼｯｸM-PRO" pitchFamily="50" charset="-128"/>
        </a:defRPr>
      </a:lvl2pPr>
      <a:lvl3pPr algn="r" rtl="0" eaLnBrk="1" fontAlgn="base" hangingPunct="1">
        <a:spcBef>
          <a:spcPct val="0"/>
        </a:spcBef>
        <a:spcAft>
          <a:spcPct val="0"/>
        </a:spcAft>
        <a:defRPr kumimoji="1" sz="2400" b="1">
          <a:solidFill>
            <a:schemeClr val="tx1"/>
          </a:solidFill>
          <a:latin typeface="HG丸ｺﾞｼｯｸM-PRO" pitchFamily="50" charset="-128"/>
          <a:ea typeface="HG丸ｺﾞｼｯｸM-PRO" pitchFamily="50" charset="-128"/>
        </a:defRPr>
      </a:lvl3pPr>
      <a:lvl4pPr algn="r" rtl="0" eaLnBrk="1" fontAlgn="base" hangingPunct="1">
        <a:spcBef>
          <a:spcPct val="0"/>
        </a:spcBef>
        <a:spcAft>
          <a:spcPct val="0"/>
        </a:spcAft>
        <a:defRPr kumimoji="1" sz="2400" b="1">
          <a:solidFill>
            <a:schemeClr val="tx1"/>
          </a:solidFill>
          <a:latin typeface="HG丸ｺﾞｼｯｸM-PRO" pitchFamily="50" charset="-128"/>
          <a:ea typeface="HG丸ｺﾞｼｯｸM-PRO" pitchFamily="50" charset="-128"/>
        </a:defRPr>
      </a:lvl4pPr>
      <a:lvl5pPr algn="r" rtl="0" eaLnBrk="1" fontAlgn="base" hangingPunct="1">
        <a:spcBef>
          <a:spcPct val="0"/>
        </a:spcBef>
        <a:spcAft>
          <a:spcPct val="0"/>
        </a:spcAft>
        <a:defRPr kumimoji="1" sz="2400" b="1">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b="1">
          <a:solidFill>
            <a:srgbClr val="3A1D00"/>
          </a:solidFill>
          <a:latin typeface="Calibri" pitchFamily="34" charset="0"/>
          <a:ea typeface="ＭＳ Ｐゴシック" charset="-128"/>
        </a:defRPr>
      </a:lvl6pPr>
      <a:lvl7pPr marL="914400" algn="l" rtl="0" eaLnBrk="1" fontAlgn="base" hangingPunct="1">
        <a:spcBef>
          <a:spcPct val="0"/>
        </a:spcBef>
        <a:spcAft>
          <a:spcPct val="0"/>
        </a:spcAft>
        <a:defRPr kumimoji="1" sz="3200" b="1">
          <a:solidFill>
            <a:srgbClr val="3A1D00"/>
          </a:solidFill>
          <a:latin typeface="Calibri" pitchFamily="34" charset="0"/>
          <a:ea typeface="ＭＳ Ｐゴシック" charset="-128"/>
        </a:defRPr>
      </a:lvl7pPr>
      <a:lvl8pPr marL="1371600" algn="l" rtl="0" eaLnBrk="1" fontAlgn="base" hangingPunct="1">
        <a:spcBef>
          <a:spcPct val="0"/>
        </a:spcBef>
        <a:spcAft>
          <a:spcPct val="0"/>
        </a:spcAft>
        <a:defRPr kumimoji="1" sz="3200" b="1">
          <a:solidFill>
            <a:srgbClr val="3A1D00"/>
          </a:solidFill>
          <a:latin typeface="Calibri" pitchFamily="34" charset="0"/>
          <a:ea typeface="ＭＳ Ｐゴシック" charset="-128"/>
        </a:defRPr>
      </a:lvl8pPr>
      <a:lvl9pPr marL="1828800" algn="l" rtl="0" eaLnBrk="1" fontAlgn="base" hangingPunct="1">
        <a:spcBef>
          <a:spcPct val="0"/>
        </a:spcBef>
        <a:spcAft>
          <a:spcPct val="0"/>
        </a:spcAft>
        <a:defRPr kumimoji="1" sz="3200" b="1">
          <a:solidFill>
            <a:srgbClr val="3A1D00"/>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charset="0"/>
        <a:buChar char="•"/>
        <a:defRPr kumimoji="1" sz="2000" kern="1200">
          <a:solidFill>
            <a:schemeClr val="tx1"/>
          </a:solidFill>
          <a:latin typeface="HG丸ｺﾞｼｯｸM-PRO" pitchFamily="50" charset="-128"/>
          <a:ea typeface="HG丸ｺﾞｼｯｸM-PRO" pitchFamily="50" charset="-128"/>
          <a:cs typeface="+mn-cs"/>
        </a:defRPr>
      </a:lvl1pPr>
      <a:lvl2pPr marL="742950" indent="-285750" algn="l" rtl="0" eaLnBrk="1" fontAlgn="base" hangingPunct="1">
        <a:spcBef>
          <a:spcPct val="20000"/>
        </a:spcBef>
        <a:spcAft>
          <a:spcPct val="0"/>
        </a:spcAft>
        <a:buFont typeface="Arial" charset="0"/>
        <a:buChar char="–"/>
        <a:defRPr kumimoji="1" kern="1200">
          <a:solidFill>
            <a:schemeClr val="tx1"/>
          </a:solidFill>
          <a:latin typeface="HG丸ｺﾞｼｯｸM-PRO" pitchFamily="50" charset="-128"/>
          <a:ea typeface="HG丸ｺﾞｼｯｸM-PRO" pitchFamily="50" charset="-128"/>
          <a:cs typeface="+mn-cs"/>
        </a:defRPr>
      </a:lvl2pPr>
      <a:lvl3pPr marL="1143000" indent="-228600" algn="l" rtl="0" eaLnBrk="1" fontAlgn="base" hangingPunct="1">
        <a:spcBef>
          <a:spcPct val="20000"/>
        </a:spcBef>
        <a:spcAft>
          <a:spcPct val="0"/>
        </a:spcAft>
        <a:buFont typeface="Arial" charset="0"/>
        <a:buChar char="•"/>
        <a:defRPr kumimoji="1" sz="1600" kern="1200">
          <a:solidFill>
            <a:schemeClr val="tx1"/>
          </a:solidFill>
          <a:latin typeface="HG丸ｺﾞｼｯｸM-PRO" pitchFamily="50" charset="-128"/>
          <a:ea typeface="HG丸ｺﾞｼｯｸM-PRO" pitchFamily="50" charset="-128"/>
          <a:cs typeface="+mn-cs"/>
        </a:defRPr>
      </a:lvl3pPr>
      <a:lvl4pPr marL="1600200" indent="-228600" algn="l" rtl="0" eaLnBrk="1" fontAlgn="base" hangingPunct="1">
        <a:spcBef>
          <a:spcPct val="20000"/>
        </a:spcBef>
        <a:spcAft>
          <a:spcPct val="0"/>
        </a:spcAft>
        <a:buFont typeface="Arial" charset="0"/>
        <a:buChar char="–"/>
        <a:defRPr kumimoji="1" sz="1400" kern="1200">
          <a:solidFill>
            <a:schemeClr val="tx1"/>
          </a:solidFill>
          <a:latin typeface="HG丸ｺﾞｼｯｸM-PRO" pitchFamily="50" charset="-128"/>
          <a:ea typeface="HG丸ｺﾞｼｯｸM-PRO" pitchFamily="50" charset="-128"/>
          <a:cs typeface="+mn-cs"/>
        </a:defRPr>
      </a:lvl4pPr>
      <a:lvl5pPr marL="2057400" indent="-228600" algn="l" rtl="0" eaLnBrk="1" fontAlgn="base" hangingPunct="1">
        <a:spcBef>
          <a:spcPct val="20000"/>
        </a:spcBef>
        <a:spcAft>
          <a:spcPct val="0"/>
        </a:spcAft>
        <a:buFont typeface="Arial" charset="0"/>
        <a:buChar char="»"/>
        <a:defRPr kumimoji="1" sz="12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トピックモデルを用いた</a:t>
            </a:r>
            <a:r>
              <a:rPr kumimoji="1" lang="en-US" altLang="ja-JP" dirty="0" smtClean="0"/>
              <a:t/>
            </a:r>
            <a:br>
              <a:rPr kumimoji="1" lang="en-US" altLang="ja-JP" dirty="0" smtClean="0"/>
            </a:br>
            <a:r>
              <a:rPr kumimoji="1" lang="ja-JP" altLang="en-US" dirty="0" smtClean="0"/>
              <a:t>攻撃パターンの分類による</a:t>
            </a:r>
            <a:r>
              <a:rPr kumimoji="1" lang="en-US" altLang="ja-JP" dirty="0" smtClean="0"/>
              <a:t/>
            </a:r>
            <a:br>
              <a:rPr kumimoji="1" lang="en-US" altLang="ja-JP" dirty="0" smtClean="0"/>
            </a:br>
            <a:r>
              <a:rPr kumimoji="1" lang="ja-JP" altLang="en-US" dirty="0" smtClean="0"/>
              <a:t>類似プレーの自動抽出</a:t>
            </a:r>
            <a:endParaRPr kumimoji="1" lang="ja-JP" altLang="en-US" dirty="0"/>
          </a:p>
        </p:txBody>
      </p:sp>
      <p:sp>
        <p:nvSpPr>
          <p:cNvPr id="5" name="サブタイトル 4"/>
          <p:cNvSpPr>
            <a:spLocks noGrp="1"/>
          </p:cNvSpPr>
          <p:nvPr>
            <p:ph type="subTitle" idx="1"/>
          </p:nvPr>
        </p:nvSpPr>
        <p:spPr>
          <a:xfrm>
            <a:off x="323528" y="3861048"/>
            <a:ext cx="5832648" cy="2304256"/>
          </a:xfrm>
        </p:spPr>
        <p:txBody>
          <a:bodyPr>
            <a:normAutofit lnSpcReduction="10000"/>
          </a:bodyPr>
          <a:lstStyle/>
          <a:p>
            <a:r>
              <a:rPr lang="ja-JP" altLang="en-US" dirty="0"/>
              <a:t>第 </a:t>
            </a:r>
            <a:r>
              <a:rPr lang="en-US" altLang="ja-JP" dirty="0" smtClean="0"/>
              <a:t>6 </a:t>
            </a:r>
            <a:r>
              <a:rPr lang="ja-JP" altLang="en-US" dirty="0" smtClean="0"/>
              <a:t>回</a:t>
            </a:r>
            <a:r>
              <a:rPr lang="ja-JP" altLang="en-US" dirty="0"/>
              <a:t>スポーツデータ解析コンペティション</a:t>
            </a:r>
          </a:p>
          <a:p>
            <a:r>
              <a:rPr lang="ja-JP" altLang="en-US" dirty="0" smtClean="0"/>
              <a:t>特別賞（データスタジアム賞）</a:t>
            </a:r>
            <a:r>
              <a:rPr lang="en-US" altLang="ja-JP" dirty="0" smtClean="0"/>
              <a:t>〜</a:t>
            </a:r>
            <a:r>
              <a:rPr lang="ja-JP" altLang="en-US" dirty="0" smtClean="0"/>
              <a:t>受賞者講演</a:t>
            </a:r>
            <a:r>
              <a:rPr lang="en-US" altLang="ja-JP" dirty="0" smtClean="0"/>
              <a:t>〜</a:t>
            </a:r>
            <a:endParaRPr lang="ja-JP" altLang="en-US" dirty="0"/>
          </a:p>
          <a:p>
            <a:endParaRPr lang="ja-JP" altLang="en-US" dirty="0"/>
          </a:p>
          <a:p>
            <a:r>
              <a:rPr lang="ja-JP" altLang="en-US" dirty="0" smtClean="0"/>
              <a:t>神谷</a:t>
            </a:r>
            <a:r>
              <a:rPr lang="ja-JP" altLang="en-US" dirty="0"/>
              <a:t>啓</a:t>
            </a:r>
            <a:r>
              <a:rPr lang="ja-JP" altLang="en-US" dirty="0" smtClean="0"/>
              <a:t>太</a:t>
            </a:r>
            <a:r>
              <a:rPr lang="en-US" altLang="ja-JP" baseline="30000" dirty="0" smtClean="0"/>
              <a:t>*</a:t>
            </a:r>
            <a:r>
              <a:rPr lang="en-US" altLang="ja-JP" dirty="0" smtClean="0"/>
              <a:t>, </a:t>
            </a:r>
            <a:r>
              <a:rPr lang="ja-JP" altLang="en-US" dirty="0" smtClean="0"/>
              <a:t>中西航</a:t>
            </a:r>
            <a:r>
              <a:rPr lang="ja-JP" altLang="en-US" baseline="30000" dirty="0" smtClean="0"/>
              <a:t>**</a:t>
            </a:r>
            <a:r>
              <a:rPr lang="en-US" altLang="ja-JP" dirty="0" smtClean="0"/>
              <a:t>, </a:t>
            </a:r>
            <a:r>
              <a:rPr lang="ja-JP" altLang="en-US" dirty="0" smtClean="0"/>
              <a:t>泉</a:t>
            </a:r>
            <a:r>
              <a:rPr lang="ja-JP" altLang="en-US" dirty="0"/>
              <a:t>裕一</a:t>
            </a:r>
            <a:r>
              <a:rPr lang="ja-JP" altLang="en-US" dirty="0" smtClean="0"/>
              <a:t>朗</a:t>
            </a:r>
            <a:r>
              <a:rPr lang="ja-JP" altLang="en-US" baseline="30000" dirty="0" smtClean="0"/>
              <a:t>*</a:t>
            </a:r>
            <a:endParaRPr lang="en-US" altLang="ja-JP" baseline="30000" dirty="0" smtClean="0"/>
          </a:p>
          <a:p>
            <a:endParaRPr lang="en-US" altLang="ja-JP" dirty="0"/>
          </a:p>
          <a:p>
            <a:r>
              <a:rPr lang="en-US" altLang="ja-JP" dirty="0" smtClean="0"/>
              <a:t>* </a:t>
            </a:r>
            <a:r>
              <a:rPr lang="ja-JP" altLang="en-US" dirty="0" smtClean="0"/>
              <a:t>東京大学 大学院</a:t>
            </a:r>
            <a:r>
              <a:rPr lang="ja-JP" altLang="en-US" dirty="0"/>
              <a:t>工学系</a:t>
            </a:r>
            <a:r>
              <a:rPr lang="ja-JP" altLang="en-US" dirty="0" smtClean="0"/>
              <a:t>研究科 社会基盤学専攻</a:t>
            </a:r>
            <a:endParaRPr lang="ja-JP" altLang="en-US" dirty="0"/>
          </a:p>
          <a:p>
            <a:r>
              <a:rPr lang="en-US" altLang="ja-JP" dirty="0" smtClean="0"/>
              <a:t>** </a:t>
            </a:r>
            <a:r>
              <a:rPr lang="ja-JP" altLang="en-US" dirty="0" smtClean="0"/>
              <a:t>東京工業大学 環境・社会理工学院 土木・環境工学系</a:t>
            </a:r>
            <a:endParaRPr lang="en-US" altLang="ja-JP" dirty="0" smtClean="0"/>
          </a:p>
          <a:p>
            <a:endParaRPr lang="en-US" altLang="ja-JP" dirty="0"/>
          </a:p>
          <a:p>
            <a:r>
              <a:rPr lang="en-US" altLang="ja-JP" dirty="0" smtClean="0"/>
              <a:t>* Mail: kamiya@trip.t.u-tokyo.ac.jp</a:t>
            </a:r>
            <a:endParaRPr lang="en-US" altLang="ja-JP" dirty="0"/>
          </a:p>
        </p:txBody>
      </p:sp>
    </p:spTree>
    <p:extLst>
      <p:ext uri="{BB962C8B-B14F-4D97-AF65-F5344CB8AC3E}">
        <p14:creationId xmlns:p14="http://schemas.microsoft.com/office/powerpoint/2010/main" val="1216035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作成した単語　</a:t>
            </a:r>
            <a:r>
              <a:rPr lang="ja-JP" altLang="en-US" dirty="0" smtClean="0"/>
              <a:t>～ボール位置～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配布データの「</a:t>
            </a:r>
            <a:r>
              <a:rPr kumimoji="1" lang="en-US" altLang="ja-JP" dirty="0" smtClean="0"/>
              <a:t>HOTZONE6-9</a:t>
            </a:r>
            <a:r>
              <a:rPr kumimoji="1" lang="ja-JP" altLang="en-US" dirty="0" smtClean="0"/>
              <a:t>」を用いる</a:t>
            </a:r>
            <a:endParaRPr kumimoji="1" lang="en-US" altLang="ja-JP" dirty="0" smtClean="0"/>
          </a:p>
          <a:p>
            <a:endParaRPr lang="en-US" altLang="ja-JP" dirty="0" smtClean="0"/>
          </a:p>
          <a:p>
            <a:r>
              <a:rPr lang="ja-JP" altLang="en-US" dirty="0" smtClean="0"/>
              <a:t>ピッチ上</a:t>
            </a:r>
            <a:r>
              <a:rPr lang="ja-JP" altLang="en-US" dirty="0"/>
              <a:t>を</a:t>
            </a:r>
            <a:r>
              <a:rPr lang="en-US" altLang="ja-JP" dirty="0"/>
              <a:t>54</a:t>
            </a:r>
            <a:r>
              <a:rPr lang="ja-JP" altLang="en-US" dirty="0" smtClean="0"/>
              <a:t>分割して単語</a:t>
            </a:r>
            <a:r>
              <a:rPr lang="ja-JP" altLang="en-US" dirty="0"/>
              <a:t>生成</a:t>
            </a:r>
            <a:endParaRPr lang="en-US" altLang="ja-JP" dirty="0" smtClean="0"/>
          </a:p>
          <a:p>
            <a:pPr lvl="1"/>
            <a:r>
              <a:rPr lang="en-US" altLang="ja-JP" dirty="0" smtClean="0"/>
              <a:t>ex</a:t>
            </a:r>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r>
              <a:rPr lang="en-US" altLang="ja-JP" dirty="0" smtClean="0"/>
              <a:t>※</a:t>
            </a:r>
            <a:r>
              <a:rPr lang="ja-JP" altLang="en-US" dirty="0"/>
              <a:t>「一連</a:t>
            </a:r>
            <a:r>
              <a:rPr lang="ja-JP" altLang="en-US" dirty="0" smtClean="0"/>
              <a:t>の攻撃」</a:t>
            </a:r>
            <a:r>
              <a:rPr lang="ja-JP" altLang="en-US" dirty="0"/>
              <a:t>中に</a:t>
            </a:r>
            <a:r>
              <a:rPr lang="ja-JP" altLang="en-US" dirty="0" smtClean="0"/>
              <a:t>行われる</a:t>
            </a:r>
            <a:r>
              <a:rPr lang="en-US" altLang="ja-JP" dirty="0" smtClean="0"/>
              <a:t/>
            </a:r>
            <a:br>
              <a:rPr lang="en-US" altLang="ja-JP" dirty="0" smtClean="0"/>
            </a:br>
            <a:r>
              <a:rPr lang="ja-JP" altLang="en-US" dirty="0" smtClean="0"/>
              <a:t>守備側アクション時には</a:t>
            </a:r>
            <a:r>
              <a:rPr lang="en-US" altLang="ja-JP" dirty="0" err="1" smtClean="0"/>
              <a:t>hotzone</a:t>
            </a:r>
            <a:r>
              <a:rPr lang="ja-JP" altLang="en-US" dirty="0" smtClean="0"/>
              <a:t>を</a:t>
            </a:r>
            <a:r>
              <a:rPr lang="en-US" altLang="ja-JP" dirty="0" smtClean="0"/>
              <a:t/>
            </a:r>
            <a:br>
              <a:rPr lang="en-US" altLang="ja-JP" dirty="0" smtClean="0"/>
            </a:br>
            <a:r>
              <a:rPr lang="ja-JP" altLang="en-US" dirty="0" smtClean="0"/>
              <a:t>反転し、向きをそろえる</a:t>
            </a:r>
            <a:endParaRPr lang="en-US" altLang="ja-JP"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10</a:t>
            </a:fld>
            <a:endParaRPr kumimoji="1" lang="ja-JP" altLang="en-US"/>
          </a:p>
        </p:txBody>
      </p:sp>
      <p:pic>
        <p:nvPicPr>
          <p:cNvPr id="6" name="図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207312" y="1556838"/>
            <a:ext cx="3469144" cy="4968506"/>
          </a:xfrm>
          <a:prstGeom prst="rect">
            <a:avLst/>
          </a:prstGeom>
        </p:spPr>
      </p:pic>
      <p:sp>
        <p:nvSpPr>
          <p:cNvPr id="5" name="下矢印 4"/>
          <p:cNvSpPr/>
          <p:nvPr/>
        </p:nvSpPr>
        <p:spPr>
          <a:xfrm rot="10800000">
            <a:off x="4483367" y="5517231"/>
            <a:ext cx="463678" cy="936104"/>
          </a:xfrm>
          <a:prstGeom prst="downArrow">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139952" y="5157192"/>
            <a:ext cx="1159697"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kumimoji="1" lang="ja-JP" altLang="en-US" dirty="0" smtClean="0"/>
              <a:t>攻撃方向</a:t>
            </a:r>
            <a:endParaRPr kumimoji="1" lang="ja-JP" altLang="en-US" dirty="0"/>
          </a:p>
        </p:txBody>
      </p:sp>
      <p:sp>
        <p:nvSpPr>
          <p:cNvPr id="8" name="正方形/長方形 7"/>
          <p:cNvSpPr/>
          <p:nvPr/>
        </p:nvSpPr>
        <p:spPr>
          <a:xfrm>
            <a:off x="1835696" y="2276872"/>
            <a:ext cx="1645562" cy="39810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hotzone_1</a:t>
            </a:r>
            <a:endParaRPr kumimoji="1" lang="ja-JP" altLang="en-US" sz="2000" dirty="0">
              <a:solidFill>
                <a:schemeClr val="tx1"/>
              </a:solidFill>
            </a:endParaRPr>
          </a:p>
        </p:txBody>
      </p:sp>
      <p:sp>
        <p:nvSpPr>
          <p:cNvPr id="9" name="正方形/長方形 8"/>
          <p:cNvSpPr/>
          <p:nvPr/>
        </p:nvSpPr>
        <p:spPr>
          <a:xfrm>
            <a:off x="1835696" y="2727901"/>
            <a:ext cx="1645562" cy="39810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solidFill>
              </a:rPr>
              <a:t>hotzone_2</a:t>
            </a:r>
            <a:endParaRPr kumimoji="1" lang="ja-JP" altLang="en-US" sz="2000" dirty="0">
              <a:solidFill>
                <a:schemeClr val="tx1"/>
              </a:solidFill>
            </a:endParaRPr>
          </a:p>
        </p:txBody>
      </p:sp>
      <p:sp>
        <p:nvSpPr>
          <p:cNvPr id="10" name="正方形/長方形 9"/>
          <p:cNvSpPr/>
          <p:nvPr/>
        </p:nvSpPr>
        <p:spPr>
          <a:xfrm>
            <a:off x="1835696" y="3573016"/>
            <a:ext cx="1645562" cy="39810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solidFill>
              </a:rPr>
              <a:t>hotzone_54</a:t>
            </a:r>
            <a:endParaRPr kumimoji="1" lang="ja-JP" altLang="en-US" sz="2000" dirty="0">
              <a:solidFill>
                <a:schemeClr val="tx1"/>
              </a:solidFill>
            </a:endParaRPr>
          </a:p>
        </p:txBody>
      </p:sp>
      <p:sp>
        <p:nvSpPr>
          <p:cNvPr id="11" name="テキスト ボックス 10"/>
          <p:cNvSpPr txBox="1"/>
          <p:nvPr/>
        </p:nvSpPr>
        <p:spPr>
          <a:xfrm>
            <a:off x="2505834" y="3214996"/>
            <a:ext cx="553998" cy="358020"/>
          </a:xfrm>
          <a:prstGeom prst="rect">
            <a:avLst/>
          </a:prstGeom>
          <a:noFill/>
        </p:spPr>
        <p:txBody>
          <a:bodyPr vert="eaVert" wrap="square" rtlCol="0">
            <a:spAutoFit/>
          </a:bodyPr>
          <a:lstStyle/>
          <a:p>
            <a:r>
              <a:rPr kumimoji="1" lang="en-US" altLang="ja-JP" sz="2400" dirty="0" smtClean="0"/>
              <a:t>…</a:t>
            </a:r>
            <a:endParaRPr kumimoji="1" lang="ja-JP" altLang="en-US" sz="2400" dirty="0"/>
          </a:p>
        </p:txBody>
      </p:sp>
    </p:spTree>
    <p:extLst>
      <p:ext uri="{BB962C8B-B14F-4D97-AF65-F5344CB8AC3E}">
        <p14:creationId xmlns:p14="http://schemas.microsoft.com/office/powerpoint/2010/main" val="49045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作成した単語　～選手の配置～</a:t>
            </a:r>
            <a:endParaRPr kumimoji="1" lang="ja-JP" altLang="en-US" dirty="0"/>
          </a:p>
        </p:txBody>
      </p:sp>
      <p:sp>
        <p:nvSpPr>
          <p:cNvPr id="3" name="コンテンツ プレースホルダー 2"/>
          <p:cNvSpPr>
            <a:spLocks noGrp="1"/>
          </p:cNvSpPr>
          <p:nvPr>
            <p:ph idx="1"/>
          </p:nvPr>
        </p:nvSpPr>
        <p:spPr>
          <a:xfrm>
            <a:off x="250825" y="1052513"/>
            <a:ext cx="8569325" cy="5400823"/>
          </a:xfrm>
        </p:spPr>
        <p:txBody>
          <a:bodyPr/>
          <a:lstStyle/>
          <a:p>
            <a:r>
              <a:rPr lang="ja-JP" altLang="en-US" dirty="0"/>
              <a:t>コンパクトネス</a:t>
            </a:r>
            <a:endParaRPr lang="en-US" altLang="ja-JP" dirty="0"/>
          </a:p>
          <a:p>
            <a:pPr lvl="1"/>
            <a:r>
              <a:rPr lang="ja-JP" altLang="en-US" dirty="0" smtClean="0"/>
              <a:t>「後ろ</a:t>
            </a:r>
            <a:r>
              <a:rPr lang="ja-JP" altLang="en-US" dirty="0"/>
              <a:t>から</a:t>
            </a:r>
            <a:r>
              <a:rPr lang="en-US" altLang="ja-JP" dirty="0"/>
              <a:t>2</a:t>
            </a:r>
            <a:r>
              <a:rPr lang="ja-JP" altLang="en-US" dirty="0"/>
              <a:t>人目の選手と</a:t>
            </a:r>
            <a:r>
              <a:rPr lang="en-US" altLang="ja-JP" dirty="0"/>
              <a:t/>
            </a:r>
            <a:br>
              <a:rPr lang="en-US" altLang="ja-JP" dirty="0"/>
            </a:br>
            <a:r>
              <a:rPr lang="ja-JP" altLang="en-US" dirty="0"/>
              <a:t>　最前選手との幅</a:t>
            </a:r>
            <a:r>
              <a:rPr lang="ja-JP" altLang="en-US" dirty="0" smtClean="0"/>
              <a:t>」</a:t>
            </a:r>
            <a:endParaRPr kumimoji="1" lang="en-US" altLang="ja-JP" dirty="0" smtClean="0"/>
          </a:p>
          <a:p>
            <a:r>
              <a:rPr kumimoji="1" lang="ja-JP" altLang="en-US" dirty="0" smtClean="0"/>
              <a:t>オフサイドライン</a:t>
            </a:r>
            <a:endParaRPr kumimoji="1" lang="en-US" altLang="ja-JP" dirty="0" smtClean="0"/>
          </a:p>
          <a:p>
            <a:pPr lvl="1"/>
            <a:r>
              <a:rPr kumimoji="1" lang="ja-JP" altLang="en-US" dirty="0" smtClean="0"/>
              <a:t>「後ろから</a:t>
            </a:r>
            <a:r>
              <a:rPr kumimoji="1" lang="en-US" altLang="ja-JP" dirty="0" smtClean="0"/>
              <a:t>2</a:t>
            </a:r>
            <a:r>
              <a:rPr kumimoji="1" lang="ja-JP" altLang="en-US" dirty="0" smtClean="0"/>
              <a:t>人目の選手位置」</a:t>
            </a:r>
            <a:endParaRPr kumimoji="1" lang="en-US" altLang="ja-JP" dirty="0" smtClean="0"/>
          </a:p>
          <a:p>
            <a:pPr lvl="1"/>
            <a:r>
              <a:rPr lang="ja-JP" altLang="en-US" dirty="0" smtClean="0"/>
              <a:t>ルール上のオフサイドライン</a:t>
            </a:r>
            <a:r>
              <a:rPr lang="en-US" altLang="ja-JP" dirty="0" smtClean="0"/>
              <a:t/>
            </a:r>
            <a:br>
              <a:rPr lang="en-US" altLang="ja-JP" dirty="0" smtClean="0"/>
            </a:br>
            <a:r>
              <a:rPr lang="ja-JP" altLang="en-US" dirty="0" smtClean="0"/>
              <a:t>とは異なる</a:t>
            </a:r>
            <a:endParaRPr kumimoji="1" lang="en-US" altLang="ja-JP" dirty="0" smtClean="0"/>
          </a:p>
          <a:p>
            <a:r>
              <a:rPr lang="ja-JP" altLang="en-US" dirty="0" smtClean="0"/>
              <a:t>ただし、これらの値は相関をもつ</a:t>
            </a:r>
            <a:endParaRPr lang="en-US" altLang="ja-JP" dirty="0"/>
          </a:p>
          <a:p>
            <a:pPr lvl="1"/>
            <a:r>
              <a:rPr lang="ja-JP" altLang="en-US" dirty="0" smtClean="0"/>
              <a:t>相関係数 </a:t>
            </a:r>
            <a:r>
              <a:rPr lang="en-US" altLang="ja-JP" dirty="0" smtClean="0"/>
              <a:t>-0.2 </a:t>
            </a:r>
            <a:r>
              <a:rPr lang="ja-JP" altLang="en-US" dirty="0" err="1" smtClean="0"/>
              <a:t>ほど</a:t>
            </a:r>
            <a:endParaRPr lang="en-US" altLang="ja-JP" dirty="0" smtClean="0"/>
          </a:p>
          <a:p>
            <a:pPr lvl="1"/>
            <a:r>
              <a:rPr lang="ja-JP" altLang="en-US" dirty="0"/>
              <a:t>単語</a:t>
            </a:r>
            <a:r>
              <a:rPr lang="ja-JP" altLang="en-US" dirty="0" smtClean="0"/>
              <a:t>として重複する意味となる</a:t>
            </a:r>
            <a:r>
              <a:rPr lang="en-US" altLang="ja-JP" dirty="0" smtClean="0"/>
              <a:t/>
            </a:r>
            <a:br>
              <a:rPr lang="en-US" altLang="ja-JP" dirty="0" smtClean="0"/>
            </a:br>
            <a:r>
              <a:rPr lang="ja-JP" altLang="en-US" dirty="0" smtClean="0"/>
              <a:t>恐れがある</a:t>
            </a:r>
            <a:endParaRPr lang="en-US" altLang="ja-JP" dirty="0" smtClean="0"/>
          </a:p>
          <a:p>
            <a:pPr lvl="1"/>
            <a:r>
              <a:rPr lang="ja-JP" altLang="en-US" dirty="0" smtClean="0"/>
              <a:t>「コンパクトネス</a:t>
            </a:r>
            <a:r>
              <a:rPr lang="en-US" altLang="ja-JP" dirty="0" smtClean="0"/>
              <a:t>×</a:t>
            </a:r>
            <a:r>
              <a:rPr lang="ja-JP" altLang="en-US" dirty="0" smtClean="0"/>
              <a:t>オフサイドライン」</a:t>
            </a:r>
            <a:r>
              <a:rPr lang="en-US" altLang="ja-JP" dirty="0" smtClean="0"/>
              <a:t/>
            </a:r>
            <a:br>
              <a:rPr lang="en-US" altLang="ja-JP" dirty="0" smtClean="0"/>
            </a:br>
            <a:r>
              <a:rPr lang="ja-JP" altLang="en-US" dirty="0" smtClean="0"/>
              <a:t>の組み合わせとして単語化</a:t>
            </a:r>
            <a:endParaRPr lang="en-US" altLang="ja-JP" dirty="0" smtClean="0"/>
          </a:p>
          <a:p>
            <a:pPr lvl="1"/>
            <a:r>
              <a:rPr lang="en-US" altLang="ja-JP" dirty="0" smtClean="0"/>
              <a:t>10m</a:t>
            </a:r>
            <a:r>
              <a:rPr lang="ja-JP" altLang="en-US" dirty="0" err="1" smtClean="0"/>
              <a:t>ずつ</a:t>
            </a:r>
            <a:r>
              <a:rPr lang="ja-JP" altLang="en-US" dirty="0" smtClean="0"/>
              <a:t>離散化して単語化</a:t>
            </a:r>
            <a:endParaRPr lang="en-US" altLang="ja-JP" dirty="0" smtClean="0"/>
          </a:p>
          <a:p>
            <a:pPr lvl="1"/>
            <a:r>
              <a:rPr lang="ja-JP" altLang="en-US" dirty="0" smtClean="0"/>
              <a:t>守備側の値のみを単語化</a:t>
            </a:r>
            <a:endParaRPr lang="en-US" altLang="ja-JP" dirty="0" smtClean="0"/>
          </a:p>
          <a:p>
            <a:pPr lvl="1"/>
            <a:r>
              <a:rPr kumimoji="1" lang="en-US" altLang="ja-JP" dirty="0" smtClean="0"/>
              <a:t>ex) </a:t>
            </a:r>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11</a:t>
            </a:fld>
            <a:endParaRPr kumimoji="1" lang="ja-JP" altLang="en-US"/>
          </a:p>
        </p:txBody>
      </p:sp>
      <p:pic>
        <p:nvPicPr>
          <p:cNvPr id="12" name="Picture 2" descr="http://www.sozai-library.com/wp-content/uploads/2013/07/00969-450x337.jp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994954" y="1635212"/>
            <a:ext cx="4142124" cy="3495737"/>
          </a:xfrm>
          <a:prstGeom prst="rect">
            <a:avLst/>
          </a:prstGeom>
          <a:noFill/>
          <a:scene3d>
            <a:camera prst="perspectiveRelaxedModerately" fov="0">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5" name="円/楕円 4"/>
          <p:cNvSpPr/>
          <p:nvPr/>
        </p:nvSpPr>
        <p:spPr>
          <a:xfrm>
            <a:off x="6374874" y="4347277"/>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22000" y="1700808"/>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9" name="正方形/長方形 8"/>
          <p:cNvSpPr/>
          <p:nvPr/>
        </p:nvSpPr>
        <p:spPr>
          <a:xfrm>
            <a:off x="5436096" y="2399760"/>
            <a:ext cx="3236987" cy="133794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6044360" y="2514242"/>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5" name="円/楕円 24"/>
          <p:cNvSpPr/>
          <p:nvPr/>
        </p:nvSpPr>
        <p:spPr>
          <a:xfrm>
            <a:off x="7812360" y="2547861"/>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6" name="円/楕円 25"/>
          <p:cNvSpPr/>
          <p:nvPr/>
        </p:nvSpPr>
        <p:spPr>
          <a:xfrm>
            <a:off x="7698282" y="3300384"/>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8" name="円/楕円 27"/>
          <p:cNvSpPr/>
          <p:nvPr/>
        </p:nvSpPr>
        <p:spPr>
          <a:xfrm>
            <a:off x="6087306" y="3834171"/>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7385980" y="4509120"/>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436096" y="2389297"/>
            <a:ext cx="3236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円/楕円 29"/>
          <p:cNvSpPr/>
          <p:nvPr/>
        </p:nvSpPr>
        <p:spPr>
          <a:xfrm>
            <a:off x="7524658" y="2766553"/>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812360" y="3834171"/>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6930885" y="2245281"/>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2" name="円/楕円 31"/>
          <p:cNvSpPr/>
          <p:nvPr/>
        </p:nvSpPr>
        <p:spPr>
          <a:xfrm>
            <a:off x="6518890" y="2953441"/>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下矢印 32"/>
          <p:cNvSpPr/>
          <p:nvPr/>
        </p:nvSpPr>
        <p:spPr>
          <a:xfrm rot="10800000">
            <a:off x="8434122" y="4549202"/>
            <a:ext cx="463678" cy="936104"/>
          </a:xfrm>
          <a:prstGeom prst="downArrow">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8090707" y="4189163"/>
            <a:ext cx="1159697"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kumimoji="1" lang="ja-JP" altLang="en-US" dirty="0" smtClean="0"/>
              <a:t>攻撃方向</a:t>
            </a:r>
            <a:endParaRPr kumimoji="1" lang="ja-JP" altLang="en-US" dirty="0"/>
          </a:p>
        </p:txBody>
      </p:sp>
      <p:sp>
        <p:nvSpPr>
          <p:cNvPr id="8" name="正方形/長方形 7"/>
          <p:cNvSpPr/>
          <p:nvPr/>
        </p:nvSpPr>
        <p:spPr>
          <a:xfrm>
            <a:off x="4932040" y="2113111"/>
            <a:ext cx="1399742" cy="307777"/>
          </a:xfrm>
          <a:prstGeom prst="rect">
            <a:avLst/>
          </a:prstGeom>
        </p:spPr>
        <p:txBody>
          <a:bodyPr wrap="none">
            <a:spAutoFit/>
          </a:bodyPr>
          <a:lstStyle/>
          <a:p>
            <a:r>
              <a:rPr lang="ja-JP" altLang="en-US" sz="1400" dirty="0"/>
              <a:t>オフサイドライン</a:t>
            </a:r>
            <a:endParaRPr lang="en-US" altLang="ja-JP" sz="1400" dirty="0"/>
          </a:p>
        </p:txBody>
      </p:sp>
      <p:sp>
        <p:nvSpPr>
          <p:cNvPr id="27" name="円/楕円 26"/>
          <p:cNvSpPr/>
          <p:nvPr/>
        </p:nvSpPr>
        <p:spPr>
          <a:xfrm>
            <a:off x="6634386" y="3573016"/>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0" name="上下矢印 9"/>
          <p:cNvSpPr/>
          <p:nvPr/>
        </p:nvSpPr>
        <p:spPr>
          <a:xfrm>
            <a:off x="5508104" y="2420889"/>
            <a:ext cx="216024" cy="129614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4993756" y="3717032"/>
            <a:ext cx="1276311" cy="307777"/>
          </a:xfrm>
          <a:prstGeom prst="rect">
            <a:avLst/>
          </a:prstGeom>
        </p:spPr>
        <p:txBody>
          <a:bodyPr wrap="none">
            <a:spAutoFit/>
          </a:bodyPr>
          <a:lstStyle/>
          <a:p>
            <a:r>
              <a:rPr lang="ja-JP" altLang="en-US" sz="1400" dirty="0" smtClean="0"/>
              <a:t>コンパクトネス</a:t>
            </a:r>
            <a:endParaRPr lang="en-US" altLang="ja-JP" sz="1400" dirty="0"/>
          </a:p>
        </p:txBody>
      </p:sp>
      <p:cxnSp>
        <p:nvCxnSpPr>
          <p:cNvPr id="14" name="直線矢印コネクタ 13"/>
          <p:cNvCxnSpPr/>
          <p:nvPr/>
        </p:nvCxnSpPr>
        <p:spPr>
          <a:xfrm flipV="1">
            <a:off x="8773403" y="2389297"/>
            <a:ext cx="0" cy="96769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8781879" y="3187058"/>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38" name="テキスト ボックス 37"/>
          <p:cNvSpPr txBox="1"/>
          <p:nvPr/>
        </p:nvSpPr>
        <p:spPr>
          <a:xfrm>
            <a:off x="8484176" y="2060848"/>
            <a:ext cx="718466" cy="369332"/>
          </a:xfrm>
          <a:prstGeom prst="rect">
            <a:avLst/>
          </a:prstGeom>
          <a:noFill/>
        </p:spPr>
        <p:txBody>
          <a:bodyPr wrap="none" rtlCol="0">
            <a:spAutoFit/>
          </a:bodyPr>
          <a:lstStyle/>
          <a:p>
            <a:r>
              <a:rPr kumimoji="1" lang="en-US" altLang="ja-JP" dirty="0" smtClean="0"/>
              <a:t>+30m</a:t>
            </a:r>
            <a:endParaRPr kumimoji="1" lang="ja-JP" altLang="en-US" dirty="0"/>
          </a:p>
        </p:txBody>
      </p:sp>
      <p:sp>
        <p:nvSpPr>
          <p:cNvPr id="39" name="テキスト ボックス 38"/>
          <p:cNvSpPr txBox="1"/>
          <p:nvPr/>
        </p:nvSpPr>
        <p:spPr>
          <a:xfrm>
            <a:off x="5004048" y="2843644"/>
            <a:ext cx="603050" cy="369332"/>
          </a:xfrm>
          <a:prstGeom prst="rect">
            <a:avLst/>
          </a:prstGeom>
          <a:noFill/>
        </p:spPr>
        <p:txBody>
          <a:bodyPr wrap="none" rtlCol="0">
            <a:spAutoFit/>
          </a:bodyPr>
          <a:lstStyle/>
          <a:p>
            <a:r>
              <a:rPr kumimoji="1" lang="en-US" altLang="ja-JP" dirty="0" smtClean="0"/>
              <a:t>40m</a:t>
            </a:r>
            <a:endParaRPr kumimoji="1" lang="ja-JP" altLang="en-US" dirty="0"/>
          </a:p>
        </p:txBody>
      </p:sp>
      <p:sp>
        <p:nvSpPr>
          <p:cNvPr id="40" name="正方形/長方形 39"/>
          <p:cNvSpPr/>
          <p:nvPr/>
        </p:nvSpPr>
        <p:spPr>
          <a:xfrm>
            <a:off x="1547664" y="6043717"/>
            <a:ext cx="3404015" cy="44859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Compactness_40m__Offsideline_30m</a:t>
            </a:r>
            <a:endParaRPr kumimoji="1" lang="ja-JP" altLang="en-US" sz="1600" dirty="0">
              <a:solidFill>
                <a:schemeClr val="tx1"/>
              </a:solidFill>
            </a:endParaRPr>
          </a:p>
        </p:txBody>
      </p:sp>
    </p:spTree>
    <p:extLst>
      <p:ext uri="{BB962C8B-B14F-4D97-AF65-F5344CB8AC3E}">
        <p14:creationId xmlns:p14="http://schemas.microsoft.com/office/powerpoint/2010/main" val="683902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p:cNvSpPr/>
          <p:nvPr/>
        </p:nvSpPr>
        <p:spPr>
          <a:xfrm>
            <a:off x="0" y="4838321"/>
            <a:ext cx="9144000" cy="2019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p:cNvSpPr>
            <a:spLocks noGrp="1"/>
          </p:cNvSpPr>
          <p:nvPr>
            <p:ph type="title"/>
          </p:nvPr>
        </p:nvSpPr>
        <p:spPr/>
        <p:txBody>
          <a:bodyPr/>
          <a:lstStyle/>
          <a:p>
            <a:r>
              <a:rPr lang="ja-JP" altLang="en-US" dirty="0"/>
              <a:t>作成</a:t>
            </a:r>
            <a:r>
              <a:rPr lang="ja-JP" altLang="en-US" dirty="0" smtClean="0"/>
              <a:t>した単語　～</a:t>
            </a:r>
            <a:r>
              <a:rPr kumimoji="1" lang="ja-JP" altLang="en-US" dirty="0" smtClean="0"/>
              <a:t>守備脆弱度～</a:t>
            </a:r>
            <a:endParaRPr kumimoji="1" lang="ja-JP" altLang="en-US" sz="3600" dirty="0"/>
          </a:p>
        </p:txBody>
      </p:sp>
      <p:grpSp>
        <p:nvGrpSpPr>
          <p:cNvPr id="3" name="グループ化 2"/>
          <p:cNvGrpSpPr/>
          <p:nvPr/>
        </p:nvGrpSpPr>
        <p:grpSpPr>
          <a:xfrm>
            <a:off x="9180512" y="1124744"/>
            <a:ext cx="9030910" cy="6278513"/>
            <a:chOff x="77594" y="653940"/>
            <a:chExt cx="9030910" cy="6278513"/>
          </a:xfrm>
        </p:grpSpPr>
        <p:cxnSp>
          <p:nvCxnSpPr>
            <p:cNvPr id="41" name="直線コネクタ 40"/>
            <p:cNvCxnSpPr/>
            <p:nvPr/>
          </p:nvCxnSpPr>
          <p:spPr>
            <a:xfrm>
              <a:off x="4176312" y="653940"/>
              <a:ext cx="2196000" cy="0"/>
            </a:xfrm>
            <a:prstGeom prst="line">
              <a:avLst/>
            </a:prstGeom>
            <a:ln w="762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1331640" y="1127189"/>
              <a:ext cx="6984776"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2123728" y="31434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4715984" y="22793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7092280" y="31518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379232" y="4079517"/>
              <a:ext cx="28800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48" name="直線矢印コネクタ 47"/>
            <p:cNvCxnSpPr/>
            <p:nvPr/>
          </p:nvCxnSpPr>
          <p:spPr>
            <a:xfrm flipV="1">
              <a:off x="971600" y="1141921"/>
              <a:ext cx="0" cy="423374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9" name="直線コネクタ 48"/>
            <p:cNvCxnSpPr/>
            <p:nvPr/>
          </p:nvCxnSpPr>
          <p:spPr>
            <a:xfrm>
              <a:off x="1331640" y="2423317"/>
              <a:ext cx="698477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8338741" y="1860043"/>
              <a:ext cx="769763" cy="923330"/>
            </a:xfrm>
            <a:prstGeom prst="rect">
              <a:avLst/>
            </a:prstGeom>
            <a:noFill/>
          </p:spPr>
          <p:txBody>
            <a:bodyPr wrap="none" rtlCol="0">
              <a:spAutoFit/>
            </a:bodyPr>
            <a:lstStyle/>
            <a:p>
              <a:r>
                <a:rPr kumimoji="1" lang="ja-JP" altLang="en-US" dirty="0" smtClean="0">
                  <a:solidFill>
                    <a:schemeClr val="accent1"/>
                  </a:solidFill>
                </a:rPr>
                <a:t>オフ</a:t>
              </a:r>
              <a:endParaRPr kumimoji="1" lang="en-US" altLang="ja-JP" dirty="0" smtClean="0">
                <a:solidFill>
                  <a:schemeClr val="accent1"/>
                </a:solidFill>
              </a:endParaRPr>
            </a:p>
            <a:p>
              <a:r>
                <a:rPr kumimoji="1" lang="ja-JP" altLang="en-US" dirty="0" smtClean="0">
                  <a:solidFill>
                    <a:schemeClr val="accent1"/>
                  </a:solidFill>
                </a:rPr>
                <a:t>サイド</a:t>
              </a:r>
              <a:endParaRPr kumimoji="1" lang="en-US" altLang="ja-JP" dirty="0" smtClean="0">
                <a:solidFill>
                  <a:schemeClr val="accent1"/>
                </a:solidFill>
              </a:endParaRPr>
            </a:p>
            <a:p>
              <a:r>
                <a:rPr kumimoji="1" lang="ja-JP" altLang="en-US" dirty="0" smtClean="0">
                  <a:solidFill>
                    <a:schemeClr val="accent1"/>
                  </a:solidFill>
                </a:rPr>
                <a:t>ライン</a:t>
              </a:r>
              <a:endParaRPr kumimoji="1" lang="ja-JP" altLang="en-US" dirty="0">
                <a:solidFill>
                  <a:schemeClr val="accent1"/>
                </a:solidFill>
              </a:endParaRPr>
            </a:p>
          </p:txBody>
        </p:sp>
        <p:cxnSp>
          <p:nvCxnSpPr>
            <p:cNvPr id="52" name="直線矢印コネクタ 51"/>
            <p:cNvCxnSpPr/>
            <p:nvPr/>
          </p:nvCxnSpPr>
          <p:spPr>
            <a:xfrm flipV="1">
              <a:off x="8100392" y="1127189"/>
              <a:ext cx="0" cy="12961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テキスト ボックス 54"/>
            <p:cNvSpPr txBox="1"/>
            <p:nvPr/>
          </p:nvSpPr>
          <p:spPr>
            <a:xfrm>
              <a:off x="8316416" y="1115452"/>
              <a:ext cx="536535" cy="369332"/>
            </a:xfrm>
            <a:prstGeom prst="rect">
              <a:avLst/>
            </a:prstGeom>
            <a:noFill/>
          </p:spPr>
          <p:txBody>
            <a:bodyPr wrap="square" rtlCol="0">
              <a:spAutoFit/>
            </a:bodyPr>
            <a:lstStyle/>
            <a:p>
              <a:r>
                <a:rPr kumimoji="1" lang="en-US" altLang="ja-JP" dirty="0" smtClean="0"/>
                <a:t>5</a:t>
              </a:r>
              <a:r>
                <a:rPr kumimoji="1" lang="ja-JP" altLang="en-US" dirty="0" smtClean="0"/>
                <a:t>ｍ</a:t>
              </a:r>
              <a:endParaRPr kumimoji="1" lang="ja-JP" altLang="en-US" dirty="0"/>
            </a:p>
          </p:txBody>
        </p:sp>
        <p:sp>
          <p:nvSpPr>
            <p:cNvPr id="56" name="テキスト ボックス 55"/>
            <p:cNvSpPr txBox="1"/>
            <p:nvPr/>
          </p:nvSpPr>
          <p:spPr>
            <a:xfrm>
              <a:off x="8316416" y="4941168"/>
              <a:ext cx="649208" cy="369332"/>
            </a:xfrm>
            <a:prstGeom prst="rect">
              <a:avLst/>
            </a:prstGeom>
            <a:noFill/>
          </p:spPr>
          <p:txBody>
            <a:bodyPr wrap="square" rtlCol="0">
              <a:spAutoFit/>
            </a:bodyPr>
            <a:lstStyle/>
            <a:p>
              <a:r>
                <a:rPr kumimoji="1" lang="en-US" altLang="ja-JP" dirty="0" smtClean="0"/>
                <a:t>10m</a:t>
              </a:r>
              <a:endParaRPr kumimoji="1" lang="ja-JP" altLang="en-US" dirty="0"/>
            </a:p>
          </p:txBody>
        </p:sp>
        <p:cxnSp>
          <p:nvCxnSpPr>
            <p:cNvPr id="60" name="直線矢印コネクタ 59"/>
            <p:cNvCxnSpPr/>
            <p:nvPr/>
          </p:nvCxnSpPr>
          <p:spPr>
            <a:xfrm>
              <a:off x="8100392" y="2423317"/>
              <a:ext cx="0" cy="28803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円/楕円 60"/>
            <p:cNvSpPr/>
            <p:nvPr/>
          </p:nvSpPr>
          <p:spPr>
            <a:xfrm>
              <a:off x="3563792" y="1127157"/>
              <a:ext cx="2592384" cy="2592320"/>
            </a:xfrm>
            <a:prstGeom prst="ellipse">
              <a:avLst/>
            </a:prstGeom>
            <a:solidFill>
              <a:srgbClr val="558ED5">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71600" y="1991253"/>
              <a:ext cx="2592384" cy="2592320"/>
            </a:xfrm>
            <a:prstGeom prst="ellipse">
              <a:avLst/>
            </a:prstGeom>
            <a:solidFill>
              <a:srgbClr val="558ED5">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5940088" y="1999653"/>
              <a:ext cx="2592384" cy="2592320"/>
            </a:xfrm>
            <a:prstGeom prst="ellipse">
              <a:avLst/>
            </a:prstGeom>
            <a:solidFill>
              <a:srgbClr val="558ED5">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H="1">
              <a:off x="4523232" y="2423317"/>
              <a:ext cx="336752" cy="1800200"/>
            </a:xfrm>
            <a:prstGeom prst="line">
              <a:avLst/>
            </a:prstGeom>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a:off x="2267792" y="3287413"/>
              <a:ext cx="2255440" cy="936104"/>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H="1">
              <a:off x="4523232" y="3295813"/>
              <a:ext cx="2713048" cy="927704"/>
            </a:xfrm>
            <a:prstGeom prst="line">
              <a:avLst/>
            </a:prstGeom>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77594" y="757857"/>
              <a:ext cx="2262158" cy="369332"/>
            </a:xfrm>
            <a:prstGeom prst="rect">
              <a:avLst/>
            </a:prstGeom>
            <a:noFill/>
          </p:spPr>
          <p:txBody>
            <a:bodyPr wrap="none" rtlCol="0">
              <a:spAutoFit/>
            </a:bodyPr>
            <a:lstStyle/>
            <a:p>
              <a:r>
                <a:rPr lang="ja-JP" altLang="en-US" dirty="0">
                  <a:solidFill>
                    <a:schemeClr val="accent2"/>
                  </a:solidFill>
                </a:rPr>
                <a:t>攻撃</a:t>
              </a:r>
              <a:r>
                <a:rPr lang="ja-JP" altLang="en-US" dirty="0" smtClean="0">
                  <a:solidFill>
                    <a:schemeClr val="accent2"/>
                  </a:solidFill>
                </a:rPr>
                <a:t>方向</a:t>
              </a:r>
              <a:r>
                <a:rPr lang="ja-JP" altLang="en-US" dirty="0" smtClean="0"/>
                <a:t>／</a:t>
              </a:r>
              <a:r>
                <a:rPr lang="ja-JP" altLang="en-US" dirty="0" smtClean="0">
                  <a:solidFill>
                    <a:schemeClr val="tx2"/>
                  </a:solidFill>
                </a:rPr>
                <a:t>守備方向</a:t>
              </a:r>
              <a:endParaRPr kumimoji="1" lang="ja-JP" altLang="en-US" dirty="0">
                <a:solidFill>
                  <a:schemeClr val="tx2"/>
                </a:solidFill>
              </a:endParaRPr>
            </a:p>
          </p:txBody>
        </p:sp>
        <p:cxnSp>
          <p:nvCxnSpPr>
            <p:cNvPr id="72" name="直線コネクタ 71"/>
            <p:cNvCxnSpPr/>
            <p:nvPr/>
          </p:nvCxnSpPr>
          <p:spPr>
            <a:xfrm flipH="1">
              <a:off x="2555776" y="2567317"/>
              <a:ext cx="1368153" cy="3240392"/>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a:off x="1979712" y="2711365"/>
              <a:ext cx="5760640" cy="122413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a:off x="5519716" y="2783373"/>
              <a:ext cx="1212524" cy="302433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80" name="直線矢印コネクタ 79"/>
            <p:cNvCxnSpPr>
              <a:endCxn id="61" idx="7"/>
            </p:cNvCxnSpPr>
            <p:nvPr/>
          </p:nvCxnSpPr>
          <p:spPr>
            <a:xfrm flipV="1">
              <a:off x="4860032" y="1506793"/>
              <a:ext cx="916498" cy="916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5436096" y="1677335"/>
              <a:ext cx="780476" cy="369332"/>
            </a:xfrm>
            <a:prstGeom prst="rect">
              <a:avLst/>
            </a:prstGeom>
            <a:noFill/>
          </p:spPr>
          <p:txBody>
            <a:bodyPr wrap="square" rtlCol="0">
              <a:spAutoFit/>
            </a:bodyPr>
            <a:lstStyle/>
            <a:p>
              <a:r>
                <a:rPr kumimoji="1" lang="en-US" altLang="ja-JP" dirty="0" smtClean="0">
                  <a:solidFill>
                    <a:schemeClr val="tx2"/>
                  </a:solidFill>
                </a:rPr>
                <a:t>5</a:t>
              </a:r>
              <a:r>
                <a:rPr kumimoji="1" lang="ja-JP" altLang="en-US" dirty="0" smtClean="0">
                  <a:solidFill>
                    <a:schemeClr val="tx2"/>
                  </a:solidFill>
                </a:rPr>
                <a:t>ｍ</a:t>
              </a:r>
              <a:endParaRPr kumimoji="1" lang="ja-JP" altLang="en-US" dirty="0">
                <a:solidFill>
                  <a:schemeClr val="tx2"/>
                </a:solidFill>
              </a:endParaRPr>
            </a:p>
          </p:txBody>
        </p:sp>
        <p:sp>
          <p:nvSpPr>
            <p:cNvPr id="82" name="円/楕円 81"/>
            <p:cNvSpPr/>
            <p:nvPr/>
          </p:nvSpPr>
          <p:spPr>
            <a:xfrm>
              <a:off x="6012224" y="551967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4860032" y="4367517"/>
              <a:ext cx="2592384" cy="2564936"/>
            </a:xfrm>
            <a:prstGeom prst="ellipse">
              <a:avLst/>
            </a:prstGeom>
            <a:solidFill>
              <a:srgbClr val="558ED5">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p:cNvCxnSpPr/>
            <p:nvPr/>
          </p:nvCxnSpPr>
          <p:spPr>
            <a:xfrm flipH="1" flipV="1">
              <a:off x="4523232" y="4223517"/>
              <a:ext cx="1632992" cy="1440160"/>
            </a:xfrm>
            <a:prstGeom prst="line">
              <a:avLst/>
            </a:prstGeom>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H="1">
              <a:off x="4499992" y="3863485"/>
              <a:ext cx="1800232" cy="1944224"/>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6" name="フリーフォーム 85"/>
            <p:cNvSpPr/>
            <p:nvPr/>
          </p:nvSpPr>
          <p:spPr>
            <a:xfrm>
              <a:off x="2768138" y="3075348"/>
              <a:ext cx="3289762" cy="2229283"/>
            </a:xfrm>
            <a:custGeom>
              <a:avLst/>
              <a:gdLst>
                <a:gd name="connsiteX0" fmla="*/ 0 w 3757353"/>
                <a:gd name="connsiteY0" fmla="*/ 2227810 h 2227810"/>
                <a:gd name="connsiteX1" fmla="*/ 939338 w 3757353"/>
                <a:gd name="connsiteY1" fmla="*/ 0 h 2227810"/>
                <a:gd name="connsiteX2" fmla="*/ 3059084 w 3757353"/>
                <a:gd name="connsiteY2" fmla="*/ 448887 h 2227810"/>
                <a:gd name="connsiteX3" fmla="*/ 3757353 w 3757353"/>
                <a:gd name="connsiteY3" fmla="*/ 2219498 h 2227810"/>
                <a:gd name="connsiteX4" fmla="*/ 0 w 3757353"/>
                <a:gd name="connsiteY4" fmla="*/ 2227810 h 2227810"/>
                <a:gd name="connsiteX0" fmla="*/ 0 w 3757353"/>
                <a:gd name="connsiteY0" fmla="*/ 2227810 h 2227810"/>
                <a:gd name="connsiteX1" fmla="*/ 939338 w 3757353"/>
                <a:gd name="connsiteY1" fmla="*/ 0 h 2227810"/>
                <a:gd name="connsiteX2" fmla="*/ 2835737 w 3757353"/>
                <a:gd name="connsiteY2" fmla="*/ 405880 h 2227810"/>
                <a:gd name="connsiteX3" fmla="*/ 3059084 w 3757353"/>
                <a:gd name="connsiteY3" fmla="*/ 448887 h 2227810"/>
                <a:gd name="connsiteX4" fmla="*/ 3757353 w 3757353"/>
                <a:gd name="connsiteY4" fmla="*/ 2219498 h 2227810"/>
                <a:gd name="connsiteX5" fmla="*/ 0 w 3757353"/>
                <a:gd name="connsiteY5" fmla="*/ 2227810 h 2227810"/>
                <a:gd name="connsiteX0" fmla="*/ 0 w 3757353"/>
                <a:gd name="connsiteY0" fmla="*/ 2227810 h 2227810"/>
                <a:gd name="connsiteX1" fmla="*/ 939338 w 3757353"/>
                <a:gd name="connsiteY1" fmla="*/ 0 h 2227810"/>
                <a:gd name="connsiteX2" fmla="*/ 2835737 w 3757353"/>
                <a:gd name="connsiteY2" fmla="*/ 405880 h 2227810"/>
                <a:gd name="connsiteX3" fmla="*/ 3059084 w 3757353"/>
                <a:gd name="connsiteY3" fmla="*/ 448887 h 2227810"/>
                <a:gd name="connsiteX4" fmla="*/ 3757353 w 3757353"/>
                <a:gd name="connsiteY4" fmla="*/ 2219498 h 2227810"/>
                <a:gd name="connsiteX5" fmla="*/ 0 w 3757353"/>
                <a:gd name="connsiteY5" fmla="*/ 2227810 h 2227810"/>
                <a:gd name="connsiteX0" fmla="*/ 0 w 3757353"/>
                <a:gd name="connsiteY0" fmla="*/ 2227810 h 2227810"/>
                <a:gd name="connsiteX1" fmla="*/ 939338 w 3757353"/>
                <a:gd name="connsiteY1" fmla="*/ 0 h 2227810"/>
                <a:gd name="connsiteX2" fmla="*/ 2835737 w 3757353"/>
                <a:gd name="connsiteY2" fmla="*/ 405880 h 2227810"/>
                <a:gd name="connsiteX3" fmla="*/ 3059084 w 3757353"/>
                <a:gd name="connsiteY3" fmla="*/ 448887 h 2227810"/>
                <a:gd name="connsiteX4" fmla="*/ 3757353 w 3757353"/>
                <a:gd name="connsiteY4" fmla="*/ 2219498 h 2227810"/>
                <a:gd name="connsiteX5" fmla="*/ 0 w 3757353"/>
                <a:gd name="connsiteY5" fmla="*/ 2227810 h 2227810"/>
                <a:gd name="connsiteX0" fmla="*/ 0 w 3757353"/>
                <a:gd name="connsiteY0" fmla="*/ 2227810 h 2227810"/>
                <a:gd name="connsiteX1" fmla="*/ 939338 w 3757353"/>
                <a:gd name="connsiteY1" fmla="*/ 0 h 2227810"/>
                <a:gd name="connsiteX2" fmla="*/ 2835737 w 3757353"/>
                <a:gd name="connsiteY2" fmla="*/ 405880 h 2227810"/>
                <a:gd name="connsiteX3" fmla="*/ 3059084 w 3757353"/>
                <a:gd name="connsiteY3" fmla="*/ 448887 h 2227810"/>
                <a:gd name="connsiteX4" fmla="*/ 3757353 w 3757353"/>
                <a:gd name="connsiteY4" fmla="*/ 2219498 h 2227810"/>
                <a:gd name="connsiteX5" fmla="*/ 0 w 3757353"/>
                <a:gd name="connsiteY5" fmla="*/ 2227810 h 2227810"/>
                <a:gd name="connsiteX0" fmla="*/ 0 w 3757353"/>
                <a:gd name="connsiteY0" fmla="*/ 2227810 h 2227810"/>
                <a:gd name="connsiteX1" fmla="*/ 939338 w 3757353"/>
                <a:gd name="connsiteY1" fmla="*/ 0 h 2227810"/>
                <a:gd name="connsiteX2" fmla="*/ 2835737 w 3757353"/>
                <a:gd name="connsiteY2" fmla="*/ 405880 h 2227810"/>
                <a:gd name="connsiteX3" fmla="*/ 3059084 w 3757353"/>
                <a:gd name="connsiteY3" fmla="*/ 448887 h 2227810"/>
                <a:gd name="connsiteX4" fmla="*/ 3757353 w 3757353"/>
                <a:gd name="connsiteY4" fmla="*/ 2219498 h 2227810"/>
                <a:gd name="connsiteX5" fmla="*/ 0 w 3757353"/>
                <a:gd name="connsiteY5" fmla="*/ 2227810 h 2227810"/>
                <a:gd name="connsiteX0" fmla="*/ 0 w 3757353"/>
                <a:gd name="connsiteY0" fmla="*/ 2227810 h 2227810"/>
                <a:gd name="connsiteX1" fmla="*/ 791037 w 3757353"/>
                <a:gd name="connsiteY1" fmla="*/ 351905 h 2227810"/>
                <a:gd name="connsiteX2" fmla="*/ 939338 w 3757353"/>
                <a:gd name="connsiteY2" fmla="*/ 0 h 2227810"/>
                <a:gd name="connsiteX3" fmla="*/ 2835737 w 3757353"/>
                <a:gd name="connsiteY3" fmla="*/ 405880 h 2227810"/>
                <a:gd name="connsiteX4" fmla="*/ 3059084 w 3757353"/>
                <a:gd name="connsiteY4" fmla="*/ 448887 h 2227810"/>
                <a:gd name="connsiteX5" fmla="*/ 3757353 w 3757353"/>
                <a:gd name="connsiteY5" fmla="*/ 2219498 h 2227810"/>
                <a:gd name="connsiteX6" fmla="*/ 0 w 3757353"/>
                <a:gd name="connsiteY6" fmla="*/ 2227810 h 2227810"/>
                <a:gd name="connsiteX0" fmla="*/ 0 w 3757353"/>
                <a:gd name="connsiteY0" fmla="*/ 2227810 h 2227810"/>
                <a:gd name="connsiteX1" fmla="*/ 495762 w 3757353"/>
                <a:gd name="connsiteY1" fmla="*/ 1047230 h 2227810"/>
                <a:gd name="connsiteX2" fmla="*/ 791037 w 3757353"/>
                <a:gd name="connsiteY2" fmla="*/ 351905 h 2227810"/>
                <a:gd name="connsiteX3" fmla="*/ 939338 w 3757353"/>
                <a:gd name="connsiteY3" fmla="*/ 0 h 2227810"/>
                <a:gd name="connsiteX4" fmla="*/ 2835737 w 3757353"/>
                <a:gd name="connsiteY4" fmla="*/ 405880 h 2227810"/>
                <a:gd name="connsiteX5" fmla="*/ 3059084 w 3757353"/>
                <a:gd name="connsiteY5" fmla="*/ 448887 h 2227810"/>
                <a:gd name="connsiteX6" fmla="*/ 3757353 w 3757353"/>
                <a:gd name="connsiteY6" fmla="*/ 2219498 h 2227810"/>
                <a:gd name="connsiteX7" fmla="*/ 0 w 3757353"/>
                <a:gd name="connsiteY7" fmla="*/ 2227810 h 2227810"/>
                <a:gd name="connsiteX0" fmla="*/ 0 w 3757353"/>
                <a:gd name="connsiteY0" fmla="*/ 2227810 h 2227810"/>
                <a:gd name="connsiteX1" fmla="*/ 495762 w 3757353"/>
                <a:gd name="connsiteY1" fmla="*/ 1047230 h 2227810"/>
                <a:gd name="connsiteX2" fmla="*/ 791037 w 3757353"/>
                <a:gd name="connsiteY2" fmla="*/ 351905 h 2227810"/>
                <a:gd name="connsiteX3" fmla="*/ 939338 w 3757353"/>
                <a:gd name="connsiteY3" fmla="*/ 0 h 2227810"/>
                <a:gd name="connsiteX4" fmla="*/ 2835737 w 3757353"/>
                <a:gd name="connsiteY4" fmla="*/ 405880 h 2227810"/>
                <a:gd name="connsiteX5" fmla="*/ 3059084 w 3757353"/>
                <a:gd name="connsiteY5" fmla="*/ 448887 h 2227810"/>
                <a:gd name="connsiteX6" fmla="*/ 3757353 w 3757353"/>
                <a:gd name="connsiteY6" fmla="*/ 2219498 h 2227810"/>
                <a:gd name="connsiteX7" fmla="*/ 0 w 3757353"/>
                <a:gd name="connsiteY7" fmla="*/ 2227810 h 2227810"/>
                <a:gd name="connsiteX0" fmla="*/ 0 w 3757353"/>
                <a:gd name="connsiteY0" fmla="*/ 2227810 h 2227810"/>
                <a:gd name="connsiteX1" fmla="*/ 495762 w 3757353"/>
                <a:gd name="connsiteY1" fmla="*/ 1047230 h 2227810"/>
                <a:gd name="connsiteX2" fmla="*/ 791037 w 3757353"/>
                <a:gd name="connsiteY2" fmla="*/ 351905 h 2227810"/>
                <a:gd name="connsiteX3" fmla="*/ 939338 w 3757353"/>
                <a:gd name="connsiteY3" fmla="*/ 0 h 2227810"/>
                <a:gd name="connsiteX4" fmla="*/ 2835737 w 3757353"/>
                <a:gd name="connsiteY4" fmla="*/ 405880 h 2227810"/>
                <a:gd name="connsiteX5" fmla="*/ 3059084 w 3757353"/>
                <a:gd name="connsiteY5" fmla="*/ 448887 h 2227810"/>
                <a:gd name="connsiteX6" fmla="*/ 3757353 w 3757353"/>
                <a:gd name="connsiteY6" fmla="*/ 2219498 h 2227810"/>
                <a:gd name="connsiteX7" fmla="*/ 0 w 3757353"/>
                <a:gd name="connsiteY7" fmla="*/ 2227810 h 2227810"/>
                <a:gd name="connsiteX0" fmla="*/ 0 w 3383973"/>
                <a:gd name="connsiteY0" fmla="*/ 2227810 h 2227810"/>
                <a:gd name="connsiteX1" fmla="*/ 495762 w 3383973"/>
                <a:gd name="connsiteY1" fmla="*/ 1047230 h 2227810"/>
                <a:gd name="connsiteX2" fmla="*/ 791037 w 3383973"/>
                <a:gd name="connsiteY2" fmla="*/ 351905 h 2227810"/>
                <a:gd name="connsiteX3" fmla="*/ 939338 w 3383973"/>
                <a:gd name="connsiteY3" fmla="*/ 0 h 2227810"/>
                <a:gd name="connsiteX4" fmla="*/ 2835737 w 3383973"/>
                <a:gd name="connsiteY4" fmla="*/ 405880 h 2227810"/>
                <a:gd name="connsiteX5" fmla="*/ 3059084 w 3383973"/>
                <a:gd name="connsiteY5" fmla="*/ 448887 h 2227810"/>
                <a:gd name="connsiteX6" fmla="*/ 3383973 w 3383973"/>
                <a:gd name="connsiteY6" fmla="*/ 1297478 h 2227810"/>
                <a:gd name="connsiteX7" fmla="*/ 0 w 3383973"/>
                <a:gd name="connsiteY7" fmla="*/ 2227810 h 2227810"/>
                <a:gd name="connsiteX0" fmla="*/ 0 w 3383973"/>
                <a:gd name="connsiteY0" fmla="*/ 2227810 h 2227810"/>
                <a:gd name="connsiteX1" fmla="*/ 495762 w 3383973"/>
                <a:gd name="connsiteY1" fmla="*/ 1047230 h 2227810"/>
                <a:gd name="connsiteX2" fmla="*/ 791037 w 3383973"/>
                <a:gd name="connsiteY2" fmla="*/ 351905 h 2227810"/>
                <a:gd name="connsiteX3" fmla="*/ 939338 w 3383973"/>
                <a:gd name="connsiteY3" fmla="*/ 0 h 2227810"/>
                <a:gd name="connsiteX4" fmla="*/ 2835737 w 3383973"/>
                <a:gd name="connsiteY4" fmla="*/ 405880 h 2227810"/>
                <a:gd name="connsiteX5" fmla="*/ 3059084 w 3383973"/>
                <a:gd name="connsiteY5" fmla="*/ 448887 h 2227810"/>
                <a:gd name="connsiteX6" fmla="*/ 3383973 w 3383973"/>
                <a:gd name="connsiteY6" fmla="*/ 1297478 h 2227810"/>
                <a:gd name="connsiteX7" fmla="*/ 2032462 w 3383973"/>
                <a:gd name="connsiteY7" fmla="*/ 1677785 h 2227810"/>
                <a:gd name="connsiteX8" fmla="*/ 0 w 3383973"/>
                <a:gd name="connsiteY8" fmla="*/ 2227810 h 2227810"/>
                <a:gd name="connsiteX0" fmla="*/ 0 w 3383973"/>
                <a:gd name="connsiteY0" fmla="*/ 2227810 h 2234045"/>
                <a:gd name="connsiteX1" fmla="*/ 495762 w 3383973"/>
                <a:gd name="connsiteY1" fmla="*/ 1047230 h 2234045"/>
                <a:gd name="connsiteX2" fmla="*/ 791037 w 3383973"/>
                <a:gd name="connsiteY2" fmla="*/ 351905 h 2234045"/>
                <a:gd name="connsiteX3" fmla="*/ 939338 w 3383973"/>
                <a:gd name="connsiteY3" fmla="*/ 0 h 2234045"/>
                <a:gd name="connsiteX4" fmla="*/ 2835737 w 3383973"/>
                <a:gd name="connsiteY4" fmla="*/ 405880 h 2234045"/>
                <a:gd name="connsiteX5" fmla="*/ 3059084 w 3383973"/>
                <a:gd name="connsiteY5" fmla="*/ 448887 h 2234045"/>
                <a:gd name="connsiteX6" fmla="*/ 3383973 w 3383973"/>
                <a:gd name="connsiteY6" fmla="*/ 1297478 h 2234045"/>
                <a:gd name="connsiteX7" fmla="*/ 2154382 w 3383973"/>
                <a:gd name="connsiteY7" fmla="*/ 2234045 h 2234045"/>
                <a:gd name="connsiteX8" fmla="*/ 0 w 3383973"/>
                <a:gd name="connsiteY8" fmla="*/ 2227810 h 2234045"/>
                <a:gd name="connsiteX0" fmla="*/ 0 w 3383973"/>
                <a:gd name="connsiteY0" fmla="*/ 2227810 h 2234045"/>
                <a:gd name="connsiteX1" fmla="*/ 495762 w 3383973"/>
                <a:gd name="connsiteY1" fmla="*/ 1047230 h 2234045"/>
                <a:gd name="connsiteX2" fmla="*/ 791037 w 3383973"/>
                <a:gd name="connsiteY2" fmla="*/ 351905 h 2234045"/>
                <a:gd name="connsiteX3" fmla="*/ 939338 w 3383973"/>
                <a:gd name="connsiteY3" fmla="*/ 0 h 2234045"/>
                <a:gd name="connsiteX4" fmla="*/ 2835737 w 3383973"/>
                <a:gd name="connsiteY4" fmla="*/ 405880 h 2234045"/>
                <a:gd name="connsiteX5" fmla="*/ 3059084 w 3383973"/>
                <a:gd name="connsiteY5" fmla="*/ 448887 h 2234045"/>
                <a:gd name="connsiteX6" fmla="*/ 3383973 w 3383973"/>
                <a:gd name="connsiteY6" fmla="*/ 1297478 h 2234045"/>
                <a:gd name="connsiteX7" fmla="*/ 2154382 w 3383973"/>
                <a:gd name="connsiteY7" fmla="*/ 2234045 h 2234045"/>
                <a:gd name="connsiteX8" fmla="*/ 0 w 3383973"/>
                <a:gd name="connsiteY8" fmla="*/ 2227810 h 2234045"/>
                <a:gd name="connsiteX0" fmla="*/ 0 w 3383973"/>
                <a:gd name="connsiteY0" fmla="*/ 2227810 h 2234045"/>
                <a:gd name="connsiteX1" fmla="*/ 495762 w 3383973"/>
                <a:gd name="connsiteY1" fmla="*/ 1047230 h 2234045"/>
                <a:gd name="connsiteX2" fmla="*/ 791037 w 3383973"/>
                <a:gd name="connsiteY2" fmla="*/ 351905 h 2234045"/>
                <a:gd name="connsiteX3" fmla="*/ 939338 w 3383973"/>
                <a:gd name="connsiteY3" fmla="*/ 0 h 2234045"/>
                <a:gd name="connsiteX4" fmla="*/ 2835737 w 3383973"/>
                <a:gd name="connsiteY4" fmla="*/ 405880 h 2234045"/>
                <a:gd name="connsiteX5" fmla="*/ 3059084 w 3383973"/>
                <a:gd name="connsiteY5" fmla="*/ 448887 h 2234045"/>
                <a:gd name="connsiteX6" fmla="*/ 3383973 w 3383973"/>
                <a:gd name="connsiteY6" fmla="*/ 1297478 h 2234045"/>
                <a:gd name="connsiteX7" fmla="*/ 2154382 w 3383973"/>
                <a:gd name="connsiteY7" fmla="*/ 2234045 h 2234045"/>
                <a:gd name="connsiteX8" fmla="*/ 0 w 3383973"/>
                <a:gd name="connsiteY8" fmla="*/ 2227810 h 2234045"/>
                <a:gd name="connsiteX0" fmla="*/ 0 w 3379211"/>
                <a:gd name="connsiteY0" fmla="*/ 2227810 h 2234045"/>
                <a:gd name="connsiteX1" fmla="*/ 495762 w 3379211"/>
                <a:gd name="connsiteY1" fmla="*/ 1047230 h 2234045"/>
                <a:gd name="connsiteX2" fmla="*/ 791037 w 3379211"/>
                <a:gd name="connsiteY2" fmla="*/ 351905 h 2234045"/>
                <a:gd name="connsiteX3" fmla="*/ 939338 w 3379211"/>
                <a:gd name="connsiteY3" fmla="*/ 0 h 2234045"/>
                <a:gd name="connsiteX4" fmla="*/ 2835737 w 3379211"/>
                <a:gd name="connsiteY4" fmla="*/ 405880 h 2234045"/>
                <a:gd name="connsiteX5" fmla="*/ 3059084 w 3379211"/>
                <a:gd name="connsiteY5" fmla="*/ 448887 h 2234045"/>
                <a:gd name="connsiteX6" fmla="*/ 3379211 w 3379211"/>
                <a:gd name="connsiteY6" fmla="*/ 1283190 h 2234045"/>
                <a:gd name="connsiteX7" fmla="*/ 2154382 w 3379211"/>
                <a:gd name="connsiteY7" fmla="*/ 2234045 h 2234045"/>
                <a:gd name="connsiteX8" fmla="*/ 0 w 3379211"/>
                <a:gd name="connsiteY8" fmla="*/ 2227810 h 2234045"/>
                <a:gd name="connsiteX0" fmla="*/ 0 w 3379211"/>
                <a:gd name="connsiteY0" fmla="*/ 2227810 h 2229283"/>
                <a:gd name="connsiteX1" fmla="*/ 495762 w 3379211"/>
                <a:gd name="connsiteY1" fmla="*/ 1047230 h 2229283"/>
                <a:gd name="connsiteX2" fmla="*/ 791037 w 3379211"/>
                <a:gd name="connsiteY2" fmla="*/ 351905 h 2229283"/>
                <a:gd name="connsiteX3" fmla="*/ 939338 w 3379211"/>
                <a:gd name="connsiteY3" fmla="*/ 0 h 2229283"/>
                <a:gd name="connsiteX4" fmla="*/ 2835737 w 3379211"/>
                <a:gd name="connsiteY4" fmla="*/ 405880 h 2229283"/>
                <a:gd name="connsiteX5" fmla="*/ 3059084 w 3379211"/>
                <a:gd name="connsiteY5" fmla="*/ 448887 h 2229283"/>
                <a:gd name="connsiteX6" fmla="*/ 3379211 w 3379211"/>
                <a:gd name="connsiteY6" fmla="*/ 1283190 h 2229283"/>
                <a:gd name="connsiteX7" fmla="*/ 2140094 w 3379211"/>
                <a:gd name="connsiteY7" fmla="*/ 2229283 h 2229283"/>
                <a:gd name="connsiteX8" fmla="*/ 0 w 3379211"/>
                <a:gd name="connsiteY8" fmla="*/ 2227810 h 2229283"/>
                <a:gd name="connsiteX0" fmla="*/ 0 w 3379211"/>
                <a:gd name="connsiteY0" fmla="*/ 2227810 h 2229283"/>
                <a:gd name="connsiteX1" fmla="*/ 495762 w 3379211"/>
                <a:gd name="connsiteY1" fmla="*/ 1047230 h 2229283"/>
                <a:gd name="connsiteX2" fmla="*/ 791037 w 3379211"/>
                <a:gd name="connsiteY2" fmla="*/ 351905 h 2229283"/>
                <a:gd name="connsiteX3" fmla="*/ 939338 w 3379211"/>
                <a:gd name="connsiteY3" fmla="*/ 0 h 2229283"/>
                <a:gd name="connsiteX4" fmla="*/ 2835737 w 3379211"/>
                <a:gd name="connsiteY4" fmla="*/ 405880 h 2229283"/>
                <a:gd name="connsiteX5" fmla="*/ 3059084 w 3379211"/>
                <a:gd name="connsiteY5" fmla="*/ 448887 h 2229283"/>
                <a:gd name="connsiteX6" fmla="*/ 3289762 w 3379211"/>
                <a:gd name="connsiteY6" fmla="*/ 1037705 h 2229283"/>
                <a:gd name="connsiteX7" fmla="*/ 3379211 w 3379211"/>
                <a:gd name="connsiteY7" fmla="*/ 1283190 h 2229283"/>
                <a:gd name="connsiteX8" fmla="*/ 2140094 w 3379211"/>
                <a:gd name="connsiteY8" fmla="*/ 2229283 h 2229283"/>
                <a:gd name="connsiteX9" fmla="*/ 0 w 3379211"/>
                <a:gd name="connsiteY9" fmla="*/ 2227810 h 2229283"/>
                <a:gd name="connsiteX0" fmla="*/ 0 w 3289762"/>
                <a:gd name="connsiteY0" fmla="*/ 2227810 h 2229283"/>
                <a:gd name="connsiteX1" fmla="*/ 495762 w 3289762"/>
                <a:gd name="connsiteY1" fmla="*/ 1047230 h 2229283"/>
                <a:gd name="connsiteX2" fmla="*/ 791037 w 3289762"/>
                <a:gd name="connsiteY2" fmla="*/ 351905 h 2229283"/>
                <a:gd name="connsiteX3" fmla="*/ 939338 w 3289762"/>
                <a:gd name="connsiteY3" fmla="*/ 0 h 2229283"/>
                <a:gd name="connsiteX4" fmla="*/ 2835737 w 3289762"/>
                <a:gd name="connsiteY4" fmla="*/ 405880 h 2229283"/>
                <a:gd name="connsiteX5" fmla="*/ 3059084 w 3289762"/>
                <a:gd name="connsiteY5" fmla="*/ 448887 h 2229283"/>
                <a:gd name="connsiteX6" fmla="*/ 3289762 w 3289762"/>
                <a:gd name="connsiteY6" fmla="*/ 1037705 h 2229283"/>
                <a:gd name="connsiteX7" fmla="*/ 3028691 w 3289762"/>
                <a:gd name="connsiteY7" fmla="*/ 1344150 h 2229283"/>
                <a:gd name="connsiteX8" fmla="*/ 2140094 w 3289762"/>
                <a:gd name="connsiteY8" fmla="*/ 2229283 h 2229283"/>
                <a:gd name="connsiteX9" fmla="*/ 0 w 3289762"/>
                <a:gd name="connsiteY9" fmla="*/ 2227810 h 2229283"/>
                <a:gd name="connsiteX0" fmla="*/ 0 w 3289762"/>
                <a:gd name="connsiteY0" fmla="*/ 2227810 h 2229283"/>
                <a:gd name="connsiteX1" fmla="*/ 495762 w 3289762"/>
                <a:gd name="connsiteY1" fmla="*/ 1047230 h 2229283"/>
                <a:gd name="connsiteX2" fmla="*/ 791037 w 3289762"/>
                <a:gd name="connsiteY2" fmla="*/ 351905 h 2229283"/>
                <a:gd name="connsiteX3" fmla="*/ 939338 w 3289762"/>
                <a:gd name="connsiteY3" fmla="*/ 0 h 2229283"/>
                <a:gd name="connsiteX4" fmla="*/ 2835737 w 3289762"/>
                <a:gd name="connsiteY4" fmla="*/ 405880 h 2229283"/>
                <a:gd name="connsiteX5" fmla="*/ 3059084 w 3289762"/>
                <a:gd name="connsiteY5" fmla="*/ 448887 h 2229283"/>
                <a:gd name="connsiteX6" fmla="*/ 3289762 w 3289762"/>
                <a:gd name="connsiteY6" fmla="*/ 1037705 h 2229283"/>
                <a:gd name="connsiteX7" fmla="*/ 3028691 w 3289762"/>
                <a:gd name="connsiteY7" fmla="*/ 1344150 h 2229283"/>
                <a:gd name="connsiteX8" fmla="*/ 2140094 w 3289762"/>
                <a:gd name="connsiteY8" fmla="*/ 2229283 h 2229283"/>
                <a:gd name="connsiteX9" fmla="*/ 0 w 3289762"/>
                <a:gd name="connsiteY9" fmla="*/ 2227810 h 2229283"/>
                <a:gd name="connsiteX0" fmla="*/ 0 w 3289762"/>
                <a:gd name="connsiteY0" fmla="*/ 2227810 h 2229283"/>
                <a:gd name="connsiteX1" fmla="*/ 495762 w 3289762"/>
                <a:gd name="connsiteY1" fmla="*/ 1047230 h 2229283"/>
                <a:gd name="connsiteX2" fmla="*/ 791037 w 3289762"/>
                <a:gd name="connsiteY2" fmla="*/ 351905 h 2229283"/>
                <a:gd name="connsiteX3" fmla="*/ 939338 w 3289762"/>
                <a:gd name="connsiteY3" fmla="*/ 0 h 2229283"/>
                <a:gd name="connsiteX4" fmla="*/ 2835737 w 3289762"/>
                <a:gd name="connsiteY4" fmla="*/ 405880 h 2229283"/>
                <a:gd name="connsiteX5" fmla="*/ 3059084 w 3289762"/>
                <a:gd name="connsiteY5" fmla="*/ 448887 h 2229283"/>
                <a:gd name="connsiteX6" fmla="*/ 3289762 w 3289762"/>
                <a:gd name="connsiteY6" fmla="*/ 1037705 h 2229283"/>
                <a:gd name="connsiteX7" fmla="*/ 3028691 w 3289762"/>
                <a:gd name="connsiteY7" fmla="*/ 1344150 h 2229283"/>
                <a:gd name="connsiteX8" fmla="*/ 2140094 w 3289762"/>
                <a:gd name="connsiteY8" fmla="*/ 2229283 h 2229283"/>
                <a:gd name="connsiteX9" fmla="*/ 0 w 3289762"/>
                <a:gd name="connsiteY9" fmla="*/ 2227810 h 2229283"/>
                <a:gd name="connsiteX0" fmla="*/ 0 w 3289762"/>
                <a:gd name="connsiteY0" fmla="*/ 2227810 h 2229283"/>
                <a:gd name="connsiteX1" fmla="*/ 495762 w 3289762"/>
                <a:gd name="connsiteY1" fmla="*/ 1047230 h 2229283"/>
                <a:gd name="connsiteX2" fmla="*/ 791037 w 3289762"/>
                <a:gd name="connsiteY2" fmla="*/ 351905 h 2229283"/>
                <a:gd name="connsiteX3" fmla="*/ 939338 w 3289762"/>
                <a:gd name="connsiteY3" fmla="*/ 0 h 2229283"/>
                <a:gd name="connsiteX4" fmla="*/ 2835737 w 3289762"/>
                <a:gd name="connsiteY4" fmla="*/ 405880 h 2229283"/>
                <a:gd name="connsiteX5" fmla="*/ 3059084 w 3289762"/>
                <a:gd name="connsiteY5" fmla="*/ 448887 h 2229283"/>
                <a:gd name="connsiteX6" fmla="*/ 3289762 w 3289762"/>
                <a:gd name="connsiteY6" fmla="*/ 1037705 h 2229283"/>
                <a:gd name="connsiteX7" fmla="*/ 3028691 w 3289762"/>
                <a:gd name="connsiteY7" fmla="*/ 1344150 h 2229283"/>
                <a:gd name="connsiteX8" fmla="*/ 2140094 w 3289762"/>
                <a:gd name="connsiteY8" fmla="*/ 2229283 h 2229283"/>
                <a:gd name="connsiteX9" fmla="*/ 0 w 3289762"/>
                <a:gd name="connsiteY9" fmla="*/ 2227810 h 222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9762" h="2229283">
                  <a:moveTo>
                    <a:pt x="0" y="2227810"/>
                  </a:moveTo>
                  <a:lnTo>
                    <a:pt x="495762" y="1047230"/>
                  </a:lnTo>
                  <a:cubicBezTo>
                    <a:pt x="654512" y="888480"/>
                    <a:pt x="768812" y="567805"/>
                    <a:pt x="791037" y="351905"/>
                  </a:cubicBezTo>
                  <a:lnTo>
                    <a:pt x="939338" y="0"/>
                  </a:lnTo>
                  <a:cubicBezTo>
                    <a:pt x="1580996" y="871893"/>
                    <a:pt x="2378229" y="721437"/>
                    <a:pt x="2835737" y="405880"/>
                  </a:cubicBezTo>
                  <a:lnTo>
                    <a:pt x="3059084" y="448887"/>
                  </a:lnTo>
                  <a:cubicBezTo>
                    <a:pt x="3135977" y="645160"/>
                    <a:pt x="3289069" y="1016692"/>
                    <a:pt x="3289762" y="1037705"/>
                  </a:cubicBezTo>
                  <a:lnTo>
                    <a:pt x="3028691" y="1344150"/>
                  </a:lnTo>
                  <a:cubicBezTo>
                    <a:pt x="2619780" y="1479174"/>
                    <a:pt x="2302308" y="1764694"/>
                    <a:pt x="2140094" y="2229283"/>
                  </a:cubicBezTo>
                  <a:lnTo>
                    <a:pt x="0" y="2227810"/>
                  </a:lnTo>
                  <a:close/>
                </a:path>
              </a:pathLst>
            </a:custGeom>
            <a:solidFill>
              <a:srgbClr val="C0504D">
                <a:alpha val="30196"/>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87" name="直線矢印コネクタ 86"/>
            <p:cNvCxnSpPr/>
            <p:nvPr/>
          </p:nvCxnSpPr>
          <p:spPr>
            <a:xfrm flipH="1">
              <a:off x="755576" y="1141921"/>
              <a:ext cx="1" cy="4264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15817" y="5366369"/>
              <a:ext cx="1107996" cy="369332"/>
            </a:xfrm>
            <a:prstGeom prst="rect">
              <a:avLst/>
            </a:prstGeom>
            <a:noFill/>
          </p:spPr>
          <p:txBody>
            <a:bodyPr wrap="none" rtlCol="0">
              <a:spAutoFit/>
            </a:bodyPr>
            <a:lstStyle/>
            <a:p>
              <a:r>
                <a:rPr lang="ja-JP" altLang="en-US" dirty="0">
                  <a:solidFill>
                    <a:schemeClr val="tx2"/>
                  </a:solidFill>
                </a:rPr>
                <a:t>攻撃方向</a:t>
              </a:r>
              <a:endParaRPr kumimoji="1" lang="ja-JP" altLang="en-US" dirty="0">
                <a:solidFill>
                  <a:schemeClr val="tx2"/>
                </a:solidFill>
              </a:endParaRPr>
            </a:p>
          </p:txBody>
        </p:sp>
        <p:sp>
          <p:nvSpPr>
            <p:cNvPr id="89" name="テキスト ボックス 88"/>
            <p:cNvSpPr txBox="1"/>
            <p:nvPr/>
          </p:nvSpPr>
          <p:spPr>
            <a:xfrm>
              <a:off x="3114492" y="4653136"/>
              <a:ext cx="1817548" cy="400110"/>
            </a:xfrm>
            <a:prstGeom prst="rect">
              <a:avLst/>
            </a:prstGeom>
            <a:noFill/>
          </p:spPr>
          <p:txBody>
            <a:bodyPr wrap="square" rtlCol="0">
              <a:spAutoFit/>
            </a:bodyPr>
            <a:lstStyle/>
            <a:p>
              <a:pPr algn="ctr"/>
              <a:r>
                <a:rPr kumimoji="1" lang="ja-JP" altLang="en-US" sz="2000" dirty="0" smtClean="0">
                  <a:solidFill>
                    <a:schemeClr val="accent2">
                      <a:lumMod val="75000"/>
                    </a:schemeClr>
                  </a:solidFill>
                </a:rPr>
                <a:t>ここの面積比</a:t>
              </a:r>
              <a:endParaRPr kumimoji="1" lang="ja-JP" altLang="en-US" sz="2000" dirty="0">
                <a:solidFill>
                  <a:schemeClr val="accent2">
                    <a:lumMod val="75000"/>
                  </a:schemeClr>
                </a:solidFill>
              </a:endParaRPr>
            </a:p>
          </p:txBody>
        </p:sp>
        <p:sp>
          <p:nvSpPr>
            <p:cNvPr id="90" name="円/楕円 89"/>
            <p:cNvSpPr/>
            <p:nvPr/>
          </p:nvSpPr>
          <p:spPr>
            <a:xfrm>
              <a:off x="6179464" y="82652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6467068" y="785855"/>
              <a:ext cx="1107996" cy="369332"/>
            </a:xfrm>
            <a:prstGeom prst="rect">
              <a:avLst/>
            </a:prstGeom>
            <a:noFill/>
          </p:spPr>
          <p:txBody>
            <a:bodyPr wrap="none" rtlCol="0">
              <a:spAutoFit/>
            </a:bodyPr>
            <a:lstStyle/>
            <a:p>
              <a:r>
                <a:rPr kumimoji="1" lang="ja-JP" altLang="en-US" dirty="0" smtClean="0">
                  <a:solidFill>
                    <a:schemeClr val="tx2"/>
                  </a:solidFill>
                </a:rPr>
                <a:t>味方選手</a:t>
              </a:r>
              <a:endParaRPr kumimoji="1" lang="ja-JP" altLang="en-US" dirty="0">
                <a:solidFill>
                  <a:schemeClr val="tx2"/>
                </a:solidFill>
              </a:endParaRPr>
            </a:p>
          </p:txBody>
        </p:sp>
        <p:sp>
          <p:nvSpPr>
            <p:cNvPr id="92" name="円/楕円 91"/>
            <p:cNvSpPr/>
            <p:nvPr/>
          </p:nvSpPr>
          <p:spPr>
            <a:xfrm>
              <a:off x="7712904" y="826521"/>
              <a:ext cx="28800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8000508" y="785855"/>
              <a:ext cx="1107996" cy="369332"/>
            </a:xfrm>
            <a:prstGeom prst="rect">
              <a:avLst/>
            </a:prstGeom>
            <a:noFill/>
          </p:spPr>
          <p:txBody>
            <a:bodyPr wrap="none" rtlCol="0">
              <a:spAutoFit/>
            </a:bodyPr>
            <a:lstStyle/>
            <a:p>
              <a:r>
                <a:rPr lang="ja-JP" altLang="en-US" dirty="0">
                  <a:solidFill>
                    <a:schemeClr val="accent2">
                      <a:lumMod val="75000"/>
                    </a:schemeClr>
                  </a:solidFill>
                </a:rPr>
                <a:t>相手</a:t>
              </a:r>
              <a:r>
                <a:rPr kumimoji="1" lang="ja-JP" altLang="en-US" dirty="0" smtClean="0">
                  <a:solidFill>
                    <a:schemeClr val="accent2">
                      <a:lumMod val="75000"/>
                    </a:schemeClr>
                  </a:solidFill>
                </a:rPr>
                <a:t>選手</a:t>
              </a:r>
              <a:endParaRPr kumimoji="1" lang="ja-JP" altLang="en-US" dirty="0">
                <a:solidFill>
                  <a:schemeClr val="accent2">
                    <a:lumMod val="75000"/>
                  </a:schemeClr>
                </a:solidFill>
              </a:endParaRPr>
            </a:p>
          </p:txBody>
        </p:sp>
      </p:grpSp>
      <p:pic>
        <p:nvPicPr>
          <p:cNvPr id="9" name="図 8"/>
          <p:cNvPicPr>
            <a:picLocks noChangeAspect="1"/>
          </p:cNvPicPr>
          <p:nvPr/>
        </p:nvPicPr>
        <p:blipFill rotWithShape="1">
          <a:blip r:embed="rId3"/>
          <a:srcRect t="2754" b="14635"/>
          <a:stretch/>
        </p:blipFill>
        <p:spPr>
          <a:xfrm>
            <a:off x="1043608" y="907583"/>
            <a:ext cx="6866037" cy="3927709"/>
          </a:xfrm>
          <a:prstGeom prst="rect">
            <a:avLst/>
          </a:prstGeom>
        </p:spPr>
      </p:pic>
      <p:sp>
        <p:nvSpPr>
          <p:cNvPr id="169" name="コンテンツ プレースホルダー 31"/>
          <p:cNvSpPr txBox="1">
            <a:spLocks/>
          </p:cNvSpPr>
          <p:nvPr/>
        </p:nvSpPr>
        <p:spPr bwMode="auto">
          <a:xfrm>
            <a:off x="250825" y="4838321"/>
            <a:ext cx="8569325" cy="1903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kumimoji="1" sz="2000" kern="1200">
                <a:solidFill>
                  <a:schemeClr val="tx1"/>
                </a:solidFill>
                <a:latin typeface="HG丸ｺﾞｼｯｸM-PRO" pitchFamily="50" charset="-128"/>
                <a:ea typeface="HG丸ｺﾞｼｯｸM-PRO" pitchFamily="50" charset="-128"/>
                <a:cs typeface="+mn-cs"/>
              </a:defRPr>
            </a:lvl1pPr>
            <a:lvl2pPr marL="742950" indent="-285750" algn="l" rtl="0" eaLnBrk="1" fontAlgn="base" hangingPunct="1">
              <a:spcBef>
                <a:spcPct val="20000"/>
              </a:spcBef>
              <a:spcAft>
                <a:spcPct val="0"/>
              </a:spcAft>
              <a:buFont typeface="Arial" charset="0"/>
              <a:buChar char="–"/>
              <a:defRPr kumimoji="1" kern="1200">
                <a:solidFill>
                  <a:schemeClr val="tx1"/>
                </a:solidFill>
                <a:latin typeface="HG丸ｺﾞｼｯｸM-PRO" pitchFamily="50" charset="-128"/>
                <a:ea typeface="HG丸ｺﾞｼｯｸM-PRO" pitchFamily="50" charset="-128"/>
                <a:cs typeface="+mn-cs"/>
              </a:defRPr>
            </a:lvl2pPr>
            <a:lvl3pPr marL="1143000" indent="-228600" algn="l" rtl="0" eaLnBrk="1" fontAlgn="base" hangingPunct="1">
              <a:spcBef>
                <a:spcPct val="20000"/>
              </a:spcBef>
              <a:spcAft>
                <a:spcPct val="0"/>
              </a:spcAft>
              <a:buFont typeface="Arial" charset="0"/>
              <a:buChar char="•"/>
              <a:defRPr kumimoji="1" sz="1600" kern="1200">
                <a:solidFill>
                  <a:schemeClr val="tx1"/>
                </a:solidFill>
                <a:latin typeface="HG丸ｺﾞｼｯｸM-PRO" pitchFamily="50" charset="-128"/>
                <a:ea typeface="HG丸ｺﾞｼｯｸM-PRO" pitchFamily="50" charset="-128"/>
                <a:cs typeface="+mn-cs"/>
              </a:defRPr>
            </a:lvl3pPr>
            <a:lvl4pPr marL="1600200" indent="-228600" algn="l" rtl="0" eaLnBrk="1" fontAlgn="base" hangingPunct="1">
              <a:spcBef>
                <a:spcPct val="20000"/>
              </a:spcBef>
              <a:spcAft>
                <a:spcPct val="0"/>
              </a:spcAft>
              <a:buFont typeface="Arial" charset="0"/>
              <a:buChar char="–"/>
              <a:defRPr kumimoji="1" sz="1400" kern="1200">
                <a:solidFill>
                  <a:schemeClr val="tx1"/>
                </a:solidFill>
                <a:latin typeface="HG丸ｺﾞｼｯｸM-PRO" pitchFamily="50" charset="-128"/>
                <a:ea typeface="HG丸ｺﾞｼｯｸM-PRO" pitchFamily="50" charset="-128"/>
                <a:cs typeface="+mn-cs"/>
              </a:defRPr>
            </a:lvl4pPr>
            <a:lvl5pPr marL="2057400" indent="-228600" algn="l" rtl="0" eaLnBrk="1" fontAlgn="base" hangingPunct="1">
              <a:spcBef>
                <a:spcPct val="20000"/>
              </a:spcBef>
              <a:spcAft>
                <a:spcPct val="0"/>
              </a:spcAft>
              <a:buFont typeface="Arial" charset="0"/>
              <a:buChar char="»"/>
              <a:defRPr kumimoji="1" sz="12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a:t>
            </a:r>
            <a:r>
              <a:rPr lang="ja-JP" altLang="en-US" dirty="0">
                <a:solidFill>
                  <a:schemeClr val="accent1"/>
                </a:solidFill>
              </a:rPr>
              <a:t>オフサイドライン</a:t>
            </a:r>
            <a:r>
              <a:rPr lang="ja-JP" altLang="en-US" dirty="0"/>
              <a:t>の後ろ</a:t>
            </a:r>
            <a:r>
              <a:rPr lang="en-US" altLang="ja-JP" dirty="0"/>
              <a:t>5m</a:t>
            </a:r>
            <a:r>
              <a:rPr lang="ja-JP" altLang="en-US" dirty="0"/>
              <a:t>前</a:t>
            </a:r>
            <a:r>
              <a:rPr lang="en-US" altLang="ja-JP" dirty="0"/>
              <a:t>10m</a:t>
            </a:r>
            <a:r>
              <a:rPr lang="ja-JP" altLang="en-US" dirty="0"/>
              <a:t>の長方形のうち</a:t>
            </a:r>
            <a:r>
              <a:rPr lang="ja-JP" altLang="en-US" dirty="0" smtClean="0"/>
              <a:t>、</a:t>
            </a:r>
            <a:r>
              <a:rPr lang="en-US" altLang="ja-JP" dirty="0" smtClean="0"/>
              <a:t/>
            </a:r>
            <a:br>
              <a:rPr lang="en-US" altLang="ja-JP" dirty="0" smtClean="0"/>
            </a:br>
            <a:r>
              <a:rPr lang="ja-JP" altLang="en-US" dirty="0" smtClean="0"/>
              <a:t>　最寄り</a:t>
            </a:r>
            <a:r>
              <a:rPr lang="ja-JP" altLang="en-US" dirty="0"/>
              <a:t>が</a:t>
            </a:r>
            <a:r>
              <a:rPr lang="ja-JP" altLang="en-US" dirty="0">
                <a:solidFill>
                  <a:schemeClr val="accent2"/>
                </a:solidFill>
              </a:rPr>
              <a:t>相手</a:t>
            </a:r>
            <a:r>
              <a:rPr lang="ja-JP" altLang="en-US" dirty="0"/>
              <a:t>で</a:t>
            </a:r>
            <a:r>
              <a:rPr lang="ja-JP" altLang="en-US" dirty="0" smtClean="0"/>
              <a:t>、かつ</a:t>
            </a:r>
            <a:r>
              <a:rPr lang="ja-JP" altLang="en-US" dirty="0"/>
              <a:t>、最寄りの</a:t>
            </a:r>
            <a:r>
              <a:rPr lang="ja-JP" altLang="en-US" dirty="0">
                <a:solidFill>
                  <a:schemeClr val="tx2"/>
                </a:solidFill>
              </a:rPr>
              <a:t>味方</a:t>
            </a:r>
            <a:r>
              <a:rPr lang="ja-JP" altLang="en-US" dirty="0"/>
              <a:t>が</a:t>
            </a:r>
            <a:r>
              <a:rPr lang="en-US" altLang="ja-JP" dirty="0"/>
              <a:t>5m</a:t>
            </a:r>
            <a:r>
              <a:rPr lang="ja-JP" altLang="en-US" dirty="0"/>
              <a:t>以上離れてる面積比」</a:t>
            </a:r>
            <a:endParaRPr lang="en-US" altLang="ja-JP" dirty="0"/>
          </a:p>
          <a:p>
            <a:r>
              <a:rPr lang="ja-JP" altLang="en-US" dirty="0" smtClean="0"/>
              <a:t>この指標を</a:t>
            </a:r>
            <a:r>
              <a:rPr lang="en-US" altLang="ja-JP" dirty="0" smtClean="0"/>
              <a:t>1</a:t>
            </a:r>
            <a:r>
              <a:rPr lang="ja-JP" altLang="en-US" dirty="0" smtClean="0"/>
              <a:t>％刻みで離散化したものを単語として設定</a:t>
            </a:r>
            <a:endParaRPr lang="en-US" altLang="ja-JP" dirty="0" smtClean="0"/>
          </a:p>
          <a:p>
            <a:pPr lvl="1">
              <a:spcAft>
                <a:spcPts val="1200"/>
              </a:spcAft>
            </a:pPr>
            <a:r>
              <a:rPr lang="en-US" altLang="ja-JP" dirty="0" smtClean="0"/>
              <a:t>ex)</a:t>
            </a:r>
          </a:p>
          <a:p>
            <a:r>
              <a:rPr lang="ja-JP" altLang="en-US" dirty="0" smtClean="0"/>
              <a:t>守備側のみの値を単語として登録</a:t>
            </a:r>
            <a:endParaRPr lang="ja-JP" altLang="en-US" dirty="0"/>
          </a:p>
        </p:txBody>
      </p:sp>
      <p:sp>
        <p:nvSpPr>
          <p:cNvPr id="171" name="スライド番号プレースホルダー 3"/>
          <p:cNvSpPr>
            <a:spLocks noGrp="1"/>
          </p:cNvSpPr>
          <p:nvPr>
            <p:ph type="sldNum" sz="quarter" idx="12"/>
          </p:nvPr>
        </p:nvSpPr>
        <p:spPr>
          <a:xfrm>
            <a:off x="8360470" y="250971"/>
            <a:ext cx="625226" cy="469608"/>
          </a:xfrm>
        </p:spPr>
        <p:txBody>
          <a:bodyPr/>
          <a:lstStyle/>
          <a:p>
            <a:r>
              <a:rPr kumimoji="1" lang="en-US" altLang="ja-JP" dirty="0" smtClean="0"/>
              <a:t>10</a:t>
            </a:r>
            <a:endParaRPr kumimoji="1" lang="ja-JP" altLang="en-US" dirty="0"/>
          </a:p>
        </p:txBody>
      </p:sp>
      <p:sp>
        <p:nvSpPr>
          <p:cNvPr id="45" name="正方形/長方形 44"/>
          <p:cNvSpPr/>
          <p:nvPr/>
        </p:nvSpPr>
        <p:spPr>
          <a:xfrm>
            <a:off x="1619672" y="5988524"/>
            <a:ext cx="2557486" cy="37073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Volnerability_0%</a:t>
            </a:r>
            <a:endParaRPr kumimoji="1" lang="ja-JP" altLang="en-US" sz="2000" dirty="0">
              <a:solidFill>
                <a:schemeClr val="tx1"/>
              </a:solidFill>
            </a:endParaRPr>
          </a:p>
        </p:txBody>
      </p:sp>
      <p:sp>
        <p:nvSpPr>
          <p:cNvPr id="51" name="正方形/長方形 50"/>
          <p:cNvSpPr/>
          <p:nvPr/>
        </p:nvSpPr>
        <p:spPr>
          <a:xfrm>
            <a:off x="4572000" y="5988524"/>
            <a:ext cx="2557486" cy="37073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solidFill>
              </a:rPr>
              <a:t>Volnerability_15%</a:t>
            </a:r>
            <a:endParaRPr kumimoji="1" lang="ja-JP" altLang="en-US" sz="2000" dirty="0">
              <a:solidFill>
                <a:schemeClr val="tx1"/>
              </a:solidFill>
            </a:endParaRPr>
          </a:p>
        </p:txBody>
      </p:sp>
      <p:sp>
        <p:nvSpPr>
          <p:cNvPr id="53" name="テキスト ボックス 52"/>
          <p:cNvSpPr txBox="1"/>
          <p:nvPr/>
        </p:nvSpPr>
        <p:spPr>
          <a:xfrm rot="16200000">
            <a:off x="4150793" y="5903254"/>
            <a:ext cx="553998" cy="358020"/>
          </a:xfrm>
          <a:prstGeom prst="rect">
            <a:avLst/>
          </a:prstGeom>
          <a:noFill/>
        </p:spPr>
        <p:txBody>
          <a:bodyPr vert="eaVert" wrap="square" rtlCol="0">
            <a:spAutoFit/>
          </a:bodyPr>
          <a:lstStyle/>
          <a:p>
            <a:r>
              <a:rPr kumimoji="1" lang="en-US" altLang="ja-JP" sz="2400" dirty="0" smtClean="0"/>
              <a:t>…</a:t>
            </a:r>
            <a:endParaRPr kumimoji="1" lang="ja-JP" altLang="en-US" sz="2400" dirty="0"/>
          </a:p>
        </p:txBody>
      </p:sp>
    </p:spTree>
    <p:extLst>
      <p:ext uri="{BB962C8B-B14F-4D97-AF65-F5344CB8AC3E}">
        <p14:creationId xmlns:p14="http://schemas.microsoft.com/office/powerpoint/2010/main" val="1542262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a:t>
            </a:r>
            <a:r>
              <a:rPr lang="ja-JP" altLang="en-US" dirty="0" smtClean="0"/>
              <a:t>単語　～</a:t>
            </a:r>
            <a:r>
              <a:rPr lang="ja-JP" altLang="en-US" dirty="0"/>
              <a:t>ボール周辺選手</a:t>
            </a:r>
            <a:r>
              <a:rPr lang="ja-JP" altLang="en-US" dirty="0" smtClean="0"/>
              <a:t>配置</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ボール周辺に味方選手／敵選手がいるかを表す単語</a:t>
            </a:r>
            <a:endParaRPr kumimoji="1" lang="en-US" altLang="ja-JP" dirty="0" smtClean="0"/>
          </a:p>
          <a:p>
            <a:r>
              <a:rPr kumimoji="1" lang="ja-JP" altLang="en-US" dirty="0" smtClean="0"/>
              <a:t>ボールを中心に半径</a:t>
            </a:r>
            <a:r>
              <a:rPr kumimoji="1" lang="en-US" altLang="ja-JP" dirty="0" smtClean="0"/>
              <a:t>5m</a:t>
            </a:r>
            <a:r>
              <a:rPr kumimoji="1" lang="ja-JP" altLang="en-US" dirty="0" smtClean="0"/>
              <a:t>の円を想定、</a:t>
            </a:r>
            <a:r>
              <a:rPr kumimoji="1" lang="en-US" altLang="ja-JP" dirty="0" smtClean="0"/>
              <a:t>4</a:t>
            </a:r>
            <a:r>
              <a:rPr kumimoji="1" lang="ja-JP" altLang="en-US" dirty="0" smtClean="0"/>
              <a:t>分割した各扇形セルに</a:t>
            </a:r>
            <a:endParaRPr kumimoji="1" lang="en-US" altLang="ja-JP" dirty="0" smtClean="0"/>
          </a:p>
          <a:p>
            <a:pPr lvl="1">
              <a:spcBef>
                <a:spcPts val="1200"/>
              </a:spcBef>
            </a:pPr>
            <a:r>
              <a:rPr lang="ja-JP" altLang="en-US" dirty="0" smtClean="0"/>
              <a:t>誰もいない：０</a:t>
            </a:r>
            <a:endParaRPr lang="en-US" altLang="ja-JP" dirty="0" smtClean="0"/>
          </a:p>
          <a:p>
            <a:pPr lvl="1"/>
            <a:r>
              <a:rPr kumimoji="1" lang="ja-JP" altLang="en-US" b="1" dirty="0" smtClean="0">
                <a:solidFill>
                  <a:schemeClr val="accent1"/>
                </a:solidFill>
              </a:rPr>
              <a:t>味方</a:t>
            </a:r>
            <a:r>
              <a:rPr kumimoji="1" lang="ja-JP" altLang="en-US" b="1" dirty="0">
                <a:solidFill>
                  <a:schemeClr val="accent1"/>
                </a:solidFill>
              </a:rPr>
              <a:t>選手</a:t>
            </a:r>
            <a:r>
              <a:rPr kumimoji="1" lang="ja-JP" altLang="en-US" b="1" dirty="0" smtClean="0">
                <a:solidFill>
                  <a:schemeClr val="accent1"/>
                </a:solidFill>
              </a:rPr>
              <a:t>のみいる</a:t>
            </a:r>
            <a:r>
              <a:rPr kumimoji="1" lang="ja-JP" altLang="en-US" dirty="0" smtClean="0"/>
              <a:t>：１</a:t>
            </a:r>
            <a:endParaRPr kumimoji="1" lang="en-US" altLang="ja-JP" dirty="0" smtClean="0"/>
          </a:p>
          <a:p>
            <a:pPr lvl="1"/>
            <a:r>
              <a:rPr lang="ja-JP" altLang="en-US" b="1" dirty="0" smtClean="0">
                <a:solidFill>
                  <a:schemeClr val="accent2"/>
                </a:solidFill>
              </a:rPr>
              <a:t>敵</a:t>
            </a:r>
            <a:r>
              <a:rPr lang="ja-JP" altLang="en-US" b="1" dirty="0">
                <a:solidFill>
                  <a:schemeClr val="accent2"/>
                </a:solidFill>
              </a:rPr>
              <a:t>選手</a:t>
            </a:r>
            <a:r>
              <a:rPr lang="ja-JP" altLang="en-US" b="1" dirty="0" smtClean="0">
                <a:solidFill>
                  <a:schemeClr val="accent2"/>
                </a:solidFill>
              </a:rPr>
              <a:t>のみいる</a:t>
            </a:r>
            <a:r>
              <a:rPr lang="ja-JP" altLang="en-US" dirty="0" smtClean="0"/>
              <a:t>：２</a:t>
            </a:r>
            <a:endParaRPr lang="en-US" altLang="ja-JP" dirty="0" smtClean="0"/>
          </a:p>
          <a:p>
            <a:pPr lvl="1"/>
            <a:r>
              <a:rPr kumimoji="1" lang="ja-JP" altLang="en-US" b="1" dirty="0"/>
              <a:t>両方</a:t>
            </a:r>
            <a:r>
              <a:rPr kumimoji="1" lang="ja-JP" altLang="en-US" b="1" dirty="0" smtClean="0"/>
              <a:t>の選手がいる</a:t>
            </a:r>
            <a:r>
              <a:rPr kumimoji="1" lang="ja-JP" altLang="en-US" dirty="0" smtClean="0"/>
              <a:t>：３</a:t>
            </a:r>
            <a:endParaRPr lang="en-US" altLang="ja-JP" dirty="0" smtClean="0"/>
          </a:p>
          <a:p>
            <a:pPr marL="457200" lvl="1" indent="0">
              <a:spcBef>
                <a:spcPts val="1200"/>
              </a:spcBef>
              <a:buNone/>
            </a:pPr>
            <a:r>
              <a:rPr kumimoji="1" lang="ja-JP" altLang="en-US" dirty="0" smtClean="0"/>
              <a:t>それぞれ上記の値を記入</a:t>
            </a:r>
            <a:r>
              <a:rPr kumimoji="1" lang="en-US" altLang="ja-JP" dirty="0" smtClean="0"/>
              <a:t/>
            </a:r>
            <a:br>
              <a:rPr kumimoji="1" lang="en-US" altLang="ja-JP" dirty="0" smtClean="0"/>
            </a:br>
            <a:r>
              <a:rPr kumimoji="1" lang="ja-JP" altLang="en-US" dirty="0" smtClean="0"/>
              <a:t>（ボールに関与しているプレイヤーを除く）</a:t>
            </a:r>
            <a:endParaRPr lang="en-US" altLang="ja-JP" dirty="0"/>
          </a:p>
          <a:p>
            <a:r>
              <a:rPr lang="ja-JP" altLang="en-US" dirty="0" smtClean="0"/>
              <a:t>前・右・左・後の順に一つの単語を生成</a:t>
            </a:r>
            <a:endParaRPr lang="en-US" altLang="ja-JP" dirty="0" smtClean="0"/>
          </a:p>
          <a:p>
            <a:r>
              <a:rPr lang="en-US" altLang="ja-JP" dirty="0" smtClean="0"/>
              <a:t>ex)</a:t>
            </a:r>
            <a:r>
              <a:rPr lang="ja-JP" altLang="en-US" dirty="0" smtClean="0"/>
              <a:t>右の選手</a:t>
            </a:r>
            <a:r>
              <a:rPr lang="ja-JP" altLang="en-US" dirty="0"/>
              <a:t>配置</a:t>
            </a:r>
            <a:r>
              <a:rPr lang="ja-JP" altLang="en-US" dirty="0" smtClean="0"/>
              <a:t>の場合：</a:t>
            </a:r>
            <a:r>
              <a:rPr lang="en-US" altLang="ja-JP" dirty="0" smtClean="0"/>
              <a:t/>
            </a:r>
            <a:br>
              <a:rPr lang="en-US" altLang="ja-JP" dirty="0" smtClean="0"/>
            </a:br>
            <a:endParaRPr lang="en-US" altLang="ja-JP" dirty="0" smtClean="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13</a:t>
            </a:fld>
            <a:endParaRPr kumimoji="1" lang="ja-JP" altLang="en-US"/>
          </a:p>
        </p:txBody>
      </p:sp>
      <p:grpSp>
        <p:nvGrpSpPr>
          <p:cNvPr id="20" name="グループ化 19"/>
          <p:cNvGrpSpPr/>
          <p:nvPr/>
        </p:nvGrpSpPr>
        <p:grpSpPr>
          <a:xfrm>
            <a:off x="11052169" y="4876366"/>
            <a:ext cx="1469004" cy="1469005"/>
            <a:chOff x="5313645" y="3313132"/>
            <a:chExt cx="1246428" cy="1246428"/>
          </a:xfrm>
        </p:grpSpPr>
        <p:sp>
          <p:nvSpPr>
            <p:cNvPr id="15" name="パイ 14"/>
            <p:cNvSpPr/>
            <p:nvPr/>
          </p:nvSpPr>
          <p:spPr>
            <a:xfrm rot="18900000">
              <a:off x="5324199" y="3317103"/>
              <a:ext cx="1231907" cy="1231907"/>
            </a:xfrm>
            <a:prstGeom prst="pie">
              <a:avLst>
                <a:gd name="adj1" fmla="val 0"/>
                <a:gd name="adj2" fmla="val 5400000"/>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パイ 16"/>
            <p:cNvSpPr/>
            <p:nvPr/>
          </p:nvSpPr>
          <p:spPr>
            <a:xfrm rot="13500000">
              <a:off x="5313645" y="3320657"/>
              <a:ext cx="1238903" cy="1238904"/>
            </a:xfrm>
            <a:prstGeom prst="pie">
              <a:avLst>
                <a:gd name="adj1" fmla="val 0"/>
                <a:gd name="adj2" fmla="val 5400000"/>
              </a:avLst>
            </a:prstGeom>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8100000">
              <a:off x="5320226" y="3313132"/>
              <a:ext cx="1239847" cy="1239847"/>
            </a:xfrm>
            <a:prstGeom prst="pie">
              <a:avLst>
                <a:gd name="adj1" fmla="val 0"/>
                <a:gd name="adj2" fmla="val 5400000"/>
              </a:avLst>
            </a:prstGeom>
            <a:ln w="127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2700000">
              <a:off x="5324194" y="3317102"/>
              <a:ext cx="1231908" cy="1231909"/>
            </a:xfrm>
            <a:prstGeom prst="pie">
              <a:avLst>
                <a:gd name="adj1" fmla="val 0"/>
                <a:gd name="adj2" fmla="val 540000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2" name="円/楕円 41"/>
          <p:cNvSpPr/>
          <p:nvPr/>
        </p:nvSpPr>
        <p:spPr>
          <a:xfrm>
            <a:off x="11626450" y="5735358"/>
            <a:ext cx="288032"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V="1">
            <a:off x="11790548" y="3782431"/>
            <a:ext cx="0" cy="1824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1150970" y="3413099"/>
            <a:ext cx="1442731" cy="369332"/>
          </a:xfrm>
          <a:prstGeom prst="rect">
            <a:avLst/>
          </a:prstGeom>
          <a:noFill/>
        </p:spPr>
        <p:txBody>
          <a:bodyPr wrap="square" rtlCol="0">
            <a:spAutoFit/>
          </a:bodyPr>
          <a:lstStyle/>
          <a:p>
            <a:pPr algn="ctr"/>
            <a:r>
              <a:rPr kumimoji="1" lang="ja-JP" altLang="en-US" dirty="0" smtClean="0"/>
              <a:t>攻撃方向</a:t>
            </a:r>
            <a:endParaRPr kumimoji="1" lang="ja-JP" altLang="en-US" dirty="0"/>
          </a:p>
        </p:txBody>
      </p:sp>
      <p:sp>
        <p:nvSpPr>
          <p:cNvPr id="26" name="テキスト ボックス 25"/>
          <p:cNvSpPr txBox="1"/>
          <p:nvPr/>
        </p:nvSpPr>
        <p:spPr>
          <a:xfrm>
            <a:off x="11597588" y="4853840"/>
            <a:ext cx="463244" cy="584775"/>
          </a:xfrm>
          <a:prstGeom prst="rect">
            <a:avLst/>
          </a:prstGeom>
          <a:noFill/>
        </p:spPr>
        <p:txBody>
          <a:bodyPr wrap="square" rtlCol="0">
            <a:spAutoFit/>
          </a:bodyPr>
          <a:lstStyle/>
          <a:p>
            <a:r>
              <a:rPr kumimoji="1" lang="en-US" altLang="ja-JP" sz="3200" dirty="0" smtClean="0">
                <a:solidFill>
                  <a:schemeClr val="bg1"/>
                </a:solidFill>
              </a:rPr>
              <a:t>2</a:t>
            </a:r>
            <a:endParaRPr kumimoji="1" lang="ja-JP" altLang="en-US" sz="3200" dirty="0">
              <a:solidFill>
                <a:schemeClr val="bg1"/>
              </a:solidFill>
            </a:endParaRPr>
          </a:p>
        </p:txBody>
      </p:sp>
      <p:sp>
        <p:nvSpPr>
          <p:cNvPr id="27" name="テキスト ボックス 26"/>
          <p:cNvSpPr txBox="1"/>
          <p:nvPr/>
        </p:nvSpPr>
        <p:spPr>
          <a:xfrm>
            <a:off x="12011380" y="5294599"/>
            <a:ext cx="463244" cy="584775"/>
          </a:xfrm>
          <a:prstGeom prst="rect">
            <a:avLst/>
          </a:prstGeom>
          <a:noFill/>
        </p:spPr>
        <p:txBody>
          <a:bodyPr wrap="square" rtlCol="0">
            <a:spAutoFit/>
          </a:bodyPr>
          <a:lstStyle/>
          <a:p>
            <a:r>
              <a:rPr kumimoji="1" lang="en-US" altLang="ja-JP" sz="3200" dirty="0" smtClean="0">
                <a:solidFill>
                  <a:schemeClr val="bg1"/>
                </a:solidFill>
              </a:rPr>
              <a:t>1</a:t>
            </a:r>
            <a:endParaRPr kumimoji="1" lang="ja-JP" altLang="en-US" sz="3200" dirty="0">
              <a:solidFill>
                <a:schemeClr val="bg1"/>
              </a:solidFill>
            </a:endParaRPr>
          </a:p>
        </p:txBody>
      </p:sp>
      <p:sp>
        <p:nvSpPr>
          <p:cNvPr id="28" name="テキスト ボックス 27"/>
          <p:cNvSpPr txBox="1"/>
          <p:nvPr/>
        </p:nvSpPr>
        <p:spPr>
          <a:xfrm>
            <a:off x="11178480" y="5285888"/>
            <a:ext cx="463244" cy="584775"/>
          </a:xfrm>
          <a:prstGeom prst="rect">
            <a:avLst/>
          </a:prstGeom>
          <a:noFill/>
        </p:spPr>
        <p:txBody>
          <a:bodyPr wrap="square" rtlCol="0">
            <a:spAutoFit/>
          </a:bodyPr>
          <a:lstStyle/>
          <a:p>
            <a:r>
              <a:rPr kumimoji="1" lang="en-US" altLang="ja-JP" sz="3200" dirty="0" smtClean="0">
                <a:solidFill>
                  <a:schemeClr val="bg1"/>
                </a:solidFill>
              </a:rPr>
              <a:t>3</a:t>
            </a:r>
            <a:endParaRPr kumimoji="1" lang="ja-JP" altLang="en-US" sz="3200" dirty="0">
              <a:solidFill>
                <a:schemeClr val="bg1"/>
              </a:solidFill>
            </a:endParaRPr>
          </a:p>
        </p:txBody>
      </p:sp>
      <p:sp>
        <p:nvSpPr>
          <p:cNvPr id="29" name="テキスト ボックス 28"/>
          <p:cNvSpPr txBox="1"/>
          <p:nvPr/>
        </p:nvSpPr>
        <p:spPr>
          <a:xfrm>
            <a:off x="11597588" y="5798655"/>
            <a:ext cx="463244" cy="584775"/>
          </a:xfrm>
          <a:prstGeom prst="rect">
            <a:avLst/>
          </a:prstGeom>
          <a:noFill/>
        </p:spPr>
        <p:txBody>
          <a:bodyPr wrap="square" rtlCol="0">
            <a:spAutoFit/>
          </a:bodyPr>
          <a:lstStyle/>
          <a:p>
            <a:r>
              <a:rPr kumimoji="1" lang="en-US" altLang="ja-JP" sz="3200" dirty="0" smtClean="0"/>
              <a:t>0</a:t>
            </a:r>
            <a:endParaRPr kumimoji="1" lang="ja-JP" altLang="en-US" sz="3200" dirty="0"/>
          </a:p>
        </p:txBody>
      </p:sp>
      <p:sp>
        <p:nvSpPr>
          <p:cNvPr id="30" name="テキスト ボックス 29"/>
          <p:cNvSpPr txBox="1"/>
          <p:nvPr/>
        </p:nvSpPr>
        <p:spPr>
          <a:xfrm>
            <a:off x="11107757" y="3827792"/>
            <a:ext cx="764578" cy="369332"/>
          </a:xfrm>
          <a:prstGeom prst="rect">
            <a:avLst/>
          </a:prstGeom>
          <a:noFill/>
        </p:spPr>
        <p:txBody>
          <a:bodyPr wrap="square" rtlCol="0">
            <a:spAutoFit/>
          </a:bodyPr>
          <a:lstStyle/>
          <a:p>
            <a:pPr algn="ctr"/>
            <a:r>
              <a:rPr kumimoji="1" lang="en-US" altLang="ja-JP" dirty="0" smtClean="0"/>
              <a:t>5m</a:t>
            </a:r>
            <a:endParaRPr kumimoji="1" lang="ja-JP" altLang="en-US" dirty="0"/>
          </a:p>
        </p:txBody>
      </p:sp>
      <p:sp>
        <p:nvSpPr>
          <p:cNvPr id="38" name="円/楕円 37"/>
          <p:cNvSpPr/>
          <p:nvPr/>
        </p:nvSpPr>
        <p:spPr>
          <a:xfrm>
            <a:off x="9972600" y="3789040"/>
            <a:ext cx="3635896" cy="36358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a:stCxn id="38" idx="3"/>
            <a:endCxn id="38" idx="7"/>
          </p:cNvCxnSpPr>
          <p:nvPr/>
        </p:nvCxnSpPr>
        <p:spPr>
          <a:xfrm flipV="1">
            <a:off x="10505065" y="4321505"/>
            <a:ext cx="2570966" cy="2570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8" idx="5"/>
          </p:cNvCxnSpPr>
          <p:nvPr/>
        </p:nvCxnSpPr>
        <p:spPr>
          <a:xfrm flipH="1" flipV="1">
            <a:off x="10505065" y="4350713"/>
            <a:ext cx="2570966" cy="2541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12142095" y="4254076"/>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4" name="円/楕円 33"/>
          <p:cNvSpPr/>
          <p:nvPr/>
        </p:nvSpPr>
        <p:spPr>
          <a:xfrm>
            <a:off x="10593542" y="4988329"/>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円/楕円 34"/>
          <p:cNvSpPr/>
          <p:nvPr/>
        </p:nvSpPr>
        <p:spPr>
          <a:xfrm>
            <a:off x="10320435" y="5735358"/>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3017605" y="5568404"/>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83568" y="1853137"/>
            <a:ext cx="2880320" cy="1422805"/>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951961" y="4780606"/>
            <a:ext cx="3404015" cy="44859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NeighborPlayer_</a:t>
            </a:r>
            <a:r>
              <a:rPr lang="en-US" altLang="ja-JP" sz="2000" b="1" dirty="0">
                <a:solidFill>
                  <a:schemeClr val="accent2"/>
                </a:solidFill>
              </a:rPr>
              <a:t>2</a:t>
            </a:r>
            <a:r>
              <a:rPr lang="en-US" altLang="ja-JP" sz="2000" b="1" dirty="0">
                <a:solidFill>
                  <a:schemeClr val="accent1"/>
                </a:solidFill>
              </a:rPr>
              <a:t>1</a:t>
            </a:r>
            <a:r>
              <a:rPr lang="en-US" altLang="ja-JP" sz="2000" b="1" dirty="0">
                <a:solidFill>
                  <a:schemeClr val="tx1"/>
                </a:solidFill>
              </a:rPr>
              <a:t>3</a:t>
            </a:r>
            <a:r>
              <a:rPr lang="en-US" altLang="ja-JP" sz="2000" dirty="0">
                <a:solidFill>
                  <a:schemeClr val="tx1"/>
                </a:solidFill>
              </a:rPr>
              <a:t>0</a:t>
            </a:r>
            <a:endParaRPr kumimoji="1" lang="ja-JP" altLang="en-US" sz="2000" dirty="0">
              <a:solidFill>
                <a:schemeClr val="tx1"/>
              </a:solidFill>
            </a:endParaRPr>
          </a:p>
        </p:txBody>
      </p:sp>
      <p:pic>
        <p:nvPicPr>
          <p:cNvPr id="8" name="図 7"/>
          <p:cNvPicPr>
            <a:picLocks noChangeAspect="1"/>
          </p:cNvPicPr>
          <p:nvPr/>
        </p:nvPicPr>
        <p:blipFill>
          <a:blip r:embed="rId2"/>
          <a:stretch>
            <a:fillRect/>
          </a:stretch>
        </p:blipFill>
        <p:spPr>
          <a:xfrm>
            <a:off x="5796136" y="4437112"/>
            <a:ext cx="3256951" cy="2430882"/>
          </a:xfrm>
          <a:prstGeom prst="rect">
            <a:avLst/>
          </a:prstGeom>
        </p:spPr>
      </p:pic>
      <p:pic>
        <p:nvPicPr>
          <p:cNvPr id="9" name="図 8"/>
          <p:cNvPicPr>
            <a:picLocks noChangeAspect="1"/>
          </p:cNvPicPr>
          <p:nvPr/>
        </p:nvPicPr>
        <p:blipFill>
          <a:blip r:embed="rId3"/>
          <a:stretch>
            <a:fillRect/>
          </a:stretch>
        </p:blipFill>
        <p:spPr>
          <a:xfrm>
            <a:off x="6170135" y="2104407"/>
            <a:ext cx="2271278" cy="2532475"/>
          </a:xfrm>
          <a:prstGeom prst="rect">
            <a:avLst/>
          </a:prstGeom>
        </p:spPr>
      </p:pic>
      <p:grpSp>
        <p:nvGrpSpPr>
          <p:cNvPr id="12" name="グループ化 11"/>
          <p:cNvGrpSpPr/>
          <p:nvPr/>
        </p:nvGrpSpPr>
        <p:grpSpPr>
          <a:xfrm>
            <a:off x="234856" y="5606988"/>
            <a:ext cx="5552788" cy="830997"/>
            <a:chOff x="226046" y="5694347"/>
            <a:chExt cx="5552788" cy="830997"/>
          </a:xfrm>
        </p:grpSpPr>
        <p:sp>
          <p:nvSpPr>
            <p:cNvPr id="10" name="正方形/長方形 9"/>
            <p:cNvSpPr/>
            <p:nvPr/>
          </p:nvSpPr>
          <p:spPr>
            <a:xfrm>
              <a:off x="226046" y="5694347"/>
              <a:ext cx="5552788" cy="830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51520" y="5694347"/>
              <a:ext cx="5462830" cy="830997"/>
            </a:xfrm>
            <a:prstGeom prst="rect">
              <a:avLst/>
            </a:prstGeom>
            <a:noFill/>
          </p:spPr>
          <p:txBody>
            <a:bodyPr wrap="square" rtlCol="0">
              <a:spAutoFit/>
            </a:bodyPr>
            <a:lstStyle/>
            <a:p>
              <a:r>
                <a:rPr kumimoji="1" lang="en-US" altLang="ja-JP" sz="1600" dirty="0" smtClean="0">
                  <a:latin typeface="HG丸ｺﾞｼｯｸM-PRO" panose="020F0600000000000000" pitchFamily="50" charset="-128"/>
                  <a:ea typeface="HG丸ｺﾞｼｯｸM-PRO" panose="020F0600000000000000" pitchFamily="50" charset="-128"/>
                </a:rPr>
                <a:t>(2016, </a:t>
              </a:r>
              <a:r>
                <a:rPr kumimoji="1" lang="ja-JP" altLang="en-US" sz="1600" dirty="0" smtClean="0">
                  <a:latin typeface="HG丸ｺﾞｼｯｸM-PRO" panose="020F0600000000000000" pitchFamily="50" charset="-128"/>
                  <a:ea typeface="HG丸ｺﾞｼｯｸM-PRO" panose="020F0600000000000000" pitchFamily="50" charset="-128"/>
                </a:rPr>
                <a:t>成塚ら</a:t>
              </a:r>
              <a:r>
                <a:rPr kumimoji="1" lang="en-US" altLang="ja-JP" sz="1600" dirty="0" smtClean="0">
                  <a:latin typeface="HG丸ｺﾞｼｯｸM-PRO" panose="020F0600000000000000" pitchFamily="50" charset="-128"/>
                  <a:ea typeface="HG丸ｺﾞｼｯｸM-PRO" panose="020F0600000000000000" pitchFamily="50" charset="-128"/>
                </a:rPr>
                <a:t>)</a:t>
              </a:r>
              <a:r>
                <a:rPr lang="ja-JP" altLang="en-US" sz="1600" dirty="0" smtClean="0">
                  <a:latin typeface="HG丸ｺﾞｼｯｸM-PRO" panose="020F0600000000000000" pitchFamily="50" charset="-128"/>
                  <a:ea typeface="HG丸ｺﾞｼｯｸM-PRO" panose="020F0600000000000000" pitchFamily="50" charset="-128"/>
                </a:rPr>
                <a:t>「対戦相手との距離が</a:t>
              </a:r>
              <a:r>
                <a:rPr lang="en-US" altLang="ja-JP" sz="1600" dirty="0" smtClean="0">
                  <a:latin typeface="HG丸ｺﾞｼｯｸM-PRO" panose="020F0600000000000000" pitchFamily="50" charset="-128"/>
                  <a:ea typeface="HG丸ｺﾞｼｯｸM-PRO" panose="020F0600000000000000" pitchFamily="50" charset="-128"/>
                </a:rPr>
                <a:t>5m</a:t>
              </a:r>
              <a:r>
                <a:rPr lang="ja-JP" altLang="en-US" sz="1600" dirty="0" smtClean="0">
                  <a:latin typeface="HG丸ｺﾞｼｯｸM-PRO" panose="020F0600000000000000" pitchFamily="50" charset="-128"/>
                  <a:ea typeface="HG丸ｺﾞｼｯｸM-PRO" panose="020F0600000000000000" pitchFamily="50" charset="-128"/>
                </a:rPr>
                <a:t>以上近づくと、そこから次第に向きをそろえる傾向が強くなる」</a:t>
              </a:r>
              <a:endParaRPr lang="en-US" altLang="ja-JP" sz="1600" dirty="0" smtClean="0">
                <a:latin typeface="HG丸ｺﾞｼｯｸM-PRO" panose="020F0600000000000000" pitchFamily="50" charset="-128"/>
                <a:ea typeface="HG丸ｺﾞｼｯｸM-PRO" panose="020F0600000000000000" pitchFamily="50" charset="-128"/>
              </a:endParaRPr>
            </a:p>
            <a:p>
              <a:r>
                <a:rPr kumimoji="1" lang="ja-JP" altLang="en-US" sz="1600" dirty="0" smtClean="0">
                  <a:latin typeface="HG丸ｺﾞｼｯｸM-PRO" panose="020F0600000000000000" pitchFamily="50" charset="-128"/>
                  <a:ea typeface="HG丸ｺﾞｼｯｸM-PRO" panose="020F0600000000000000" pitchFamily="50" charset="-128"/>
                </a:rPr>
                <a:t>→ 近傍選手として考慮すべき距離を</a:t>
              </a:r>
              <a:r>
                <a:rPr kumimoji="1" lang="en-US" altLang="ja-JP" sz="1600" dirty="0" smtClean="0">
                  <a:latin typeface="HG丸ｺﾞｼｯｸM-PRO" panose="020F0600000000000000" pitchFamily="50" charset="-128"/>
                  <a:ea typeface="HG丸ｺﾞｼｯｸM-PRO" panose="020F0600000000000000" pitchFamily="50" charset="-128"/>
                </a:rPr>
                <a:t>5m</a:t>
              </a:r>
              <a:r>
                <a:rPr kumimoji="1" lang="ja-JP" altLang="en-US" sz="1600" dirty="0" smtClean="0">
                  <a:latin typeface="HG丸ｺﾞｼｯｸM-PRO" panose="020F0600000000000000" pitchFamily="50" charset="-128"/>
                  <a:ea typeface="HG丸ｺﾞｼｯｸM-PRO" panose="020F0600000000000000" pitchFamily="50" charset="-128"/>
                </a:rPr>
                <a:t>とした</a:t>
              </a:r>
              <a:endParaRPr kumimoji="1" lang="ja-JP" altLang="en-US" sz="1600" dirty="0">
                <a:latin typeface="HG丸ｺﾞｼｯｸM-PRO" panose="020F0600000000000000" pitchFamily="50" charset="-128"/>
                <a:ea typeface="HG丸ｺﾞｼｯｸM-PRO" panose="020F0600000000000000" pitchFamily="50" charset="-128"/>
              </a:endParaRPr>
            </a:p>
          </p:txBody>
        </p:sp>
      </p:grpSp>
    </p:spTree>
    <p:extLst>
      <p:ext uri="{BB962C8B-B14F-4D97-AF65-F5344CB8AC3E}">
        <p14:creationId xmlns:p14="http://schemas.microsoft.com/office/powerpoint/2010/main" val="217300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文と単語のまとめ</a:t>
            </a:r>
            <a:endParaRPr kumimoji="1" lang="ja-JP" altLang="en-US"/>
          </a:p>
        </p:txBody>
      </p:sp>
      <p:sp>
        <p:nvSpPr>
          <p:cNvPr id="3" name="コンテンツ プレースホルダー 2"/>
          <p:cNvSpPr>
            <a:spLocks noGrp="1"/>
          </p:cNvSpPr>
          <p:nvPr>
            <p:ph idx="1"/>
          </p:nvPr>
        </p:nvSpPr>
        <p:spPr>
          <a:xfrm>
            <a:off x="250825" y="1052513"/>
            <a:ext cx="8569325" cy="5544839"/>
          </a:xfrm>
        </p:spPr>
        <p:txBody>
          <a:bodyPr/>
          <a:lstStyle/>
          <a:p>
            <a:r>
              <a:rPr kumimoji="1" lang="ja-JP" altLang="en-US" dirty="0" smtClean="0"/>
              <a:t>攻撃番号 </a:t>
            </a:r>
            <a:r>
              <a:rPr kumimoji="1" lang="en-US" altLang="ja-JP" dirty="0" smtClean="0"/>
              <a:t>= </a:t>
            </a:r>
            <a:r>
              <a:rPr lang="en-US" altLang="ja-JP" dirty="0" smtClean="0"/>
              <a:t>1</a:t>
            </a:r>
            <a:r>
              <a:rPr lang="ja-JP" altLang="en-US" dirty="0" err="1" smtClean="0"/>
              <a:t>つの</a:t>
            </a:r>
            <a:r>
              <a:rPr lang="ja-JP" altLang="en-US" dirty="0"/>
              <a:t>文書</a:t>
            </a:r>
            <a:r>
              <a:rPr kumimoji="1" lang="en-US" altLang="ja-JP" dirty="0" smtClean="0"/>
              <a:t/>
            </a:r>
            <a:br>
              <a:rPr kumimoji="1" lang="en-US" altLang="ja-JP" dirty="0" smtClean="0"/>
            </a:br>
            <a:r>
              <a:rPr kumimoji="1" lang="ja-JP" altLang="en-US" dirty="0" smtClean="0"/>
              <a:t>→ 一連の攻撃期間における位置・アクション等の情報 </a:t>
            </a:r>
            <a:r>
              <a:rPr kumimoji="1" lang="en-US" altLang="ja-JP" dirty="0" smtClean="0"/>
              <a:t>= </a:t>
            </a:r>
            <a:r>
              <a:rPr kumimoji="1" lang="ja-JP" altLang="en-US" dirty="0" smtClean="0"/>
              <a:t>各単語</a:t>
            </a:r>
            <a:endParaRPr lang="en-US" altLang="ja-JP" dirty="0"/>
          </a:p>
          <a:p>
            <a:r>
              <a:rPr kumimoji="1" lang="ja-JP" altLang="en-US" dirty="0" smtClean="0"/>
              <a:t>構成する単語</a:t>
            </a:r>
            <a:endParaRPr kumimoji="1" lang="en-US" altLang="ja-JP" dirty="0" smtClean="0"/>
          </a:p>
          <a:p>
            <a:pPr lvl="1"/>
            <a:r>
              <a:rPr kumimoji="1" lang="ja-JP" altLang="en-US" dirty="0" smtClean="0"/>
              <a:t>アクション名、</a:t>
            </a:r>
            <a:r>
              <a:rPr lang="ja-JP" altLang="en-US" dirty="0"/>
              <a:t>ボール</a:t>
            </a:r>
            <a:r>
              <a:rPr lang="ja-JP" altLang="en-US" dirty="0" smtClean="0"/>
              <a:t>位置、</a:t>
            </a:r>
            <a:r>
              <a:rPr lang="en-US" altLang="ja-JP" dirty="0" smtClean="0"/>
              <a:t/>
            </a:r>
            <a:br>
              <a:rPr lang="en-US" altLang="ja-JP" dirty="0" smtClean="0"/>
            </a:br>
            <a:r>
              <a:rPr kumimoji="1" lang="ja-JP" altLang="en-US" dirty="0" smtClean="0"/>
              <a:t>選手配置（コンパクトネス </a:t>
            </a:r>
            <a:r>
              <a:rPr kumimoji="1" lang="en-US" altLang="ja-JP" dirty="0" smtClean="0"/>
              <a:t>× </a:t>
            </a:r>
            <a:r>
              <a:rPr kumimoji="1" lang="ja-JP" altLang="en-US" dirty="0" smtClean="0"/>
              <a:t>オフサイドライン）（守備側）</a:t>
            </a:r>
            <a:r>
              <a:rPr kumimoji="1" lang="en-US" altLang="ja-JP" dirty="0" smtClean="0"/>
              <a:t/>
            </a:r>
            <a:br>
              <a:rPr kumimoji="1" lang="en-US" altLang="ja-JP" dirty="0" smtClean="0"/>
            </a:br>
            <a:r>
              <a:rPr lang="ja-JP" altLang="en-US" dirty="0" smtClean="0"/>
              <a:t>守備脆弱度（守備側）、</a:t>
            </a:r>
            <a:r>
              <a:rPr kumimoji="1" lang="ja-JP" altLang="en-US" dirty="0" smtClean="0"/>
              <a:t>ボール周辺選手配置</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kumimoji="1" lang="en-US" altLang="ja-JP" dirty="0" smtClean="0"/>
          </a:p>
          <a:p>
            <a:endParaRPr lang="en-US" altLang="ja-JP" dirty="0"/>
          </a:p>
          <a:p>
            <a:pPr>
              <a:spcBef>
                <a:spcPts val="1200"/>
              </a:spcBef>
            </a:pPr>
            <a:r>
              <a:rPr kumimoji="1" lang="ja-JP" altLang="en-US" dirty="0" smtClean="0"/>
              <a:t>ボール位置および選手位置を介した攻撃</a:t>
            </a:r>
            <a:r>
              <a:rPr kumimoji="1" lang="en-US" altLang="ja-JP" dirty="0" smtClean="0"/>
              <a:t>-</a:t>
            </a:r>
            <a:r>
              <a:rPr kumimoji="1" lang="ja-JP" altLang="en-US" dirty="0" smtClean="0"/>
              <a:t>守備の関係を捨象して表現</a:t>
            </a:r>
            <a:endParaRPr kumimoji="1" lang="en-US" altLang="ja-JP" dirty="0" smtClean="0"/>
          </a:p>
          <a:p>
            <a:pPr lvl="1"/>
            <a:r>
              <a:rPr lang="ja-JP" altLang="en-US" dirty="0" smtClean="0"/>
              <a:t>複雑な時系列データを、特徴を残しながらも解析しやすい形へ</a:t>
            </a:r>
            <a:endParaRPr lang="en-US" altLang="ja-JP" dirty="0" smtClean="0"/>
          </a:p>
          <a:p>
            <a:pPr lvl="1"/>
            <a:r>
              <a:rPr lang="ja-JP" altLang="en-US" dirty="0" smtClean="0"/>
              <a:t>これらがどのように分類されるか</a:t>
            </a:r>
            <a:r>
              <a:rPr lang="ja-JP" altLang="en-US" dirty="0"/>
              <a:t>？ →トピックの</a:t>
            </a:r>
            <a:r>
              <a:rPr lang="ja-JP" altLang="en-US" dirty="0" smtClean="0"/>
              <a:t>推定</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14</a:t>
            </a:fld>
            <a:endParaRPr kumimoji="1" lang="ja-JP" altLang="en-US"/>
          </a:p>
        </p:txBody>
      </p:sp>
      <p:sp>
        <p:nvSpPr>
          <p:cNvPr id="6" name="正方形/長方形 5"/>
          <p:cNvSpPr/>
          <p:nvPr/>
        </p:nvSpPr>
        <p:spPr>
          <a:xfrm>
            <a:off x="467544" y="3531697"/>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hotzone_17</a:t>
            </a:r>
            <a:endParaRPr kumimoji="1" lang="ja-JP" altLang="en-US" sz="1400" dirty="0">
              <a:solidFill>
                <a:sysClr val="windowText" lastClr="000000"/>
              </a:solidFill>
            </a:endParaRPr>
          </a:p>
        </p:txBody>
      </p:sp>
      <p:sp>
        <p:nvSpPr>
          <p:cNvPr id="7" name="正方形/長方形 6"/>
          <p:cNvSpPr/>
          <p:nvPr/>
        </p:nvSpPr>
        <p:spPr>
          <a:xfrm>
            <a:off x="483325" y="4004531"/>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Pass_1_1</a:t>
            </a:r>
            <a:endParaRPr kumimoji="1" lang="ja-JP" altLang="en-US" sz="1400" dirty="0">
              <a:solidFill>
                <a:sysClr val="windowText" lastClr="000000"/>
              </a:solidFill>
            </a:endParaRPr>
          </a:p>
        </p:txBody>
      </p:sp>
      <p:sp>
        <p:nvSpPr>
          <p:cNvPr id="8" name="正方形/長方形 7"/>
          <p:cNvSpPr/>
          <p:nvPr/>
        </p:nvSpPr>
        <p:spPr>
          <a:xfrm>
            <a:off x="2276125" y="3470298"/>
            <a:ext cx="1607632" cy="4937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ysClr val="windowText" lastClr="000000"/>
                </a:solidFill>
              </a:rPr>
              <a:t>Compact_40m</a:t>
            </a:r>
          </a:p>
          <a:p>
            <a:pPr algn="ctr"/>
            <a:r>
              <a:rPr lang="en-US" altLang="ja-JP" sz="1400" dirty="0" smtClean="0">
                <a:solidFill>
                  <a:sysClr val="windowText" lastClr="000000"/>
                </a:solidFill>
              </a:rPr>
              <a:t>OffsideLine_30m</a:t>
            </a:r>
            <a:endParaRPr kumimoji="1" lang="ja-JP" altLang="en-US" sz="1400" dirty="0">
              <a:solidFill>
                <a:sysClr val="windowText" lastClr="000000"/>
              </a:solidFill>
            </a:endParaRPr>
          </a:p>
        </p:txBody>
      </p:sp>
      <p:sp>
        <p:nvSpPr>
          <p:cNvPr id="9" name="正方形/長方形 8"/>
          <p:cNvSpPr/>
          <p:nvPr/>
        </p:nvSpPr>
        <p:spPr>
          <a:xfrm>
            <a:off x="2276125" y="4040593"/>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Vulnerability_5%</a:t>
            </a:r>
            <a:endParaRPr kumimoji="1" lang="ja-JP" altLang="en-US" sz="1400" dirty="0">
              <a:solidFill>
                <a:sysClr val="windowText" lastClr="000000"/>
              </a:solidFill>
            </a:endParaRPr>
          </a:p>
        </p:txBody>
      </p:sp>
      <p:sp>
        <p:nvSpPr>
          <p:cNvPr id="10" name="正方形/長方形 9"/>
          <p:cNvSpPr/>
          <p:nvPr/>
        </p:nvSpPr>
        <p:spPr>
          <a:xfrm>
            <a:off x="1102559" y="4488090"/>
            <a:ext cx="1945234"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NeighborPlayer</a:t>
            </a:r>
            <a:r>
              <a:rPr lang="en-US" altLang="ja-JP" sz="1400" dirty="0" smtClean="0">
                <a:solidFill>
                  <a:sysClr val="windowText" lastClr="000000"/>
                </a:solidFill>
              </a:rPr>
              <a:t>_2130</a:t>
            </a:r>
            <a:endParaRPr kumimoji="1" lang="ja-JP" altLang="en-US" sz="1400" dirty="0">
              <a:solidFill>
                <a:sysClr val="windowText" lastClr="000000"/>
              </a:solidFill>
            </a:endParaRPr>
          </a:p>
        </p:txBody>
      </p:sp>
      <p:sp>
        <p:nvSpPr>
          <p:cNvPr id="11" name="角丸四角形 10"/>
          <p:cNvSpPr/>
          <p:nvPr/>
        </p:nvSpPr>
        <p:spPr>
          <a:xfrm>
            <a:off x="323528" y="3284984"/>
            <a:ext cx="3708722" cy="172819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547664" y="3149281"/>
            <a:ext cx="1296144" cy="272174"/>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Action #1</a:t>
            </a:r>
            <a:endParaRPr kumimoji="1" lang="ja-JP" altLang="en-US" dirty="0">
              <a:solidFill>
                <a:sysClr val="windowText" lastClr="000000"/>
              </a:solidFill>
            </a:endParaRPr>
          </a:p>
        </p:txBody>
      </p:sp>
      <p:sp>
        <p:nvSpPr>
          <p:cNvPr id="13" name="正方形/長方形 12"/>
          <p:cNvSpPr/>
          <p:nvPr/>
        </p:nvSpPr>
        <p:spPr>
          <a:xfrm>
            <a:off x="5144406" y="3531697"/>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hotzone_18</a:t>
            </a:r>
            <a:endParaRPr kumimoji="1" lang="ja-JP" altLang="en-US" sz="1400" dirty="0">
              <a:solidFill>
                <a:sysClr val="windowText" lastClr="000000"/>
              </a:solidFill>
            </a:endParaRPr>
          </a:p>
        </p:txBody>
      </p:sp>
      <p:sp>
        <p:nvSpPr>
          <p:cNvPr id="14" name="正方形/長方形 13"/>
          <p:cNvSpPr/>
          <p:nvPr/>
        </p:nvSpPr>
        <p:spPr>
          <a:xfrm>
            <a:off x="5160187" y="4004531"/>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Shoot</a:t>
            </a:r>
            <a:endParaRPr kumimoji="1" lang="ja-JP" altLang="en-US" sz="1400" dirty="0">
              <a:solidFill>
                <a:sysClr val="windowText" lastClr="000000"/>
              </a:solidFill>
            </a:endParaRPr>
          </a:p>
        </p:txBody>
      </p:sp>
      <p:sp>
        <p:nvSpPr>
          <p:cNvPr id="15" name="正方形/長方形 14"/>
          <p:cNvSpPr/>
          <p:nvPr/>
        </p:nvSpPr>
        <p:spPr>
          <a:xfrm>
            <a:off x="6952987" y="3470298"/>
            <a:ext cx="1607632" cy="4937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ysClr val="windowText" lastClr="000000"/>
                </a:solidFill>
              </a:rPr>
              <a:t>Compact_30m</a:t>
            </a:r>
          </a:p>
          <a:p>
            <a:pPr algn="ctr"/>
            <a:r>
              <a:rPr lang="en-US" altLang="ja-JP" sz="1400" dirty="0" smtClean="0">
                <a:solidFill>
                  <a:sysClr val="windowText" lastClr="000000"/>
                </a:solidFill>
              </a:rPr>
              <a:t>OffsideLine_40m</a:t>
            </a:r>
            <a:endParaRPr kumimoji="1" lang="ja-JP" altLang="en-US" sz="1400" dirty="0">
              <a:solidFill>
                <a:sysClr val="windowText" lastClr="000000"/>
              </a:solidFill>
            </a:endParaRPr>
          </a:p>
        </p:txBody>
      </p:sp>
      <p:sp>
        <p:nvSpPr>
          <p:cNvPr id="16" name="正方形/長方形 15"/>
          <p:cNvSpPr/>
          <p:nvPr/>
        </p:nvSpPr>
        <p:spPr>
          <a:xfrm>
            <a:off x="6952987" y="4040593"/>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Vulnerability_2%</a:t>
            </a:r>
            <a:endParaRPr kumimoji="1" lang="ja-JP" altLang="en-US" sz="1400" dirty="0">
              <a:solidFill>
                <a:sysClr val="windowText" lastClr="000000"/>
              </a:solidFill>
            </a:endParaRPr>
          </a:p>
        </p:txBody>
      </p:sp>
      <p:sp>
        <p:nvSpPr>
          <p:cNvPr id="17" name="正方形/長方形 16"/>
          <p:cNvSpPr/>
          <p:nvPr/>
        </p:nvSpPr>
        <p:spPr>
          <a:xfrm>
            <a:off x="5779421" y="4488090"/>
            <a:ext cx="1945234"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NeighborPlayer</a:t>
            </a:r>
            <a:r>
              <a:rPr lang="en-US" altLang="ja-JP" sz="1400" dirty="0" smtClean="0">
                <a:solidFill>
                  <a:sysClr val="windowText" lastClr="000000"/>
                </a:solidFill>
              </a:rPr>
              <a:t>_2331</a:t>
            </a:r>
            <a:endParaRPr kumimoji="1" lang="ja-JP" altLang="en-US" sz="1400" dirty="0">
              <a:solidFill>
                <a:sysClr val="windowText" lastClr="000000"/>
              </a:solidFill>
            </a:endParaRPr>
          </a:p>
        </p:txBody>
      </p:sp>
      <p:sp>
        <p:nvSpPr>
          <p:cNvPr id="18" name="角丸四角形 17"/>
          <p:cNvSpPr/>
          <p:nvPr/>
        </p:nvSpPr>
        <p:spPr>
          <a:xfrm>
            <a:off x="5000390" y="3284984"/>
            <a:ext cx="3708722" cy="172819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24526" y="3149281"/>
            <a:ext cx="1296144" cy="272174"/>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Action #N</a:t>
            </a:r>
            <a:endParaRPr kumimoji="1" lang="ja-JP" altLang="en-US" dirty="0">
              <a:solidFill>
                <a:sysClr val="windowText" lastClr="000000"/>
              </a:solidFill>
            </a:endParaRPr>
          </a:p>
        </p:txBody>
      </p:sp>
      <p:sp>
        <p:nvSpPr>
          <p:cNvPr id="20" name="テキスト ボックス 19"/>
          <p:cNvSpPr txBox="1"/>
          <p:nvPr/>
        </p:nvSpPr>
        <p:spPr>
          <a:xfrm>
            <a:off x="4257109" y="3933056"/>
            <a:ext cx="530915" cy="369332"/>
          </a:xfrm>
          <a:prstGeom prst="rect">
            <a:avLst/>
          </a:prstGeom>
          <a:noFill/>
        </p:spPr>
        <p:txBody>
          <a:bodyPr wrap="none" rtlCol="0">
            <a:spAutoFit/>
          </a:bodyPr>
          <a:lstStyle/>
          <a:p>
            <a:r>
              <a:rPr lang="ja-JP" altLang="en-US" dirty="0" smtClean="0"/>
              <a:t>・・</a:t>
            </a:r>
            <a:r>
              <a:rPr lang="ja-JP" altLang="en-US" dirty="0"/>
              <a:t>・</a:t>
            </a:r>
            <a:endParaRPr kumimoji="1" lang="ja-JP" altLang="en-US" dirty="0"/>
          </a:p>
        </p:txBody>
      </p:sp>
      <p:sp>
        <p:nvSpPr>
          <p:cNvPr id="21" name="正方形/長方形 20"/>
          <p:cNvSpPr/>
          <p:nvPr/>
        </p:nvSpPr>
        <p:spPr>
          <a:xfrm>
            <a:off x="248711" y="3453672"/>
            <a:ext cx="8496622" cy="147087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572323" y="4968915"/>
            <a:ext cx="2295821" cy="338554"/>
          </a:xfrm>
          <a:prstGeom prst="rect">
            <a:avLst/>
          </a:prstGeom>
          <a:noFill/>
        </p:spPr>
        <p:txBody>
          <a:bodyPr wrap="none" rtlCol="0">
            <a:spAutoFit/>
          </a:bodyPr>
          <a:lstStyle/>
          <a:p>
            <a:r>
              <a:rPr kumimoji="1" lang="ja-JP" altLang="en-US" sz="1600" dirty="0" smtClean="0">
                <a:solidFill>
                  <a:schemeClr val="accent2"/>
                </a:solidFill>
              </a:rPr>
              <a:t>これが一つの文書となる</a:t>
            </a:r>
            <a:endParaRPr kumimoji="1" lang="ja-JP" altLang="en-US" sz="1600" dirty="0">
              <a:solidFill>
                <a:schemeClr val="accent2"/>
              </a:solidFill>
            </a:endParaRPr>
          </a:p>
        </p:txBody>
      </p:sp>
      <p:sp>
        <p:nvSpPr>
          <p:cNvPr id="23" name="テキスト ボックス 22"/>
          <p:cNvSpPr txBox="1"/>
          <p:nvPr/>
        </p:nvSpPr>
        <p:spPr>
          <a:xfrm>
            <a:off x="6990617" y="2817146"/>
            <a:ext cx="2117887" cy="523220"/>
          </a:xfrm>
          <a:prstGeom prst="rect">
            <a:avLst/>
          </a:prstGeom>
          <a:noFill/>
        </p:spPr>
        <p:txBody>
          <a:bodyPr wrap="none" rtlCol="0">
            <a:spAutoFit/>
          </a:bodyPr>
          <a:lstStyle/>
          <a:p>
            <a:pPr algn="r"/>
            <a:r>
              <a:rPr kumimoji="1" lang="ja-JP" altLang="en-US" sz="1400" dirty="0" smtClean="0"/>
              <a:t>一連の攻撃中に</a:t>
            </a:r>
            <a:r>
              <a:rPr kumimoji="1" lang="ja-JP" altLang="en-US" sz="1400" smtClean="0"/>
              <a:t>存在する</a:t>
            </a:r>
            <a:endParaRPr kumimoji="1" lang="en-US" altLang="ja-JP" sz="1400" dirty="0" smtClean="0"/>
          </a:p>
          <a:p>
            <a:pPr algn="r"/>
            <a:r>
              <a:rPr kumimoji="1" lang="ja-JP" altLang="en-US" sz="1400" dirty="0" smtClean="0"/>
              <a:t>アクション</a:t>
            </a:r>
            <a:endParaRPr kumimoji="1" lang="ja-JP" altLang="en-US" sz="1400" dirty="0"/>
          </a:p>
        </p:txBody>
      </p:sp>
    </p:spTree>
    <p:extLst>
      <p:ext uri="{BB962C8B-B14F-4D97-AF65-F5344CB8AC3E}">
        <p14:creationId xmlns:p14="http://schemas.microsoft.com/office/powerpoint/2010/main" val="709847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適用</a:t>
            </a:r>
            <a:r>
              <a:rPr lang="ja-JP" altLang="en-US" dirty="0"/>
              <a:t>条件</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LDA</a:t>
            </a:r>
            <a:r>
              <a:rPr kumimoji="1" lang="ja-JP" altLang="en-US" dirty="0" smtClean="0"/>
              <a:t>パラメータ設定</a:t>
            </a:r>
            <a:endParaRPr kumimoji="1" lang="en-US" altLang="ja-JP" dirty="0" smtClean="0"/>
          </a:p>
          <a:p>
            <a:pPr lvl="1"/>
            <a:r>
              <a:rPr lang="ja-JP" altLang="en-US" dirty="0" smtClean="0"/>
              <a:t>トピック</a:t>
            </a:r>
            <a:r>
              <a:rPr lang="ja-JP" altLang="en-US" dirty="0"/>
              <a:t>数</a:t>
            </a:r>
            <a:r>
              <a:rPr lang="en-US" altLang="ja-JP" dirty="0" smtClean="0"/>
              <a:t> </a:t>
            </a:r>
            <a:r>
              <a:rPr lang="ja-JP" altLang="en-US" dirty="0" smtClean="0"/>
              <a:t>： </a:t>
            </a:r>
            <a:r>
              <a:rPr lang="en-US" altLang="ja-JP" dirty="0" smtClean="0"/>
              <a:t>5</a:t>
            </a:r>
          </a:p>
          <a:p>
            <a:pPr lvl="1"/>
            <a:r>
              <a:rPr kumimoji="1" lang="ja-JP" altLang="en-US" dirty="0" smtClean="0"/>
              <a:t>ハイパーパラメター事前分布</a:t>
            </a:r>
            <a:r>
              <a:rPr kumimoji="1" lang="en-US" altLang="ja-JP" dirty="0" smtClean="0"/>
              <a:t> </a:t>
            </a:r>
            <a:r>
              <a:rPr lang="ja-JP" altLang="en-US" dirty="0"/>
              <a:t>：</a:t>
            </a:r>
            <a:r>
              <a:rPr lang="ja-JP" altLang="en-US" dirty="0" smtClean="0"/>
              <a:t> 無</a:t>
            </a:r>
            <a:r>
              <a:rPr lang="ja-JP" altLang="en-US" dirty="0"/>
              <a:t>情報</a:t>
            </a:r>
            <a:r>
              <a:rPr lang="ja-JP" altLang="en-US" dirty="0" smtClean="0"/>
              <a:t>一様分布</a:t>
            </a:r>
            <a:endParaRPr lang="en-US" altLang="ja-JP" dirty="0" smtClean="0"/>
          </a:p>
          <a:p>
            <a:pPr lvl="1"/>
            <a:r>
              <a:rPr lang="ja-JP" altLang="en-US" dirty="0" smtClean="0"/>
              <a:t>計算終了条件 ： パラメータ更新の収束 </a:t>
            </a:r>
            <a:r>
              <a:rPr lang="en-US" altLang="ja-JP" dirty="0" smtClean="0"/>
              <a:t>or 50</a:t>
            </a:r>
            <a:r>
              <a:rPr lang="ja-JP" altLang="en-US" dirty="0" smtClean="0"/>
              <a:t>回繰り返し計算実施</a:t>
            </a:r>
            <a:endParaRPr lang="en-US" altLang="ja-JP" dirty="0" smtClean="0"/>
          </a:p>
          <a:p>
            <a:r>
              <a:rPr lang="ja-JP" altLang="en-US" dirty="0" smtClean="0"/>
              <a:t>実装詳細</a:t>
            </a:r>
            <a:endParaRPr lang="en-US" altLang="ja-JP" dirty="0" smtClean="0"/>
          </a:p>
          <a:p>
            <a:pPr lvl="1"/>
            <a:r>
              <a:rPr lang="en-US" altLang="ja-JP" dirty="0" smtClean="0"/>
              <a:t>Python</a:t>
            </a:r>
            <a:r>
              <a:rPr lang="ja-JP" altLang="en-US" dirty="0" smtClean="0"/>
              <a:t>用ライブラリ </a:t>
            </a:r>
            <a:r>
              <a:rPr lang="en-US" altLang="ja-JP" dirty="0" smtClean="0"/>
              <a:t>genism</a:t>
            </a:r>
          </a:p>
          <a:p>
            <a:pPr lvl="1"/>
            <a:r>
              <a:rPr lang="ja-JP" altLang="en-US" dirty="0" smtClean="0"/>
              <a:t>文書イメージ</a:t>
            </a:r>
            <a:endParaRPr lang="en-US" altLang="ja-JP" dirty="0" smtClean="0"/>
          </a:p>
          <a:p>
            <a:pPr lvl="1"/>
            <a:endParaRPr lang="en-US" altLang="ja-JP" dirty="0"/>
          </a:p>
          <a:p>
            <a:pPr lvl="1"/>
            <a:endParaRPr lang="en-US" altLang="ja-JP" dirty="0" smtClean="0"/>
          </a:p>
          <a:p>
            <a:pPr lvl="1"/>
            <a:endParaRPr lang="en-US" altLang="ja-JP" dirty="0"/>
          </a:p>
          <a:p>
            <a:endParaRPr lang="en-US" altLang="ja-JP" dirty="0" smtClean="0"/>
          </a:p>
          <a:p>
            <a:endParaRPr lang="en-US" altLang="ja-JP" dirty="0"/>
          </a:p>
          <a:p>
            <a:r>
              <a:rPr lang="ja-JP" altLang="en-US" dirty="0" smtClean="0"/>
              <a:t>推定されるもの</a:t>
            </a:r>
            <a:endParaRPr lang="en-US" altLang="ja-JP" dirty="0" smtClean="0"/>
          </a:p>
          <a:p>
            <a:pPr lvl="1"/>
            <a:r>
              <a:rPr lang="ja-JP" altLang="en-US" dirty="0"/>
              <a:t>トピック条件付き単語 </a:t>
            </a:r>
            <a:r>
              <a:rPr lang="en-US" altLang="ja-JP" dirty="0"/>
              <a:t>p(</a:t>
            </a:r>
            <a:r>
              <a:rPr lang="en-US" altLang="ja-JP" dirty="0" err="1"/>
              <a:t>w|z</a:t>
            </a:r>
            <a:r>
              <a:rPr lang="en-US" altLang="ja-JP" dirty="0"/>
              <a:t>)</a:t>
            </a:r>
          </a:p>
          <a:p>
            <a:pPr lvl="2"/>
            <a:r>
              <a:rPr lang="ja-JP" altLang="en-US" dirty="0"/>
              <a:t>どの単語</a:t>
            </a:r>
            <a:r>
              <a:rPr lang="en-US" altLang="ja-JP" dirty="0"/>
              <a:t>(</a:t>
            </a:r>
            <a:r>
              <a:rPr lang="ja-JP" altLang="en-US" dirty="0"/>
              <a:t>アクション</a:t>
            </a:r>
            <a:r>
              <a:rPr lang="en-US" altLang="ja-JP" dirty="0"/>
              <a:t>/</a:t>
            </a:r>
            <a:r>
              <a:rPr lang="ja-JP" altLang="en-US" dirty="0"/>
              <a:t>位置</a:t>
            </a:r>
            <a:r>
              <a:rPr lang="en-US" altLang="ja-JP" dirty="0"/>
              <a:t>/</a:t>
            </a:r>
            <a:r>
              <a:rPr lang="ja-JP" altLang="en-US" dirty="0"/>
              <a:t>配置</a:t>
            </a:r>
            <a:r>
              <a:rPr lang="en-US" altLang="ja-JP" dirty="0"/>
              <a:t>…)</a:t>
            </a:r>
            <a:r>
              <a:rPr lang="ja-JP" altLang="en-US" dirty="0"/>
              <a:t>がどのトピックで起こりやすいか</a:t>
            </a:r>
            <a:endParaRPr lang="en-US" altLang="ja-JP" dirty="0"/>
          </a:p>
          <a:p>
            <a:pPr lvl="1"/>
            <a:r>
              <a:rPr lang="ja-JP" altLang="en-US" dirty="0"/>
              <a:t>文書条件付きトピック</a:t>
            </a:r>
            <a:r>
              <a:rPr lang="en-US" altLang="ja-JP" dirty="0"/>
              <a:t>p(</a:t>
            </a:r>
            <a:r>
              <a:rPr lang="en-US" altLang="ja-JP" dirty="0" err="1"/>
              <a:t>z|d</a:t>
            </a:r>
            <a:r>
              <a:rPr lang="en-US" altLang="ja-JP" dirty="0"/>
              <a:t>)</a:t>
            </a:r>
          </a:p>
          <a:p>
            <a:pPr lvl="2"/>
            <a:r>
              <a:rPr lang="ja-JP" altLang="en-US" dirty="0"/>
              <a:t>一連の攻撃はどのトピックのどのような重み付けで生成されているか</a:t>
            </a:r>
            <a:endParaRPr lang="en-GB" altLang="ja-JP" dirty="0"/>
          </a:p>
          <a:p>
            <a:pPr lvl="1"/>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15</a:t>
            </a:fld>
            <a:endParaRPr kumimoji="1" lang="ja-JP" altLang="en-US"/>
          </a:p>
        </p:txBody>
      </p:sp>
      <p:grpSp>
        <p:nvGrpSpPr>
          <p:cNvPr id="10" name="グループ化 9"/>
          <p:cNvGrpSpPr/>
          <p:nvPr/>
        </p:nvGrpSpPr>
        <p:grpSpPr>
          <a:xfrm>
            <a:off x="2555776" y="3212976"/>
            <a:ext cx="6498530" cy="2232248"/>
            <a:chOff x="860925" y="3501008"/>
            <a:chExt cx="8175571" cy="2808312"/>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5" y="3501008"/>
              <a:ext cx="8175571" cy="2808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正方形/長方形 5"/>
            <p:cNvSpPr/>
            <p:nvPr/>
          </p:nvSpPr>
          <p:spPr>
            <a:xfrm>
              <a:off x="1586772" y="3933056"/>
              <a:ext cx="7305707" cy="122413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0925" y="3861048"/>
              <a:ext cx="635110" cy="307777"/>
            </a:xfrm>
            <a:prstGeom prst="rect">
              <a:avLst/>
            </a:prstGeom>
            <a:noFill/>
          </p:spPr>
          <p:txBody>
            <a:bodyPr wrap="none" rtlCol="0">
              <a:spAutoFit/>
            </a:bodyPr>
            <a:lstStyle/>
            <a:p>
              <a:r>
                <a:rPr kumimoji="1" lang="ja-JP" altLang="en-US" sz="1400" dirty="0" smtClean="0">
                  <a:solidFill>
                    <a:schemeClr val="accent2"/>
                  </a:solidFill>
                </a:rPr>
                <a:t>文書</a:t>
              </a:r>
              <a:r>
                <a:rPr kumimoji="1" lang="en-US" altLang="ja-JP" sz="1400" dirty="0" smtClean="0">
                  <a:solidFill>
                    <a:schemeClr val="accent2"/>
                  </a:solidFill>
                </a:rPr>
                <a:t>1</a:t>
              </a:r>
              <a:endParaRPr kumimoji="1" lang="ja-JP" altLang="en-US" sz="1400" dirty="0">
                <a:solidFill>
                  <a:schemeClr val="accent2"/>
                </a:solidFill>
              </a:endParaRPr>
            </a:p>
          </p:txBody>
        </p:sp>
        <p:sp>
          <p:nvSpPr>
            <p:cNvPr id="8" name="正方形/長方形 7"/>
            <p:cNvSpPr/>
            <p:nvPr/>
          </p:nvSpPr>
          <p:spPr>
            <a:xfrm>
              <a:off x="1586772" y="5187635"/>
              <a:ext cx="7305707" cy="4016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60925" y="5115627"/>
              <a:ext cx="635110" cy="307777"/>
            </a:xfrm>
            <a:prstGeom prst="rect">
              <a:avLst/>
            </a:prstGeom>
            <a:noFill/>
          </p:spPr>
          <p:txBody>
            <a:bodyPr wrap="none" rtlCol="0">
              <a:spAutoFit/>
            </a:bodyPr>
            <a:lstStyle/>
            <a:p>
              <a:r>
                <a:rPr kumimoji="1" lang="ja-JP" altLang="en-US" sz="1400" dirty="0" smtClean="0">
                  <a:solidFill>
                    <a:schemeClr val="accent2"/>
                  </a:solidFill>
                </a:rPr>
                <a:t>文書</a:t>
              </a:r>
              <a:r>
                <a:rPr kumimoji="1" lang="en-US" altLang="ja-JP" sz="1400" dirty="0" smtClean="0">
                  <a:solidFill>
                    <a:schemeClr val="accent2"/>
                  </a:solidFill>
                </a:rPr>
                <a:t>2</a:t>
              </a:r>
              <a:endParaRPr kumimoji="1" lang="ja-JP" altLang="en-US" sz="1400" dirty="0">
                <a:solidFill>
                  <a:schemeClr val="accent2"/>
                </a:solidFill>
              </a:endParaRPr>
            </a:p>
          </p:txBody>
        </p:sp>
      </p:grpSp>
    </p:spTree>
    <p:extLst>
      <p:ext uri="{BB962C8B-B14F-4D97-AF65-F5344CB8AC3E}">
        <p14:creationId xmlns:p14="http://schemas.microsoft.com/office/powerpoint/2010/main" val="2934719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推定されたトピック</a:t>
            </a:r>
            <a:r>
              <a:rPr kumimoji="1" lang="en-US" altLang="ja-JP" dirty="0" smtClean="0"/>
              <a:t>(</a:t>
            </a:r>
            <a:r>
              <a:rPr lang="en-US" altLang="ja-JP" dirty="0"/>
              <a:t>p(</a:t>
            </a:r>
            <a:r>
              <a:rPr lang="en-US" altLang="ja-JP" dirty="0" err="1"/>
              <a:t>w|z</a:t>
            </a:r>
            <a:r>
              <a:rPr lang="en-US" altLang="ja-JP" dirty="0"/>
              <a:t>)</a:t>
            </a:r>
            <a:r>
              <a:rPr kumimoji="1" lang="en-US" altLang="ja-JP" dirty="0" smtClean="0"/>
              <a:t>)</a:t>
            </a:r>
            <a:r>
              <a:rPr kumimoji="1" lang="ja-JP" altLang="en-US" dirty="0" smtClean="0"/>
              <a:t>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トピック</a:t>
            </a:r>
            <a:r>
              <a:rPr kumimoji="1" lang="en-US" altLang="ja-JP" dirty="0" smtClean="0"/>
              <a:t>z=1</a:t>
            </a:r>
            <a:r>
              <a:rPr lang="ja-JP" altLang="en-US" dirty="0" smtClean="0"/>
              <a:t>の上位単語の抜粋</a:t>
            </a:r>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16</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819608868"/>
              </p:ext>
            </p:extLst>
          </p:nvPr>
        </p:nvGraphicFramePr>
        <p:xfrm>
          <a:off x="539552" y="1611437"/>
          <a:ext cx="5448709" cy="4677986"/>
        </p:xfrm>
        <a:graphic>
          <a:graphicData uri="http://schemas.openxmlformats.org/drawingml/2006/table">
            <a:tbl>
              <a:tblPr firstRow="1">
                <a:tableStyleId>{073A0DAA-6AF3-43AB-8588-CEC1D06C72B9}</a:tableStyleId>
              </a:tblPr>
              <a:tblGrid>
                <a:gridCol w="395678"/>
                <a:gridCol w="4176150"/>
                <a:gridCol w="876881"/>
              </a:tblGrid>
              <a:tr h="128828">
                <a:tc>
                  <a:txBody>
                    <a:bodyPr/>
                    <a:lstStyle/>
                    <a:p>
                      <a:pPr algn="l" fontAlgn="ctr"/>
                      <a:r>
                        <a:rPr lang="en-GB" sz="1400" u="none" strike="noStrike" dirty="0" smtClean="0">
                          <a:effectLst/>
                        </a:rPr>
                        <a:t>rank</a:t>
                      </a:r>
                      <a:endParaRPr lang="en-GB"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6926" marR="6926" marT="6926" marB="0" anchor="ctr"/>
                </a:tc>
                <a:tc>
                  <a:txBody>
                    <a:bodyPr/>
                    <a:lstStyle/>
                    <a:p>
                      <a:pPr algn="l" fontAlgn="ctr"/>
                      <a:r>
                        <a:rPr lang="en-GB" sz="1400" u="none" strike="noStrike" dirty="0">
                          <a:effectLst/>
                        </a:rPr>
                        <a:t>word</a:t>
                      </a:r>
                      <a:endParaRPr lang="en-GB"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6926" marR="6926" marT="6926" marB="0" anchor="ctr"/>
                </a:tc>
                <a:tc>
                  <a:txBody>
                    <a:bodyPr/>
                    <a:lstStyle/>
                    <a:p>
                      <a:pPr algn="l" fontAlgn="ctr"/>
                      <a:r>
                        <a:rPr lang="en-GB" sz="1400" u="none" strike="noStrike" smtClean="0">
                          <a:effectLst/>
                        </a:rPr>
                        <a:t>probability</a:t>
                      </a:r>
                      <a:endParaRPr lang="en-GB"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6926" marR="6926" marT="6926" marB="0" anchor="ctr"/>
                </a:tc>
              </a:tr>
              <a:tr h="207958">
                <a:tc>
                  <a:txBody>
                    <a:bodyPr/>
                    <a:lstStyle/>
                    <a:p>
                      <a:pPr algn="l" fontAlgn="ctr"/>
                      <a:r>
                        <a:rPr lang="en-GB" sz="1400" u="none" strike="noStrike" smtClean="0">
                          <a:effectLst/>
                        </a:rPr>
                        <a:t>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dirty="0">
                          <a:effectLst/>
                        </a:rPr>
                        <a:t>neighborplayer_1111</a:t>
                      </a:r>
                      <a:endParaRPr lang="en-GB" sz="1400" b="0" i="0" u="none" strike="noStrike"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6"/>
                    </a:solidFill>
                  </a:tcPr>
                </a:tc>
                <a:tc>
                  <a:txBody>
                    <a:bodyPr/>
                    <a:lstStyle/>
                    <a:p>
                      <a:pPr algn="r" fontAlgn="ctr"/>
                      <a:r>
                        <a:rPr lang="en-US" altLang="ja-JP" sz="1400" u="none" strike="noStrike">
                          <a:effectLst/>
                        </a:rPr>
                        <a:t>0.064</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2</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vulnerabilitydefense_4_5</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2">
                        <a:lumMod val="60000"/>
                        <a:lumOff val="40000"/>
                      </a:schemeClr>
                    </a:solidFill>
                  </a:tcPr>
                </a:tc>
                <a:tc>
                  <a:txBody>
                    <a:bodyPr/>
                    <a:lstStyle/>
                    <a:p>
                      <a:pPr algn="r" fontAlgn="ctr"/>
                      <a:r>
                        <a:rPr lang="en-US" altLang="ja-JP" sz="1400" u="none" strike="noStrike">
                          <a:effectLst/>
                        </a:rPr>
                        <a:t>0.032</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3</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vulnerabilitydefense_5_6</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2">
                        <a:lumMod val="60000"/>
                        <a:lumOff val="40000"/>
                      </a:schemeClr>
                    </a:solidFill>
                  </a:tcPr>
                </a:tc>
                <a:tc>
                  <a:txBody>
                    <a:bodyPr/>
                    <a:lstStyle/>
                    <a:p>
                      <a:pPr algn="r" fontAlgn="ctr"/>
                      <a:r>
                        <a:rPr lang="en-US" altLang="ja-JP" sz="1400" u="none" strike="noStrike">
                          <a:effectLst/>
                        </a:rPr>
                        <a:t>0.031</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4</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defenseaction</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3">
                        <a:lumMod val="60000"/>
                        <a:lumOff val="40000"/>
                      </a:schemeClr>
                    </a:solidFill>
                  </a:tcPr>
                </a:tc>
                <a:tc>
                  <a:txBody>
                    <a:bodyPr/>
                    <a:lstStyle/>
                    <a:p>
                      <a:pPr algn="r" fontAlgn="ctr"/>
                      <a:r>
                        <a:rPr lang="en-US" altLang="ja-JP" sz="1400" u="none" strike="noStrike">
                          <a:effectLst/>
                        </a:rPr>
                        <a:t>0.027</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r" fontAlgn="ct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7</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neighborplayer_3111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6"/>
                    </a:solidFill>
                  </a:tcPr>
                </a:tc>
                <a:tc>
                  <a:txBody>
                    <a:bodyPr/>
                    <a:lstStyle/>
                    <a:p>
                      <a:pPr algn="r" fontAlgn="ctr"/>
                      <a:r>
                        <a:rPr lang="en-US" altLang="ja-JP" sz="1400" u="none" strike="noStrike">
                          <a:effectLst/>
                        </a:rPr>
                        <a:t>0.024</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r" fontAlgn="ct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11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compactnessdefense_40_50</a:t>
                      </a:r>
                      <a:r>
                        <a:rPr lang="en-GB" sz="1400" u="none" strike="noStrike" smtClean="0">
                          <a:effectLst/>
                        </a:rPr>
                        <a:t>__</a:t>
                      </a:r>
                      <a:r>
                        <a:rPr lang="en-GB" sz="1400" u="none" strike="noStrike">
                          <a:effectLst/>
                        </a:rPr>
                        <a:t>offsidelinedefense_40_50</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bg2">
                        <a:lumMod val="50000"/>
                      </a:schemeClr>
                    </a:solidFill>
                  </a:tcPr>
                </a:tc>
                <a:tc>
                  <a:txBody>
                    <a:bodyPr/>
                    <a:lstStyle/>
                    <a:p>
                      <a:pPr algn="r" fontAlgn="ctr"/>
                      <a:r>
                        <a:rPr lang="en-US" altLang="ja-JP" sz="1400" u="none" strike="noStrike">
                          <a:effectLst/>
                        </a:rPr>
                        <a:t>0.019</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12</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neighborplayer_1311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6"/>
                    </a:solidFill>
                  </a:tcPr>
                </a:tc>
                <a:tc>
                  <a:txBody>
                    <a:bodyPr/>
                    <a:lstStyle/>
                    <a:p>
                      <a:pPr algn="r" fontAlgn="ctr"/>
                      <a:r>
                        <a:rPr lang="en-US" altLang="ja-JP" sz="1400" u="none" strike="noStrike">
                          <a:effectLst/>
                        </a:rPr>
                        <a:t>0.019</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13</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compactnessdefense_10_20</a:t>
                      </a:r>
                      <a:r>
                        <a:rPr lang="en-GB" sz="1400" u="none" strike="noStrike" smtClean="0">
                          <a:effectLst/>
                        </a:rPr>
                        <a:t>__</a:t>
                      </a:r>
                      <a:r>
                        <a:rPr lang="en-GB" sz="1400" u="none" strike="noStrike">
                          <a:effectLst/>
                        </a:rPr>
                        <a:t>offsidelinedefense_40_50</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bg2">
                        <a:lumMod val="50000"/>
                      </a:schemeClr>
                    </a:solidFill>
                  </a:tcPr>
                </a:tc>
                <a:tc>
                  <a:txBody>
                    <a:bodyPr/>
                    <a:lstStyle/>
                    <a:p>
                      <a:pPr algn="r" fontAlgn="ctr"/>
                      <a:r>
                        <a:rPr lang="en-US" altLang="ja-JP" sz="1400" u="none" strike="noStrike">
                          <a:effectLst/>
                        </a:rPr>
                        <a:t>0.017</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r" fontAlgn="ct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16</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trap_1_1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3">
                        <a:lumMod val="60000"/>
                        <a:lumOff val="40000"/>
                      </a:schemeClr>
                    </a:solidFill>
                  </a:tcPr>
                </a:tc>
                <a:tc>
                  <a:txBody>
                    <a:bodyPr/>
                    <a:lstStyle/>
                    <a:p>
                      <a:pPr algn="r" fontAlgn="ctr"/>
                      <a:r>
                        <a:rPr lang="en-US" altLang="ja-JP" sz="1400" u="none" strike="noStrike">
                          <a:effectLst/>
                        </a:rPr>
                        <a:t>0.016</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17</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pass_2_1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3">
                        <a:lumMod val="60000"/>
                        <a:lumOff val="40000"/>
                      </a:schemeClr>
                    </a:solidFill>
                  </a:tcPr>
                </a:tc>
                <a:tc>
                  <a:txBody>
                    <a:bodyPr/>
                    <a:lstStyle/>
                    <a:p>
                      <a:pPr algn="r" fontAlgn="ctr"/>
                      <a:r>
                        <a:rPr lang="en-US" altLang="ja-JP" sz="1400" u="none" strike="noStrike">
                          <a:effectLst/>
                        </a:rPr>
                        <a:t>0.014</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r" fontAlgn="ct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21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hotzone_4</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5">
                        <a:lumMod val="60000"/>
                        <a:lumOff val="40000"/>
                      </a:schemeClr>
                    </a:solidFill>
                  </a:tcPr>
                </a:tc>
                <a:tc>
                  <a:txBody>
                    <a:bodyPr/>
                    <a:lstStyle/>
                    <a:p>
                      <a:pPr algn="r" fontAlgn="ctr"/>
                      <a:r>
                        <a:rPr lang="en-US" altLang="ja-JP" sz="1400" u="none" strike="noStrike">
                          <a:effectLst/>
                        </a:rPr>
                        <a:t>0.013</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22</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pass_1_1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3">
                        <a:lumMod val="60000"/>
                        <a:lumOff val="40000"/>
                      </a:schemeClr>
                    </a:solidFill>
                  </a:tcPr>
                </a:tc>
                <a:tc>
                  <a:txBody>
                    <a:bodyPr/>
                    <a:lstStyle/>
                    <a:p>
                      <a:pPr algn="r" fontAlgn="ctr"/>
                      <a:r>
                        <a:rPr lang="en-US" altLang="ja-JP" sz="1400" u="none" strike="noStrike">
                          <a:effectLst/>
                        </a:rPr>
                        <a:t>0.013</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23</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hotzone_1</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5">
                        <a:lumMod val="60000"/>
                        <a:lumOff val="40000"/>
                      </a:schemeClr>
                    </a:solidFill>
                  </a:tcPr>
                </a:tc>
                <a:tc>
                  <a:txBody>
                    <a:bodyPr/>
                    <a:lstStyle/>
                    <a:p>
                      <a:pPr algn="r" fontAlgn="ctr"/>
                      <a:r>
                        <a:rPr lang="en-US" altLang="ja-JP" sz="1400" u="none" strike="noStrike">
                          <a:effectLst/>
                        </a:rPr>
                        <a:t>0.012</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r" fontAlgn="ct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r>
                        <a:rPr lang="en-GB" sz="1400" u="none" strike="noStrike" smtClean="0">
                          <a:effectLst/>
                        </a:rPr>
                        <a:t>30</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lang="en-GB" sz="1400" u="none" strike="noStrike">
                          <a:effectLst/>
                        </a:rPr>
                        <a:t>hotzone_2</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chemeClr val="accent5">
                        <a:lumMod val="60000"/>
                        <a:lumOff val="40000"/>
                      </a:schemeClr>
                    </a:solidFill>
                  </a:tcPr>
                </a:tc>
                <a:tc>
                  <a:txBody>
                    <a:bodyPr/>
                    <a:lstStyle/>
                    <a:p>
                      <a:pPr algn="r" fontAlgn="ctr"/>
                      <a:r>
                        <a:rPr lang="en-US" altLang="ja-JP" sz="1400" u="none" strike="noStrike">
                          <a:effectLst/>
                        </a:rPr>
                        <a:t>0.009</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r h="207958">
                <a:tc>
                  <a:txBody>
                    <a:bodyPr/>
                    <a:lstStyle/>
                    <a:p>
                      <a:pPr algn="l" fontAlgn="ct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tc>
                <a:tc>
                  <a:txBody>
                    <a:bodyPr/>
                    <a:lstStyle/>
                    <a:p>
                      <a:pPr algn="l" fontAlgn="ctr"/>
                      <a:r>
                        <a:rPr kumimoji="1" lang="en-US" altLang="ja-JP" sz="140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endParaRPr lang="en-GB" sz="1400" b="0" i="0" u="none" strike="noStrike">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926" marR="6926" marT="6926" marB="0" anchor="ctr">
                    <a:solidFill>
                      <a:srgbClr val="E7E7E7"/>
                    </a:solidFill>
                  </a:tcPr>
                </a:tc>
                <a:tc>
                  <a:txBody>
                    <a:bodyPr/>
                    <a:lstStyle/>
                    <a:p>
                      <a:pPr algn="r" fontAlgn="ctr"/>
                      <a:endParaRPr lang="en-US" altLang="ja-JP" sz="1400" b="0" i="0" u="none" strike="noStrike"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525" marR="9525" marT="9525" marB="0" anchor="ctr"/>
                </a:tc>
              </a:tr>
            </a:tbl>
          </a:graphicData>
        </a:graphic>
      </p:graphicFrame>
      <p:sp>
        <p:nvSpPr>
          <p:cNvPr id="30" name="正方形/長方形 29"/>
          <p:cNvSpPr/>
          <p:nvPr/>
        </p:nvSpPr>
        <p:spPr>
          <a:xfrm>
            <a:off x="6393408" y="3727365"/>
            <a:ext cx="2592288" cy="370992"/>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ysClr val="windowText" lastClr="000000"/>
                </a:solidFill>
              </a:rPr>
              <a:t>前方への</a:t>
            </a:r>
            <a:r>
              <a:rPr kumimoji="1" lang="en-US" altLang="ja-JP" sz="1400" dirty="0" smtClean="0">
                <a:solidFill>
                  <a:sysClr val="windowText" lastClr="000000"/>
                </a:solidFill>
              </a:rPr>
              <a:t>Pass</a:t>
            </a:r>
            <a:r>
              <a:rPr kumimoji="1" lang="ja-JP" altLang="en-US" sz="1400" dirty="0" smtClean="0">
                <a:solidFill>
                  <a:sysClr val="windowText" lastClr="000000"/>
                </a:solidFill>
              </a:rPr>
              <a:t>とその阻害</a:t>
            </a:r>
            <a:endParaRPr kumimoji="1" lang="ja-JP" altLang="en-US" sz="1400" dirty="0">
              <a:solidFill>
                <a:sysClr val="windowText" lastClr="000000"/>
              </a:solidFill>
            </a:endParaRPr>
          </a:p>
        </p:txBody>
      </p:sp>
      <p:sp>
        <p:nvSpPr>
          <p:cNvPr id="31" name="正方形/長方形 30"/>
          <p:cNvSpPr/>
          <p:nvPr/>
        </p:nvSpPr>
        <p:spPr>
          <a:xfrm>
            <a:off x="6393408" y="4293436"/>
            <a:ext cx="2592288" cy="370992"/>
          </a:xfrm>
          <a:prstGeom prst="rect">
            <a:avLst/>
          </a:prstGeom>
          <a:solidFill>
            <a:schemeClr val="accent5">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ysClr val="windowText" lastClr="000000"/>
                </a:solidFill>
              </a:rPr>
              <a:t>前方でのプレー</a:t>
            </a:r>
            <a:endParaRPr kumimoji="1" lang="ja-JP" altLang="en-US" sz="1400" dirty="0">
              <a:solidFill>
                <a:sysClr val="windowText" lastClr="000000"/>
              </a:solidFill>
            </a:endParaRPr>
          </a:p>
        </p:txBody>
      </p:sp>
      <p:sp>
        <p:nvSpPr>
          <p:cNvPr id="32" name="正方形/長方形 31"/>
          <p:cNvSpPr/>
          <p:nvPr/>
        </p:nvSpPr>
        <p:spPr>
          <a:xfrm>
            <a:off x="6393408" y="3167493"/>
            <a:ext cx="2592288" cy="370992"/>
          </a:xfrm>
          <a:prstGeom prst="rect">
            <a:avLst/>
          </a:prstGeom>
          <a:solidFill>
            <a:schemeClr val="bg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ysClr val="windowText" lastClr="000000"/>
                </a:solidFill>
              </a:rPr>
              <a:t>深いディフェンスライン</a:t>
            </a:r>
            <a:endParaRPr kumimoji="1" lang="ja-JP" altLang="en-US" sz="1400" dirty="0">
              <a:solidFill>
                <a:sysClr val="windowText" lastClr="000000"/>
              </a:solidFill>
            </a:endParaRPr>
          </a:p>
        </p:txBody>
      </p:sp>
      <p:sp>
        <p:nvSpPr>
          <p:cNvPr id="33" name="正方形/長方形 32"/>
          <p:cNvSpPr/>
          <p:nvPr/>
        </p:nvSpPr>
        <p:spPr>
          <a:xfrm>
            <a:off x="6393408" y="2607621"/>
            <a:ext cx="2592288" cy="370992"/>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ysClr val="windowText" lastClr="000000"/>
                </a:solidFill>
              </a:rPr>
              <a:t>周囲のどこかには相手選手</a:t>
            </a:r>
            <a:endParaRPr kumimoji="1" lang="ja-JP" altLang="en-US" sz="1400" dirty="0">
              <a:solidFill>
                <a:sysClr val="windowText" lastClr="000000"/>
              </a:solidFill>
            </a:endParaRPr>
          </a:p>
        </p:txBody>
      </p:sp>
      <p:sp>
        <p:nvSpPr>
          <p:cNvPr id="34" name="正方形/長方形 33"/>
          <p:cNvSpPr/>
          <p:nvPr/>
        </p:nvSpPr>
        <p:spPr>
          <a:xfrm>
            <a:off x="6393408" y="2027659"/>
            <a:ext cx="2592288" cy="370992"/>
          </a:xfrm>
          <a:prstGeom prst="rect">
            <a:avLst/>
          </a:prstGeom>
          <a:solidFill>
            <a:schemeClr val="accent2">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ysClr val="windowText" lastClr="000000"/>
                </a:solidFill>
              </a:rPr>
              <a:t>守備脆弱度少々高い</a:t>
            </a:r>
            <a:endParaRPr kumimoji="1" lang="ja-JP" altLang="en-US" sz="1400" dirty="0">
              <a:solidFill>
                <a:sysClr val="windowText" lastClr="000000"/>
              </a:solidFill>
            </a:endParaRPr>
          </a:p>
        </p:txBody>
      </p:sp>
      <p:sp>
        <p:nvSpPr>
          <p:cNvPr id="13" name="正方形/長方形 12"/>
          <p:cNvSpPr/>
          <p:nvPr/>
        </p:nvSpPr>
        <p:spPr>
          <a:xfrm>
            <a:off x="6407002" y="5788718"/>
            <a:ext cx="2557486" cy="44859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敵陣深く</a:t>
            </a:r>
            <a:r>
              <a:rPr lang="ja-JP" altLang="en-US" dirty="0" err="1" smtClean="0">
                <a:solidFill>
                  <a:schemeClr val="tx1"/>
                </a:solidFill>
              </a:rPr>
              <a:t>での</a:t>
            </a:r>
            <a:r>
              <a:rPr lang="ja-JP" altLang="en-US" dirty="0" smtClean="0">
                <a:solidFill>
                  <a:schemeClr val="tx1"/>
                </a:solidFill>
              </a:rPr>
              <a:t>攻撃プレー</a:t>
            </a:r>
            <a:endParaRPr kumimoji="1" lang="ja-JP" altLang="en-US" dirty="0">
              <a:solidFill>
                <a:schemeClr val="tx1"/>
              </a:solidFill>
            </a:endParaRPr>
          </a:p>
        </p:txBody>
      </p:sp>
      <p:sp>
        <p:nvSpPr>
          <p:cNvPr id="14" name="正方形/長方形 13"/>
          <p:cNvSpPr/>
          <p:nvPr/>
        </p:nvSpPr>
        <p:spPr>
          <a:xfrm>
            <a:off x="5977405" y="1461539"/>
            <a:ext cx="3404015" cy="44859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&lt;</a:t>
            </a:r>
            <a:r>
              <a:rPr lang="ja-JP" altLang="en-US" dirty="0" smtClean="0">
                <a:solidFill>
                  <a:schemeClr val="tx1"/>
                </a:solidFill>
              </a:rPr>
              <a:t>単語のおおよその意味</a:t>
            </a:r>
            <a:r>
              <a:rPr lang="en-US" altLang="ja-JP" dirty="0" smtClean="0">
                <a:solidFill>
                  <a:schemeClr val="tx1"/>
                </a:solidFill>
              </a:rPr>
              <a:t>&gt;</a:t>
            </a:r>
            <a:endParaRPr kumimoji="1" lang="ja-JP" altLang="en-US" dirty="0">
              <a:solidFill>
                <a:schemeClr val="tx1"/>
              </a:solidFill>
            </a:endParaRPr>
          </a:p>
        </p:txBody>
      </p:sp>
      <p:sp>
        <p:nvSpPr>
          <p:cNvPr id="15" name="正方形/長方形 14"/>
          <p:cNvSpPr/>
          <p:nvPr/>
        </p:nvSpPr>
        <p:spPr>
          <a:xfrm>
            <a:off x="5977405" y="5287904"/>
            <a:ext cx="3404015" cy="44859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&lt;</a:t>
            </a:r>
            <a:r>
              <a:rPr lang="ja-JP" altLang="en-US" dirty="0" smtClean="0">
                <a:solidFill>
                  <a:schemeClr val="tx1"/>
                </a:solidFill>
              </a:rPr>
              <a:t>トピックの意味合い</a:t>
            </a:r>
            <a:r>
              <a:rPr lang="en-US" altLang="ja-JP" dirty="0" smtClean="0">
                <a:solidFill>
                  <a:schemeClr val="tx1"/>
                </a:solidFill>
              </a:rPr>
              <a:t>&gt;</a:t>
            </a:r>
            <a:endParaRPr kumimoji="1" lang="ja-JP" altLang="en-US" dirty="0">
              <a:solidFill>
                <a:schemeClr val="tx1"/>
              </a:solidFill>
            </a:endParaRPr>
          </a:p>
        </p:txBody>
      </p:sp>
      <p:sp>
        <p:nvSpPr>
          <p:cNvPr id="7" name="下矢印 6"/>
          <p:cNvSpPr/>
          <p:nvPr/>
        </p:nvSpPr>
        <p:spPr>
          <a:xfrm>
            <a:off x="7427384" y="4859507"/>
            <a:ext cx="504056" cy="428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GB"/>
          </a:p>
        </p:txBody>
      </p:sp>
    </p:spTree>
    <p:extLst>
      <p:ext uri="{BB962C8B-B14F-4D97-AF65-F5344CB8AC3E}">
        <p14:creationId xmlns:p14="http://schemas.microsoft.com/office/powerpoint/2010/main" val="2294291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推定されたトピックの解釈</a:t>
            </a:r>
            <a:endParaRPr kumimoji="1" lang="ja-JP" altLang="en-US"/>
          </a:p>
        </p:txBody>
      </p:sp>
      <p:sp>
        <p:nvSpPr>
          <p:cNvPr id="3" name="コンテンツ プレースホルダー 2"/>
          <p:cNvSpPr>
            <a:spLocks noGrp="1"/>
          </p:cNvSpPr>
          <p:nvPr>
            <p:ph idx="1"/>
          </p:nvPr>
        </p:nvSpPr>
        <p:spPr/>
        <p:txBody>
          <a:bodyPr/>
          <a:lstStyle/>
          <a:p>
            <a:r>
              <a:rPr lang="en-US" altLang="ja-JP" dirty="0" smtClean="0"/>
              <a:t>p(</a:t>
            </a:r>
            <a:r>
              <a:rPr lang="en-US" altLang="ja-JP" dirty="0" err="1" smtClean="0"/>
              <a:t>w|z</a:t>
            </a:r>
            <a:r>
              <a:rPr lang="en-US" altLang="ja-JP" dirty="0" smtClean="0"/>
              <a:t>)</a:t>
            </a:r>
            <a:r>
              <a:rPr lang="ja-JP" altLang="en-US" dirty="0" smtClean="0"/>
              <a:t>は文章全体に出現頻度の高い</a:t>
            </a:r>
            <a:r>
              <a:rPr lang="en-US" altLang="ja-JP" dirty="0" smtClean="0"/>
              <a:t>w</a:t>
            </a:r>
            <a:r>
              <a:rPr lang="ja-JP" altLang="en-US" dirty="0" err="1" smtClean="0"/>
              <a:t>ほど</a:t>
            </a:r>
            <a:r>
              <a:rPr lang="ja-JP" altLang="en-US" dirty="0" smtClean="0"/>
              <a:t>大きな確率となりやすい</a:t>
            </a:r>
            <a:endParaRPr lang="en-US" altLang="ja-JP" dirty="0" smtClean="0"/>
          </a:p>
          <a:p>
            <a:pPr lvl="1"/>
            <a:r>
              <a:rPr lang="ja-JP" altLang="en-US" dirty="0" smtClean="0"/>
              <a:t>例：</a:t>
            </a:r>
            <a:r>
              <a:rPr lang="en-US" altLang="ja-JP" dirty="0" smtClean="0"/>
              <a:t>neighborhood1111</a:t>
            </a:r>
            <a:r>
              <a:rPr lang="ja-JP" altLang="en-US" dirty="0" smtClean="0"/>
              <a:t>はどのトピックでも最上位</a:t>
            </a:r>
            <a:endParaRPr lang="en-US" altLang="ja-JP" dirty="0" smtClean="0"/>
          </a:p>
          <a:p>
            <a:r>
              <a:rPr lang="ja-JP" altLang="en-US" dirty="0" smtClean="0"/>
              <a:t>そこで</a:t>
            </a:r>
            <a:r>
              <a:rPr lang="en-US" altLang="ja-JP" dirty="0" smtClean="0"/>
              <a:t>p(</a:t>
            </a:r>
            <a:r>
              <a:rPr lang="en-US" altLang="ja-JP" dirty="0" err="1" smtClean="0"/>
              <a:t>z|w</a:t>
            </a:r>
            <a:r>
              <a:rPr lang="en-US" altLang="ja-JP" dirty="0" smtClean="0"/>
              <a:t>)</a:t>
            </a:r>
            <a:r>
              <a:rPr lang="ja-JP" altLang="en-US" dirty="0" err="1" smtClean="0"/>
              <a:t>での</a:t>
            </a:r>
            <a:r>
              <a:rPr lang="ja-JP" altLang="en-US" dirty="0" smtClean="0"/>
              <a:t>解釈</a:t>
            </a:r>
            <a:r>
              <a:rPr lang="en-US" altLang="ja-JP" dirty="0" smtClean="0"/>
              <a:t>(</a:t>
            </a:r>
            <a:r>
              <a:rPr lang="ja-JP" altLang="en-US" dirty="0" smtClean="0"/>
              <a:t>トピック頻度</a:t>
            </a:r>
            <a:r>
              <a:rPr lang="en-US" altLang="ja-JP" dirty="0" smtClean="0"/>
              <a:t>)</a:t>
            </a:r>
            <a:r>
              <a:rPr lang="ja-JP" altLang="en-US" dirty="0" smtClean="0"/>
              <a:t>を併用する</a:t>
            </a:r>
            <a:endParaRPr lang="en-US" altLang="ja-JP" dirty="0" smtClean="0"/>
          </a:p>
          <a:p>
            <a:pPr lvl="1"/>
            <a:r>
              <a:rPr lang="ja-JP" altLang="en-US" dirty="0" smtClean="0"/>
              <a:t>「ある単語が出現するとすれば、どのトピックから出てきやすいか？」</a:t>
            </a:r>
            <a:endParaRPr lang="en-US" altLang="ja-JP" dirty="0" smtClean="0"/>
          </a:p>
          <a:p>
            <a:r>
              <a:rPr lang="ja-JP" altLang="en-US" dirty="0" smtClean="0"/>
              <a:t>各トピックの意味合いと出現頻度</a:t>
            </a:r>
            <a:r>
              <a:rPr lang="en-US" altLang="ja-JP" dirty="0" smtClean="0"/>
              <a:t>/</a:t>
            </a:r>
            <a:r>
              <a:rPr lang="ja-JP" altLang="en-US" dirty="0" smtClean="0"/>
              <a:t>トピック頻度の高い特徴的な単語</a:t>
            </a:r>
            <a:endParaRPr lang="en-US" altLang="ja-JP" dirty="0" smtClean="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17</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16633158"/>
              </p:ext>
            </p:extLst>
          </p:nvPr>
        </p:nvGraphicFramePr>
        <p:xfrm>
          <a:off x="179384" y="2870408"/>
          <a:ext cx="8857112" cy="3870960"/>
        </p:xfrm>
        <a:graphic>
          <a:graphicData uri="http://schemas.openxmlformats.org/drawingml/2006/table">
            <a:tbl>
              <a:tblPr firstCol="1" bandRow="1">
                <a:tableStyleId>{073A0DAA-6AF3-43AB-8588-CEC1D06C72B9}</a:tableStyleId>
              </a:tblPr>
              <a:tblGrid>
                <a:gridCol w="1080248"/>
                <a:gridCol w="7776864"/>
              </a:tblGrid>
              <a:tr h="370840">
                <a:tc>
                  <a:txBody>
                    <a:bodyPr/>
                    <a:lstStyle/>
                    <a:p>
                      <a:r>
                        <a:rPr lang="ja-JP" altLang="en-US" sz="1600" dirty="0" smtClean="0"/>
                        <a:t>トピック</a:t>
                      </a:r>
                      <a:r>
                        <a:rPr lang="en-US" altLang="ja-JP" sz="1600" dirty="0" smtClean="0"/>
                        <a:t>1</a:t>
                      </a:r>
                      <a:endParaRPr lang="en-GB" sz="1600" dirty="0"/>
                    </a:p>
                  </a:txBody>
                  <a:tcPr/>
                </a:tc>
                <a:tc>
                  <a:txBody>
                    <a:bodyPr/>
                    <a:lstStyle/>
                    <a:p>
                      <a:r>
                        <a:rPr lang="ja-JP" altLang="en-US" sz="1600" b="1" dirty="0" smtClean="0"/>
                        <a:t>「敵陣深くまで攻めきる」</a:t>
                      </a:r>
                      <a:endParaRPr lang="en-US" altLang="ja-JP" sz="1600" b="1" dirty="0" smtClean="0"/>
                    </a:p>
                    <a:p>
                      <a:r>
                        <a:rPr lang="ja-JP" altLang="en-US" sz="1600" dirty="0" smtClean="0">
                          <a:solidFill>
                            <a:srgbClr val="009900"/>
                          </a:solidFill>
                        </a:rPr>
                        <a:t>シュート</a:t>
                      </a:r>
                      <a:r>
                        <a:rPr lang="en-US" altLang="ja-JP" sz="1600" dirty="0" smtClean="0"/>
                        <a:t>/</a:t>
                      </a:r>
                      <a:r>
                        <a:rPr lang="ja-JP" altLang="en-US" sz="1600" dirty="0" smtClean="0">
                          <a:solidFill>
                            <a:srgbClr val="009900"/>
                          </a:solidFill>
                        </a:rPr>
                        <a:t>クロス</a:t>
                      </a:r>
                      <a:r>
                        <a:rPr lang="en-US" altLang="ja-JP" sz="1600" dirty="0" smtClean="0"/>
                        <a:t>/</a:t>
                      </a:r>
                      <a:r>
                        <a:rPr lang="ja-JP" altLang="en-US" sz="1600" dirty="0" smtClean="0"/>
                        <a:t>スルーパス</a:t>
                      </a:r>
                      <a:r>
                        <a:rPr lang="en-US" altLang="ja-JP" sz="1600" dirty="0" smtClean="0"/>
                        <a:t>/</a:t>
                      </a:r>
                      <a:r>
                        <a:rPr lang="ja-JP" altLang="en-US" sz="1600" dirty="0" smtClean="0"/>
                        <a:t>ドリブル</a:t>
                      </a:r>
                      <a:r>
                        <a:rPr lang="en-US" altLang="ja-JP" sz="1600" dirty="0" smtClean="0"/>
                        <a:t>/CK/</a:t>
                      </a:r>
                      <a:r>
                        <a:rPr lang="ja-JP" altLang="en-US" sz="1600" dirty="0" smtClean="0">
                          <a:solidFill>
                            <a:srgbClr val="009900"/>
                          </a:solidFill>
                        </a:rPr>
                        <a:t>ボール位置敵陣深く</a:t>
                      </a:r>
                      <a:r>
                        <a:rPr lang="en-US" altLang="ja-JP" sz="1600" dirty="0" smtClean="0"/>
                        <a:t>(hotzone1-12</a:t>
                      </a:r>
                      <a:r>
                        <a:rPr lang="ja-JP" altLang="en-US" sz="1600" dirty="0" smtClean="0"/>
                        <a:t>付近</a:t>
                      </a:r>
                      <a:r>
                        <a:rPr lang="en-US" altLang="ja-JP" sz="1600" dirty="0" smtClean="0"/>
                        <a:t>)/</a:t>
                      </a:r>
                      <a:r>
                        <a:rPr lang="ja-JP" altLang="en-US" sz="1600" dirty="0" smtClean="0"/>
                        <a:t>相手選手多い</a:t>
                      </a:r>
                      <a:r>
                        <a:rPr lang="en-US" altLang="ja-JP" sz="1600" dirty="0" smtClean="0"/>
                        <a:t>(</a:t>
                      </a:r>
                      <a:r>
                        <a:rPr lang="en-US" altLang="ja-JP" sz="1600" dirty="0" err="1" smtClean="0"/>
                        <a:t>neighborplayer</a:t>
                      </a:r>
                      <a:r>
                        <a:rPr lang="ja-JP" altLang="en-US" sz="1600" dirty="0" smtClean="0"/>
                        <a:t>に</a:t>
                      </a:r>
                      <a:r>
                        <a:rPr lang="en-US" altLang="ja-JP" sz="1600" dirty="0" smtClean="0"/>
                        <a:t>2)/</a:t>
                      </a:r>
                      <a:r>
                        <a:rPr lang="ja-JP" altLang="en-US" sz="1600" dirty="0" smtClean="0">
                          <a:solidFill>
                            <a:srgbClr val="009900"/>
                          </a:solidFill>
                        </a:rPr>
                        <a:t>守備ライン低い</a:t>
                      </a:r>
                      <a:r>
                        <a:rPr lang="en-US" altLang="ja-JP" sz="1600" dirty="0" smtClean="0"/>
                        <a:t>(50m</a:t>
                      </a:r>
                      <a:r>
                        <a:rPr lang="ja-JP" altLang="en-US" sz="1600" dirty="0" smtClean="0"/>
                        <a:t>付近</a:t>
                      </a:r>
                      <a:r>
                        <a:rPr lang="en-US" altLang="ja-JP" sz="1600" dirty="0" smtClean="0"/>
                        <a:t>)</a:t>
                      </a:r>
                      <a:endParaRPr lang="en-GB" sz="1600" dirty="0"/>
                    </a:p>
                  </a:txBody>
                  <a:tcPr/>
                </a:tc>
              </a:tr>
              <a:tr h="370840">
                <a:tc>
                  <a:txBody>
                    <a:bodyPr/>
                    <a:lstStyle/>
                    <a:p>
                      <a:r>
                        <a:rPr lang="ja-JP" altLang="en-US" sz="1600" dirty="0" smtClean="0"/>
                        <a:t>トピック</a:t>
                      </a:r>
                      <a:r>
                        <a:rPr lang="en-US" altLang="ja-JP" sz="1600" dirty="0" smtClean="0"/>
                        <a:t>2</a:t>
                      </a:r>
                      <a:endParaRPr lang="en-GB" sz="1600" dirty="0"/>
                    </a:p>
                  </a:txBody>
                  <a:tcPr/>
                </a:tc>
                <a:tc>
                  <a:txBody>
                    <a:bodyPr/>
                    <a:lstStyle/>
                    <a:p>
                      <a:r>
                        <a:rPr lang="ja-JP" altLang="en-US" sz="1600" b="1" dirty="0" smtClean="0"/>
                        <a:t>「その他の自陣での展開と短時間で終了した攻撃」</a:t>
                      </a:r>
                      <a:endParaRPr lang="en-US" altLang="ja-JP" sz="1600" b="1" dirty="0" smtClean="0"/>
                    </a:p>
                    <a:p>
                      <a:r>
                        <a:rPr lang="ja-JP" altLang="en-US" sz="1600" dirty="0" smtClean="0"/>
                        <a:t>ボール位置自陣</a:t>
                      </a:r>
                      <a:r>
                        <a:rPr lang="en-US" altLang="ja-JP" sz="1600" dirty="0" smtClean="0"/>
                        <a:t>(hotzone31-42</a:t>
                      </a:r>
                      <a:r>
                        <a:rPr lang="ja-JP" altLang="en-US" sz="1600" dirty="0" smtClean="0"/>
                        <a:t>付近</a:t>
                      </a:r>
                      <a:r>
                        <a:rPr lang="en-US" altLang="ja-JP" sz="1600" dirty="0" smtClean="0"/>
                        <a:t>)/</a:t>
                      </a:r>
                      <a:r>
                        <a:rPr lang="ja-JP" altLang="en-US" sz="1600" dirty="0" smtClean="0"/>
                        <a:t>その他特徴的単語は少ない</a:t>
                      </a:r>
                      <a:endParaRPr lang="en-GB" sz="1600" dirty="0"/>
                    </a:p>
                  </a:txBody>
                  <a:tcPr/>
                </a:tc>
              </a:tr>
              <a:tr h="370840">
                <a:tc>
                  <a:txBody>
                    <a:bodyPr/>
                    <a:lstStyle/>
                    <a:p>
                      <a:r>
                        <a:rPr lang="ja-JP" altLang="en-US" sz="1600" dirty="0" smtClean="0"/>
                        <a:t>トピック</a:t>
                      </a:r>
                      <a:r>
                        <a:rPr lang="en-US" altLang="ja-JP" sz="1600" dirty="0" smtClean="0"/>
                        <a:t>3</a:t>
                      </a:r>
                      <a:endParaRPr lang="en-GB" sz="1600" dirty="0"/>
                    </a:p>
                  </a:txBody>
                  <a:tcPr/>
                </a:tc>
                <a:tc>
                  <a:txBody>
                    <a:bodyPr/>
                    <a:lstStyle/>
                    <a:p>
                      <a:r>
                        <a:rPr lang="ja-JP" altLang="en-US" sz="1600" b="1" dirty="0" smtClean="0"/>
                        <a:t>「アタッキングサード進入の攻防」</a:t>
                      </a:r>
                      <a:endParaRPr lang="en-US" altLang="ja-JP" sz="1600" b="1" dirty="0" smtClean="0"/>
                    </a:p>
                    <a:p>
                      <a:r>
                        <a:rPr lang="ja-JP" altLang="en-US" sz="1600" dirty="0" smtClean="0"/>
                        <a:t>オフサイド</a:t>
                      </a:r>
                      <a:r>
                        <a:rPr lang="en-US" altLang="ja-JP" sz="1600" dirty="0" smtClean="0"/>
                        <a:t>/</a:t>
                      </a:r>
                      <a:r>
                        <a:rPr lang="ja-JP" altLang="en-US" sz="1600" dirty="0" smtClean="0">
                          <a:solidFill>
                            <a:srgbClr val="009900"/>
                          </a:solidFill>
                        </a:rPr>
                        <a:t>ボール位置バイタル</a:t>
                      </a:r>
                      <a:r>
                        <a:rPr lang="en-US" altLang="ja-JP" sz="1600" dirty="0" smtClean="0"/>
                        <a:t>(hotzone7-24)/</a:t>
                      </a:r>
                      <a:r>
                        <a:rPr lang="ja-JP" altLang="en-US" sz="1600" dirty="0" smtClean="0">
                          <a:solidFill>
                            <a:srgbClr val="009900"/>
                          </a:solidFill>
                        </a:rPr>
                        <a:t>守備ライン中盤</a:t>
                      </a:r>
                      <a:r>
                        <a:rPr lang="en-US" altLang="ja-JP" sz="1600" dirty="0" smtClean="0"/>
                        <a:t>(30m</a:t>
                      </a:r>
                      <a:r>
                        <a:rPr lang="ja-JP" altLang="en-US" sz="1600" dirty="0" smtClean="0"/>
                        <a:t>付近</a:t>
                      </a:r>
                      <a:r>
                        <a:rPr lang="en-US" altLang="ja-JP" sz="1600" dirty="0" smtClean="0"/>
                        <a:t>)</a:t>
                      </a:r>
                      <a:endParaRPr lang="en-GB" sz="1600" dirty="0"/>
                    </a:p>
                  </a:txBody>
                  <a:tcPr/>
                </a:tc>
              </a:tr>
              <a:tr h="370840">
                <a:tc>
                  <a:txBody>
                    <a:bodyPr/>
                    <a:lstStyle/>
                    <a:p>
                      <a:r>
                        <a:rPr lang="ja-JP" altLang="en-US" sz="1600" dirty="0" smtClean="0"/>
                        <a:t>トピック</a:t>
                      </a:r>
                      <a:r>
                        <a:rPr lang="en-US" altLang="ja-JP" sz="1600" dirty="0" smtClean="0"/>
                        <a:t>4</a:t>
                      </a:r>
                      <a:endParaRPr lang="en-GB" sz="1600" dirty="0"/>
                    </a:p>
                  </a:txBody>
                  <a:tcPr/>
                </a:tc>
                <a:tc>
                  <a:txBody>
                    <a:bodyPr/>
                    <a:lstStyle/>
                    <a:p>
                      <a:r>
                        <a:rPr lang="ja-JP" altLang="en-US" sz="1600" b="1" dirty="0" smtClean="0"/>
                        <a:t>「相手守備ブロック形成時のビルドアップ」</a:t>
                      </a:r>
                      <a:endParaRPr lang="en-US" altLang="ja-JP" sz="1600" b="1" dirty="0" smtClean="0"/>
                    </a:p>
                    <a:p>
                      <a:r>
                        <a:rPr lang="ja-JP" altLang="en-US" sz="1600" dirty="0" smtClean="0"/>
                        <a:t>クリア</a:t>
                      </a:r>
                      <a:r>
                        <a:rPr lang="en-US" altLang="ja-JP" sz="1600" dirty="0" smtClean="0"/>
                        <a:t>/GK/</a:t>
                      </a:r>
                      <a:r>
                        <a:rPr lang="ja-JP" altLang="en-US" sz="1600" dirty="0" smtClean="0"/>
                        <a:t>フィード</a:t>
                      </a:r>
                      <a:r>
                        <a:rPr lang="en-US" altLang="ja-JP" sz="1600" dirty="0" smtClean="0"/>
                        <a:t>/</a:t>
                      </a:r>
                      <a:r>
                        <a:rPr lang="ja-JP" altLang="en-US" sz="1600" dirty="0" smtClean="0">
                          <a:solidFill>
                            <a:srgbClr val="009900"/>
                          </a:solidFill>
                        </a:rPr>
                        <a:t>前方へのパス</a:t>
                      </a:r>
                      <a:r>
                        <a:rPr lang="en-US" altLang="ja-JP" sz="1600" dirty="0" smtClean="0">
                          <a:solidFill>
                            <a:srgbClr val="009900"/>
                          </a:solidFill>
                        </a:rPr>
                        <a:t>(</a:t>
                      </a:r>
                      <a:r>
                        <a:rPr lang="ja-JP" altLang="en-US" sz="1600" dirty="0" smtClean="0">
                          <a:solidFill>
                            <a:srgbClr val="009900"/>
                          </a:solidFill>
                        </a:rPr>
                        <a:t>失敗含む</a:t>
                      </a:r>
                      <a:r>
                        <a:rPr lang="en-US" altLang="ja-JP" sz="1600" dirty="0" smtClean="0">
                          <a:solidFill>
                            <a:srgbClr val="009900"/>
                          </a:solidFill>
                        </a:rPr>
                        <a:t>)</a:t>
                      </a:r>
                      <a:r>
                        <a:rPr lang="en-US" altLang="ja-JP" sz="1600" dirty="0" smtClean="0"/>
                        <a:t>/</a:t>
                      </a:r>
                      <a:r>
                        <a:rPr lang="ja-JP" altLang="en-US" sz="1600" dirty="0" smtClean="0"/>
                        <a:t>ボール自陣</a:t>
                      </a:r>
                      <a:r>
                        <a:rPr lang="en-US" altLang="ja-JP" sz="1600" dirty="0" smtClean="0"/>
                        <a:t>(hotzone31-42</a:t>
                      </a:r>
                      <a:r>
                        <a:rPr lang="ja-JP" altLang="en-US" sz="1600" dirty="0" smtClean="0"/>
                        <a:t>付近</a:t>
                      </a:r>
                      <a:r>
                        <a:rPr lang="en-US" altLang="ja-JP" sz="1600" dirty="0" smtClean="0"/>
                        <a:t>)/</a:t>
                      </a:r>
                      <a:r>
                        <a:rPr lang="ja-JP" altLang="en-US" sz="1600" dirty="0" smtClean="0">
                          <a:solidFill>
                            <a:srgbClr val="009900"/>
                          </a:solidFill>
                        </a:rPr>
                        <a:t>脆弱度低い</a:t>
                      </a:r>
                      <a:r>
                        <a:rPr lang="en-US" altLang="ja-JP" sz="1600" dirty="0" smtClean="0"/>
                        <a:t>(~2%)</a:t>
                      </a:r>
                      <a:endParaRPr lang="en-GB" sz="1600" dirty="0"/>
                    </a:p>
                  </a:txBody>
                  <a:tcPr/>
                </a:tc>
              </a:tr>
              <a:tr h="370840">
                <a:tc>
                  <a:txBody>
                    <a:bodyPr/>
                    <a:lstStyle/>
                    <a:p>
                      <a:r>
                        <a:rPr lang="ja-JP" altLang="en-US" sz="1600" dirty="0" smtClean="0"/>
                        <a:t>トピック</a:t>
                      </a:r>
                      <a:r>
                        <a:rPr lang="en-US" altLang="ja-JP" sz="1600" dirty="0" smtClean="0"/>
                        <a:t>5</a:t>
                      </a:r>
                      <a:endParaRPr lang="en-GB" sz="1600" dirty="0"/>
                    </a:p>
                  </a:txBody>
                  <a:tcPr/>
                </a:tc>
                <a:tc>
                  <a:txBody>
                    <a:bodyPr/>
                    <a:lstStyle/>
                    <a:p>
                      <a:r>
                        <a:rPr lang="ja-JP" altLang="en-US" sz="1600" b="1" dirty="0" smtClean="0"/>
                        <a:t>「ポジティブトランジションとカウンター」</a:t>
                      </a:r>
                      <a:endParaRPr lang="en-US" altLang="ja-JP" sz="1600" b="1" dirty="0" smtClean="0"/>
                    </a:p>
                    <a:p>
                      <a:r>
                        <a:rPr lang="ja-JP" altLang="en-US" sz="1600" dirty="0" smtClean="0"/>
                        <a:t>ブロック</a:t>
                      </a:r>
                      <a:r>
                        <a:rPr lang="en-US" altLang="ja-JP" sz="1600" dirty="0" smtClean="0"/>
                        <a:t>/</a:t>
                      </a:r>
                      <a:r>
                        <a:rPr lang="ja-JP" altLang="en-US" sz="1600" dirty="0" smtClean="0"/>
                        <a:t>タックル</a:t>
                      </a:r>
                      <a:r>
                        <a:rPr lang="en-US" altLang="ja-JP" sz="1600" dirty="0" smtClean="0"/>
                        <a:t>/</a:t>
                      </a:r>
                      <a:r>
                        <a:rPr lang="ja-JP" altLang="en-US" sz="1600" dirty="0" smtClean="0"/>
                        <a:t>インターセプト</a:t>
                      </a:r>
                      <a:r>
                        <a:rPr lang="en-US" altLang="ja-JP" sz="1600" dirty="0" smtClean="0"/>
                        <a:t>/</a:t>
                      </a:r>
                      <a:r>
                        <a:rPr lang="ja-JP" altLang="en-US" sz="1600" dirty="0" smtClean="0">
                          <a:solidFill>
                            <a:srgbClr val="00B050"/>
                          </a:solidFill>
                        </a:rPr>
                        <a:t>シュート</a:t>
                      </a:r>
                      <a:r>
                        <a:rPr lang="en-US" altLang="ja-JP" sz="1600" dirty="0" smtClean="0"/>
                        <a:t>/</a:t>
                      </a:r>
                      <a:r>
                        <a:rPr lang="ja-JP" altLang="en-US" sz="1600" dirty="0" smtClean="0">
                          <a:solidFill>
                            <a:srgbClr val="00B050"/>
                          </a:solidFill>
                        </a:rPr>
                        <a:t>スルーパス</a:t>
                      </a:r>
                      <a:r>
                        <a:rPr lang="en-US" altLang="ja-JP" sz="1600" dirty="0" smtClean="0"/>
                        <a:t>/</a:t>
                      </a:r>
                      <a:r>
                        <a:rPr lang="ja-JP" altLang="en-US" sz="1600" dirty="0" smtClean="0"/>
                        <a:t>ドリブル</a:t>
                      </a:r>
                      <a:r>
                        <a:rPr lang="en-US" altLang="ja-JP" sz="1600" dirty="0" smtClean="0"/>
                        <a:t>/</a:t>
                      </a:r>
                      <a:r>
                        <a:rPr lang="ja-JP" altLang="en-US" sz="1600" dirty="0" smtClean="0"/>
                        <a:t>オフサイド</a:t>
                      </a:r>
                      <a:r>
                        <a:rPr lang="en-US" altLang="ja-JP" sz="1600" dirty="0" smtClean="0"/>
                        <a:t>/</a:t>
                      </a:r>
                      <a:r>
                        <a:rPr lang="ja-JP" altLang="en-US" sz="1600" dirty="0" smtClean="0"/>
                        <a:t>フィード</a:t>
                      </a:r>
                      <a:r>
                        <a:rPr lang="en-US" altLang="ja-JP" sz="1600" dirty="0" smtClean="0"/>
                        <a:t>/</a:t>
                      </a:r>
                      <a:r>
                        <a:rPr lang="ja-JP" altLang="en-US" sz="1600" dirty="0" smtClean="0">
                          <a:solidFill>
                            <a:srgbClr val="009900"/>
                          </a:solidFill>
                        </a:rPr>
                        <a:t>被ファウル</a:t>
                      </a:r>
                      <a:r>
                        <a:rPr lang="en-US" altLang="ja-JP" sz="1600" dirty="0" smtClean="0"/>
                        <a:t>/</a:t>
                      </a:r>
                      <a:r>
                        <a:rPr lang="ja-JP" altLang="en-US" sz="1600" dirty="0" smtClean="0"/>
                        <a:t>ボール自陣深く</a:t>
                      </a:r>
                      <a:r>
                        <a:rPr lang="en-US" altLang="ja-JP" sz="1600" dirty="0" smtClean="0"/>
                        <a:t>(hotzone43-54)</a:t>
                      </a:r>
                      <a:r>
                        <a:rPr lang="en-GB" sz="1600" dirty="0" smtClean="0"/>
                        <a:t>/</a:t>
                      </a:r>
                      <a:r>
                        <a:rPr lang="ja-JP" altLang="en-US" sz="1600" dirty="0" smtClean="0"/>
                        <a:t>相手選手多い</a:t>
                      </a:r>
                      <a:r>
                        <a:rPr lang="en-US" altLang="ja-JP" sz="1600" dirty="0" smtClean="0"/>
                        <a:t>(</a:t>
                      </a:r>
                      <a:r>
                        <a:rPr lang="en-US" altLang="ja-JP" sz="1600" dirty="0" err="1" smtClean="0"/>
                        <a:t>neighborplayer</a:t>
                      </a:r>
                      <a:r>
                        <a:rPr lang="ja-JP" altLang="en-US" sz="1600" dirty="0" smtClean="0"/>
                        <a:t>に</a:t>
                      </a:r>
                      <a:r>
                        <a:rPr lang="en-US" altLang="ja-JP" sz="1600" dirty="0" smtClean="0"/>
                        <a:t>2)/</a:t>
                      </a:r>
                      <a:r>
                        <a:rPr lang="ja-JP" altLang="en-US" sz="1600" dirty="0" smtClean="0">
                          <a:solidFill>
                            <a:srgbClr val="00B050"/>
                          </a:solidFill>
                        </a:rPr>
                        <a:t>守備ライン高い</a:t>
                      </a:r>
                      <a:r>
                        <a:rPr lang="en-US" altLang="ja-JP" sz="1600" dirty="0" smtClean="0"/>
                        <a:t>(0m</a:t>
                      </a:r>
                      <a:r>
                        <a:rPr lang="ja-JP" altLang="en-US" sz="1600" dirty="0" smtClean="0"/>
                        <a:t>付近</a:t>
                      </a:r>
                      <a:r>
                        <a:rPr lang="en-US" altLang="ja-JP" sz="1600" dirty="0" smtClean="0"/>
                        <a:t>)/</a:t>
                      </a:r>
                      <a:r>
                        <a:rPr lang="ja-JP" altLang="en-US" sz="1600" dirty="0" smtClean="0">
                          <a:solidFill>
                            <a:srgbClr val="00B050"/>
                          </a:solidFill>
                        </a:rPr>
                        <a:t>脆弱度高い</a:t>
                      </a:r>
                      <a:r>
                        <a:rPr lang="en-US" altLang="ja-JP" sz="1600" dirty="0" smtClean="0"/>
                        <a:t>(10%</a:t>
                      </a:r>
                      <a:r>
                        <a:rPr lang="ja-JP" altLang="en-US" sz="1600" dirty="0" smtClean="0"/>
                        <a:t>近く</a:t>
                      </a:r>
                      <a:r>
                        <a:rPr lang="en-US" altLang="ja-JP" sz="1600" dirty="0" smtClean="0"/>
                        <a:t>)</a:t>
                      </a:r>
                      <a:endParaRPr lang="en-GB" sz="1600" dirty="0"/>
                    </a:p>
                  </a:txBody>
                  <a:tcPr/>
                </a:tc>
              </a:tr>
            </a:tbl>
          </a:graphicData>
        </a:graphic>
      </p:graphicFrame>
    </p:spTree>
    <p:extLst>
      <p:ext uri="{BB962C8B-B14F-4D97-AF65-F5344CB8AC3E}">
        <p14:creationId xmlns:p14="http://schemas.microsoft.com/office/powerpoint/2010/main" val="1342032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推定されたトピックの解釈</a:t>
            </a:r>
            <a:endParaRPr kumimoji="1" lang="ja-JP" altLang="en-US" dirty="0"/>
          </a:p>
        </p:txBody>
      </p:sp>
      <p:sp>
        <p:nvSpPr>
          <p:cNvPr id="3" name="コンテンツ プレースホルダー 2"/>
          <p:cNvSpPr>
            <a:spLocks noGrp="1"/>
          </p:cNvSpPr>
          <p:nvPr>
            <p:ph idx="1"/>
          </p:nvPr>
        </p:nvSpPr>
        <p:spPr>
          <a:xfrm>
            <a:off x="250825" y="1052513"/>
            <a:ext cx="8569325" cy="5688855"/>
          </a:xfrm>
        </p:spPr>
        <p:txBody>
          <a:bodyPr/>
          <a:lstStyle/>
          <a:p>
            <a:r>
              <a:rPr lang="ja-JP" altLang="en-US" dirty="0"/>
              <a:t>おおむねサッカーらしいトピックに分かれたと</a:t>
            </a:r>
            <a:r>
              <a:rPr lang="ja-JP" altLang="en-US" dirty="0" smtClean="0"/>
              <a:t>いえる</a:t>
            </a:r>
            <a:endParaRPr lang="en-US" altLang="ja-JP" dirty="0" smtClean="0"/>
          </a:p>
          <a:p>
            <a:pPr lvl="1"/>
            <a:r>
              <a:rPr lang="ja-JP" altLang="en-US" dirty="0" smtClean="0"/>
              <a:t>攻撃をシュートで終えるためには、敵陣深くからクロス</a:t>
            </a:r>
            <a:r>
              <a:rPr lang="en-US" altLang="ja-JP" dirty="0" smtClean="0"/>
              <a:t>/</a:t>
            </a:r>
            <a:r>
              <a:rPr lang="ja-JP" altLang="en-US" dirty="0" smtClean="0"/>
              <a:t>敵陣深くへのスルーパス</a:t>
            </a:r>
            <a:r>
              <a:rPr lang="en-US" altLang="ja-JP" dirty="0" smtClean="0"/>
              <a:t>(</a:t>
            </a:r>
            <a:r>
              <a:rPr lang="ja-JP" altLang="en-US" dirty="0" smtClean="0"/>
              <a:t>トピック</a:t>
            </a:r>
            <a:r>
              <a:rPr lang="en-US" altLang="ja-JP" dirty="0" smtClean="0"/>
              <a:t>1)</a:t>
            </a:r>
            <a:r>
              <a:rPr lang="ja-JP" altLang="en-US" dirty="0" smtClean="0"/>
              <a:t>や、カウンター</a:t>
            </a:r>
            <a:r>
              <a:rPr lang="en-US" altLang="ja-JP" dirty="0" smtClean="0"/>
              <a:t>(</a:t>
            </a:r>
            <a:r>
              <a:rPr lang="ja-JP" altLang="en-US" dirty="0" smtClean="0"/>
              <a:t>トピック</a:t>
            </a:r>
            <a:r>
              <a:rPr lang="en-US" altLang="ja-JP" dirty="0" smtClean="0"/>
              <a:t>5)</a:t>
            </a:r>
            <a:r>
              <a:rPr lang="ja-JP" altLang="en-US" dirty="0" smtClean="0"/>
              <a:t>が有効</a:t>
            </a:r>
            <a:endParaRPr lang="en-US" altLang="ja-JP" dirty="0" smtClean="0"/>
          </a:p>
          <a:p>
            <a:pPr lvl="1"/>
            <a:r>
              <a:rPr lang="ja-JP" altLang="en-US" dirty="0"/>
              <a:t>サッカーの多くの時間</a:t>
            </a:r>
            <a:r>
              <a:rPr lang="ja-JP" altLang="en-US" dirty="0" smtClean="0"/>
              <a:t>は、ビルドアップと</a:t>
            </a:r>
            <a:r>
              <a:rPr lang="ja-JP" altLang="en-US" dirty="0"/>
              <a:t>その</a:t>
            </a:r>
            <a:r>
              <a:rPr lang="ja-JP" altLang="en-US" dirty="0" smtClean="0"/>
              <a:t>阻止</a:t>
            </a:r>
            <a:r>
              <a:rPr lang="en-US" altLang="ja-JP" dirty="0" smtClean="0"/>
              <a:t>(</a:t>
            </a:r>
            <a:r>
              <a:rPr lang="ja-JP" altLang="en-US" dirty="0" smtClean="0"/>
              <a:t>トピック</a:t>
            </a:r>
            <a:r>
              <a:rPr lang="en-US" altLang="ja-JP" dirty="0" smtClean="0"/>
              <a:t>4)</a:t>
            </a:r>
            <a:r>
              <a:rPr lang="ja-JP" altLang="en-US" dirty="0" err="1" smtClean="0"/>
              <a:t>、</a:t>
            </a:r>
            <a:r>
              <a:rPr lang="en-US" altLang="ja-JP" dirty="0" smtClean="0"/>
              <a:t/>
            </a:r>
            <a:br>
              <a:rPr lang="en-US" altLang="ja-JP" dirty="0" smtClean="0"/>
            </a:br>
            <a:r>
              <a:rPr lang="ja-JP" altLang="en-US" dirty="0" smtClean="0"/>
              <a:t>さらにアタッキングサードへの進入とその阻止</a:t>
            </a:r>
            <a:r>
              <a:rPr lang="en-US" altLang="ja-JP" dirty="0" smtClean="0"/>
              <a:t>(</a:t>
            </a:r>
            <a:r>
              <a:rPr lang="ja-JP" altLang="en-US" dirty="0" smtClean="0"/>
              <a:t>トピック</a:t>
            </a:r>
            <a:r>
              <a:rPr lang="en-US" altLang="ja-JP" dirty="0" smtClean="0"/>
              <a:t>3)</a:t>
            </a:r>
            <a:r>
              <a:rPr lang="ja-JP" altLang="en-US" dirty="0" smtClean="0"/>
              <a:t>である</a:t>
            </a:r>
            <a:endParaRPr lang="en-US" altLang="ja-JP" dirty="0" smtClean="0"/>
          </a:p>
          <a:p>
            <a:pPr lvl="1"/>
            <a:r>
              <a:rPr lang="ja-JP" altLang="en-US" dirty="0"/>
              <a:t>それらが手詰まりに</a:t>
            </a:r>
            <a:r>
              <a:rPr lang="ja-JP" altLang="en-US" dirty="0" smtClean="0"/>
              <a:t>なると、展開が見込めないボール保持</a:t>
            </a:r>
            <a:r>
              <a:rPr lang="en-US" altLang="ja-JP" dirty="0" smtClean="0"/>
              <a:t>(</a:t>
            </a:r>
            <a:r>
              <a:rPr lang="ja-JP" altLang="en-US" dirty="0" smtClean="0"/>
              <a:t>トピック</a:t>
            </a:r>
            <a:r>
              <a:rPr lang="en-US" altLang="ja-JP" dirty="0" smtClean="0"/>
              <a:t>2)</a:t>
            </a:r>
          </a:p>
          <a:p>
            <a:endParaRPr lang="en-US" altLang="ja-JP" dirty="0" smtClean="0"/>
          </a:p>
          <a:p>
            <a:r>
              <a:rPr lang="ja-JP" altLang="en-US" dirty="0" smtClean="0"/>
              <a:t>実際</a:t>
            </a:r>
            <a:r>
              <a:rPr lang="ja-JP" altLang="en-US" dirty="0"/>
              <a:t>の</a:t>
            </a:r>
            <a:r>
              <a:rPr lang="ja-JP" altLang="en-US" dirty="0" smtClean="0"/>
              <a:t>例：おおむね</a:t>
            </a:r>
            <a:r>
              <a:rPr lang="ja-JP" altLang="en-US" dirty="0" smtClean="0"/>
              <a:t>良い結果である</a:t>
            </a:r>
            <a:endParaRPr lang="en-US" altLang="ja-JP" dirty="0" smtClean="0"/>
          </a:p>
          <a:p>
            <a:pPr lvl="1"/>
            <a:r>
              <a:rPr lang="ja-JP" altLang="en-US" dirty="0" smtClean="0"/>
              <a:t>トピック</a:t>
            </a:r>
            <a:r>
              <a:rPr lang="en-US" altLang="ja-JP" dirty="0" smtClean="0"/>
              <a:t>1</a:t>
            </a:r>
            <a:r>
              <a:rPr lang="ja-JP" altLang="en-US" dirty="0" smtClean="0"/>
              <a:t>が</a:t>
            </a:r>
            <a:r>
              <a:rPr lang="en-US" altLang="ja-JP" dirty="0" smtClean="0"/>
              <a:t>90%</a:t>
            </a:r>
            <a:r>
              <a:rPr lang="ja-JP" altLang="en-US" dirty="0" smtClean="0"/>
              <a:t>程度：浦和がボールを前進させシュート</a:t>
            </a:r>
            <a:endParaRPr lang="en-US" altLang="ja-JP" dirty="0" smtClean="0"/>
          </a:p>
          <a:p>
            <a:pPr lvl="2"/>
            <a:r>
              <a:rPr lang="ja-JP" altLang="en-US" dirty="0" smtClean="0"/>
              <a:t>遠藤</a:t>
            </a:r>
            <a:r>
              <a:rPr lang="en-US" altLang="ja-JP" dirty="0"/>
              <a:t>(</a:t>
            </a:r>
            <a:r>
              <a:rPr lang="ja-JP" altLang="en-US" dirty="0"/>
              <a:t>パス</a:t>
            </a:r>
            <a:r>
              <a:rPr lang="en-US" altLang="ja-JP" dirty="0"/>
              <a:t>)</a:t>
            </a:r>
            <a:r>
              <a:rPr lang="ja-JP" altLang="en-US" dirty="0" smtClean="0"/>
              <a:t>森脇</a:t>
            </a:r>
            <a:r>
              <a:rPr lang="en-US" altLang="ja-JP" dirty="0" smtClean="0"/>
              <a:t>(</a:t>
            </a:r>
            <a:r>
              <a:rPr lang="ja-JP" altLang="en-US" dirty="0"/>
              <a:t>トラップ・パス</a:t>
            </a:r>
            <a:r>
              <a:rPr lang="en-US" altLang="ja-JP" dirty="0" smtClean="0"/>
              <a:t>)</a:t>
            </a:r>
            <a:r>
              <a:rPr lang="ja-JP" altLang="en-US" dirty="0" smtClean="0"/>
              <a:t> </a:t>
            </a:r>
            <a:r>
              <a:rPr lang="en-US" altLang="ja-JP" dirty="0" smtClean="0"/>
              <a:t>…(</a:t>
            </a:r>
            <a:r>
              <a:rPr lang="ja-JP" altLang="en-US" dirty="0"/>
              <a:t>パス</a:t>
            </a:r>
            <a:r>
              <a:rPr lang="en-US" altLang="ja-JP" dirty="0"/>
              <a:t>)</a:t>
            </a:r>
            <a:r>
              <a:rPr lang="ja-JP" altLang="en-US" dirty="0"/>
              <a:t>阿部</a:t>
            </a:r>
            <a:r>
              <a:rPr lang="en-US" altLang="ja-JP" dirty="0"/>
              <a:t>(</a:t>
            </a:r>
            <a:r>
              <a:rPr lang="ja-JP" altLang="en-US" dirty="0"/>
              <a:t>パス</a:t>
            </a:r>
            <a:r>
              <a:rPr lang="en-US" altLang="ja-JP" dirty="0"/>
              <a:t>)</a:t>
            </a:r>
            <a:r>
              <a:rPr lang="ja-JP" altLang="en-US" dirty="0"/>
              <a:t>宇賀神</a:t>
            </a:r>
            <a:r>
              <a:rPr lang="en-US" altLang="ja-JP" dirty="0"/>
              <a:t>(</a:t>
            </a:r>
            <a:r>
              <a:rPr lang="ja-JP" altLang="en-US" b="1" dirty="0"/>
              <a:t>スルーパス</a:t>
            </a:r>
            <a:r>
              <a:rPr lang="en-US" altLang="ja-JP" dirty="0"/>
              <a:t>)</a:t>
            </a:r>
            <a:r>
              <a:rPr lang="ja-JP" altLang="en-US" dirty="0"/>
              <a:t>武藤</a:t>
            </a:r>
            <a:r>
              <a:rPr lang="en-US" altLang="ja-JP" dirty="0"/>
              <a:t>(</a:t>
            </a:r>
            <a:r>
              <a:rPr lang="ja-JP" altLang="en-US" b="1" dirty="0"/>
              <a:t>ドリブル</a:t>
            </a:r>
            <a:r>
              <a:rPr lang="ja-JP" altLang="en-US" dirty="0"/>
              <a:t>・</a:t>
            </a:r>
            <a:r>
              <a:rPr lang="ja-JP" altLang="en-US" b="1" dirty="0"/>
              <a:t>シュート</a:t>
            </a:r>
            <a:r>
              <a:rPr lang="en-US" altLang="ja-JP" dirty="0" smtClean="0"/>
              <a:t>)…</a:t>
            </a:r>
          </a:p>
          <a:p>
            <a:pPr lvl="1"/>
            <a:r>
              <a:rPr lang="ja-JP" altLang="en-US" dirty="0" smtClean="0"/>
              <a:t>トピック</a:t>
            </a:r>
            <a:r>
              <a:rPr lang="en-US" altLang="ja-JP" dirty="0" smtClean="0"/>
              <a:t>5</a:t>
            </a:r>
            <a:r>
              <a:rPr lang="ja-JP" altLang="en-US" dirty="0" smtClean="0"/>
              <a:t>が</a:t>
            </a:r>
            <a:r>
              <a:rPr lang="en-US" altLang="ja-JP" dirty="0" smtClean="0"/>
              <a:t>90</a:t>
            </a:r>
            <a:r>
              <a:rPr lang="ja-JP" altLang="en-US" dirty="0" smtClean="0"/>
              <a:t>％程度：鹿島がカウンターで</a:t>
            </a:r>
            <a:r>
              <a:rPr lang="en-US" altLang="ja-JP" dirty="0" smtClean="0"/>
              <a:t>40m</a:t>
            </a:r>
            <a:r>
              <a:rPr lang="ja-JP" altLang="en-US" dirty="0" smtClean="0"/>
              <a:t>進み被ファール</a:t>
            </a:r>
            <a:endParaRPr lang="en-US" altLang="ja-JP" dirty="0"/>
          </a:p>
          <a:p>
            <a:pPr lvl="2"/>
            <a:r>
              <a:rPr lang="ja-JP" altLang="en-US" dirty="0" smtClean="0"/>
              <a:t>西</a:t>
            </a:r>
            <a:r>
              <a:rPr lang="en-US" altLang="ja-JP" dirty="0"/>
              <a:t>(</a:t>
            </a:r>
            <a:r>
              <a:rPr lang="ja-JP" altLang="en-US" dirty="0"/>
              <a:t>パス</a:t>
            </a:r>
            <a:r>
              <a:rPr lang="en-US" altLang="ja-JP" dirty="0"/>
              <a:t>)</a:t>
            </a:r>
            <a:r>
              <a:rPr lang="ja-JP" altLang="en-US" dirty="0"/>
              <a:t>遠藤</a:t>
            </a:r>
            <a:r>
              <a:rPr lang="en-US" altLang="ja-JP" dirty="0"/>
              <a:t>(</a:t>
            </a:r>
            <a:r>
              <a:rPr lang="ja-JP" altLang="en-US" dirty="0"/>
              <a:t>トラップ・パス</a:t>
            </a:r>
            <a:r>
              <a:rPr lang="en-US" altLang="ja-JP" dirty="0"/>
              <a:t>)</a:t>
            </a:r>
            <a:r>
              <a:rPr lang="ja-JP" altLang="en-US" dirty="0"/>
              <a:t>小笠原</a:t>
            </a:r>
            <a:r>
              <a:rPr lang="en-US" altLang="ja-JP" dirty="0"/>
              <a:t>(</a:t>
            </a:r>
            <a:r>
              <a:rPr lang="ja-JP" altLang="en-US" dirty="0"/>
              <a:t>トラップ・パス</a:t>
            </a:r>
            <a:r>
              <a:rPr lang="en-US" altLang="ja-JP" dirty="0"/>
              <a:t>)</a:t>
            </a:r>
            <a:r>
              <a:rPr lang="ja-JP" altLang="en-US" dirty="0"/>
              <a:t>金崎</a:t>
            </a:r>
            <a:r>
              <a:rPr lang="en-US" altLang="ja-JP" dirty="0"/>
              <a:t>(</a:t>
            </a:r>
            <a:r>
              <a:rPr lang="ja-JP" altLang="en-US" dirty="0"/>
              <a:t>トラップ・パス</a:t>
            </a:r>
            <a:r>
              <a:rPr lang="en-US" altLang="ja-JP" dirty="0"/>
              <a:t>)</a:t>
            </a:r>
            <a:r>
              <a:rPr lang="ja-JP" altLang="en-US" dirty="0"/>
              <a:t>小笠原</a:t>
            </a:r>
            <a:r>
              <a:rPr lang="en-US" altLang="ja-JP" dirty="0"/>
              <a:t>(</a:t>
            </a:r>
            <a:r>
              <a:rPr lang="ja-JP" altLang="en-US" dirty="0"/>
              <a:t>トラップ・</a:t>
            </a:r>
            <a:r>
              <a:rPr lang="ja-JP" altLang="en-US" b="1" dirty="0"/>
              <a:t>被ファウル</a:t>
            </a:r>
            <a:r>
              <a:rPr lang="en-US" altLang="ja-JP" dirty="0" smtClean="0"/>
              <a:t>)</a:t>
            </a:r>
          </a:p>
          <a:p>
            <a:pPr lvl="1"/>
            <a:r>
              <a:rPr lang="ja-JP" altLang="en-US" dirty="0"/>
              <a:t>混合している</a:t>
            </a:r>
            <a:r>
              <a:rPr lang="ja-JP" altLang="en-US" dirty="0" smtClean="0"/>
              <a:t>もの</a:t>
            </a:r>
            <a:r>
              <a:rPr lang="en-US" altLang="ja-JP" dirty="0" smtClean="0"/>
              <a:t>(</a:t>
            </a:r>
            <a:r>
              <a:rPr lang="ja-JP" altLang="en-US" dirty="0" smtClean="0"/>
              <a:t>トピック</a:t>
            </a:r>
            <a:r>
              <a:rPr lang="en-US" altLang="ja-JP" dirty="0" smtClean="0"/>
              <a:t>1:3:5 = 3:4:2)</a:t>
            </a:r>
            <a:r>
              <a:rPr lang="ja-JP" altLang="en-US" dirty="0" smtClean="0"/>
              <a:t>：川崎の一連の攻撃</a:t>
            </a:r>
            <a:endParaRPr lang="en-US" altLang="ja-JP" dirty="0" smtClean="0"/>
          </a:p>
          <a:p>
            <a:pPr lvl="2"/>
            <a:r>
              <a:rPr lang="ja-JP" altLang="en-US" dirty="0"/>
              <a:t>大島</a:t>
            </a:r>
            <a:r>
              <a:rPr lang="en-US" altLang="ja-JP" dirty="0"/>
              <a:t>(</a:t>
            </a:r>
            <a:r>
              <a:rPr lang="ja-JP" altLang="en-US" dirty="0"/>
              <a:t>パス</a:t>
            </a:r>
            <a:r>
              <a:rPr lang="en-US" altLang="ja-JP" dirty="0"/>
              <a:t>)</a:t>
            </a:r>
            <a:r>
              <a:rPr lang="ja-JP" altLang="en-US" dirty="0">
                <a:solidFill>
                  <a:schemeClr val="accent2"/>
                </a:solidFill>
              </a:rPr>
              <a:t>奈良</a:t>
            </a:r>
            <a:r>
              <a:rPr lang="en-US" altLang="ja-JP" dirty="0">
                <a:solidFill>
                  <a:schemeClr val="accent2"/>
                </a:solidFill>
              </a:rPr>
              <a:t>(</a:t>
            </a:r>
            <a:r>
              <a:rPr lang="ja-JP" altLang="en-US" dirty="0">
                <a:solidFill>
                  <a:schemeClr val="accent2"/>
                </a:solidFill>
              </a:rPr>
              <a:t>トラップ・パス</a:t>
            </a:r>
            <a:r>
              <a:rPr lang="en-US" altLang="ja-JP" dirty="0">
                <a:solidFill>
                  <a:schemeClr val="accent2"/>
                </a:solidFill>
              </a:rPr>
              <a:t>)</a:t>
            </a:r>
            <a:r>
              <a:rPr lang="ja-JP" altLang="en-US" dirty="0">
                <a:solidFill>
                  <a:schemeClr val="accent2"/>
                </a:solidFill>
              </a:rPr>
              <a:t>中村</a:t>
            </a:r>
            <a:r>
              <a:rPr lang="en-US" altLang="ja-JP" dirty="0">
                <a:solidFill>
                  <a:schemeClr val="accent2"/>
                </a:solidFill>
              </a:rPr>
              <a:t>(</a:t>
            </a:r>
            <a:r>
              <a:rPr lang="ja-JP" altLang="en-US" dirty="0">
                <a:solidFill>
                  <a:schemeClr val="accent2"/>
                </a:solidFill>
              </a:rPr>
              <a:t>トラップ・パス</a:t>
            </a:r>
            <a:r>
              <a:rPr lang="en-US" altLang="ja-JP" dirty="0">
                <a:solidFill>
                  <a:schemeClr val="accent2"/>
                </a:solidFill>
              </a:rPr>
              <a:t>)</a:t>
            </a:r>
            <a:r>
              <a:rPr lang="ja-JP" altLang="en-US" dirty="0" smtClean="0">
                <a:solidFill>
                  <a:schemeClr val="accent2"/>
                </a:solidFill>
              </a:rPr>
              <a:t>狩野</a:t>
            </a:r>
            <a:r>
              <a:rPr lang="en-US" altLang="ja-JP" dirty="0" smtClean="0">
                <a:solidFill>
                  <a:schemeClr val="accent2"/>
                </a:solidFill>
              </a:rPr>
              <a:t/>
            </a:r>
            <a:br>
              <a:rPr lang="en-US" altLang="ja-JP" dirty="0" smtClean="0">
                <a:solidFill>
                  <a:schemeClr val="accent2"/>
                </a:solidFill>
              </a:rPr>
            </a:br>
            <a:r>
              <a:rPr lang="en-US" altLang="ja-JP" dirty="0" smtClean="0">
                <a:solidFill>
                  <a:srgbClr val="00B050"/>
                </a:solidFill>
              </a:rPr>
              <a:t>(</a:t>
            </a:r>
            <a:r>
              <a:rPr lang="ja-JP" altLang="en-US" dirty="0" smtClean="0">
                <a:solidFill>
                  <a:srgbClr val="00B050"/>
                </a:solidFill>
              </a:rPr>
              <a:t>トラップ・</a:t>
            </a:r>
            <a:r>
              <a:rPr lang="ja-JP" altLang="en-US" dirty="0">
                <a:solidFill>
                  <a:srgbClr val="00B050"/>
                </a:solidFill>
              </a:rPr>
              <a:t>パス</a:t>
            </a:r>
            <a:r>
              <a:rPr lang="en-US" altLang="ja-JP" dirty="0">
                <a:solidFill>
                  <a:srgbClr val="00B050"/>
                </a:solidFill>
              </a:rPr>
              <a:t>)</a:t>
            </a:r>
            <a:r>
              <a:rPr lang="ja-JP" altLang="en-US" dirty="0">
                <a:solidFill>
                  <a:srgbClr val="00B050"/>
                </a:solidFill>
              </a:rPr>
              <a:t>森谷</a:t>
            </a:r>
            <a:r>
              <a:rPr lang="en-US" altLang="ja-JP" dirty="0">
                <a:solidFill>
                  <a:srgbClr val="00B050"/>
                </a:solidFill>
              </a:rPr>
              <a:t>(</a:t>
            </a:r>
            <a:r>
              <a:rPr lang="ja-JP" altLang="en-US" dirty="0">
                <a:solidFill>
                  <a:srgbClr val="00B050"/>
                </a:solidFill>
              </a:rPr>
              <a:t>トラップ・パス</a:t>
            </a:r>
            <a:r>
              <a:rPr lang="en-US" altLang="ja-JP" dirty="0">
                <a:solidFill>
                  <a:srgbClr val="00B050"/>
                </a:solidFill>
              </a:rPr>
              <a:t>)</a:t>
            </a:r>
            <a:r>
              <a:rPr lang="ja-JP" altLang="en-US" dirty="0">
                <a:solidFill>
                  <a:srgbClr val="00B050"/>
                </a:solidFill>
              </a:rPr>
              <a:t>中村</a:t>
            </a:r>
            <a:r>
              <a:rPr lang="en-US" altLang="ja-JP" dirty="0">
                <a:solidFill>
                  <a:srgbClr val="00B050"/>
                </a:solidFill>
              </a:rPr>
              <a:t>(</a:t>
            </a:r>
            <a:r>
              <a:rPr lang="ja-JP" altLang="en-US" dirty="0">
                <a:solidFill>
                  <a:srgbClr val="00B050"/>
                </a:solidFill>
              </a:rPr>
              <a:t>トラップ・パス</a:t>
            </a:r>
            <a:r>
              <a:rPr lang="en-US" altLang="ja-JP" dirty="0">
                <a:solidFill>
                  <a:srgbClr val="00B050"/>
                </a:solidFill>
              </a:rPr>
              <a:t>)</a:t>
            </a:r>
            <a:r>
              <a:rPr lang="ja-JP" altLang="en-US" dirty="0" smtClean="0">
                <a:solidFill>
                  <a:srgbClr val="00B050"/>
                </a:solidFill>
              </a:rPr>
              <a:t>小林</a:t>
            </a:r>
            <a:r>
              <a:rPr lang="en-US" altLang="ja-JP" dirty="0" smtClean="0">
                <a:solidFill>
                  <a:srgbClr val="00B050"/>
                </a:solidFill>
              </a:rPr>
              <a:t/>
            </a:r>
            <a:br>
              <a:rPr lang="en-US" altLang="ja-JP" dirty="0" smtClean="0">
                <a:solidFill>
                  <a:srgbClr val="00B050"/>
                </a:solidFill>
              </a:rPr>
            </a:br>
            <a:r>
              <a:rPr lang="en-US" altLang="ja-JP" dirty="0" smtClean="0">
                <a:solidFill>
                  <a:schemeClr val="accent4"/>
                </a:solidFill>
              </a:rPr>
              <a:t>(</a:t>
            </a:r>
            <a:r>
              <a:rPr lang="ja-JP" altLang="en-US" dirty="0">
                <a:solidFill>
                  <a:schemeClr val="accent4"/>
                </a:solidFill>
              </a:rPr>
              <a:t>トラップ・パス</a:t>
            </a:r>
            <a:r>
              <a:rPr lang="en-US" altLang="ja-JP" dirty="0">
                <a:solidFill>
                  <a:schemeClr val="accent4"/>
                </a:solidFill>
              </a:rPr>
              <a:t>)</a:t>
            </a:r>
            <a:r>
              <a:rPr lang="ja-JP" altLang="en-US" dirty="0">
                <a:solidFill>
                  <a:schemeClr val="accent4"/>
                </a:solidFill>
              </a:rPr>
              <a:t>狩野</a:t>
            </a:r>
            <a:r>
              <a:rPr lang="en-US" altLang="ja-JP" dirty="0">
                <a:solidFill>
                  <a:schemeClr val="accent4"/>
                </a:solidFill>
              </a:rPr>
              <a:t>(</a:t>
            </a:r>
            <a:r>
              <a:rPr lang="ja-JP" altLang="en-US" dirty="0">
                <a:solidFill>
                  <a:schemeClr val="accent4"/>
                </a:solidFill>
              </a:rPr>
              <a:t>パス</a:t>
            </a:r>
            <a:r>
              <a:rPr lang="en-US" altLang="ja-JP" dirty="0">
                <a:solidFill>
                  <a:schemeClr val="accent4"/>
                </a:solidFill>
              </a:rPr>
              <a:t>)</a:t>
            </a:r>
            <a:r>
              <a:rPr lang="ja-JP" altLang="en-US" dirty="0">
                <a:solidFill>
                  <a:schemeClr val="accent4"/>
                </a:solidFill>
              </a:rPr>
              <a:t>大久保</a:t>
            </a:r>
            <a:r>
              <a:rPr lang="en-US" altLang="ja-JP" dirty="0">
                <a:solidFill>
                  <a:schemeClr val="accent4"/>
                </a:solidFill>
              </a:rPr>
              <a:t>(</a:t>
            </a:r>
            <a:r>
              <a:rPr lang="ja-JP" altLang="en-US" dirty="0">
                <a:solidFill>
                  <a:schemeClr val="accent4"/>
                </a:solidFill>
              </a:rPr>
              <a:t>トラップ・パス</a:t>
            </a:r>
            <a:r>
              <a:rPr lang="en-US" altLang="ja-JP" dirty="0" smtClean="0">
                <a:solidFill>
                  <a:schemeClr val="accent4"/>
                </a:solidFill>
              </a:rPr>
              <a:t>)</a:t>
            </a:r>
            <a:r>
              <a:rPr lang="en-US" altLang="ja-JP" dirty="0" smtClean="0"/>
              <a:t>…</a:t>
            </a:r>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18</a:t>
            </a:fld>
            <a:endParaRPr kumimoji="1" lang="ja-JP" altLang="en-US"/>
          </a:p>
        </p:txBody>
      </p:sp>
      <p:sp>
        <p:nvSpPr>
          <p:cNvPr id="6" name="正方形/長方形 5"/>
          <p:cNvSpPr/>
          <p:nvPr/>
        </p:nvSpPr>
        <p:spPr>
          <a:xfrm>
            <a:off x="7927780" y="5550578"/>
            <a:ext cx="1209321" cy="370992"/>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ysClr val="windowText" lastClr="000000"/>
                </a:solidFill>
              </a:rPr>
              <a:t>(5)</a:t>
            </a:r>
            <a:r>
              <a:rPr lang="ja-JP" altLang="en-US" sz="1400" dirty="0" smtClean="0">
                <a:solidFill>
                  <a:sysClr val="windowText" lastClr="000000"/>
                </a:solidFill>
              </a:rPr>
              <a:t>カウンター</a:t>
            </a:r>
            <a:endParaRPr kumimoji="1" lang="ja-JP" altLang="en-US" sz="1400" dirty="0">
              <a:solidFill>
                <a:sysClr val="windowText" lastClr="000000"/>
              </a:solidFill>
            </a:endParaRPr>
          </a:p>
        </p:txBody>
      </p:sp>
      <p:sp>
        <p:nvSpPr>
          <p:cNvPr id="7" name="正方形/長方形 6"/>
          <p:cNvSpPr/>
          <p:nvPr/>
        </p:nvSpPr>
        <p:spPr>
          <a:xfrm>
            <a:off x="7927780" y="5963135"/>
            <a:ext cx="1209321" cy="370992"/>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(3)</a:t>
            </a:r>
            <a:r>
              <a:rPr kumimoji="1" lang="ja-JP" altLang="en-US" sz="1400" dirty="0" smtClean="0">
                <a:solidFill>
                  <a:sysClr val="windowText" lastClr="000000"/>
                </a:solidFill>
              </a:rPr>
              <a:t>バイタル</a:t>
            </a:r>
            <a:endParaRPr kumimoji="1" lang="ja-JP" altLang="en-US" sz="1400" dirty="0">
              <a:solidFill>
                <a:sysClr val="windowText" lastClr="000000"/>
              </a:solidFill>
            </a:endParaRPr>
          </a:p>
        </p:txBody>
      </p:sp>
      <p:sp>
        <p:nvSpPr>
          <p:cNvPr id="8" name="正方形/長方形 7"/>
          <p:cNvSpPr/>
          <p:nvPr/>
        </p:nvSpPr>
        <p:spPr>
          <a:xfrm>
            <a:off x="7927780" y="6370376"/>
            <a:ext cx="1209321" cy="370992"/>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(1)</a:t>
            </a:r>
            <a:r>
              <a:rPr kumimoji="1" lang="ja-JP" altLang="en-US" sz="1400" dirty="0" smtClean="0">
                <a:solidFill>
                  <a:sysClr val="windowText" lastClr="000000"/>
                </a:solidFill>
              </a:rPr>
              <a:t>最前線</a:t>
            </a:r>
            <a:endParaRPr kumimoji="1" lang="ja-JP" altLang="en-US" sz="1400" dirty="0">
              <a:solidFill>
                <a:sysClr val="windowText" lastClr="000000"/>
              </a:solidFill>
            </a:endParaRPr>
          </a:p>
        </p:txBody>
      </p:sp>
    </p:spTree>
    <p:extLst>
      <p:ext uri="{BB962C8B-B14F-4D97-AF65-F5344CB8AC3E}">
        <p14:creationId xmlns:p14="http://schemas.microsoft.com/office/powerpoint/2010/main" val="3637789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類似プレー抽出の例</a:t>
            </a:r>
            <a:endParaRPr kumimoji="1" lang="ja-JP" altLang="en-US" dirty="0"/>
          </a:p>
        </p:txBody>
      </p:sp>
      <p:sp>
        <p:nvSpPr>
          <p:cNvPr id="3" name="コンテンツ プレースホルダー 2"/>
          <p:cNvSpPr>
            <a:spLocks noGrp="1"/>
          </p:cNvSpPr>
          <p:nvPr>
            <p:ph idx="1"/>
          </p:nvPr>
        </p:nvSpPr>
        <p:spPr>
          <a:xfrm>
            <a:off x="250825" y="1052513"/>
            <a:ext cx="8569325" cy="5976887"/>
          </a:xfrm>
        </p:spPr>
        <p:txBody>
          <a:bodyPr/>
          <a:lstStyle/>
          <a:p>
            <a:r>
              <a:rPr lang="ja-JP" altLang="en-US" dirty="0" smtClean="0"/>
              <a:t>川崎</a:t>
            </a:r>
            <a:r>
              <a:rPr lang="ja-JP" altLang="en-US" dirty="0"/>
              <a:t>の一連の</a:t>
            </a:r>
            <a:r>
              <a:rPr lang="ja-JP" altLang="en-US" dirty="0" smtClean="0"/>
              <a:t>攻撃</a:t>
            </a:r>
            <a:endParaRPr lang="en-US" altLang="ja-JP" dirty="0"/>
          </a:p>
          <a:p>
            <a:pPr lvl="1"/>
            <a:r>
              <a:rPr lang="ja-JP" altLang="en-US" dirty="0"/>
              <a:t>大島</a:t>
            </a:r>
            <a:r>
              <a:rPr lang="en-US" altLang="ja-JP" dirty="0"/>
              <a:t>(</a:t>
            </a:r>
            <a:r>
              <a:rPr lang="ja-JP" altLang="en-US" dirty="0"/>
              <a:t>パス</a:t>
            </a:r>
            <a:r>
              <a:rPr lang="en-US" altLang="ja-JP" dirty="0"/>
              <a:t>)</a:t>
            </a:r>
            <a:r>
              <a:rPr lang="ja-JP" altLang="en-US" dirty="0">
                <a:solidFill>
                  <a:schemeClr val="accent2"/>
                </a:solidFill>
              </a:rPr>
              <a:t>奈良</a:t>
            </a:r>
            <a:r>
              <a:rPr lang="en-US" altLang="ja-JP" dirty="0">
                <a:solidFill>
                  <a:schemeClr val="accent2"/>
                </a:solidFill>
              </a:rPr>
              <a:t>(</a:t>
            </a:r>
            <a:r>
              <a:rPr lang="ja-JP" altLang="en-US" dirty="0">
                <a:solidFill>
                  <a:schemeClr val="accent2"/>
                </a:solidFill>
              </a:rPr>
              <a:t>トラップ・パス</a:t>
            </a:r>
            <a:r>
              <a:rPr lang="en-US" altLang="ja-JP" dirty="0">
                <a:solidFill>
                  <a:schemeClr val="accent2"/>
                </a:solidFill>
              </a:rPr>
              <a:t>)</a:t>
            </a:r>
            <a:r>
              <a:rPr lang="ja-JP" altLang="en-US" dirty="0">
                <a:solidFill>
                  <a:schemeClr val="accent2"/>
                </a:solidFill>
              </a:rPr>
              <a:t>中村</a:t>
            </a:r>
            <a:r>
              <a:rPr lang="en-US" altLang="ja-JP" dirty="0">
                <a:solidFill>
                  <a:schemeClr val="accent2"/>
                </a:solidFill>
              </a:rPr>
              <a:t>(</a:t>
            </a:r>
            <a:r>
              <a:rPr lang="ja-JP" altLang="en-US" dirty="0">
                <a:solidFill>
                  <a:schemeClr val="accent2"/>
                </a:solidFill>
              </a:rPr>
              <a:t>トラップ・パス</a:t>
            </a:r>
            <a:r>
              <a:rPr lang="en-US" altLang="ja-JP" dirty="0">
                <a:solidFill>
                  <a:schemeClr val="accent2"/>
                </a:solidFill>
              </a:rPr>
              <a:t>)</a:t>
            </a:r>
            <a:r>
              <a:rPr lang="ja-JP" altLang="en-US" dirty="0">
                <a:solidFill>
                  <a:schemeClr val="accent2"/>
                </a:solidFill>
              </a:rPr>
              <a:t>狩野</a:t>
            </a:r>
            <a:r>
              <a:rPr lang="en-US" altLang="ja-JP" dirty="0">
                <a:solidFill>
                  <a:schemeClr val="accent2"/>
                </a:solidFill>
              </a:rPr>
              <a:t/>
            </a:r>
            <a:br>
              <a:rPr lang="en-US" altLang="ja-JP" dirty="0">
                <a:solidFill>
                  <a:schemeClr val="accent2"/>
                </a:solidFill>
              </a:rPr>
            </a:br>
            <a:r>
              <a:rPr lang="en-US" altLang="ja-JP" dirty="0">
                <a:solidFill>
                  <a:srgbClr val="00B050"/>
                </a:solidFill>
              </a:rPr>
              <a:t>(</a:t>
            </a:r>
            <a:r>
              <a:rPr lang="ja-JP" altLang="en-US" dirty="0">
                <a:solidFill>
                  <a:srgbClr val="00B050"/>
                </a:solidFill>
              </a:rPr>
              <a:t>トラップ・パス</a:t>
            </a:r>
            <a:r>
              <a:rPr lang="en-US" altLang="ja-JP" dirty="0">
                <a:solidFill>
                  <a:srgbClr val="00B050"/>
                </a:solidFill>
              </a:rPr>
              <a:t>)</a:t>
            </a:r>
            <a:r>
              <a:rPr lang="ja-JP" altLang="en-US" dirty="0">
                <a:solidFill>
                  <a:srgbClr val="00B050"/>
                </a:solidFill>
              </a:rPr>
              <a:t>森谷</a:t>
            </a:r>
            <a:r>
              <a:rPr lang="en-US" altLang="ja-JP" dirty="0">
                <a:solidFill>
                  <a:srgbClr val="00B050"/>
                </a:solidFill>
              </a:rPr>
              <a:t>(</a:t>
            </a:r>
            <a:r>
              <a:rPr lang="ja-JP" altLang="en-US" dirty="0">
                <a:solidFill>
                  <a:srgbClr val="00B050"/>
                </a:solidFill>
              </a:rPr>
              <a:t>トラップ・パス</a:t>
            </a:r>
            <a:r>
              <a:rPr lang="en-US" altLang="ja-JP" dirty="0">
                <a:solidFill>
                  <a:srgbClr val="00B050"/>
                </a:solidFill>
              </a:rPr>
              <a:t>)</a:t>
            </a:r>
            <a:r>
              <a:rPr lang="ja-JP" altLang="en-US" dirty="0">
                <a:solidFill>
                  <a:srgbClr val="00B050"/>
                </a:solidFill>
              </a:rPr>
              <a:t>中村</a:t>
            </a:r>
            <a:r>
              <a:rPr lang="en-US" altLang="ja-JP" dirty="0">
                <a:solidFill>
                  <a:srgbClr val="00B050"/>
                </a:solidFill>
              </a:rPr>
              <a:t>(</a:t>
            </a:r>
            <a:r>
              <a:rPr lang="ja-JP" altLang="en-US" dirty="0">
                <a:solidFill>
                  <a:srgbClr val="00B050"/>
                </a:solidFill>
              </a:rPr>
              <a:t>トラップ・パス</a:t>
            </a:r>
            <a:r>
              <a:rPr lang="en-US" altLang="ja-JP" dirty="0">
                <a:solidFill>
                  <a:srgbClr val="00B050"/>
                </a:solidFill>
              </a:rPr>
              <a:t>)</a:t>
            </a:r>
            <a:r>
              <a:rPr lang="ja-JP" altLang="en-US" dirty="0">
                <a:solidFill>
                  <a:srgbClr val="00B050"/>
                </a:solidFill>
              </a:rPr>
              <a:t>小林</a:t>
            </a:r>
            <a:r>
              <a:rPr lang="en-US" altLang="ja-JP" dirty="0">
                <a:solidFill>
                  <a:srgbClr val="00B050"/>
                </a:solidFill>
              </a:rPr>
              <a:t/>
            </a:r>
            <a:br>
              <a:rPr lang="en-US" altLang="ja-JP" dirty="0">
                <a:solidFill>
                  <a:srgbClr val="00B050"/>
                </a:solidFill>
              </a:rPr>
            </a:br>
            <a:r>
              <a:rPr lang="en-US" altLang="ja-JP" dirty="0">
                <a:solidFill>
                  <a:schemeClr val="accent4"/>
                </a:solidFill>
              </a:rPr>
              <a:t>(</a:t>
            </a:r>
            <a:r>
              <a:rPr lang="ja-JP" altLang="en-US" dirty="0">
                <a:solidFill>
                  <a:schemeClr val="accent4"/>
                </a:solidFill>
              </a:rPr>
              <a:t>トラップ・パス</a:t>
            </a:r>
            <a:r>
              <a:rPr lang="en-US" altLang="ja-JP" dirty="0">
                <a:solidFill>
                  <a:schemeClr val="accent4"/>
                </a:solidFill>
              </a:rPr>
              <a:t>)</a:t>
            </a:r>
            <a:r>
              <a:rPr lang="ja-JP" altLang="en-US" dirty="0">
                <a:solidFill>
                  <a:schemeClr val="accent4"/>
                </a:solidFill>
              </a:rPr>
              <a:t>狩野</a:t>
            </a:r>
            <a:r>
              <a:rPr lang="en-US" altLang="ja-JP" dirty="0">
                <a:solidFill>
                  <a:schemeClr val="accent4"/>
                </a:solidFill>
              </a:rPr>
              <a:t>(</a:t>
            </a:r>
            <a:r>
              <a:rPr lang="ja-JP" altLang="en-US" dirty="0">
                <a:solidFill>
                  <a:schemeClr val="accent4"/>
                </a:solidFill>
              </a:rPr>
              <a:t>パス</a:t>
            </a:r>
            <a:r>
              <a:rPr lang="en-US" altLang="ja-JP" dirty="0">
                <a:solidFill>
                  <a:schemeClr val="accent4"/>
                </a:solidFill>
              </a:rPr>
              <a:t>)</a:t>
            </a:r>
            <a:r>
              <a:rPr lang="ja-JP" altLang="en-US" dirty="0">
                <a:solidFill>
                  <a:schemeClr val="accent4"/>
                </a:solidFill>
              </a:rPr>
              <a:t>大久保</a:t>
            </a:r>
            <a:r>
              <a:rPr lang="en-US" altLang="ja-JP" dirty="0">
                <a:solidFill>
                  <a:schemeClr val="accent4"/>
                </a:solidFill>
              </a:rPr>
              <a:t>(</a:t>
            </a:r>
            <a:r>
              <a:rPr lang="ja-JP" altLang="en-US" dirty="0">
                <a:solidFill>
                  <a:schemeClr val="accent4"/>
                </a:solidFill>
              </a:rPr>
              <a:t>トラップ・パス</a:t>
            </a:r>
            <a:r>
              <a:rPr lang="en-US" altLang="ja-JP" dirty="0" smtClean="0">
                <a:solidFill>
                  <a:schemeClr val="accent4"/>
                </a:solidFill>
              </a:rPr>
              <a:t>)</a:t>
            </a:r>
            <a:r>
              <a:rPr lang="en-US" altLang="ja-JP" dirty="0" smtClean="0"/>
              <a:t>…</a:t>
            </a:r>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r>
              <a:rPr lang="ja-JP" altLang="en-US" sz="1800" dirty="0" smtClean="0"/>
              <a:t>フィードやスローインによってバイタルエリア付近までボールを運び、</a:t>
            </a:r>
            <a:r>
              <a:rPr lang="en-US" altLang="ja-JP" sz="1800" dirty="0" smtClean="0"/>
              <a:t/>
            </a:r>
            <a:br>
              <a:rPr lang="en-US" altLang="ja-JP" sz="1800" dirty="0" smtClean="0"/>
            </a:br>
            <a:r>
              <a:rPr lang="ja-JP" altLang="en-US" sz="1800" dirty="0" smtClean="0"/>
              <a:t>その後パスをつないでいる攻撃の様子に共通点があるような攻撃が抽出された</a:t>
            </a:r>
            <a:endParaRPr lang="en-US" altLang="ja-JP" sz="1800" dirty="0" smtClean="0"/>
          </a:p>
          <a:p>
            <a:r>
              <a:rPr lang="ja-JP" altLang="en-US" sz="1800" dirty="0" smtClean="0"/>
              <a:t>ただしトピック分布だけでは抽出しきれない場合も多くある</a:t>
            </a:r>
            <a:endParaRPr lang="en-US" altLang="ja-JP" sz="1800" dirty="0"/>
          </a:p>
          <a:p>
            <a:pPr lvl="1"/>
            <a:r>
              <a:rPr lang="ja-JP" altLang="en-US" sz="1600" dirty="0" smtClean="0"/>
              <a:t>アクションタグやアクション数など確定的な条件付けによる検索も必要</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19</a:t>
            </a:fld>
            <a:endParaRPr kumimoji="1" lang="ja-JP" altLang="en-US"/>
          </a:p>
        </p:txBody>
      </p:sp>
      <p:grpSp>
        <p:nvGrpSpPr>
          <p:cNvPr id="20" name="グループ化 19"/>
          <p:cNvGrpSpPr/>
          <p:nvPr/>
        </p:nvGrpSpPr>
        <p:grpSpPr>
          <a:xfrm>
            <a:off x="2531190" y="2403998"/>
            <a:ext cx="2736999" cy="1910847"/>
            <a:chOff x="353711" y="2585884"/>
            <a:chExt cx="2736999" cy="1910847"/>
          </a:xfrm>
        </p:grpSpPr>
        <p:pic>
          <p:nvPicPr>
            <p:cNvPr id="18" name="図 17"/>
            <p:cNvPicPr>
              <a:picLocks noChangeAspect="1"/>
            </p:cNvPicPr>
            <p:nvPr/>
          </p:nvPicPr>
          <p:blipFill>
            <a:blip r:embed="rId2"/>
            <a:stretch>
              <a:fillRect/>
            </a:stretch>
          </p:blipFill>
          <p:spPr>
            <a:xfrm>
              <a:off x="353711" y="2935018"/>
              <a:ext cx="2736999" cy="1561713"/>
            </a:xfrm>
            <a:prstGeom prst="rect">
              <a:avLst/>
            </a:prstGeom>
          </p:spPr>
        </p:pic>
        <p:sp>
          <p:nvSpPr>
            <p:cNvPr id="19" name="テキスト ボックス 18"/>
            <p:cNvSpPr txBox="1"/>
            <p:nvPr/>
          </p:nvSpPr>
          <p:spPr>
            <a:xfrm>
              <a:off x="353711" y="2585884"/>
              <a:ext cx="1164101" cy="338554"/>
            </a:xfrm>
            <a:prstGeom prst="rect">
              <a:avLst/>
            </a:prstGeom>
            <a:noFill/>
          </p:spPr>
          <p:txBody>
            <a:bodyPr wrap="none" rtlCol="0">
              <a:spAutoFit/>
            </a:bodyPr>
            <a:lstStyle/>
            <a:p>
              <a:r>
                <a:rPr kumimoji="1" lang="ja-JP" altLang="en-US" sz="1600" dirty="0" smtClean="0"/>
                <a:t>類似度</a:t>
              </a:r>
              <a:r>
                <a:rPr kumimoji="1" lang="en-US" altLang="ja-JP" sz="1600" dirty="0" smtClean="0"/>
                <a:t>0.99</a:t>
              </a:r>
              <a:endParaRPr kumimoji="1" lang="ja-JP" altLang="en-US" sz="1600" dirty="0"/>
            </a:p>
          </p:txBody>
        </p:sp>
      </p:grpSp>
      <p:grpSp>
        <p:nvGrpSpPr>
          <p:cNvPr id="24" name="グループ化 23"/>
          <p:cNvGrpSpPr/>
          <p:nvPr/>
        </p:nvGrpSpPr>
        <p:grpSpPr>
          <a:xfrm>
            <a:off x="5862649" y="2403998"/>
            <a:ext cx="3123047" cy="3028350"/>
            <a:chOff x="3677523" y="2993038"/>
            <a:chExt cx="3123047" cy="3028350"/>
          </a:xfrm>
        </p:grpSpPr>
        <p:pic>
          <p:nvPicPr>
            <p:cNvPr id="22" name="図 21"/>
            <p:cNvPicPr>
              <a:picLocks noChangeAspect="1"/>
            </p:cNvPicPr>
            <p:nvPr/>
          </p:nvPicPr>
          <p:blipFill>
            <a:blip r:embed="rId3"/>
            <a:stretch>
              <a:fillRect/>
            </a:stretch>
          </p:blipFill>
          <p:spPr>
            <a:xfrm>
              <a:off x="3677523" y="3320282"/>
              <a:ext cx="3123047" cy="2701106"/>
            </a:xfrm>
            <a:prstGeom prst="rect">
              <a:avLst/>
            </a:prstGeom>
          </p:spPr>
        </p:pic>
        <p:sp>
          <p:nvSpPr>
            <p:cNvPr id="23" name="テキスト ボックス 22"/>
            <p:cNvSpPr txBox="1"/>
            <p:nvPr/>
          </p:nvSpPr>
          <p:spPr>
            <a:xfrm>
              <a:off x="3677523" y="2993038"/>
              <a:ext cx="1164101" cy="338554"/>
            </a:xfrm>
            <a:prstGeom prst="rect">
              <a:avLst/>
            </a:prstGeom>
            <a:noFill/>
          </p:spPr>
          <p:txBody>
            <a:bodyPr wrap="none" rtlCol="0">
              <a:spAutoFit/>
            </a:bodyPr>
            <a:lstStyle/>
            <a:p>
              <a:r>
                <a:rPr kumimoji="1" lang="ja-JP" altLang="en-US" sz="1600" dirty="0" smtClean="0"/>
                <a:t>類似度</a:t>
              </a:r>
              <a:r>
                <a:rPr kumimoji="1" lang="en-US" altLang="ja-JP" sz="1600" dirty="0" smtClean="0"/>
                <a:t>0.95</a:t>
              </a:r>
              <a:endParaRPr kumimoji="1" lang="ja-JP" altLang="en-US" sz="1600" dirty="0"/>
            </a:p>
          </p:txBody>
        </p:sp>
      </p:grpSp>
      <p:grpSp>
        <p:nvGrpSpPr>
          <p:cNvPr id="25" name="グループ化 24"/>
          <p:cNvGrpSpPr/>
          <p:nvPr/>
        </p:nvGrpSpPr>
        <p:grpSpPr>
          <a:xfrm>
            <a:off x="968615" y="2439597"/>
            <a:ext cx="1128628" cy="1160918"/>
            <a:chOff x="5899969" y="2906417"/>
            <a:chExt cx="1950045" cy="2005835"/>
          </a:xfrm>
        </p:grpSpPr>
        <p:pic>
          <p:nvPicPr>
            <p:cNvPr id="26" name="Picture 6" descr="http://www.creattor.com/files/10/617/database-icons-screenshot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0725" y="3202963"/>
              <a:ext cx="1709289" cy="17092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image.freepik.com/free-vector/colorful-gears-icons_23-214751094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530" t="23042" r="22710" b="18990"/>
            <a:stretch/>
          </p:blipFill>
          <p:spPr bwMode="auto">
            <a:xfrm rot="5400000">
              <a:off x="5911440" y="2894946"/>
              <a:ext cx="1078367" cy="11013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8" name="下矢印 27"/>
          <p:cNvSpPr/>
          <p:nvPr/>
        </p:nvSpPr>
        <p:spPr>
          <a:xfrm rot="16200000">
            <a:off x="424913" y="2481222"/>
            <a:ext cx="420908" cy="752386"/>
          </a:xfrm>
          <a:prstGeom prst="down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p:nvPicPr>
        <p:blipFill>
          <a:blip r:embed="rId6"/>
          <a:stretch>
            <a:fillRect/>
          </a:stretch>
        </p:blipFill>
        <p:spPr>
          <a:xfrm>
            <a:off x="2534953" y="4785448"/>
            <a:ext cx="3189175" cy="587768"/>
          </a:xfrm>
          <a:prstGeom prst="rect">
            <a:avLst/>
          </a:prstGeom>
        </p:spPr>
      </p:pic>
      <p:sp>
        <p:nvSpPr>
          <p:cNvPr id="31" name="テキスト ボックス 30"/>
          <p:cNvSpPr txBox="1"/>
          <p:nvPr/>
        </p:nvSpPr>
        <p:spPr>
          <a:xfrm>
            <a:off x="2531190" y="4446894"/>
            <a:ext cx="1164101" cy="338554"/>
          </a:xfrm>
          <a:prstGeom prst="rect">
            <a:avLst/>
          </a:prstGeom>
          <a:noFill/>
        </p:spPr>
        <p:txBody>
          <a:bodyPr wrap="none" rtlCol="0">
            <a:spAutoFit/>
          </a:bodyPr>
          <a:lstStyle/>
          <a:p>
            <a:r>
              <a:rPr kumimoji="1" lang="ja-JP" altLang="en-US" sz="1600" dirty="0" smtClean="0"/>
              <a:t>類似度</a:t>
            </a:r>
            <a:r>
              <a:rPr kumimoji="1" lang="en-US" altLang="ja-JP" sz="1600" dirty="0" smtClean="0"/>
              <a:t>0.98</a:t>
            </a:r>
            <a:endParaRPr kumimoji="1" lang="ja-JP" altLang="en-US" sz="1600" dirty="0"/>
          </a:p>
        </p:txBody>
      </p:sp>
    </p:spTree>
    <p:extLst>
      <p:ext uri="{BB962C8B-B14F-4D97-AF65-F5344CB8AC3E}">
        <p14:creationId xmlns:p14="http://schemas.microsoft.com/office/powerpoint/2010/main" val="415715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背景・目的</a:t>
            </a:r>
            <a:endParaRPr kumimoji="1" lang="en-GB" dirty="0"/>
          </a:p>
        </p:txBody>
      </p:sp>
      <p:sp>
        <p:nvSpPr>
          <p:cNvPr id="3" name="コンテンツ プレースホルダー 2"/>
          <p:cNvSpPr>
            <a:spLocks noGrp="1"/>
          </p:cNvSpPr>
          <p:nvPr>
            <p:ph idx="1"/>
          </p:nvPr>
        </p:nvSpPr>
        <p:spPr>
          <a:xfrm>
            <a:off x="250825" y="1052513"/>
            <a:ext cx="8569325" cy="5472831"/>
          </a:xfrm>
        </p:spPr>
        <p:txBody>
          <a:bodyPr/>
          <a:lstStyle/>
          <a:p>
            <a:pPr>
              <a:buClr>
                <a:schemeClr val="tx1"/>
              </a:buClr>
            </a:pPr>
            <a:r>
              <a:rPr lang="ja-JP" altLang="en-US" dirty="0" smtClean="0"/>
              <a:t>豊富なデータの中から、似たような「</a:t>
            </a:r>
            <a:r>
              <a:rPr lang="ja-JP" altLang="en-US" dirty="0" smtClean="0">
                <a:solidFill>
                  <a:srgbClr val="FF0000"/>
                </a:solidFill>
              </a:rPr>
              <a:t>一連</a:t>
            </a:r>
            <a:r>
              <a:rPr lang="ja-JP" altLang="en-US" dirty="0">
                <a:solidFill>
                  <a:srgbClr val="FF0000"/>
                </a:solidFill>
              </a:rPr>
              <a:t>の</a:t>
            </a:r>
            <a:r>
              <a:rPr lang="ja-JP" altLang="en-US" dirty="0" smtClean="0">
                <a:solidFill>
                  <a:srgbClr val="FF0000"/>
                </a:solidFill>
              </a:rPr>
              <a:t>攻撃</a:t>
            </a:r>
            <a:r>
              <a:rPr lang="ja-JP" altLang="en-US" dirty="0" smtClean="0"/>
              <a:t>」を探したい</a:t>
            </a:r>
            <a:endParaRPr lang="en-US" altLang="ja-JP" dirty="0" smtClean="0"/>
          </a:p>
          <a:p>
            <a:pPr lvl="1"/>
            <a:r>
              <a:rPr lang="ja-JP" altLang="en-US" dirty="0" smtClean="0"/>
              <a:t>スタッフ、選手、観客などがプレー</a:t>
            </a:r>
            <a:r>
              <a:rPr lang="ja-JP" altLang="en-US" dirty="0"/>
              <a:t>を振り返る</a:t>
            </a:r>
            <a:r>
              <a:rPr lang="ja-JP" altLang="en-US" dirty="0" smtClean="0"/>
              <a:t>際に、</a:t>
            </a:r>
            <a:r>
              <a:rPr lang="en-US" altLang="ja-JP" dirty="0" smtClean="0"/>
              <a:t/>
            </a:r>
            <a:br>
              <a:rPr lang="en-US" altLang="ja-JP" dirty="0" smtClean="0"/>
            </a:br>
            <a:r>
              <a:rPr lang="ja-JP" altLang="en-US" dirty="0" smtClean="0"/>
              <a:t>目的のプレーと似た</a:t>
            </a:r>
            <a:r>
              <a:rPr lang="ja-JP" altLang="en-US" dirty="0"/>
              <a:t>ような</a:t>
            </a:r>
            <a:r>
              <a:rPr lang="ja-JP" altLang="en-US" dirty="0" smtClean="0"/>
              <a:t>プレー</a:t>
            </a:r>
            <a:r>
              <a:rPr lang="en-US" altLang="ja-JP" dirty="0" smtClean="0"/>
              <a:t>(</a:t>
            </a:r>
            <a:r>
              <a:rPr lang="ja-JP" altLang="en-US" dirty="0" smtClean="0"/>
              <a:t>「類似プレー」</a:t>
            </a:r>
            <a:r>
              <a:rPr lang="en-US" altLang="ja-JP" dirty="0" smtClean="0"/>
              <a:t>)</a:t>
            </a:r>
            <a:r>
              <a:rPr lang="ja-JP" altLang="en-US" dirty="0" smtClean="0"/>
              <a:t>を参考にできたら便利</a:t>
            </a:r>
            <a:endParaRPr lang="en-US" altLang="ja-JP" dirty="0" smtClean="0"/>
          </a:p>
          <a:p>
            <a:r>
              <a:rPr lang="ja-JP" altLang="en-US" dirty="0" smtClean="0"/>
              <a:t>「シュート」や「</a:t>
            </a:r>
            <a:r>
              <a:rPr lang="en-US" altLang="ja-JP" dirty="0" smtClean="0"/>
              <a:t>FK</a:t>
            </a:r>
            <a:r>
              <a:rPr lang="ja-JP" altLang="en-US" dirty="0" smtClean="0"/>
              <a:t>」というアクションタグだけの検索は限界がある</a:t>
            </a:r>
            <a:endParaRPr lang="en-US" altLang="ja-JP" dirty="0" smtClean="0"/>
          </a:p>
          <a:p>
            <a:pPr lvl="1"/>
            <a:r>
              <a:rPr lang="ja-JP" altLang="en-US" dirty="0" smtClean="0"/>
              <a:t>アクション以外にも「ピッチのどこで」「どんな選手配置の中」など</a:t>
            </a:r>
            <a:r>
              <a:rPr lang="en-US" altLang="ja-JP" dirty="0" smtClean="0"/>
              <a:t/>
            </a:r>
            <a:br>
              <a:rPr lang="en-US" altLang="ja-JP" dirty="0" smtClean="0"/>
            </a:br>
            <a:r>
              <a:rPr lang="ja-JP" altLang="en-US" dirty="0"/>
              <a:t>一連</a:t>
            </a:r>
            <a:r>
              <a:rPr lang="ja-JP" altLang="en-US" dirty="0" smtClean="0"/>
              <a:t>の攻撃を説明するような検索条件はたくさん考えられる</a:t>
            </a:r>
            <a:endParaRPr lang="en-US" altLang="ja-JP" dirty="0" smtClean="0"/>
          </a:p>
          <a:p>
            <a:pPr lvl="1"/>
            <a:r>
              <a:rPr lang="ja-JP" altLang="en-US" dirty="0" smtClean="0"/>
              <a:t>それらをひとつひとつ条件立てて検索するのは困難</a:t>
            </a:r>
            <a:endParaRPr lang="en-US" altLang="ja-JP" dirty="0" smtClean="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2</a:t>
            </a:fld>
            <a:endParaRPr kumimoji="1" lang="ja-JP" altLang="en-US"/>
          </a:p>
        </p:txBody>
      </p:sp>
      <p:grpSp>
        <p:nvGrpSpPr>
          <p:cNvPr id="7" name="グループ化 6"/>
          <p:cNvGrpSpPr/>
          <p:nvPr/>
        </p:nvGrpSpPr>
        <p:grpSpPr>
          <a:xfrm>
            <a:off x="1306167" y="3284984"/>
            <a:ext cx="6531667" cy="3493140"/>
            <a:chOff x="2000773" y="3284984"/>
            <a:chExt cx="6531667" cy="3493140"/>
          </a:xfrm>
        </p:grpSpPr>
        <p:pic>
          <p:nvPicPr>
            <p:cNvPr id="6" name="図 5"/>
            <p:cNvPicPr>
              <a:picLocks noChangeAspect="1"/>
            </p:cNvPicPr>
            <p:nvPr/>
          </p:nvPicPr>
          <p:blipFill>
            <a:blip r:embed="rId2"/>
            <a:stretch>
              <a:fillRect/>
            </a:stretch>
          </p:blipFill>
          <p:spPr>
            <a:xfrm>
              <a:off x="2000773" y="5445224"/>
              <a:ext cx="6531667" cy="1332900"/>
            </a:xfrm>
            <a:prstGeom prst="rect">
              <a:avLst/>
            </a:prstGeom>
          </p:spPr>
        </p:pic>
        <p:pic>
          <p:nvPicPr>
            <p:cNvPr id="1026" name="Picture 2" descr="虫眼鏡を使う/ピクトグラム/3D/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886" y="3284984"/>
              <a:ext cx="3621075" cy="25347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reattor.com/files/10/617/database-icons-screenshot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647" y="4223389"/>
              <a:ext cx="1709289" cy="17092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6MvdQukEB2o/VhQe1Yv4AnI/AAAAAAAAfSY/gs3-vzoUAZ4/s800-Ic42/buckminster-type-soccer-b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4760" y="5722031"/>
              <a:ext cx="613583" cy="619802"/>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4581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388" y="4077072"/>
            <a:ext cx="2088356" cy="1440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0825" y="1268760"/>
            <a:ext cx="1440855" cy="14401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 と 今後の展望</a:t>
            </a:r>
            <a:endParaRPr kumimoji="1" lang="ja-JP" altLang="en-US" dirty="0"/>
          </a:p>
        </p:txBody>
      </p:sp>
      <p:sp>
        <p:nvSpPr>
          <p:cNvPr id="3" name="コンテンツ プレースホルダー 2"/>
          <p:cNvSpPr>
            <a:spLocks noGrp="1"/>
          </p:cNvSpPr>
          <p:nvPr>
            <p:ph idx="1"/>
          </p:nvPr>
        </p:nvSpPr>
        <p:spPr>
          <a:xfrm>
            <a:off x="250825" y="1052513"/>
            <a:ext cx="8569325" cy="5688855"/>
          </a:xfrm>
        </p:spPr>
        <p:txBody>
          <a:bodyPr/>
          <a:lstStyle/>
          <a:p>
            <a:pPr marL="0" indent="0">
              <a:buNone/>
            </a:pPr>
            <a:r>
              <a:rPr lang="ja-JP" altLang="en-US" dirty="0" smtClean="0"/>
              <a:t>＜まとめ＞</a:t>
            </a:r>
            <a:endParaRPr lang="en-US" altLang="ja-JP" dirty="0" smtClean="0"/>
          </a:p>
          <a:p>
            <a:r>
              <a:rPr lang="ja-JP" altLang="en-US" dirty="0" smtClean="0"/>
              <a:t>ボールタッチデータ</a:t>
            </a:r>
            <a:r>
              <a:rPr lang="en-US" altLang="ja-JP" dirty="0"/>
              <a:t>/</a:t>
            </a:r>
            <a:r>
              <a:rPr lang="ja-JP" altLang="en-US" dirty="0"/>
              <a:t>トラッキングデータから</a:t>
            </a:r>
            <a:r>
              <a:rPr lang="en-US" altLang="ja-JP" dirty="0"/>
              <a:t/>
            </a:r>
            <a:br>
              <a:rPr lang="en-US" altLang="ja-JP" dirty="0"/>
            </a:br>
            <a:r>
              <a:rPr lang="ja-JP" altLang="en-US" dirty="0"/>
              <a:t>類似した一連の攻撃を自動で抽出する方法の提案</a:t>
            </a:r>
            <a:endParaRPr lang="en-US" altLang="ja-JP" dirty="0"/>
          </a:p>
          <a:p>
            <a:pPr>
              <a:spcBef>
                <a:spcPts val="1800"/>
              </a:spcBef>
            </a:pPr>
            <a:r>
              <a:rPr lang="ja-JP" altLang="en-US" dirty="0" smtClean="0"/>
              <a:t>一連の攻撃を説明するような単語の生成</a:t>
            </a:r>
            <a:endParaRPr lang="en-US" altLang="ja-JP" dirty="0" smtClean="0"/>
          </a:p>
          <a:p>
            <a:pPr lvl="1"/>
            <a:r>
              <a:rPr lang="ja-JP" altLang="en-US" dirty="0"/>
              <a:t>アクション名、ボール位置</a:t>
            </a:r>
            <a:r>
              <a:rPr lang="ja-JP" altLang="en-US" dirty="0" smtClean="0"/>
              <a:t>、選手配置、守備脆弱度、</a:t>
            </a:r>
            <a:r>
              <a:rPr lang="ja-JP" altLang="en-US" dirty="0"/>
              <a:t>ボール周辺選手</a:t>
            </a:r>
            <a:r>
              <a:rPr lang="ja-JP" altLang="en-US" dirty="0" smtClean="0"/>
              <a:t>配置</a:t>
            </a:r>
            <a:endParaRPr lang="en-US" altLang="ja-JP" dirty="0" smtClean="0"/>
          </a:p>
          <a:p>
            <a:pPr>
              <a:spcBef>
                <a:spcPts val="1800"/>
              </a:spcBef>
            </a:pPr>
            <a:r>
              <a:rPr lang="ja-JP" altLang="en-US" dirty="0" smtClean="0"/>
              <a:t>トピックモデル</a:t>
            </a:r>
            <a:r>
              <a:rPr lang="ja-JP" altLang="en-US" dirty="0"/>
              <a:t>を用いた攻撃プレー</a:t>
            </a:r>
            <a:r>
              <a:rPr lang="ja-JP" altLang="en-US" dirty="0" smtClean="0"/>
              <a:t>の分類 および トピック</a:t>
            </a:r>
            <a:r>
              <a:rPr lang="ja-JP" altLang="en-US" dirty="0"/>
              <a:t>の</a:t>
            </a:r>
            <a:r>
              <a:rPr lang="ja-JP" altLang="en-US" dirty="0" smtClean="0"/>
              <a:t>解釈</a:t>
            </a:r>
            <a:endParaRPr lang="en-US" altLang="ja-JP" dirty="0" smtClean="0">
              <a:solidFill>
                <a:srgbClr val="FF0000"/>
              </a:solidFill>
            </a:endParaRPr>
          </a:p>
          <a:p>
            <a:endParaRPr kumimoji="1" lang="en-US" altLang="ja-JP" dirty="0" smtClean="0"/>
          </a:p>
          <a:p>
            <a:pPr marL="0" indent="0">
              <a:buNone/>
            </a:pPr>
            <a:r>
              <a:rPr lang="ja-JP" altLang="en-US" dirty="0" smtClean="0"/>
              <a:t>＜今後の展望＞</a:t>
            </a:r>
            <a:endParaRPr kumimoji="1" lang="en-US" altLang="ja-JP" dirty="0" smtClean="0"/>
          </a:p>
          <a:p>
            <a:r>
              <a:rPr lang="ja-JP" altLang="en-US" dirty="0"/>
              <a:t>トピック数自体の推定も含めたモデルも検討</a:t>
            </a:r>
            <a:endParaRPr lang="en-US" altLang="ja-JP" dirty="0"/>
          </a:p>
          <a:p>
            <a:pPr lvl="1"/>
            <a:r>
              <a:rPr lang="ja-JP" altLang="en-US" dirty="0"/>
              <a:t>チーム戦術や対戦カードにより異なると想定</a:t>
            </a:r>
            <a:r>
              <a:rPr lang="ja-JP" altLang="en-US" dirty="0" smtClean="0"/>
              <a:t>される</a:t>
            </a:r>
            <a:endParaRPr lang="en-US" altLang="ja-JP" dirty="0"/>
          </a:p>
          <a:p>
            <a:pPr lvl="0">
              <a:spcBef>
                <a:spcPts val="1800"/>
              </a:spcBef>
            </a:pPr>
            <a:r>
              <a:rPr lang="ja-JP" altLang="en-US" dirty="0" smtClean="0"/>
              <a:t>時系列性を</a:t>
            </a:r>
            <a:r>
              <a:rPr lang="ja-JP" altLang="en-US" dirty="0"/>
              <a:t>含めたモデルに拡張</a:t>
            </a:r>
            <a:endParaRPr lang="en-US" altLang="ja-JP" dirty="0"/>
          </a:p>
          <a:p>
            <a:pPr lvl="1"/>
            <a:r>
              <a:rPr lang="ja-JP" altLang="en-US" dirty="0" smtClean="0"/>
              <a:t>モデル拡張：「</a:t>
            </a:r>
            <a:r>
              <a:rPr lang="ja-JP" altLang="en-US" dirty="0"/>
              <a:t>試合終盤ではゲームが動きやすい」などの</a:t>
            </a:r>
            <a:r>
              <a:rPr lang="ja-JP" altLang="en-US" dirty="0" smtClean="0"/>
              <a:t>表現</a:t>
            </a:r>
            <a:endParaRPr lang="en-US" altLang="ja-JP" dirty="0"/>
          </a:p>
          <a:p>
            <a:pPr lvl="1"/>
            <a:r>
              <a:rPr lang="ja-JP" altLang="en-US" dirty="0" smtClean="0"/>
              <a:t>文章の工夫：攻撃に入る直前の守備配置などを単語として登録</a:t>
            </a:r>
            <a:endParaRPr lang="en-US" altLang="ja-JP" dirty="0" smtClean="0"/>
          </a:p>
          <a:p>
            <a:pPr lvl="0">
              <a:spcBef>
                <a:spcPts val="1800"/>
              </a:spcBef>
            </a:pPr>
            <a:r>
              <a:rPr lang="ja-JP" altLang="en-US" dirty="0" smtClean="0"/>
              <a:t>変数の調整を加えた上</a:t>
            </a:r>
            <a:r>
              <a:rPr lang="ja-JP" altLang="en-US" smtClean="0"/>
              <a:t>での推薦システムの構築</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20</a:t>
            </a:fld>
            <a:endParaRPr kumimoji="1" lang="ja-JP" altLang="en-US"/>
          </a:p>
        </p:txBody>
      </p:sp>
    </p:spTree>
    <p:extLst>
      <p:ext uri="{BB962C8B-B14F-4D97-AF65-F5344CB8AC3E}">
        <p14:creationId xmlns:p14="http://schemas.microsoft.com/office/powerpoint/2010/main" val="1140987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388" y="4509120"/>
            <a:ext cx="8640762" cy="2016224"/>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69875" y="4355579"/>
            <a:ext cx="648767"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目的および方針</a:t>
            </a:r>
            <a:endParaRPr kumimoji="1" lang="ja-JP" altLang="en-US" dirty="0"/>
          </a:p>
        </p:txBody>
      </p:sp>
      <p:sp>
        <p:nvSpPr>
          <p:cNvPr id="3" name="コンテンツ プレースホルダー 2"/>
          <p:cNvSpPr>
            <a:spLocks noGrp="1"/>
          </p:cNvSpPr>
          <p:nvPr>
            <p:ph idx="1"/>
          </p:nvPr>
        </p:nvSpPr>
        <p:spPr>
          <a:xfrm>
            <a:off x="250825" y="1052513"/>
            <a:ext cx="8569325" cy="5400823"/>
          </a:xfrm>
        </p:spPr>
        <p:txBody>
          <a:bodyPr/>
          <a:lstStyle/>
          <a:p>
            <a:r>
              <a:rPr lang="ja-JP" altLang="en-US" dirty="0" smtClean="0"/>
              <a:t>一連の攻撃を説明するような変数：</a:t>
            </a:r>
            <a:endParaRPr lang="en-US" altLang="ja-JP" dirty="0" smtClean="0"/>
          </a:p>
          <a:p>
            <a:pPr lvl="1"/>
            <a:r>
              <a:rPr lang="ja-JP" altLang="en-US" dirty="0" smtClean="0"/>
              <a:t>「起こったアクション」</a:t>
            </a:r>
            <a:r>
              <a:rPr lang="ja-JP" altLang="en-US" dirty="0"/>
              <a:t> 「ボール位置」 </a:t>
            </a:r>
            <a:r>
              <a:rPr lang="ja-JP" altLang="en-US" dirty="0" smtClean="0"/>
              <a:t>「選手配置」　など</a:t>
            </a:r>
            <a:r>
              <a:rPr lang="en-US" altLang="ja-JP" dirty="0" smtClean="0"/>
              <a:t>…</a:t>
            </a:r>
          </a:p>
          <a:p>
            <a:r>
              <a:rPr lang="ja-JP" altLang="en-US" dirty="0" smtClean="0"/>
              <a:t>これらを変数としたクラスタリングを実施すれば類似プレーの抽出は</a:t>
            </a:r>
            <a:r>
              <a:rPr lang="en-US" altLang="ja-JP" dirty="0" smtClean="0"/>
              <a:t/>
            </a:r>
            <a:br>
              <a:rPr lang="en-US" altLang="ja-JP" dirty="0" smtClean="0"/>
            </a:br>
            <a:r>
              <a:rPr lang="ja-JP" altLang="en-US" dirty="0" smtClean="0"/>
              <a:t>可能だが</a:t>
            </a:r>
            <a:r>
              <a:rPr lang="en-US" altLang="ja-JP" dirty="0" smtClean="0"/>
              <a:t>…</a:t>
            </a:r>
          </a:p>
          <a:p>
            <a:pPr lvl="1"/>
            <a:r>
              <a:rPr lang="ja-JP" altLang="en-US" dirty="0" smtClean="0"/>
              <a:t>同じ</a:t>
            </a:r>
            <a:r>
              <a:rPr lang="ja-JP" altLang="en-US" dirty="0"/>
              <a:t>位置</a:t>
            </a:r>
            <a:r>
              <a:rPr lang="ja-JP" altLang="en-US" dirty="0" smtClean="0"/>
              <a:t>で、同じ</a:t>
            </a:r>
            <a:r>
              <a:rPr lang="ja-JP" altLang="en-US" dirty="0"/>
              <a:t>順番</a:t>
            </a:r>
            <a:r>
              <a:rPr lang="ja-JP" altLang="en-US" dirty="0" smtClean="0"/>
              <a:t>に、同じ</a:t>
            </a:r>
            <a:r>
              <a:rPr lang="ja-JP" altLang="en-US" dirty="0"/>
              <a:t>所要時間で展開するプレー</a:t>
            </a:r>
            <a:r>
              <a:rPr lang="ja-JP" altLang="en-US" dirty="0" smtClean="0"/>
              <a:t>はほぼ一つだけ</a:t>
            </a:r>
            <a:endParaRPr lang="en-US" altLang="ja-JP" dirty="0"/>
          </a:p>
          <a:p>
            <a:pPr lvl="1"/>
            <a:r>
              <a:rPr lang="ja-JP" altLang="en-US" dirty="0"/>
              <a:t>複雑な時系列データすべてを見ても類似度は定義</a:t>
            </a:r>
            <a:r>
              <a:rPr lang="ja-JP" altLang="en-US" dirty="0" smtClean="0"/>
              <a:t>しにくく、</a:t>
            </a:r>
            <a:r>
              <a:rPr lang="en-US" altLang="ja-JP" dirty="0" smtClean="0"/>
              <a:t/>
            </a:r>
            <a:br>
              <a:rPr lang="en-US" altLang="ja-JP" dirty="0" smtClean="0"/>
            </a:br>
            <a:r>
              <a:rPr lang="ja-JP" altLang="en-US" dirty="0" smtClean="0"/>
              <a:t>ほとんど</a:t>
            </a:r>
            <a:r>
              <a:rPr lang="ja-JP" altLang="en-US" dirty="0"/>
              <a:t>のものは違って見える</a:t>
            </a:r>
            <a:r>
              <a:rPr lang="en-US" altLang="ja-JP" dirty="0"/>
              <a:t>(</a:t>
            </a:r>
            <a:r>
              <a:rPr lang="ja-JP" altLang="en-US" dirty="0"/>
              <a:t>スパース</a:t>
            </a:r>
            <a:r>
              <a:rPr lang="en-US" altLang="ja-JP" dirty="0" smtClean="0"/>
              <a:t>)</a:t>
            </a:r>
          </a:p>
          <a:p>
            <a:pPr lvl="1"/>
            <a:r>
              <a:rPr lang="ja-JP" altLang="en-US" dirty="0" smtClean="0"/>
              <a:t>時空間をある程度離散化してスパース性を解消しても、</a:t>
            </a:r>
            <a:r>
              <a:rPr lang="en-US" altLang="ja-JP" dirty="0" smtClean="0"/>
              <a:t/>
            </a:r>
            <a:br>
              <a:rPr lang="en-US" altLang="ja-JP" dirty="0" smtClean="0"/>
            </a:br>
            <a:r>
              <a:rPr lang="ja-JP" altLang="en-US" dirty="0" smtClean="0"/>
              <a:t>ひとつ</a:t>
            </a:r>
            <a:r>
              <a:rPr lang="ja-JP" altLang="en-US" dirty="0"/>
              <a:t>の攻撃の長さがそれぞれ</a:t>
            </a:r>
            <a:r>
              <a:rPr lang="ja-JP" altLang="en-US" dirty="0" smtClean="0"/>
              <a:t>異なるという問題が残る</a:t>
            </a:r>
            <a:endParaRPr lang="en-US" altLang="ja-JP" dirty="0" smtClean="0"/>
          </a:p>
          <a:p>
            <a:r>
              <a:rPr lang="ja-JP" altLang="en-US" dirty="0" smtClean="0"/>
              <a:t>そこで、トピックモデルを適用し、そのトピック分布を類似度に使う</a:t>
            </a:r>
            <a:endParaRPr lang="en-US" altLang="ja-JP" dirty="0"/>
          </a:p>
          <a:p>
            <a:pPr marL="0" indent="0">
              <a:buNone/>
            </a:pPr>
            <a:r>
              <a:rPr lang="ja-JP" altLang="en-US" dirty="0" smtClean="0"/>
              <a:t>目的</a:t>
            </a:r>
            <a:endParaRPr lang="en-US" altLang="ja-JP" dirty="0" smtClean="0"/>
          </a:p>
          <a:p>
            <a:r>
              <a:rPr lang="ja-JP" altLang="en-US" dirty="0" smtClean="0"/>
              <a:t>ボールタッチデータ</a:t>
            </a:r>
            <a:r>
              <a:rPr lang="en-US" altLang="ja-JP" dirty="0" smtClean="0"/>
              <a:t>/</a:t>
            </a:r>
            <a:r>
              <a:rPr lang="ja-JP" altLang="en-US" dirty="0" smtClean="0"/>
              <a:t>トラッキングデータから</a:t>
            </a:r>
            <a:r>
              <a:rPr lang="en-US" altLang="ja-JP" dirty="0" smtClean="0"/>
              <a:t/>
            </a:r>
            <a:br>
              <a:rPr lang="en-US" altLang="ja-JP" dirty="0" smtClean="0"/>
            </a:br>
            <a:r>
              <a:rPr lang="ja-JP" altLang="en-US" dirty="0" smtClean="0">
                <a:solidFill>
                  <a:srgbClr val="FF0000"/>
                </a:solidFill>
              </a:rPr>
              <a:t>類似した一連の攻撃を</a:t>
            </a:r>
            <a:r>
              <a:rPr lang="ja-JP" altLang="en-US" dirty="0">
                <a:solidFill>
                  <a:srgbClr val="FF0000"/>
                </a:solidFill>
              </a:rPr>
              <a:t>自動</a:t>
            </a:r>
            <a:r>
              <a:rPr lang="ja-JP" altLang="en-US" dirty="0" smtClean="0">
                <a:solidFill>
                  <a:srgbClr val="FF0000"/>
                </a:solidFill>
              </a:rPr>
              <a:t>で抽出する</a:t>
            </a:r>
            <a:r>
              <a:rPr lang="ja-JP" altLang="en-US" dirty="0" smtClean="0"/>
              <a:t>方法</a:t>
            </a:r>
            <a:r>
              <a:rPr lang="ja-JP" altLang="en-US" dirty="0"/>
              <a:t>の</a:t>
            </a:r>
            <a:r>
              <a:rPr lang="ja-JP" altLang="en-US" dirty="0" smtClean="0"/>
              <a:t>提案</a:t>
            </a:r>
            <a:endParaRPr lang="en-US" altLang="ja-JP" dirty="0" smtClean="0"/>
          </a:p>
          <a:p>
            <a:r>
              <a:rPr lang="ja-JP" altLang="en-US" dirty="0" smtClean="0"/>
              <a:t>トピックモデルを用いた攻撃プレーのクラスタ</a:t>
            </a:r>
            <a:r>
              <a:rPr lang="ja-JP" altLang="en-US" dirty="0"/>
              <a:t>リング</a:t>
            </a:r>
            <a:r>
              <a:rPr lang="ja-JP" altLang="en-US" dirty="0" smtClean="0"/>
              <a:t>を実施、</a:t>
            </a:r>
            <a:r>
              <a:rPr lang="en-US" altLang="ja-JP" dirty="0" smtClean="0"/>
              <a:t/>
            </a:r>
            <a:br>
              <a:rPr lang="en-US" altLang="ja-JP" dirty="0" smtClean="0"/>
            </a:br>
            <a:r>
              <a:rPr lang="ja-JP" altLang="en-US" dirty="0" smtClean="0"/>
              <a:t>および得られたトピックの解釈</a:t>
            </a:r>
            <a:endParaRPr lang="en-US" altLang="ja-JP" dirty="0"/>
          </a:p>
          <a:p>
            <a:r>
              <a:rPr lang="ja-JP" altLang="en-US" dirty="0" smtClean="0"/>
              <a:t>類似</a:t>
            </a:r>
            <a:r>
              <a:rPr lang="ja-JP" altLang="en-US" dirty="0"/>
              <a:t>プレーを推薦</a:t>
            </a:r>
            <a:r>
              <a:rPr lang="ja-JP" altLang="en-US" dirty="0" smtClean="0"/>
              <a:t>するシステムの提案</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3</a:t>
            </a:fld>
            <a:endParaRPr kumimoji="1" lang="ja-JP" altLang="en-US"/>
          </a:p>
        </p:txBody>
      </p:sp>
    </p:spTree>
    <p:extLst>
      <p:ext uri="{BB962C8B-B14F-4D97-AF65-F5344CB8AC3E}">
        <p14:creationId xmlns:p14="http://schemas.microsoft.com/office/powerpoint/2010/main" val="2190156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手法～</a:t>
            </a:r>
            <a:r>
              <a:rPr lang="en-US" altLang="ja-JP" dirty="0" smtClean="0"/>
              <a:t>LDA(Latent </a:t>
            </a:r>
            <a:r>
              <a:rPr lang="en-US" altLang="ja-JP" dirty="0"/>
              <a:t>Dirichlet Allocation</a:t>
            </a:r>
            <a:r>
              <a:rPr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50825" y="1052513"/>
                <a:ext cx="8569325" cy="5688855"/>
              </a:xfrm>
            </p:spPr>
            <p:txBody>
              <a:bodyPr/>
              <a:lstStyle/>
              <a:p>
                <a:r>
                  <a:rPr kumimoji="1" lang="ja-JP" altLang="en-US" dirty="0" smtClean="0"/>
                  <a:t>トピックモデル</a:t>
                </a:r>
                <a:r>
                  <a:rPr kumimoji="1" lang="en-US" altLang="ja-JP" dirty="0" smtClean="0"/>
                  <a:t>(LDA;</a:t>
                </a:r>
                <a:r>
                  <a:rPr kumimoji="1" lang="ja-JP" altLang="en-US" dirty="0" smtClean="0"/>
                  <a:t> </a:t>
                </a:r>
                <a:r>
                  <a:rPr kumimoji="1" lang="en-US" altLang="ja-JP" dirty="0" smtClean="0"/>
                  <a:t>Latent Dirichlet Allocation)</a:t>
                </a:r>
              </a:p>
              <a:p>
                <a:pPr lvl="1"/>
                <a:r>
                  <a:rPr lang="ja-JP" altLang="en-US" dirty="0" smtClean="0"/>
                  <a:t>文書</a:t>
                </a:r>
                <a:r>
                  <a:rPr lang="ja-JP" altLang="en-US" dirty="0"/>
                  <a:t>が複数の潜在的なトピックから確率的に生成されると仮定した</a:t>
                </a:r>
                <a:r>
                  <a:rPr lang="ja-JP" altLang="en-US" dirty="0" smtClean="0"/>
                  <a:t>モデル</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smtClean="0"/>
              </a:p>
              <a:p>
                <a:pPr lvl="1"/>
                <a:endParaRPr lang="en-US" altLang="ja-JP" dirty="0" smtClean="0"/>
              </a:p>
              <a:p>
                <a:pPr lvl="1"/>
                <a:endParaRPr lang="en-US" altLang="ja-JP" dirty="0"/>
              </a:p>
              <a:p>
                <a:pPr lvl="1"/>
                <a:endParaRPr lang="en-US" altLang="ja-JP" dirty="0" smtClean="0"/>
              </a:p>
              <a:p>
                <a:pPr marL="457200" lvl="1" indent="0">
                  <a:buNone/>
                </a:pPr>
                <a:endParaRPr lang="en-US" altLang="ja-JP" dirty="0" smtClean="0"/>
              </a:p>
              <a:p>
                <a:pPr lvl="1"/>
                <a:r>
                  <a:rPr lang="ja-JP" altLang="en-US" dirty="0" smtClean="0"/>
                  <a:t>単語分布</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oMath>
                </a14:m>
                <a:r>
                  <a:rPr lang="ja-JP" altLang="en-US" dirty="0" smtClean="0"/>
                  <a:t>よりトピック</a:t>
                </a:r>
                <a:r>
                  <a:rPr lang="ja-JP" altLang="en-US" dirty="0"/>
                  <a:t>の意味解釈が可能</a:t>
                </a:r>
                <a:endParaRPr lang="en-US" altLang="ja-JP" dirty="0"/>
              </a:p>
              <a:p>
                <a:pPr lvl="1"/>
                <a:r>
                  <a:rPr lang="ja-JP" altLang="en-US" dirty="0" smtClean="0"/>
                  <a:t>文書</a:t>
                </a:r>
                <a14:m>
                  <m:oMath xmlns:m="http://schemas.openxmlformats.org/officeDocument/2006/math">
                    <m:r>
                      <a:rPr lang="en-US" altLang="ja-JP" b="0" i="1" smtClean="0">
                        <a:latin typeface="Cambria Math" panose="02040503050406030204" pitchFamily="18" charset="0"/>
                      </a:rPr>
                      <m:t>𝑑</m:t>
                    </m:r>
                  </m:oMath>
                </a14:m>
                <a:r>
                  <a:rPr lang="ja-JP" altLang="en-US" dirty="0" smtClean="0"/>
                  <a:t>ごとに付加されるトピック分布</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m:t>
                    </m:r>
                  </m:oMath>
                </a14:m>
                <a:r>
                  <a:rPr lang="ja-JP" altLang="en-US" dirty="0" smtClean="0"/>
                  <a:t>より</a:t>
                </a:r>
                <a:r>
                  <a:rPr lang="en-US" altLang="ja-JP" dirty="0" smtClean="0"/>
                  <a:t>recommendation</a:t>
                </a:r>
                <a:r>
                  <a:rPr lang="ja-JP" altLang="en-US" dirty="0"/>
                  <a:t>が可能</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50825" y="1052513"/>
                <a:ext cx="8569325" cy="5688855"/>
              </a:xfrm>
              <a:blipFill rotWithShape="0">
                <a:blip r:embed="rId2"/>
                <a:stretch>
                  <a:fillRect l="-640" t="-643" b="-10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graphicFrame>
            <p:nvGraphicFramePr>
              <p:cNvPr id="6" name="表 5"/>
              <p:cNvGraphicFramePr>
                <a:graphicFrameLocks noGrp="1"/>
              </p:cNvGraphicFramePr>
              <p:nvPr>
                <p:extLst>
                  <p:ext uri="{D42A27DB-BD31-4B8C-83A1-F6EECF244321}">
                    <p14:modId xmlns:p14="http://schemas.microsoft.com/office/powerpoint/2010/main" val="1437978306"/>
                  </p:ext>
                </p:extLst>
              </p:nvPr>
            </p:nvGraphicFramePr>
            <p:xfrm>
              <a:off x="1140248" y="3896940"/>
              <a:ext cx="7536208" cy="1889120"/>
            </p:xfrm>
            <a:graphic>
              <a:graphicData uri="http://schemas.openxmlformats.org/drawingml/2006/table">
                <a:tbl>
                  <a:tblPr firstRow="1" bandRow="1">
                    <a:tableStyleId>{8EC20E35-A176-4012-BC5E-935CFFF8708E}</a:tableStyleId>
                  </a:tblPr>
                  <a:tblGrid>
                    <a:gridCol w="1435819"/>
                    <a:gridCol w="2571540"/>
                    <a:gridCol w="3528849"/>
                  </a:tblGrid>
                  <a:tr h="360040">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変数</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自然言語における考え方</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サッカーにおける考え方</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r>
                  <a:tr h="370840">
                    <a:tc>
                      <a:txBody>
                        <a:bodyPr/>
                        <a:lstStyle/>
                        <a:p>
                          <a:pPr algn="l"/>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𝑑</m:t>
                                </m:r>
                              </m:oMath>
                            </m:oMathPara>
                          </a14:m>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文書</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一連の攻撃</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r>
                  <a:tr h="370840">
                    <a:tc>
                      <a:txBody>
                        <a:bodyPr/>
                        <a:lstStyle/>
                        <a:p>
                          <a:pPr algn="l"/>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𝑤</m:t>
                                </m:r>
                              </m:oMath>
                            </m:oMathPara>
                          </a14:m>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単語</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lang="ja-JP" altLang="en-US" sz="1600" dirty="0" smtClean="0">
                              <a:latin typeface="HG丸ｺﾞｼｯｸM-PRO" panose="020F0600000000000000" pitchFamily="50" charset="-128"/>
                              <a:ea typeface="HG丸ｺﾞｼｯｸM-PRO" panose="020F0600000000000000" pitchFamily="50" charset="-128"/>
                            </a:rPr>
                            <a:t>「起こったアクション」 </a:t>
                          </a:r>
                          <a:endParaRPr lang="en-US" altLang="ja-JP" sz="1600" dirty="0" smtClean="0">
                            <a:latin typeface="HG丸ｺﾞｼｯｸM-PRO" panose="020F0600000000000000" pitchFamily="50" charset="-128"/>
                            <a:ea typeface="HG丸ｺﾞｼｯｸM-PRO" panose="020F0600000000000000" pitchFamily="50" charset="-128"/>
                          </a:endParaRPr>
                        </a:p>
                        <a:p>
                          <a:pPr algn="l"/>
                          <a:r>
                            <a:rPr lang="ja-JP" altLang="en-US" sz="1600" dirty="0" smtClean="0">
                              <a:latin typeface="HG丸ｺﾞｼｯｸM-PRO" panose="020F0600000000000000" pitchFamily="50" charset="-128"/>
                              <a:ea typeface="HG丸ｺﾞｼｯｸM-PRO" panose="020F0600000000000000" pitchFamily="50" charset="-128"/>
                            </a:rPr>
                            <a:t>「ボール位置」 「選手配置」</a:t>
                          </a:r>
                          <a:r>
                            <a:rPr lang="en-US" altLang="ja-JP" sz="1600" dirty="0" err="1" smtClean="0">
                              <a:latin typeface="HG丸ｺﾞｼｯｸM-PRO" panose="020F0600000000000000" pitchFamily="50" charset="-128"/>
                              <a:ea typeface="HG丸ｺﾞｼｯｸM-PRO" panose="020F0600000000000000" pitchFamily="50" charset="-128"/>
                            </a:rPr>
                            <a:t>etc</a:t>
                          </a:r>
                          <a:endParaRPr lang="en-US" altLang="ja-JP" sz="1600" dirty="0" smtClean="0">
                            <a:latin typeface="HG丸ｺﾞｼｯｸM-PRO" panose="020F0600000000000000" pitchFamily="50" charset="-128"/>
                            <a:ea typeface="HG丸ｺﾞｼｯｸM-PRO" panose="020F0600000000000000" pitchFamily="50" charset="-128"/>
                          </a:endParaRPr>
                        </a:p>
                      </a:txBody>
                      <a:tcPr anchor="ctr"/>
                    </a:tc>
                  </a:tr>
                  <a:tr h="370840">
                    <a:tc>
                      <a:txBody>
                        <a:bodyPr/>
                        <a:lstStyle/>
                        <a:p>
                          <a:pPr algn="l"/>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𝑧</m:t>
                                </m:r>
                              </m:oMath>
                            </m:oMathPara>
                          </a14:m>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トピック</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「攻撃パターン」</a:t>
                          </a:r>
                          <a:endParaRPr kumimoji="1" lang="en-US" altLang="ja-JP" sz="1600" dirty="0" smtClean="0">
                            <a:latin typeface="HG丸ｺﾞｼｯｸM-PRO" panose="020F0600000000000000" pitchFamily="50" charset="-128"/>
                            <a:ea typeface="HG丸ｺﾞｼｯｸM-PRO" panose="020F0600000000000000" pitchFamily="50" charset="-128"/>
                          </a:endParaRPr>
                        </a:p>
                        <a:p>
                          <a:pPr algn="l"/>
                          <a:r>
                            <a:rPr kumimoji="1" lang="ja-JP" altLang="en-US" sz="1600" dirty="0" smtClean="0">
                              <a:latin typeface="HG丸ｺﾞｼｯｸM-PRO" panose="020F0600000000000000" pitchFamily="50" charset="-128"/>
                              <a:ea typeface="HG丸ｺﾞｼｯｸM-PRO" panose="020F0600000000000000" pitchFamily="50" charset="-128"/>
                            </a:rPr>
                            <a:t>攻撃がどのような傾向かの指標</a:t>
                          </a:r>
                          <a:endParaRPr kumimoji="1" lang="en-US" altLang="ja-JP" sz="1600" dirty="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mc:Choice>
        <mc:Fallback xmlns="">
          <p:graphicFrame>
            <p:nvGraphicFramePr>
              <p:cNvPr id="6" name="表 5"/>
              <p:cNvGraphicFramePr>
                <a:graphicFrameLocks noGrp="1"/>
              </p:cNvGraphicFramePr>
              <p:nvPr>
                <p:extLst>
                  <p:ext uri="{D42A27DB-BD31-4B8C-83A1-F6EECF244321}">
                    <p14:modId xmlns:p14="http://schemas.microsoft.com/office/powerpoint/2010/main" val="1437978306"/>
                  </p:ext>
                </p:extLst>
              </p:nvPr>
            </p:nvGraphicFramePr>
            <p:xfrm>
              <a:off x="1140248" y="3896940"/>
              <a:ext cx="7536208" cy="1889120"/>
            </p:xfrm>
            <a:graphic>
              <a:graphicData uri="http://schemas.openxmlformats.org/drawingml/2006/table">
                <a:tbl>
                  <a:tblPr firstRow="1" bandRow="1">
                    <a:tableStyleId>{8EC20E35-A176-4012-BC5E-935CFFF8708E}</a:tableStyleId>
                  </a:tblPr>
                  <a:tblGrid>
                    <a:gridCol w="1435819"/>
                    <a:gridCol w="2571540"/>
                    <a:gridCol w="3528849"/>
                  </a:tblGrid>
                  <a:tr h="360040">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変数</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自然言語における考え方</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サッカーにおける考え方</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r>
                  <a:tr h="370840">
                    <a:tc>
                      <a:txBody>
                        <a:bodyPr/>
                        <a:lstStyle/>
                        <a:p>
                          <a:endParaRPr lang="ja-JP"/>
                        </a:p>
                      </a:txBody>
                      <a:tcPr anchor="ctr">
                        <a:blipFill rotWithShape="0">
                          <a:blip r:embed="rId3"/>
                          <a:stretch>
                            <a:fillRect t="-100000" r="-425000" b="-332787"/>
                          </a:stretch>
                        </a:blipFill>
                      </a:tcP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文書</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一連の攻撃</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r>
                  <a:tr h="579120">
                    <a:tc>
                      <a:txBody>
                        <a:bodyPr/>
                        <a:lstStyle/>
                        <a:p>
                          <a:endParaRPr lang="ja-JP"/>
                        </a:p>
                      </a:txBody>
                      <a:tcPr anchor="ctr">
                        <a:blipFill rotWithShape="0">
                          <a:blip r:embed="rId3"/>
                          <a:stretch>
                            <a:fillRect t="-127083" r="-425000" b="-111458"/>
                          </a:stretch>
                        </a:blipFill>
                      </a:tcP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単語</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lang="ja-JP" altLang="en-US" sz="1600" dirty="0" smtClean="0">
                              <a:latin typeface="HG丸ｺﾞｼｯｸM-PRO" panose="020F0600000000000000" pitchFamily="50" charset="-128"/>
                              <a:ea typeface="HG丸ｺﾞｼｯｸM-PRO" panose="020F0600000000000000" pitchFamily="50" charset="-128"/>
                            </a:rPr>
                            <a:t>「起こったアクション」 </a:t>
                          </a:r>
                          <a:endParaRPr lang="en-US" altLang="ja-JP" sz="1600" dirty="0" smtClean="0">
                            <a:latin typeface="HG丸ｺﾞｼｯｸM-PRO" panose="020F0600000000000000" pitchFamily="50" charset="-128"/>
                            <a:ea typeface="HG丸ｺﾞｼｯｸM-PRO" panose="020F0600000000000000" pitchFamily="50" charset="-128"/>
                          </a:endParaRPr>
                        </a:p>
                        <a:p>
                          <a:pPr algn="l"/>
                          <a:r>
                            <a:rPr lang="ja-JP" altLang="en-US" sz="1600" dirty="0" smtClean="0">
                              <a:latin typeface="HG丸ｺﾞｼｯｸM-PRO" panose="020F0600000000000000" pitchFamily="50" charset="-128"/>
                              <a:ea typeface="HG丸ｺﾞｼｯｸM-PRO" panose="020F0600000000000000" pitchFamily="50" charset="-128"/>
                            </a:rPr>
                            <a:t>「ボール位置」 「選手配置」</a:t>
                          </a:r>
                          <a:r>
                            <a:rPr lang="en-US" altLang="ja-JP" sz="1600" dirty="0" err="1" smtClean="0">
                              <a:latin typeface="HG丸ｺﾞｼｯｸM-PRO" panose="020F0600000000000000" pitchFamily="50" charset="-128"/>
                              <a:ea typeface="HG丸ｺﾞｼｯｸM-PRO" panose="020F0600000000000000" pitchFamily="50" charset="-128"/>
                            </a:rPr>
                            <a:t>etc</a:t>
                          </a:r>
                          <a:endParaRPr lang="en-US" altLang="ja-JP" sz="1600" dirty="0" smtClean="0">
                            <a:latin typeface="HG丸ｺﾞｼｯｸM-PRO" panose="020F0600000000000000" pitchFamily="50" charset="-128"/>
                            <a:ea typeface="HG丸ｺﾞｼｯｸM-PRO" panose="020F0600000000000000" pitchFamily="50" charset="-128"/>
                          </a:endParaRPr>
                        </a:p>
                      </a:txBody>
                      <a:tcPr anchor="ctr"/>
                    </a:tc>
                  </a:tr>
                  <a:tr h="579120">
                    <a:tc>
                      <a:txBody>
                        <a:bodyPr/>
                        <a:lstStyle/>
                        <a:p>
                          <a:endParaRPr lang="ja-JP"/>
                        </a:p>
                      </a:txBody>
                      <a:tcPr anchor="ctr">
                        <a:blipFill rotWithShape="0">
                          <a:blip r:embed="rId3"/>
                          <a:stretch>
                            <a:fillRect t="-229474" r="-425000" b="-12632"/>
                          </a:stretch>
                        </a:blipFill>
                      </a:tcP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トピック</a:t>
                          </a:r>
                          <a:endParaRPr kumimoji="1" lang="ja-JP" altLang="en-US" sz="1600" dirty="0">
                            <a:latin typeface="HG丸ｺﾞｼｯｸM-PRO" panose="020F0600000000000000" pitchFamily="50" charset="-128"/>
                            <a:ea typeface="HG丸ｺﾞｼｯｸM-PRO" panose="020F0600000000000000" pitchFamily="50" charset="-128"/>
                          </a:endParaRP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「攻撃パターン」</a:t>
                          </a:r>
                          <a:endParaRPr kumimoji="1" lang="en-US" altLang="ja-JP" sz="1600" dirty="0" smtClean="0">
                            <a:latin typeface="HG丸ｺﾞｼｯｸM-PRO" panose="020F0600000000000000" pitchFamily="50" charset="-128"/>
                            <a:ea typeface="HG丸ｺﾞｼｯｸM-PRO" panose="020F0600000000000000" pitchFamily="50" charset="-128"/>
                          </a:endParaRPr>
                        </a:p>
                        <a:p>
                          <a:pPr algn="l"/>
                          <a:r>
                            <a:rPr kumimoji="1" lang="ja-JP" altLang="en-US" sz="1600" dirty="0" smtClean="0">
                              <a:latin typeface="HG丸ｺﾞｼｯｸM-PRO" panose="020F0600000000000000" pitchFamily="50" charset="-128"/>
                              <a:ea typeface="HG丸ｺﾞｼｯｸM-PRO" panose="020F0600000000000000" pitchFamily="50" charset="-128"/>
                            </a:rPr>
                            <a:t>攻撃がどのような傾向かの指標</a:t>
                          </a:r>
                          <a:endParaRPr kumimoji="1" lang="en-US" altLang="ja-JP" sz="1600" dirty="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mc:Fallback>
      </mc:AlternateContent>
      <p:pic>
        <p:nvPicPr>
          <p:cNvPr id="11" name="Picture 4" descr="https://upload.wikimedia.org/wikipedia/commons/thumb/d/d3/Latent_Dirichlet_allocation.svg/290px-Latent_Dirichlet_alloc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841901"/>
            <a:ext cx="3577551" cy="187513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491610" y="1928509"/>
            <a:ext cx="4944486" cy="1824762"/>
            <a:chOff x="683568" y="1928509"/>
            <a:chExt cx="4944486" cy="1824762"/>
          </a:xfrm>
        </p:grpSpPr>
        <p:grpSp>
          <p:nvGrpSpPr>
            <p:cNvPr id="13" name="グループ化 12"/>
            <p:cNvGrpSpPr/>
            <p:nvPr/>
          </p:nvGrpSpPr>
          <p:grpSpPr>
            <a:xfrm>
              <a:off x="683568" y="2924943"/>
              <a:ext cx="4944486" cy="828328"/>
              <a:chOff x="-2767800" y="3236044"/>
              <a:chExt cx="4944486" cy="828328"/>
            </a:xfrm>
          </p:grpSpPr>
          <p:grpSp>
            <p:nvGrpSpPr>
              <p:cNvPr id="12" name="グループ化 11"/>
              <p:cNvGrpSpPr/>
              <p:nvPr/>
            </p:nvGrpSpPr>
            <p:grpSpPr>
              <a:xfrm>
                <a:off x="-1855762" y="3717032"/>
                <a:ext cx="4032448" cy="347340"/>
                <a:chOff x="-2340768" y="4149080"/>
                <a:chExt cx="4032448" cy="347340"/>
              </a:xfrm>
            </p:grpSpPr>
            <p:pic>
              <p:nvPicPr>
                <p:cNvPr id="15" name="図 1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340768" y="4149080"/>
                  <a:ext cx="3884618" cy="288032"/>
                </a:xfrm>
                <a:prstGeom prst="rect">
                  <a:avLst/>
                </a:prstGeom>
              </p:spPr>
            </p:pic>
            <p:pic>
              <p:nvPicPr>
                <p:cNvPr id="16" name="図 15"/>
                <p:cNvPicPr>
                  <a:picLocks noChangeAspect="1"/>
                </p:cNvPicPr>
                <p:nvPr/>
              </p:nvPicPr>
              <p:blipFill rotWithShape="1">
                <a:blip r:embed="rId6" cstate="email">
                  <a:extLst>
                    <a:ext uri="{28A0092B-C50C-407E-A947-70E740481C1C}">
                      <a14:useLocalDpi xmlns:a14="http://schemas.microsoft.com/office/drawing/2010/main"/>
                    </a:ext>
                  </a:extLst>
                </a:blip>
                <a:srcRect b="-1802"/>
                <a:stretch/>
              </p:blipFill>
              <p:spPr>
                <a:xfrm>
                  <a:off x="1475656" y="4208388"/>
                  <a:ext cx="216024" cy="288032"/>
                </a:xfrm>
                <a:prstGeom prst="rect">
                  <a:avLst/>
                </a:prstGeom>
              </p:spPr>
            </p:pic>
          </p:grpSp>
          <p:pic>
            <p:nvPicPr>
              <p:cNvPr id="9" name="図 8"/>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2767800" y="3236044"/>
                <a:ext cx="3667392" cy="552995"/>
              </a:xfrm>
              <a:prstGeom prst="rect">
                <a:avLst/>
              </a:prstGeom>
            </p:spPr>
          </p:pic>
        </p:grpSp>
        <p:pic>
          <p:nvPicPr>
            <p:cNvPr id="19" name="図 18"/>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683568" y="1928509"/>
              <a:ext cx="3667392" cy="1044228"/>
            </a:xfrm>
            <a:prstGeom prst="rect">
              <a:avLst/>
            </a:prstGeom>
          </p:spPr>
        </p:pic>
      </p:grpSp>
    </p:spTree>
    <p:extLst>
      <p:ext uri="{BB962C8B-B14F-4D97-AF65-F5344CB8AC3E}">
        <p14:creationId xmlns:p14="http://schemas.microsoft.com/office/powerpoint/2010/main" val="32421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    トピックモデルとして見るサッカーのプレー </a:t>
            </a:r>
            <a:endParaRPr kumimoji="1"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5</a:t>
            </a:fld>
            <a:endParaRPr kumimoji="1" lang="ja-JP" altLang="en-US"/>
          </a:p>
        </p:txBody>
      </p:sp>
      <p:graphicFrame>
        <p:nvGraphicFramePr>
          <p:cNvPr id="7" name="表 6"/>
          <p:cNvGraphicFramePr>
            <a:graphicFrameLocks noGrp="1"/>
          </p:cNvGraphicFramePr>
          <p:nvPr>
            <p:extLst/>
          </p:nvPr>
        </p:nvGraphicFramePr>
        <p:xfrm>
          <a:off x="335717" y="1333481"/>
          <a:ext cx="8649980" cy="4808994"/>
        </p:xfrm>
        <a:graphic>
          <a:graphicData uri="http://schemas.openxmlformats.org/drawingml/2006/table">
            <a:tbl>
              <a:tblPr firstRow="1" bandRow="1">
                <a:tableStyleId>{8EC20E35-A176-4012-BC5E-935CFFF8708E}</a:tableStyleId>
              </a:tblPr>
              <a:tblGrid>
                <a:gridCol w="4171979"/>
                <a:gridCol w="4478001"/>
              </a:tblGrid>
              <a:tr h="313779">
                <a:tc>
                  <a:txBody>
                    <a:bodyPr/>
                    <a:lstStyle/>
                    <a:p>
                      <a:r>
                        <a:rPr kumimoji="1" lang="ja-JP" altLang="en-US" sz="1600" u="sng" dirty="0" smtClean="0"/>
                        <a:t>自然言語処理における論理</a:t>
                      </a:r>
                      <a:endParaRPr kumimoji="1" lang="en-US" altLang="ja-JP" sz="1600" u="sng" dirty="0" smtClean="0"/>
                    </a:p>
                  </a:txBody>
                  <a:tcPr anchor="ctr"/>
                </a:tc>
                <a:tc>
                  <a:txBody>
                    <a:bodyPr/>
                    <a:lstStyle/>
                    <a:p>
                      <a:r>
                        <a:rPr lang="ja-JP" altLang="en-US" sz="1600" u="sng" dirty="0" smtClean="0"/>
                        <a:t>サッカーにおける論理</a:t>
                      </a:r>
                      <a:endParaRPr lang="en-US" altLang="ja-JP" sz="1600" u="sng" dirty="0"/>
                    </a:p>
                  </a:txBody>
                  <a:tcPr anchor="ctr"/>
                </a:tc>
              </a:tr>
              <a:tr h="973078">
                <a:tc>
                  <a:txBody>
                    <a:bodyPr/>
                    <a:lstStyle/>
                    <a:p>
                      <a:pPr algn="l"/>
                      <a:r>
                        <a:rPr kumimoji="1" lang="ja-JP" altLang="en-US" sz="1600" b="0" dirty="0" smtClean="0">
                          <a:latin typeface="HG丸ｺﾞｼｯｸM-PRO" panose="020F0600000000000000" pitchFamily="50" charset="-128"/>
                          <a:ea typeface="HG丸ｺﾞｼｯｸM-PRO" panose="020F0600000000000000" pitchFamily="50" charset="-128"/>
                        </a:rPr>
                        <a:t>文はいくつかのトピック</a:t>
                      </a:r>
                      <a:r>
                        <a:rPr kumimoji="1" lang="en-US" altLang="ja-JP" sz="1600" b="0" dirty="0" smtClean="0">
                          <a:latin typeface="HG丸ｺﾞｼｯｸM-PRO" panose="020F0600000000000000" pitchFamily="50" charset="-128"/>
                          <a:ea typeface="HG丸ｺﾞｼｯｸM-PRO" panose="020F0600000000000000" pitchFamily="50" charset="-128"/>
                        </a:rPr>
                        <a:t>(</a:t>
                      </a:r>
                      <a:r>
                        <a:rPr kumimoji="1" lang="ja-JP" altLang="en-US" sz="1600" b="0" dirty="0" smtClean="0">
                          <a:latin typeface="HG丸ｺﾞｼｯｸM-PRO" panose="020F0600000000000000" pitchFamily="50" charset="-128"/>
                          <a:ea typeface="HG丸ｺﾞｼｯｸM-PRO" panose="020F0600000000000000" pitchFamily="50" charset="-128"/>
                        </a:rPr>
                        <a:t>話題</a:t>
                      </a:r>
                      <a:r>
                        <a:rPr kumimoji="1" lang="en-US" altLang="ja-JP" sz="1600" b="0" dirty="0" smtClean="0">
                          <a:latin typeface="HG丸ｺﾞｼｯｸM-PRO" panose="020F0600000000000000" pitchFamily="50" charset="-128"/>
                          <a:ea typeface="HG丸ｺﾞｼｯｸM-PRO" panose="020F0600000000000000" pitchFamily="50" charset="-128"/>
                        </a:rPr>
                        <a:t>)</a:t>
                      </a:r>
                      <a:r>
                        <a:rPr kumimoji="1" lang="ja-JP" altLang="en-US" sz="1600" b="0" dirty="0" smtClean="0">
                          <a:latin typeface="HG丸ｺﾞｼｯｸM-PRO" panose="020F0600000000000000" pitchFamily="50" charset="-128"/>
                          <a:ea typeface="HG丸ｺﾞｼｯｸM-PRO" panose="020F0600000000000000" pitchFamily="50" charset="-128"/>
                        </a:rPr>
                        <a:t>の重み付き和で構成されている</a:t>
                      </a:r>
                    </a:p>
                  </a:txBody>
                  <a:tcPr anchor="ctr"/>
                </a:tc>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ボール奪取時の状況やチームの特性に応じて、「一連の攻撃」はそれらから判断される</a:t>
                      </a:r>
                      <a:r>
                        <a:rPr kumimoji="1" lang="en-US" altLang="ja-JP" sz="1600" dirty="0" smtClean="0">
                          <a:latin typeface="HG丸ｺﾞｼｯｸM-PRO" panose="020F0600000000000000" pitchFamily="50" charset="-128"/>
                          <a:ea typeface="HG丸ｺﾞｼｯｸM-PRO" panose="020F0600000000000000" pitchFamily="50" charset="-128"/>
                        </a:rPr>
                        <a:t/>
                      </a:r>
                      <a:br>
                        <a:rPr kumimoji="1" lang="en-US" altLang="ja-JP" sz="1600" dirty="0" smtClean="0">
                          <a:latin typeface="HG丸ｺﾞｼｯｸM-PRO" panose="020F0600000000000000" pitchFamily="50" charset="-128"/>
                          <a:ea typeface="HG丸ｺﾞｼｯｸM-PRO" panose="020F0600000000000000" pitchFamily="50" charset="-128"/>
                        </a:rPr>
                      </a:br>
                      <a:r>
                        <a:rPr kumimoji="1" lang="ja-JP" altLang="en-US" sz="1600" dirty="0" smtClean="0">
                          <a:latin typeface="HG丸ｺﾞｼｯｸM-PRO" panose="020F0600000000000000" pitchFamily="50" charset="-128"/>
                          <a:ea typeface="HG丸ｺﾞｼｯｸM-PRO" panose="020F0600000000000000" pitchFamily="50" charset="-128"/>
                        </a:rPr>
                        <a:t>攻撃パターンの重み付き和で表現される</a:t>
                      </a:r>
                    </a:p>
                  </a:txBody>
                  <a:tcPr anchor="ctr"/>
                </a:tc>
              </a:tr>
              <a:tr h="973078">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トピックごとに使われやすい単語の分布がある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latin typeface="HG丸ｺﾞｼｯｸM-PRO" panose="020F0600000000000000" pitchFamily="50" charset="-128"/>
                          <a:ea typeface="HG丸ｺﾞｼｯｸM-PRO" panose="020F0600000000000000" pitchFamily="50" charset="-128"/>
                        </a:rPr>
                        <a:t>攻撃パターンごとに選択されやすいアクションや起こりやすい選手配置がある</a:t>
                      </a:r>
                      <a:endParaRPr lang="en-US" altLang="ja-JP" sz="1600" dirty="0" smtClean="0">
                        <a:latin typeface="HG丸ｺﾞｼｯｸM-PRO" panose="020F0600000000000000" pitchFamily="50" charset="-128"/>
                        <a:ea typeface="HG丸ｺﾞｼｯｸM-PRO" panose="020F0600000000000000" pitchFamily="50" charset="-128"/>
                      </a:endParaRPr>
                    </a:p>
                  </a:txBody>
                  <a:tcPr anchor="ctr"/>
                </a:tc>
              </a:tr>
              <a:tr h="973078">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文は、トピック→単語の順番にサンプリングしたものである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latin typeface="HG丸ｺﾞｼｯｸM-PRO" panose="020F0600000000000000" pitchFamily="50" charset="-128"/>
                          <a:ea typeface="HG丸ｺﾞｼｯｸM-PRO" panose="020F0600000000000000" pitchFamily="50" charset="-128"/>
                        </a:rPr>
                        <a:t>一連のプレーは攻撃パターン→アクション</a:t>
                      </a:r>
                      <a:r>
                        <a:rPr lang="en-US" altLang="ja-JP" sz="1600" dirty="0" smtClean="0">
                          <a:latin typeface="HG丸ｺﾞｼｯｸM-PRO" panose="020F0600000000000000" pitchFamily="50" charset="-128"/>
                          <a:ea typeface="HG丸ｺﾞｼｯｸM-PRO" panose="020F0600000000000000" pitchFamily="50" charset="-128"/>
                        </a:rPr>
                        <a:t>/</a:t>
                      </a:r>
                      <a:r>
                        <a:rPr lang="ja-JP" altLang="en-US" sz="1600" dirty="0" smtClean="0">
                          <a:latin typeface="HG丸ｺﾞｼｯｸM-PRO" panose="020F0600000000000000" pitchFamily="50" charset="-128"/>
                          <a:ea typeface="HG丸ｺﾞｼｯｸM-PRO" panose="020F0600000000000000" pitchFamily="50" charset="-128"/>
                        </a:rPr>
                        <a:t>配置の順番にサンプリングしたものである</a:t>
                      </a:r>
                      <a:endParaRPr lang="en-US" altLang="ja-JP" sz="1600" dirty="0" smtClean="0">
                        <a:latin typeface="HG丸ｺﾞｼｯｸM-PRO" panose="020F0600000000000000" pitchFamily="50" charset="-128"/>
                        <a:ea typeface="HG丸ｺﾞｼｯｸM-PRO" panose="020F0600000000000000" pitchFamily="50" charset="-128"/>
                      </a:endParaRPr>
                    </a:p>
                  </a:txBody>
                  <a:tcPr anchor="ctr"/>
                </a:tc>
              </a:tr>
              <a:tr h="1454793">
                <a:tc>
                  <a:txBody>
                    <a:bodyPr/>
                    <a:lstStyle/>
                    <a:p>
                      <a:pPr algn="l"/>
                      <a:r>
                        <a:rPr kumimoji="1" lang="ja-JP" altLang="en-US" sz="1600" dirty="0" smtClean="0">
                          <a:latin typeface="HG丸ｺﾞｼｯｸM-PRO" panose="020F0600000000000000" pitchFamily="50" charset="-128"/>
                          <a:ea typeface="HG丸ｺﾞｼｯｸM-PRO" panose="020F0600000000000000" pitchFamily="50" charset="-128"/>
                        </a:rPr>
                        <a:t>文の中での単語の順番は不問</a:t>
                      </a:r>
                      <a:br>
                        <a:rPr kumimoji="1" lang="ja-JP" altLang="en-US" sz="1600" dirty="0" smtClean="0">
                          <a:latin typeface="HG丸ｺﾞｼｯｸM-PRO" panose="020F0600000000000000" pitchFamily="50" charset="-128"/>
                          <a:ea typeface="HG丸ｺﾞｼｯｸM-PRO" panose="020F0600000000000000" pitchFamily="50" charset="-128"/>
                        </a:rPr>
                      </a:br>
                      <a:r>
                        <a:rPr kumimoji="1" lang="ja-JP" altLang="en-US" sz="1600" dirty="0" smtClean="0">
                          <a:latin typeface="HG丸ｺﾞｼｯｸM-PRO" panose="020F0600000000000000" pitchFamily="50" charset="-128"/>
                          <a:ea typeface="HG丸ｺﾞｼｯｸM-PRO" panose="020F0600000000000000" pitchFamily="50" charset="-128"/>
                        </a:rPr>
                        <a:t>単語があれば意味のある文の復元は可能</a:t>
                      </a:r>
                    </a:p>
                  </a:txBody>
                  <a:tcPr anchor="ctr"/>
                </a:tc>
                <a:tc>
                  <a:txBody>
                    <a:bodyPr/>
                    <a:lstStyle/>
                    <a:p>
                      <a:pPr algn="l"/>
                      <a:r>
                        <a:rPr lang="ja-JP" altLang="en-US" sz="1600" dirty="0" smtClean="0">
                          <a:latin typeface="HG丸ｺﾞｼｯｸM-PRO" panose="020F0600000000000000" pitchFamily="50" charset="-128"/>
                          <a:ea typeface="HG丸ｺﾞｼｯｸM-PRO" panose="020F0600000000000000" pitchFamily="50" charset="-128"/>
                        </a:rPr>
                        <a:t>一連のプレー内部の順番を問わないことの意味</a:t>
                      </a:r>
                      <a:endParaRPr lang="en-US" altLang="ja-JP" sz="1600" dirty="0" smtClean="0">
                        <a:latin typeface="HG丸ｺﾞｼｯｸM-PRO" panose="020F0600000000000000" pitchFamily="50" charset="-128"/>
                        <a:ea typeface="HG丸ｺﾞｼｯｸM-PRO" panose="020F0600000000000000" pitchFamily="50" charset="-128"/>
                      </a:endParaRPr>
                    </a:p>
                    <a:p>
                      <a:pPr marL="285750" indent="-285750" algn="l">
                        <a:buFont typeface="Arial" panose="020B0604020202020204" pitchFamily="34" charset="0"/>
                        <a:buChar char="•"/>
                      </a:pPr>
                      <a:r>
                        <a:rPr lang="ja-JP" altLang="en-US" sz="1600" dirty="0" smtClean="0">
                          <a:latin typeface="HG丸ｺﾞｼｯｸM-PRO" panose="020F0600000000000000" pitchFamily="50" charset="-128"/>
                          <a:ea typeface="HG丸ｺﾞｼｯｸM-PRO" panose="020F0600000000000000" pitchFamily="50" charset="-128"/>
                        </a:rPr>
                        <a:t>時系列データが格段に扱いやすくなる</a:t>
                      </a:r>
                      <a:endParaRPr lang="en-US" altLang="ja-JP" sz="1600" dirty="0" smtClean="0">
                        <a:latin typeface="HG丸ｺﾞｼｯｸM-PRO" panose="020F0600000000000000" pitchFamily="50" charset="-128"/>
                        <a:ea typeface="HG丸ｺﾞｼｯｸM-PRO" panose="020F0600000000000000" pitchFamily="50" charset="-128"/>
                      </a:endParaRPr>
                    </a:p>
                    <a:p>
                      <a:pPr marL="285750" indent="-285750" algn="l">
                        <a:buFont typeface="Arial" panose="020B0604020202020204" pitchFamily="34" charset="0"/>
                        <a:buChar char="•"/>
                      </a:pPr>
                      <a:r>
                        <a:rPr lang="ja-JP" altLang="en-US" sz="1600" dirty="0" smtClean="0">
                          <a:latin typeface="HG丸ｺﾞｼｯｸM-PRO" panose="020F0600000000000000" pitchFamily="50" charset="-128"/>
                          <a:ea typeface="HG丸ｺﾞｼｯｸM-PRO" panose="020F0600000000000000" pitchFamily="50" charset="-128"/>
                        </a:rPr>
                        <a:t>単語を適切に設定すれば、実質的にプレー展開は定まる</a:t>
                      </a:r>
                      <a:endParaRPr lang="en-US" altLang="ja-JP" sz="1600" dirty="0" smtClean="0">
                        <a:latin typeface="HG丸ｺﾞｼｯｸM-PRO" panose="020F0600000000000000" pitchFamily="50" charset="-128"/>
                        <a:ea typeface="HG丸ｺﾞｼｯｸM-PRO" panose="020F0600000000000000" pitchFamily="50" charset="-128"/>
                      </a:endParaRPr>
                    </a:p>
                    <a:p>
                      <a:pPr marL="285750" indent="-285750" algn="l">
                        <a:buFont typeface="Arial" panose="020B0604020202020204" pitchFamily="34" charset="0"/>
                        <a:buChar char="•"/>
                      </a:pPr>
                      <a:r>
                        <a:rPr lang="ja-JP" altLang="en-US" sz="1600" dirty="0" smtClean="0">
                          <a:solidFill>
                            <a:srgbClr val="FF0000"/>
                          </a:solidFill>
                          <a:latin typeface="HG丸ｺﾞｼｯｸM-PRO" panose="020F0600000000000000" pitchFamily="50" charset="-128"/>
                          <a:ea typeface="HG丸ｺﾞｼｯｸM-PRO" panose="020F0600000000000000" pitchFamily="50" charset="-128"/>
                        </a:rPr>
                        <a:t>ただしそのための単語生成方法の検討が必要</a:t>
                      </a:r>
                      <a:r>
                        <a:rPr lang="en-US" altLang="ja-JP" sz="1600" dirty="0" smtClean="0">
                          <a:solidFill>
                            <a:srgbClr val="FF0000"/>
                          </a:solidFill>
                          <a:latin typeface="HG丸ｺﾞｼｯｸM-PRO" panose="020F0600000000000000" pitchFamily="50" charset="-128"/>
                          <a:ea typeface="HG丸ｺﾞｼｯｸM-PRO" panose="020F0600000000000000" pitchFamily="50" charset="-128"/>
                        </a:rPr>
                        <a:t>(</a:t>
                      </a:r>
                      <a:r>
                        <a:rPr lang="ja-JP" altLang="en-US" sz="1600" dirty="0" smtClean="0">
                          <a:solidFill>
                            <a:srgbClr val="FF0000"/>
                          </a:solidFill>
                          <a:latin typeface="HG丸ｺﾞｼｯｸM-PRO" panose="020F0600000000000000" pitchFamily="50" charset="-128"/>
                          <a:ea typeface="HG丸ｺﾞｼｯｸM-PRO" panose="020F0600000000000000" pitchFamily="50" charset="-128"/>
                        </a:rPr>
                        <a:t>自然言語処理との違い</a:t>
                      </a:r>
                      <a:r>
                        <a:rPr lang="en-US" altLang="ja-JP" sz="1600" dirty="0" smtClean="0">
                          <a:solidFill>
                            <a:srgbClr val="FF0000"/>
                          </a:solidFill>
                          <a:latin typeface="HG丸ｺﾞｼｯｸM-PRO" panose="020F0600000000000000" pitchFamily="50" charset="-128"/>
                          <a:ea typeface="HG丸ｺﾞｼｯｸM-PRO" panose="020F0600000000000000" pitchFamily="50" charset="-128"/>
                        </a:rPr>
                        <a:t>)</a:t>
                      </a:r>
                    </a:p>
                  </a:txBody>
                  <a:tcPr anchor="ctr"/>
                </a:tc>
              </a:tr>
            </a:tbl>
          </a:graphicData>
        </a:graphic>
      </p:graphicFrame>
    </p:spTree>
    <p:extLst>
      <p:ext uri="{BB962C8B-B14F-4D97-AF65-F5344CB8AC3E}">
        <p14:creationId xmlns:p14="http://schemas.microsoft.com/office/powerpoint/2010/main" val="128230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smtClean="0"/>
              <a:t>文と単語の作り方のイメージ</a:t>
            </a:r>
            <a:endParaRPr kumimoji="1" lang="ja-JP" altLang="en-US"/>
          </a:p>
        </p:txBody>
      </p:sp>
      <p:sp>
        <p:nvSpPr>
          <p:cNvPr id="7" name="コンテンツ プレースホルダー 6"/>
          <p:cNvSpPr>
            <a:spLocks noGrp="1"/>
          </p:cNvSpPr>
          <p:nvPr>
            <p:ph idx="1"/>
          </p:nvPr>
        </p:nvSpPr>
        <p:spPr/>
        <p:txBody>
          <a:bodyPr/>
          <a:lstStyle/>
          <a:p>
            <a:r>
              <a:rPr lang="ja-JP" altLang="en-US" dirty="0" smtClean="0"/>
              <a:t>サッカーの攻撃におけるトピックモデルの考え方</a:t>
            </a:r>
            <a:endParaRPr lang="en-US" altLang="ja-JP" dirty="0" smtClean="0"/>
          </a:p>
          <a:p>
            <a:pPr lvl="1"/>
            <a:r>
              <a:rPr lang="ja-JP" altLang="en-US" dirty="0" smtClean="0"/>
              <a:t>ボールタッチデータ</a:t>
            </a:r>
            <a:r>
              <a:rPr lang="ja-JP" altLang="en-US" dirty="0"/>
              <a:t>における攻撃番号ごとにユニーク</a:t>
            </a:r>
            <a:r>
              <a:rPr lang="ja-JP" altLang="en-US" dirty="0" smtClean="0"/>
              <a:t>な「文書」とみなす</a:t>
            </a:r>
            <a:endParaRPr lang="en-US" altLang="ja-JP" dirty="0"/>
          </a:p>
          <a:p>
            <a:pPr lvl="1"/>
            <a:r>
              <a:rPr kumimoji="1" lang="ja-JP" altLang="en-US" dirty="0" smtClean="0"/>
              <a:t>攻撃中の現象を説明するような値を「単語」とみなす</a:t>
            </a:r>
            <a:endParaRPr kumimoji="1" lang="en-US" altLang="ja-JP" dirty="0" smtClean="0"/>
          </a:p>
          <a:p>
            <a:pPr lvl="2"/>
            <a:r>
              <a:rPr lang="ja-JP" altLang="en-US" dirty="0"/>
              <a:t>攻撃中</a:t>
            </a:r>
            <a:r>
              <a:rPr lang="ja-JP" altLang="en-US" dirty="0" smtClean="0"/>
              <a:t>のボール位置や選手配置、起こったアクション　</a:t>
            </a:r>
            <a:r>
              <a:rPr lang="ja-JP" altLang="en-US" dirty="0" smtClean="0"/>
              <a:t>など</a:t>
            </a:r>
            <a:endParaRPr lang="en-US" altLang="ja-JP" dirty="0" smtClean="0"/>
          </a:p>
          <a:p>
            <a:pPr lvl="1"/>
            <a:r>
              <a:rPr lang="ja-JP" altLang="en-US" dirty="0" smtClean="0"/>
              <a:t>各トピックが「攻撃パターン」に相当する</a:t>
            </a:r>
            <a:endParaRPr lang="en-US" altLang="ja-JP" dirty="0" smtClean="0"/>
          </a:p>
          <a:p>
            <a:pPr lvl="2"/>
            <a:r>
              <a:rPr lang="ja-JP" altLang="en-US" dirty="0" smtClean="0"/>
              <a:t>一連の攻撃は、トピックの重み付き和で表現される</a:t>
            </a:r>
            <a:endParaRPr kumimoji="1" lang="en-US" altLang="ja-JP" dirty="0" smtClean="0"/>
          </a:p>
          <a:p>
            <a:endParaRPr lang="en-US" altLang="ja-JP" dirty="0"/>
          </a:p>
        </p:txBody>
      </p:sp>
      <p:sp>
        <p:nvSpPr>
          <p:cNvPr id="5" name="スライド番号プレースホルダー 4"/>
          <p:cNvSpPr>
            <a:spLocks noGrp="1"/>
          </p:cNvSpPr>
          <p:nvPr>
            <p:ph type="sldNum" sz="quarter" idx="12"/>
          </p:nvPr>
        </p:nvSpPr>
        <p:spPr/>
        <p:txBody>
          <a:bodyPr/>
          <a:lstStyle/>
          <a:p>
            <a:fld id="{26D63DF9-FE85-4E18-AD75-E249AD29C6E2}" type="slidenum">
              <a:rPr kumimoji="1" lang="ja-JP" altLang="en-US" smtClean="0"/>
              <a:t>6</a:t>
            </a:fld>
            <a:endParaRPr kumimoji="1" lang="ja-JP" altLang="en-US"/>
          </a:p>
        </p:txBody>
      </p:sp>
      <p:pic>
        <p:nvPicPr>
          <p:cNvPr id="1026" name="Picture 2" descr="http://www.sozai-library.com/wp-content/uploads/2013/07/00969-450x337.jp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8574" y="5043610"/>
            <a:ext cx="7273826" cy="1841774"/>
          </a:xfrm>
          <a:prstGeom prst="rect">
            <a:avLst/>
          </a:prstGeom>
          <a:noFill/>
          <a:scene3d>
            <a:camera prst="perspectiveRelaxedModerately" fov="7200000"/>
            <a:lightRig rig="threePt" dir="t"/>
          </a:scene3d>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3">
            <a:duotone>
              <a:schemeClr val="accent1">
                <a:shade val="45000"/>
                <a:satMod val="135000"/>
              </a:schemeClr>
              <a:prstClr val="white"/>
            </a:duotone>
          </a:blip>
          <a:stretch>
            <a:fillRect/>
          </a:stretch>
        </p:blipFill>
        <p:spPr>
          <a:xfrm>
            <a:off x="2699792" y="5245051"/>
            <a:ext cx="865707" cy="609653"/>
          </a:xfrm>
          <a:prstGeom prst="rect">
            <a:avLst/>
          </a:prstGeom>
        </p:spPr>
      </p:pic>
      <p:pic>
        <p:nvPicPr>
          <p:cNvPr id="15" name="図 14"/>
          <p:cNvPicPr>
            <a:picLocks noChangeAspect="1"/>
          </p:cNvPicPr>
          <p:nvPr/>
        </p:nvPicPr>
        <p:blipFill>
          <a:blip r:embed="rId3">
            <a:duotone>
              <a:schemeClr val="accent1">
                <a:shade val="45000"/>
                <a:satMod val="135000"/>
              </a:schemeClr>
              <a:prstClr val="white"/>
            </a:duotone>
          </a:blip>
          <a:stretch>
            <a:fillRect/>
          </a:stretch>
        </p:blipFill>
        <p:spPr>
          <a:xfrm>
            <a:off x="5344876" y="5839515"/>
            <a:ext cx="865707" cy="609653"/>
          </a:xfrm>
          <a:prstGeom prst="rect">
            <a:avLst/>
          </a:prstGeom>
        </p:spPr>
      </p:pic>
      <p:pic>
        <p:nvPicPr>
          <p:cNvPr id="17" name="図 16"/>
          <p:cNvPicPr>
            <a:picLocks noChangeAspect="1"/>
          </p:cNvPicPr>
          <p:nvPr/>
        </p:nvPicPr>
        <p:blipFill>
          <a:blip r:embed="rId3">
            <a:duotone>
              <a:schemeClr val="accent1">
                <a:shade val="45000"/>
                <a:satMod val="135000"/>
              </a:schemeClr>
              <a:prstClr val="white"/>
            </a:duotone>
          </a:blip>
          <a:stretch>
            <a:fillRect/>
          </a:stretch>
        </p:blipFill>
        <p:spPr>
          <a:xfrm>
            <a:off x="2242139" y="5719455"/>
            <a:ext cx="865707" cy="609653"/>
          </a:xfrm>
          <a:prstGeom prst="rect">
            <a:avLst/>
          </a:prstGeom>
        </p:spPr>
      </p:pic>
      <p:pic>
        <p:nvPicPr>
          <p:cNvPr id="18"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68427" y="5101583"/>
            <a:ext cx="866856" cy="6067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73273" y="5963019"/>
            <a:ext cx="866856" cy="6067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77505" y="5463736"/>
            <a:ext cx="866856" cy="6067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993176" y="5486497"/>
            <a:ext cx="866856" cy="606799"/>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a:blip r:embed="rId3">
            <a:duotone>
              <a:schemeClr val="accent1">
                <a:shade val="45000"/>
                <a:satMod val="135000"/>
              </a:schemeClr>
              <a:prstClr val="white"/>
            </a:duotone>
          </a:blip>
          <a:stretch>
            <a:fillRect/>
          </a:stretch>
        </p:blipFill>
        <p:spPr>
          <a:xfrm>
            <a:off x="3713860" y="5245051"/>
            <a:ext cx="865707" cy="609653"/>
          </a:xfrm>
          <a:prstGeom prst="rect">
            <a:avLst/>
          </a:prstGeom>
        </p:spPr>
      </p:pic>
      <p:pic>
        <p:nvPicPr>
          <p:cNvPr id="23" name="図 22"/>
          <p:cNvPicPr>
            <a:picLocks noChangeAspect="1"/>
          </p:cNvPicPr>
          <p:nvPr/>
        </p:nvPicPr>
        <p:blipFill>
          <a:blip r:embed="rId3">
            <a:duotone>
              <a:schemeClr val="accent1">
                <a:shade val="45000"/>
                <a:satMod val="135000"/>
              </a:schemeClr>
              <a:prstClr val="white"/>
            </a:duotone>
          </a:blip>
          <a:stretch>
            <a:fillRect/>
          </a:stretch>
        </p:blipFill>
        <p:spPr>
          <a:xfrm>
            <a:off x="4749453" y="5276485"/>
            <a:ext cx="865707" cy="609653"/>
          </a:xfrm>
          <a:prstGeom prst="rect">
            <a:avLst/>
          </a:prstGeom>
        </p:spPr>
      </p:pic>
      <p:pic>
        <p:nvPicPr>
          <p:cNvPr id="24"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883831" y="5462955"/>
            <a:ext cx="866856" cy="606799"/>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104716" y="6142855"/>
            <a:ext cx="221632" cy="221170"/>
          </a:xfrm>
          <a:prstGeom prst="rect">
            <a:avLst/>
          </a:prstGeom>
        </p:spPr>
      </p:pic>
      <p:pic>
        <p:nvPicPr>
          <p:cNvPr id="27" name="図 26"/>
          <p:cNvPicPr>
            <a:picLocks noChangeAspect="1"/>
          </p:cNvPicPr>
          <p:nvPr/>
        </p:nvPicPr>
        <p:blipFill>
          <a:blip r:embed="rId3">
            <a:duotone>
              <a:schemeClr val="accent1">
                <a:shade val="45000"/>
                <a:satMod val="135000"/>
              </a:schemeClr>
              <a:prstClr val="white"/>
            </a:duotone>
          </a:blip>
          <a:stretch>
            <a:fillRect/>
          </a:stretch>
        </p:blipFill>
        <p:spPr>
          <a:xfrm>
            <a:off x="3497627" y="5850551"/>
            <a:ext cx="865707" cy="609653"/>
          </a:xfrm>
          <a:prstGeom prst="rect">
            <a:avLst/>
          </a:prstGeom>
        </p:spPr>
      </p:pic>
      <p:cxnSp>
        <p:nvCxnSpPr>
          <p:cNvPr id="25" name="直線矢印コネクタ 24"/>
          <p:cNvCxnSpPr/>
          <p:nvPr/>
        </p:nvCxnSpPr>
        <p:spPr>
          <a:xfrm>
            <a:off x="3018261" y="6196103"/>
            <a:ext cx="853581" cy="123229"/>
          </a:xfrm>
          <a:prstGeom prst="straightConnector1">
            <a:avLst/>
          </a:prstGeom>
          <a:ln w="57150">
            <a:solidFill>
              <a:srgbClr val="FF66CC"/>
            </a:solidFill>
            <a:tailEnd type="triangle"/>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400710" y="5869189"/>
            <a:ext cx="1061378" cy="348883"/>
          </a:xfrm>
          <a:prstGeom prst="straightConnector1">
            <a:avLst/>
          </a:prstGeom>
          <a:ln w="57150">
            <a:solidFill>
              <a:srgbClr val="FF66CC"/>
            </a:solidFill>
            <a:tailEnd type="triangle"/>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836110" y="3459434"/>
            <a:ext cx="1863683" cy="1609454"/>
            <a:chOff x="836110" y="3212976"/>
            <a:chExt cx="1863683" cy="1609454"/>
          </a:xfrm>
        </p:grpSpPr>
        <p:sp>
          <p:nvSpPr>
            <p:cNvPr id="32" name="テキスト ボックス 31"/>
            <p:cNvSpPr txBox="1"/>
            <p:nvPr/>
          </p:nvSpPr>
          <p:spPr>
            <a:xfrm>
              <a:off x="836110" y="3212976"/>
              <a:ext cx="1287618" cy="307777"/>
            </a:xfrm>
            <a:prstGeom prst="rect">
              <a:avLst/>
            </a:prstGeom>
            <a:noFill/>
          </p:spPr>
          <p:txBody>
            <a:bodyPr wrap="square" rtlCol="0">
              <a:spAutoFit/>
            </a:bodyPr>
            <a:lstStyle/>
            <a:p>
              <a:r>
                <a:rPr lang="en-US" altLang="ja-JP" sz="1400" dirty="0" smtClean="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攻撃開始</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34" name="角丸四角形吹き出し 33"/>
            <p:cNvSpPr/>
            <p:nvPr/>
          </p:nvSpPr>
          <p:spPr>
            <a:xfrm>
              <a:off x="898575" y="3520753"/>
              <a:ext cx="1801218" cy="1301677"/>
            </a:xfrm>
            <a:prstGeom prst="wedgeRoundRectCallout">
              <a:avLst>
                <a:gd name="adj1" fmla="val 30430"/>
                <a:gd name="adj2" fmla="val 61223"/>
                <a:gd name="adj3" fmla="val 16667"/>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ボール位置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選手配置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アクション</a:t>
              </a:r>
            </a:p>
          </p:txBody>
        </p:sp>
      </p:grpSp>
      <p:sp>
        <p:nvSpPr>
          <p:cNvPr id="38" name="テキスト ボックス 37"/>
          <p:cNvSpPr txBox="1"/>
          <p:nvPr/>
        </p:nvSpPr>
        <p:spPr>
          <a:xfrm>
            <a:off x="5220072" y="4097634"/>
            <a:ext cx="583225" cy="461665"/>
          </a:xfrm>
          <a:prstGeom prst="rect">
            <a:avLst/>
          </a:prstGeom>
          <a:noFill/>
        </p:spPr>
        <p:txBody>
          <a:bodyPr wrap="square" rtlCol="0">
            <a:spAutoFit/>
          </a:bodyPr>
          <a:lstStyle/>
          <a:p>
            <a:r>
              <a:rPr lang="en-US" altLang="ja-JP" sz="2400" dirty="0" smtClean="0">
                <a:latin typeface="+mn-ea"/>
              </a:rPr>
              <a:t>…</a:t>
            </a:r>
            <a:endParaRPr kumimoji="1" lang="ja-JP" altLang="en-US" sz="2400" dirty="0">
              <a:latin typeface="+mn-ea"/>
            </a:endParaRPr>
          </a:p>
        </p:txBody>
      </p:sp>
      <p:grpSp>
        <p:nvGrpSpPr>
          <p:cNvPr id="36" name="グループ化 35"/>
          <p:cNvGrpSpPr/>
          <p:nvPr/>
        </p:nvGrpSpPr>
        <p:grpSpPr>
          <a:xfrm>
            <a:off x="5905870" y="3462308"/>
            <a:ext cx="1838492" cy="1608935"/>
            <a:chOff x="4559463" y="3215850"/>
            <a:chExt cx="1838492" cy="1608935"/>
          </a:xfrm>
        </p:grpSpPr>
        <p:sp>
          <p:nvSpPr>
            <p:cNvPr id="39" name="角丸四角形吹き出し 38"/>
            <p:cNvSpPr/>
            <p:nvPr/>
          </p:nvSpPr>
          <p:spPr>
            <a:xfrm>
              <a:off x="4572001" y="3523108"/>
              <a:ext cx="1825954" cy="1301677"/>
            </a:xfrm>
            <a:prstGeom prst="wedgeRoundRectCallout">
              <a:avLst>
                <a:gd name="adj1" fmla="val -20833"/>
                <a:gd name="adj2" fmla="val 61862"/>
                <a:gd name="adj3" fmla="val 16667"/>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ボール位置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選手配置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アクション</a:t>
              </a:r>
            </a:p>
          </p:txBody>
        </p:sp>
        <p:sp>
          <p:nvSpPr>
            <p:cNvPr id="40" name="テキスト ボックス 39"/>
            <p:cNvSpPr txBox="1"/>
            <p:nvPr/>
          </p:nvSpPr>
          <p:spPr>
            <a:xfrm>
              <a:off x="4559463" y="3215850"/>
              <a:ext cx="1408995" cy="307777"/>
            </a:xfrm>
            <a:prstGeom prst="rect">
              <a:avLst/>
            </a:prstGeom>
            <a:noFill/>
          </p:spPr>
          <p:txBody>
            <a:bodyPr wrap="square" rtlCol="0">
              <a:spAutoFit/>
            </a:bodyPr>
            <a:lstStyle/>
            <a:p>
              <a:r>
                <a:rPr lang="en-US" altLang="ja-JP" sz="1400" dirty="0" smtClean="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攻撃終了</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43" name="グループ化 42"/>
          <p:cNvGrpSpPr/>
          <p:nvPr/>
        </p:nvGrpSpPr>
        <p:grpSpPr>
          <a:xfrm>
            <a:off x="3230069" y="3455617"/>
            <a:ext cx="1728689" cy="1608935"/>
            <a:chOff x="4559464" y="3215850"/>
            <a:chExt cx="1728689" cy="1608935"/>
          </a:xfrm>
        </p:grpSpPr>
        <p:sp>
          <p:nvSpPr>
            <p:cNvPr id="44" name="角丸四角形吹き出し 43"/>
            <p:cNvSpPr/>
            <p:nvPr/>
          </p:nvSpPr>
          <p:spPr>
            <a:xfrm>
              <a:off x="4572001" y="3523108"/>
              <a:ext cx="1716152" cy="1301677"/>
            </a:xfrm>
            <a:prstGeom prst="wedgeRoundRectCallout">
              <a:avLst>
                <a:gd name="adj1" fmla="val -20833"/>
                <a:gd name="adj2" fmla="val 61862"/>
                <a:gd name="adj3" fmla="val 16667"/>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ボール位置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選手配置</a:t>
              </a:r>
              <a:endParaRPr lang="en-US" altLang="ja-JP" dirty="0">
                <a:solidFill>
                  <a:sysClr val="windowText" lastClr="000000"/>
                </a:solidFill>
                <a:latin typeface="HG丸ｺﾞｼｯｸM-PRO" panose="020F0600000000000000" pitchFamily="50" charset="-128"/>
                <a:ea typeface="HG丸ｺﾞｼｯｸM-PRO" panose="020F0600000000000000" pitchFamily="50" charset="-128"/>
              </a:endParaRPr>
            </a:p>
            <a:p>
              <a:r>
                <a:rPr lang="ja-JP" altLang="en-US" dirty="0">
                  <a:solidFill>
                    <a:sysClr val="windowText" lastClr="000000"/>
                  </a:solidFill>
                  <a:latin typeface="HG丸ｺﾞｼｯｸM-PRO" panose="020F0600000000000000" pitchFamily="50" charset="-128"/>
                  <a:ea typeface="HG丸ｺﾞｼｯｸM-PRO" panose="020F0600000000000000" pitchFamily="50" charset="-128"/>
                </a:rPr>
                <a:t>アクション</a:t>
              </a:r>
            </a:p>
          </p:txBody>
        </p:sp>
        <p:sp>
          <p:nvSpPr>
            <p:cNvPr id="45" name="テキスト ボックス 44"/>
            <p:cNvSpPr txBox="1"/>
            <p:nvPr/>
          </p:nvSpPr>
          <p:spPr>
            <a:xfrm>
              <a:off x="4559464" y="3215850"/>
              <a:ext cx="1071594" cy="307777"/>
            </a:xfrm>
            <a:prstGeom prst="rect">
              <a:avLst/>
            </a:prstGeom>
            <a:noFill/>
          </p:spPr>
          <p:txBody>
            <a:bodyPr wrap="square" rtlCol="0">
              <a:spAutoFit/>
            </a:bodyPr>
            <a:lstStyle/>
            <a:p>
              <a:r>
                <a:rPr lang="en-US" altLang="ja-JP" sz="1400" dirty="0" smtClean="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攻撃中</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1028" name="Picture 4" descr="http://free-pictograms.com/material/117.jp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958757" y="5923073"/>
            <a:ext cx="866856" cy="606799"/>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p:cNvSpPr/>
          <p:nvPr/>
        </p:nvSpPr>
        <p:spPr>
          <a:xfrm>
            <a:off x="974034" y="3982154"/>
            <a:ext cx="1258025" cy="3227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11560" y="3451676"/>
            <a:ext cx="7273553" cy="16873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539552" y="3171402"/>
            <a:ext cx="1755480" cy="307777"/>
          </a:xfrm>
          <a:prstGeom prst="rect">
            <a:avLst/>
          </a:prstGeom>
          <a:noFill/>
        </p:spPr>
        <p:txBody>
          <a:bodyPr wrap="square" rtlCol="0">
            <a:spAutoFit/>
          </a:bodyPr>
          <a:lstStyle/>
          <a:p>
            <a:r>
              <a:rPr kumimoji="1" lang="ja-JP" altLang="en-US" sz="1400" dirty="0" smtClean="0">
                <a:latin typeface="HGP創英角ｺﾞｼｯｸUB" panose="020B0900000000000000" pitchFamily="50" charset="-128"/>
                <a:ea typeface="HGP創英角ｺﾞｼｯｸUB" panose="020B0900000000000000" pitchFamily="50" charset="-128"/>
              </a:rPr>
              <a:t>一連の攻撃＝文書</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49" name="テキスト ボックス 48"/>
          <p:cNvSpPr txBox="1"/>
          <p:nvPr/>
        </p:nvSpPr>
        <p:spPr>
          <a:xfrm>
            <a:off x="847721" y="3706318"/>
            <a:ext cx="1995020" cy="307777"/>
          </a:xfrm>
          <a:prstGeom prst="rect">
            <a:avLst/>
          </a:prstGeom>
          <a:noFill/>
        </p:spPr>
        <p:txBody>
          <a:bodyPr wrap="square" rtlCol="0">
            <a:spAutoFit/>
          </a:bodyPr>
          <a:lstStyle/>
          <a:p>
            <a:r>
              <a:rPr lang="ja-JP" altLang="en-US" sz="1400" dirty="0">
                <a:latin typeface="HGP創英角ｺﾞｼｯｸUB" panose="020B0900000000000000" pitchFamily="50" charset="-128"/>
                <a:ea typeface="HGP創英角ｺﾞｼｯｸUB" panose="020B0900000000000000" pitchFamily="50" charset="-128"/>
              </a:rPr>
              <a:t>攻撃中</a:t>
            </a:r>
            <a:r>
              <a:rPr lang="ja-JP" altLang="en-US" sz="1400" dirty="0" smtClean="0">
                <a:latin typeface="HGP創英角ｺﾞｼｯｸUB" panose="020B0900000000000000" pitchFamily="50" charset="-128"/>
                <a:ea typeface="HGP創英角ｺﾞｼｯｸUB" panose="020B0900000000000000" pitchFamily="50" charset="-128"/>
              </a:rPr>
              <a:t>の現象</a:t>
            </a:r>
            <a:r>
              <a:rPr kumimoji="1" lang="ja-JP" altLang="en-US" sz="1400" dirty="0" smtClean="0">
                <a:latin typeface="HGP創英角ｺﾞｼｯｸUB" panose="020B0900000000000000" pitchFamily="50" charset="-128"/>
                <a:ea typeface="HGP創英角ｺﾞｼｯｸUB" panose="020B0900000000000000" pitchFamily="50" charset="-128"/>
              </a:rPr>
              <a:t>＝単語</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020120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LDA</a:t>
            </a:r>
            <a:r>
              <a:rPr lang="ja-JP" altLang="en-US" dirty="0" smtClean="0"/>
              <a:t>を用いた類似プレーの抽出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50825" y="1052513"/>
                <a:ext cx="8569325" cy="2381988"/>
              </a:xfrm>
            </p:spPr>
            <p:txBody>
              <a:bodyPr/>
              <a:lstStyle/>
              <a:p>
                <a:r>
                  <a:rPr lang="ja-JP" altLang="en-US" dirty="0" smtClean="0"/>
                  <a:t>文書ごとに</a:t>
                </a:r>
                <a:r>
                  <a:rPr lang="ja-JP" altLang="en-US" dirty="0"/>
                  <a:t>付加されるトピック</a:t>
                </a:r>
                <a:r>
                  <a:rPr lang="ja-JP" altLang="en-US" dirty="0" smtClean="0"/>
                  <a:t>分布より類似プレー</a:t>
                </a:r>
                <a:r>
                  <a:rPr lang="ja-JP" altLang="en-US" dirty="0"/>
                  <a:t>を</a:t>
                </a:r>
                <a:r>
                  <a:rPr lang="ja-JP" altLang="en-US" dirty="0" smtClean="0"/>
                  <a:t>抽出する</a:t>
                </a:r>
                <a:endParaRPr lang="en-US" altLang="ja-JP" dirty="0" smtClean="0"/>
              </a:p>
              <a:p>
                <a:pPr marL="457200" lvl="1" indent="0">
                  <a:buNone/>
                </a:pPr>
                <a:r>
                  <a:rPr lang="ja-JP" altLang="en-US" dirty="0" smtClean="0"/>
                  <a:t>ある「一連の攻撃」</a:t>
                </a:r>
                <a14:m>
                  <m:oMath xmlns:m="http://schemas.openxmlformats.org/officeDocument/2006/math">
                    <m:sSub>
                      <m:sSubPr>
                        <m:ctrlPr>
                          <a:rPr lang="en-US" altLang="ja-JP" b="0" i="1" smtClean="0">
                            <a:latin typeface="Cambria Math"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𝑟𝑒𝑞</m:t>
                        </m:r>
                      </m:sub>
                    </m:sSub>
                  </m:oMath>
                </a14:m>
                <a:r>
                  <a:rPr lang="ja-JP" altLang="en-US" dirty="0" smtClean="0"/>
                  <a:t>に関して、</a:t>
                </a:r>
                <a:endParaRPr lang="en-US" altLang="ja-JP" dirty="0" smtClean="0"/>
              </a:p>
              <a:p>
                <a:pPr marL="1200150" lvl="2" indent="-342900">
                  <a:buFont typeface="+mj-lt"/>
                  <a:buAutoNum type="arabicPeriod"/>
                </a:pPr>
                <a:r>
                  <a:rPr lang="ja-JP" altLang="en-US" dirty="0" smtClean="0"/>
                  <a:t>ボールタッチ</a:t>
                </a:r>
                <a:r>
                  <a:rPr lang="en-US" altLang="ja-JP" dirty="0" smtClean="0"/>
                  <a:t>/</a:t>
                </a:r>
                <a:r>
                  <a:rPr lang="ja-JP" altLang="en-US" dirty="0" smtClean="0"/>
                  <a:t>トラッキングデータより文書を作成する</a:t>
                </a:r>
                <a:endParaRPr lang="en-US" altLang="ja-JP" dirty="0" smtClean="0"/>
              </a:p>
              <a:p>
                <a:pPr marL="1200150" lvl="2" indent="-342900">
                  <a:buFont typeface="+mj-lt"/>
                  <a:buAutoNum type="arabicPeriod"/>
                </a:pPr>
                <a:r>
                  <a:rPr lang="ja-JP" altLang="en-US" dirty="0" smtClean="0"/>
                  <a:t>トピック分布 </a:t>
                </a:r>
                <a14:m>
                  <m:oMath xmlns:m="http://schemas.openxmlformats.org/officeDocument/2006/math">
                    <m:sSub>
                      <m:sSubPr>
                        <m:ctrlPr>
                          <a:rPr lang="en-US" altLang="ja-JP" b="0" i="1" smtClean="0">
                            <a:latin typeface="Cambria Math"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𝑟𝑒𝑞</m:t>
                        </m:r>
                      </m:sub>
                    </m:sSub>
                    <m:r>
                      <a:rPr lang="en-US" altLang="ja-JP" b="0" i="0" smtClean="0">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m:t>
                    </m:r>
                    <m:r>
                      <a:rPr lang="en-US" altLang="ja-JP" i="1">
                        <a:latin typeface="Cambria Math" panose="02040503050406030204" pitchFamily="18" charset="0"/>
                      </a:rPr>
                      <m:t>𝑧</m:t>
                    </m:r>
                    <m:r>
                      <a:rPr lang="en-US" altLang="ja-JP" i="1">
                        <a:latin typeface="Cambria Math" panose="02040503050406030204" pitchFamily="18" charset="0"/>
                      </a:rPr>
                      <m:t>|</m:t>
                    </m:r>
                    <m:sSub>
                      <m:sSubPr>
                        <m:ctrlPr>
                          <a:rPr lang="en-US" altLang="ja-JP" b="0" i="1" smtClean="0">
                            <a:latin typeface="Cambria Math" charset="0"/>
                          </a:rPr>
                        </m:ctrlPr>
                      </m:sSubPr>
                      <m:e>
                        <m:r>
                          <a:rPr lang="en-US" altLang="ja-JP" i="1">
                            <a:latin typeface="Cambria Math" panose="02040503050406030204" pitchFamily="18" charset="0"/>
                          </a:rPr>
                          <m:t>𝑑</m:t>
                        </m:r>
                      </m:e>
                      <m:sub>
                        <m:r>
                          <a:rPr lang="en-US" altLang="ja-JP" b="0" i="1" smtClean="0">
                            <a:latin typeface="Cambria Math" panose="02040503050406030204" pitchFamily="18" charset="0"/>
                          </a:rPr>
                          <m:t>𝑟𝑒𝑞</m:t>
                        </m:r>
                      </m:sub>
                    </m:sSub>
                    <m:r>
                      <a:rPr lang="en-US" altLang="ja-JP" i="1">
                        <a:latin typeface="Cambria Math" panose="02040503050406030204" pitchFamily="18" charset="0"/>
                      </a:rPr>
                      <m:t>)</m:t>
                    </m:r>
                  </m:oMath>
                </a14:m>
                <a:r>
                  <a:rPr lang="ja-JP" altLang="en-US" dirty="0" smtClean="0"/>
                  <a:t> を推定</a:t>
                </a:r>
                <a:endParaRPr lang="en-US" altLang="ja-JP" dirty="0" smtClean="0"/>
              </a:p>
              <a:p>
                <a:pPr marL="1200150" lvl="2" indent="-342900">
                  <a:buFont typeface="+mj-lt"/>
                  <a:buAutoNum type="arabicPeriod"/>
                </a:pPr>
                <a:r>
                  <a:rPr lang="ja-JP" altLang="en-US" dirty="0"/>
                  <a:t>データベース中</a:t>
                </a:r>
                <a:r>
                  <a:rPr lang="ja-JP" altLang="en-US" dirty="0" smtClean="0"/>
                  <a:t>の攻撃データとコサイン類似度 </a:t>
                </a:r>
                <a14:m>
                  <m:oMath xmlns:m="http://schemas.openxmlformats.org/officeDocument/2006/math">
                    <m:r>
                      <m:rPr>
                        <m:sty m:val="p"/>
                      </m:rPr>
                      <a:rPr lang="en-US" altLang="ja-JP" b="0" i="0" smtClean="0">
                        <a:latin typeface="Cambria Math" panose="02040503050406030204" pitchFamily="18" charset="0"/>
                      </a:rPr>
                      <m:t>cos</m:t>
                    </m:r>
                    <m:r>
                      <a:rPr lang="en-US" altLang="ja-JP" b="0" i="1" smtClean="0">
                        <a:latin typeface="Cambria Math" panose="02040503050406030204" pitchFamily="18" charset="0"/>
                      </a:rPr>
                      <m:t>⁡(</m:t>
                    </m:r>
                    <m:sSub>
                      <m:sSubPr>
                        <m:ctrlPr>
                          <a:rPr lang="en-US" altLang="ja-JP" b="0" i="1" smtClean="0">
                            <a:latin typeface="Cambria Math"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𝑟𝑒𝑞</m:t>
                        </m:r>
                      </m:sub>
                    </m:sSub>
                    <m:r>
                      <a:rPr lang="en-US" altLang="ja-JP" b="0" i="1" smtClean="0">
                        <a:latin typeface="Cambria Math" panose="02040503050406030204" pitchFamily="18" charset="0"/>
                      </a:rPr>
                      <m:t>,</m:t>
                    </m:r>
                    <m:sSub>
                      <m:sSubPr>
                        <m:ctrlPr>
                          <a:rPr lang="en-US" altLang="ja-JP" b="0" i="1" smtClean="0">
                            <a:latin typeface="Cambria Math"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𝑑𝑏</m:t>
                        </m:r>
                      </m:sub>
                    </m:sSub>
                    <m:r>
                      <a:rPr lang="en-US" altLang="ja-JP" b="0" i="1" smtClean="0">
                        <a:latin typeface="Cambria Math" panose="02040503050406030204" pitchFamily="18" charset="0"/>
                      </a:rPr>
                      <m:t>)</m:t>
                    </m:r>
                  </m:oMath>
                </a14:m>
                <a:r>
                  <a:rPr lang="ja-JP" altLang="en-US" dirty="0" smtClean="0"/>
                  <a:t> を計算</a:t>
                </a:r>
                <a:endParaRPr lang="en-US" altLang="ja-JP" dirty="0" smtClean="0"/>
              </a:p>
              <a:p>
                <a:pPr marL="1200150" lvl="2" indent="-342900">
                  <a:buFont typeface="+mj-lt"/>
                  <a:buAutoNum type="arabicPeriod"/>
                </a:pPr>
                <a:r>
                  <a:rPr lang="ja-JP" altLang="en-US" dirty="0" smtClean="0"/>
                  <a:t>その他検索条件に基づき、類似度の高いものを抽出</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50825" y="1052513"/>
                <a:ext cx="8569325" cy="2381988"/>
              </a:xfrm>
              <a:blipFill rotWithShape="0">
                <a:blip r:embed="rId2"/>
                <a:stretch>
                  <a:fillRect l="-640" t="-153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7</a:t>
            </a:fld>
            <a:endParaRPr kumimoji="1" lang="ja-JP" altLang="en-US"/>
          </a:p>
        </p:txBody>
      </p:sp>
      <p:pic>
        <p:nvPicPr>
          <p:cNvPr id="6" name="図 5"/>
          <p:cNvPicPr>
            <a:picLocks noChangeAspect="1"/>
          </p:cNvPicPr>
          <p:nvPr/>
        </p:nvPicPr>
        <p:blipFill>
          <a:blip r:embed="rId3"/>
          <a:stretch>
            <a:fillRect/>
          </a:stretch>
        </p:blipFill>
        <p:spPr>
          <a:xfrm>
            <a:off x="398816" y="5448217"/>
            <a:ext cx="4461216" cy="910388"/>
          </a:xfrm>
          <a:prstGeom prst="rect">
            <a:avLst/>
          </a:prstGeom>
        </p:spPr>
      </p:pic>
      <p:pic>
        <p:nvPicPr>
          <p:cNvPr id="8" name="Picture 6" descr="http://www.creattor.com/files/10/617/database-icons-screenshot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0725" y="3202963"/>
            <a:ext cx="1709289" cy="17092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freepik.com/free-vector/colorful-gears-icons_23-214751094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530" t="23042" r="22710" b="18990"/>
          <a:stretch/>
        </p:blipFill>
        <p:spPr bwMode="auto">
          <a:xfrm>
            <a:off x="1911771" y="3212976"/>
            <a:ext cx="1435306" cy="14658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5503184" y="5556414"/>
            <a:ext cx="2984369" cy="1184954"/>
            <a:chOff x="5014373" y="5513672"/>
            <a:chExt cx="3362862" cy="1335235"/>
          </a:xfrm>
        </p:grpSpPr>
        <p:pic>
          <p:nvPicPr>
            <p:cNvPr id="13" name="図 12"/>
            <p:cNvPicPr>
              <a:picLocks noChangeAspect="1"/>
            </p:cNvPicPr>
            <p:nvPr/>
          </p:nvPicPr>
          <p:blipFill>
            <a:blip r:embed="rId3"/>
            <a:stretch>
              <a:fillRect/>
            </a:stretch>
          </p:blipFill>
          <p:spPr>
            <a:xfrm>
              <a:off x="5014373" y="5513672"/>
              <a:ext cx="3351777" cy="683987"/>
            </a:xfrm>
            <a:prstGeom prst="rect">
              <a:avLst/>
            </a:prstGeom>
          </p:spPr>
        </p:pic>
        <p:pic>
          <p:nvPicPr>
            <p:cNvPr id="15" name="図 14"/>
            <p:cNvPicPr>
              <a:picLocks noChangeAspect="1"/>
            </p:cNvPicPr>
            <p:nvPr/>
          </p:nvPicPr>
          <p:blipFill>
            <a:blip r:embed="rId3"/>
            <a:stretch>
              <a:fillRect/>
            </a:stretch>
          </p:blipFill>
          <p:spPr>
            <a:xfrm>
              <a:off x="5025458" y="6164920"/>
              <a:ext cx="3351777" cy="683987"/>
            </a:xfrm>
            <a:prstGeom prst="rect">
              <a:avLst/>
            </a:prstGeom>
          </p:spPr>
        </p:pic>
      </p:grpSp>
      <p:sp>
        <p:nvSpPr>
          <p:cNvPr id="12" name="下矢印 11"/>
          <p:cNvSpPr/>
          <p:nvPr/>
        </p:nvSpPr>
        <p:spPr>
          <a:xfrm rot="10800000">
            <a:off x="2364694" y="4725144"/>
            <a:ext cx="420908" cy="752386"/>
          </a:xfrm>
          <a:prstGeom prst="down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吹き出し 19"/>
          <p:cNvSpPr/>
          <p:nvPr/>
        </p:nvSpPr>
        <p:spPr>
          <a:xfrm>
            <a:off x="1004129" y="5038410"/>
            <a:ext cx="1360564" cy="411416"/>
          </a:xfrm>
          <a:prstGeom prst="wedgeRoundRectCallout">
            <a:avLst>
              <a:gd name="adj1" fmla="val 20614"/>
              <a:gd name="adj2" fmla="val 64177"/>
              <a:gd name="adj3" fmla="val 16667"/>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ysClr val="windowText" lastClr="000000"/>
                </a:solidFill>
                <a:latin typeface="HG丸ｺﾞｼｯｸM-PRO" panose="020F0600000000000000" pitchFamily="50" charset="-128"/>
                <a:ea typeface="HG丸ｺﾞｼｯｸM-PRO" panose="020F0600000000000000" pitchFamily="50" charset="-128"/>
              </a:rPr>
              <a:t>文書の</a:t>
            </a:r>
            <a:r>
              <a:rPr lang="ja-JP" altLang="en-US" sz="1600" dirty="0">
                <a:solidFill>
                  <a:sysClr val="windowText" lastClr="000000"/>
                </a:solidFill>
                <a:latin typeface="HG丸ｺﾞｼｯｸM-PRO" panose="020F0600000000000000" pitchFamily="50" charset="-128"/>
                <a:ea typeface="HG丸ｺﾞｼｯｸM-PRO" panose="020F0600000000000000" pitchFamily="50" charset="-128"/>
              </a:rPr>
              <a:t>作成</a:t>
            </a:r>
          </a:p>
        </p:txBody>
      </p:sp>
      <p:sp>
        <p:nvSpPr>
          <p:cNvPr id="21" name="下矢印 20"/>
          <p:cNvSpPr/>
          <p:nvPr/>
        </p:nvSpPr>
        <p:spPr>
          <a:xfrm rot="16200000">
            <a:off x="4495634" y="3474806"/>
            <a:ext cx="462999" cy="1101570"/>
          </a:xfrm>
          <a:prstGeom prst="down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6789833" y="4836854"/>
            <a:ext cx="420908" cy="752386"/>
          </a:xfrm>
          <a:prstGeom prst="down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347864" y="3450486"/>
            <a:ext cx="2809136" cy="338554"/>
          </a:xfrm>
          <a:prstGeom prst="rect">
            <a:avLst/>
          </a:prstGeom>
          <a:noFill/>
        </p:spPr>
        <p:txBody>
          <a:bodyPr wrap="square" rtlCol="0">
            <a:spAutoFit/>
          </a:bodyPr>
          <a:lstStyle/>
          <a:p>
            <a:pPr algn="ctr"/>
            <a:r>
              <a:rPr kumimoji="1" lang="ja-JP" altLang="en-US" sz="1600" dirty="0" smtClean="0">
                <a:latin typeface="HG丸ｺﾞｼｯｸM-PRO" panose="020F0600000000000000" pitchFamily="50" charset="-128"/>
                <a:ea typeface="HG丸ｺﾞｼｯｸM-PRO" panose="020F0600000000000000" pitchFamily="50" charset="-128"/>
              </a:rPr>
              <a:t>類似度の計算 </a:t>
            </a:r>
            <a:r>
              <a:rPr lang="ja-JP" altLang="en-US" sz="1600" dirty="0" smtClean="0">
                <a:latin typeface="HG丸ｺﾞｼｯｸM-PRO" panose="020F0600000000000000" pitchFamily="50" charset="-128"/>
                <a:ea typeface="HG丸ｺﾞｼｯｸM-PRO" panose="020F0600000000000000" pitchFamily="50" charset="-128"/>
              </a:rPr>
              <a:t>＋ 検索条件</a:t>
            </a:r>
            <a:endParaRPr lang="ja-JP" altLang="en-US" sz="1600" dirty="0">
              <a:latin typeface="HG丸ｺﾞｼｯｸM-PRO" panose="020F0600000000000000" pitchFamily="50" charset="-128"/>
              <a:ea typeface="HG丸ｺﾞｼｯｸM-PRO" panose="020F0600000000000000" pitchFamily="50" charset="-128"/>
            </a:endParaRPr>
          </a:p>
        </p:txBody>
      </p:sp>
      <p:sp>
        <p:nvSpPr>
          <p:cNvPr id="26" name="テキスト ボックス 25"/>
          <p:cNvSpPr txBox="1"/>
          <p:nvPr/>
        </p:nvSpPr>
        <p:spPr>
          <a:xfrm>
            <a:off x="2677479" y="4725144"/>
            <a:ext cx="2110545" cy="338554"/>
          </a:xfrm>
          <a:prstGeom prst="rect">
            <a:avLst/>
          </a:prstGeom>
          <a:noFill/>
        </p:spPr>
        <p:txBody>
          <a:bodyPr wrap="square" rtlCol="0">
            <a:spAutoFit/>
          </a:bodyPr>
          <a:lstStyle/>
          <a:p>
            <a:pPr algn="ctr"/>
            <a:r>
              <a:rPr lang="ja-JP" altLang="en-US" sz="1600" dirty="0" smtClean="0">
                <a:latin typeface="HG丸ｺﾞｼｯｸM-PRO" panose="020F0600000000000000" pitchFamily="50" charset="-128"/>
                <a:ea typeface="HG丸ｺﾞｼｯｸM-PRO" panose="020F0600000000000000" pitchFamily="50" charset="-128"/>
              </a:rPr>
              <a:t>トピック分布の計算</a:t>
            </a:r>
            <a:endParaRPr lang="en-US" altLang="ja-JP" sz="1600" dirty="0" smtClean="0">
              <a:latin typeface="HG丸ｺﾞｼｯｸM-PRO" panose="020F0600000000000000" pitchFamily="50" charset="-128"/>
              <a:ea typeface="HG丸ｺﾞｼｯｸM-PRO" panose="020F0600000000000000" pitchFamily="50" charset="-128"/>
            </a:endParaRPr>
          </a:p>
        </p:txBody>
      </p:sp>
      <p:sp>
        <p:nvSpPr>
          <p:cNvPr id="27" name="テキスト ボックス 26"/>
          <p:cNvSpPr txBox="1"/>
          <p:nvPr/>
        </p:nvSpPr>
        <p:spPr>
          <a:xfrm>
            <a:off x="7123529" y="5002356"/>
            <a:ext cx="1918677" cy="338554"/>
          </a:xfrm>
          <a:prstGeom prst="rect">
            <a:avLst/>
          </a:prstGeom>
          <a:noFill/>
        </p:spPr>
        <p:txBody>
          <a:bodyPr wrap="square" rtlCol="0">
            <a:spAutoFit/>
          </a:bodyPr>
          <a:lstStyle/>
          <a:p>
            <a:pPr algn="ctr"/>
            <a:r>
              <a:rPr lang="ja-JP" altLang="en-US" sz="1600" dirty="0" smtClean="0">
                <a:latin typeface="HG丸ｺﾞｼｯｸM-PRO" panose="020F0600000000000000" pitchFamily="50" charset="-128"/>
                <a:ea typeface="HG丸ｺﾞｼｯｸM-PRO" panose="020F0600000000000000" pitchFamily="50" charset="-128"/>
              </a:rPr>
              <a:t>類似プレーの抽出</a:t>
            </a:r>
            <a:endParaRPr lang="en-US" altLang="ja-JP" sz="160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940629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角丸四角形 37"/>
          <p:cNvSpPr/>
          <p:nvPr/>
        </p:nvSpPr>
        <p:spPr>
          <a:xfrm>
            <a:off x="649619" y="5961993"/>
            <a:ext cx="7987387" cy="851383"/>
          </a:xfrm>
          <a:prstGeom prst="roundRect">
            <a:avLst>
              <a:gd name="adj" fmla="val 5686"/>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単語の作成方針</a:t>
            </a:r>
            <a:endParaRPr kumimoji="1" lang="ja-JP" altLang="en-US" dirty="0"/>
          </a:p>
        </p:txBody>
      </p:sp>
      <p:sp>
        <p:nvSpPr>
          <p:cNvPr id="3" name="コンテンツ プレースホルダー 2"/>
          <p:cNvSpPr>
            <a:spLocks noGrp="1"/>
          </p:cNvSpPr>
          <p:nvPr>
            <p:ph idx="1"/>
          </p:nvPr>
        </p:nvSpPr>
        <p:spPr>
          <a:xfrm>
            <a:off x="250825" y="1052513"/>
            <a:ext cx="8569325" cy="5219135"/>
          </a:xfrm>
        </p:spPr>
        <p:txBody>
          <a:bodyPr/>
          <a:lstStyle/>
          <a:p>
            <a:r>
              <a:rPr kumimoji="1" lang="ja-JP" altLang="en-US" dirty="0" smtClean="0"/>
              <a:t>文に含まれる単語作成のため、サッカーの「一連の攻撃」で</a:t>
            </a:r>
            <a:r>
              <a:rPr kumimoji="1" lang="en-US" altLang="ja-JP" dirty="0" smtClean="0"/>
              <a:t/>
            </a:r>
            <a:br>
              <a:rPr kumimoji="1" lang="en-US" altLang="ja-JP" dirty="0" smtClean="0"/>
            </a:br>
            <a:r>
              <a:rPr kumimoji="1" lang="ja-JP" altLang="en-US" dirty="0" smtClean="0"/>
              <a:t>実際に起きていることをもとに検討する</a:t>
            </a:r>
            <a:endParaRPr kumimoji="1" lang="en-US" altLang="ja-JP" dirty="0" smtClean="0"/>
          </a:p>
          <a:p>
            <a:r>
              <a:rPr lang="ja-JP" altLang="en-US" dirty="0" smtClean="0"/>
              <a:t>例</a:t>
            </a:r>
            <a:r>
              <a:rPr lang="en-US" altLang="ja-JP" dirty="0" smtClean="0"/>
              <a:t>)</a:t>
            </a:r>
            <a:r>
              <a:rPr lang="ja-JP" altLang="en-US" dirty="0" smtClean="0"/>
              <a:t>ボールを奪取して攻撃に転じたとき</a:t>
            </a:r>
            <a:endParaRPr lang="en-US" altLang="ja-JP" dirty="0"/>
          </a:p>
          <a:p>
            <a:pPr lvl="1"/>
            <a:r>
              <a:rPr lang="ja-JP" altLang="en-US" dirty="0" smtClean="0"/>
              <a:t>カウンター</a:t>
            </a:r>
            <a:endParaRPr lang="en-US" altLang="ja-JP" dirty="0"/>
          </a:p>
          <a:p>
            <a:pPr lvl="2"/>
            <a:r>
              <a:rPr lang="ja-JP" altLang="en-US" dirty="0" smtClean="0"/>
              <a:t>ボールを速く</a:t>
            </a:r>
            <a:r>
              <a:rPr lang="ja-JP" altLang="en-US" dirty="0"/>
              <a:t>前に</a:t>
            </a:r>
            <a:r>
              <a:rPr lang="ja-JP" altLang="en-US" dirty="0" smtClean="0"/>
              <a:t>運ぶ</a:t>
            </a:r>
            <a:endParaRPr lang="en-US" altLang="ja-JP" dirty="0"/>
          </a:p>
          <a:p>
            <a:pPr lvl="2"/>
            <a:r>
              <a:rPr lang="ja-JP" altLang="en-US" dirty="0"/>
              <a:t>後ろから選手が次々と押し上げる</a:t>
            </a:r>
            <a:endParaRPr lang="en-US" altLang="ja-JP" dirty="0"/>
          </a:p>
          <a:p>
            <a:pPr lvl="1"/>
            <a:r>
              <a:rPr lang="ja-JP" altLang="en-US" dirty="0" smtClean="0"/>
              <a:t>ビルドアップ</a:t>
            </a:r>
            <a:endParaRPr lang="en-US" altLang="ja-JP" dirty="0"/>
          </a:p>
          <a:p>
            <a:pPr lvl="2"/>
            <a:r>
              <a:rPr lang="ja-JP" altLang="en-US" dirty="0" smtClean="0"/>
              <a:t>ピッチを広く使う</a:t>
            </a:r>
            <a:endParaRPr lang="en-US" altLang="ja-JP" dirty="0"/>
          </a:p>
          <a:p>
            <a:pPr lvl="2"/>
            <a:r>
              <a:rPr lang="ja-JP" altLang="en-US" dirty="0"/>
              <a:t>前方へボールを運ぶ</a:t>
            </a:r>
            <a:endParaRPr lang="en-US" altLang="ja-JP" dirty="0"/>
          </a:p>
          <a:p>
            <a:pPr lvl="2"/>
            <a:r>
              <a:rPr lang="ja-JP" altLang="en-US" dirty="0"/>
              <a:t>ボールを保持する</a:t>
            </a:r>
            <a:endParaRPr lang="en-US" altLang="ja-JP" dirty="0"/>
          </a:p>
          <a:p>
            <a:r>
              <a:rPr lang="ja-JP" altLang="en-US" dirty="0" smtClean="0"/>
              <a:t>例</a:t>
            </a:r>
            <a:r>
              <a:rPr lang="en-US" altLang="ja-JP" dirty="0" smtClean="0"/>
              <a:t>)</a:t>
            </a:r>
            <a:r>
              <a:rPr lang="ja-JP" altLang="en-US" dirty="0" smtClean="0"/>
              <a:t>ボールを奪われて守備に転じたとき</a:t>
            </a:r>
            <a:endParaRPr lang="en-US" altLang="ja-JP" dirty="0"/>
          </a:p>
          <a:p>
            <a:pPr lvl="1"/>
            <a:r>
              <a:rPr lang="ja-JP" altLang="en-US" dirty="0" smtClean="0"/>
              <a:t>プレッシング・リトリート</a:t>
            </a:r>
            <a:endParaRPr lang="en-US" altLang="ja-JP" dirty="0"/>
          </a:p>
          <a:p>
            <a:pPr lvl="2"/>
            <a:r>
              <a:rPr lang="ja-JP" altLang="en-US" dirty="0"/>
              <a:t>ボールにプレッシャーをかける</a:t>
            </a:r>
            <a:endParaRPr lang="en-US" altLang="ja-JP" dirty="0"/>
          </a:p>
          <a:p>
            <a:pPr lvl="2"/>
            <a:r>
              <a:rPr lang="ja-JP" altLang="en-US" dirty="0" smtClean="0"/>
              <a:t>コンパクト</a:t>
            </a:r>
            <a:r>
              <a:rPr lang="ja-JP" altLang="en-US" dirty="0"/>
              <a:t>にする</a:t>
            </a:r>
            <a:endParaRPr lang="en-US" altLang="ja-JP" dirty="0"/>
          </a:p>
          <a:p>
            <a:pPr lvl="2"/>
            <a:r>
              <a:rPr lang="ja-JP" altLang="en-US" dirty="0" smtClean="0"/>
              <a:t>スペースを埋める</a:t>
            </a:r>
            <a:endParaRPr lang="en-US" altLang="ja-JP" dirty="0" smtClean="0"/>
          </a:p>
          <a:p>
            <a:pPr lvl="4"/>
            <a:endParaRPr lang="en-US" altLang="ja-JP" dirty="0" smtClean="0"/>
          </a:p>
          <a:p>
            <a:pPr marL="0" indent="0">
              <a:buNone/>
            </a:pPr>
            <a:r>
              <a:rPr kumimoji="1" lang="ja-JP" altLang="en-US" dirty="0" smtClean="0"/>
              <a:t>　　複雑な動きをなるべく端的に単語の羅列で表すことを目指す</a:t>
            </a:r>
            <a:endParaRPr kumimoji="1" lang="en-US" altLang="ja-JP" dirty="0" smtClean="0"/>
          </a:p>
          <a:p>
            <a:pPr marL="0" indent="0">
              <a:buNone/>
            </a:pPr>
            <a:r>
              <a:rPr lang="ja-JP" altLang="en-US" dirty="0" smtClean="0"/>
              <a:t>　　これにより「</a:t>
            </a:r>
            <a:r>
              <a:rPr lang="ja-JP" altLang="en-US" dirty="0"/>
              <a:t>人やボールの移動」は</a:t>
            </a:r>
            <a:r>
              <a:rPr lang="ja-JP" altLang="en-US" dirty="0" smtClean="0"/>
              <a:t>文と</a:t>
            </a:r>
            <a:r>
              <a:rPr lang="ja-JP" altLang="en-US" dirty="0"/>
              <a:t>して結果的に表現</a:t>
            </a:r>
            <a:r>
              <a:rPr lang="ja-JP" altLang="en-US" dirty="0" smtClean="0"/>
              <a:t>できる</a:t>
            </a:r>
            <a:endParaRPr lang="ja-JP" altLang="en-US" dirty="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8</a:t>
            </a:fld>
            <a:endParaRPr kumimoji="1" lang="ja-JP" altLang="en-US"/>
          </a:p>
        </p:txBody>
      </p:sp>
      <p:sp>
        <p:nvSpPr>
          <p:cNvPr id="7" name="テキスト ボックス 6"/>
          <p:cNvSpPr txBox="1"/>
          <p:nvPr/>
        </p:nvSpPr>
        <p:spPr>
          <a:xfrm>
            <a:off x="6156176" y="2348880"/>
            <a:ext cx="2520280"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kumimoji="1" lang="en-US" altLang="ja-JP" sz="1600" smtClean="0">
                <a:latin typeface="HG丸ｺﾞｼｯｸM-PRO" panose="020F0600000000000000" pitchFamily="50" charset="-128"/>
                <a:ea typeface="HG丸ｺﾞｼｯｸM-PRO" panose="020F0600000000000000" pitchFamily="50" charset="-128"/>
              </a:rPr>
              <a:t>(</a:t>
            </a:r>
            <a:r>
              <a:rPr kumimoji="1" lang="ja-JP" altLang="en-US" sz="1600" smtClean="0">
                <a:latin typeface="HG丸ｺﾞｼｯｸM-PRO" panose="020F0600000000000000" pitchFamily="50" charset="-128"/>
                <a:ea typeface="HG丸ｺﾞｼｯｸM-PRO" panose="020F0600000000000000" pitchFamily="50" charset="-128"/>
              </a:rPr>
              <a:t>一連の</a:t>
            </a:r>
            <a:r>
              <a:rPr kumimoji="1" lang="en-US" altLang="ja-JP" sz="1600" smtClean="0">
                <a:latin typeface="HG丸ｺﾞｼｯｸM-PRO" panose="020F0600000000000000" pitchFamily="50" charset="-128"/>
                <a:ea typeface="HG丸ｺﾞｼｯｸM-PRO" panose="020F0600000000000000" pitchFamily="50" charset="-128"/>
              </a:rPr>
              <a:t>)</a:t>
            </a:r>
            <a:r>
              <a:rPr kumimoji="1" lang="ja-JP" altLang="en-US" sz="1600" smtClean="0">
                <a:latin typeface="HG丸ｺﾞｼｯｸM-PRO" panose="020F0600000000000000" pitchFamily="50" charset="-128"/>
                <a:ea typeface="HG丸ｺﾞｼｯｸM-PRO" panose="020F0600000000000000" pitchFamily="50" charset="-128"/>
              </a:rPr>
              <a:t>ボール位置</a:t>
            </a:r>
            <a:endParaRPr kumimoji="1" lang="ja-JP" altLang="en-US" sz="1600" dirty="0">
              <a:latin typeface="HG丸ｺﾞｼｯｸM-PRO" panose="020F0600000000000000" pitchFamily="50" charset="-128"/>
              <a:ea typeface="HG丸ｺﾞｼｯｸM-PRO" panose="020F0600000000000000" pitchFamily="50" charset="-128"/>
            </a:endParaRPr>
          </a:p>
        </p:txBody>
      </p:sp>
      <p:sp>
        <p:nvSpPr>
          <p:cNvPr id="8" name="テキスト ボックス 7"/>
          <p:cNvSpPr txBox="1"/>
          <p:nvPr/>
        </p:nvSpPr>
        <p:spPr>
          <a:xfrm>
            <a:off x="6156176" y="3202325"/>
            <a:ext cx="2520280" cy="58477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kumimoji="1" lang="ja-JP" altLang="en-US" sz="1600" smtClean="0">
                <a:latin typeface="HG丸ｺﾞｼｯｸM-PRO" panose="020F0600000000000000" pitchFamily="50" charset="-128"/>
                <a:ea typeface="HG丸ｺﾞｼｯｸM-PRO" panose="020F0600000000000000" pitchFamily="50" charset="-128"/>
              </a:rPr>
              <a:t>アクション</a:t>
            </a:r>
            <a:r>
              <a:rPr kumimoji="1" lang="en-US" altLang="ja-JP" sz="1600" smtClean="0">
                <a:latin typeface="HG丸ｺﾞｼｯｸM-PRO" panose="020F0600000000000000" pitchFamily="50" charset="-128"/>
                <a:ea typeface="HG丸ｺﾞｼｯｸM-PRO" panose="020F0600000000000000" pitchFamily="50" charset="-128"/>
              </a:rPr>
              <a:t/>
            </a:r>
            <a:br>
              <a:rPr kumimoji="1" lang="en-US" altLang="ja-JP" sz="1600" smtClean="0">
                <a:latin typeface="HG丸ｺﾞｼｯｸM-PRO" panose="020F0600000000000000" pitchFamily="50" charset="-128"/>
                <a:ea typeface="HG丸ｺﾞｼｯｸM-PRO" panose="020F0600000000000000" pitchFamily="50" charset="-128"/>
              </a:rPr>
            </a:br>
            <a:r>
              <a:rPr kumimoji="1" lang="en-US" altLang="ja-JP" sz="1600" smtClean="0">
                <a:latin typeface="HG丸ｺﾞｼｯｸM-PRO" panose="020F0600000000000000" pitchFamily="50" charset="-128"/>
                <a:ea typeface="HG丸ｺﾞｼｯｸM-PRO" panose="020F0600000000000000" pitchFamily="50" charset="-128"/>
              </a:rPr>
              <a:t>(</a:t>
            </a:r>
            <a:r>
              <a:rPr kumimoji="1" lang="ja-JP" altLang="en-US" sz="1600" smtClean="0">
                <a:latin typeface="HG丸ｺﾞｼｯｸM-PRO" panose="020F0600000000000000" pitchFamily="50" charset="-128"/>
                <a:ea typeface="HG丸ｺﾞｼｯｸM-PRO" panose="020F0600000000000000" pitchFamily="50" charset="-128"/>
              </a:rPr>
              <a:t>パス、ドリブル、</a:t>
            </a:r>
            <a:r>
              <a:rPr kumimoji="1" lang="en-US" altLang="ja-JP" sz="1600" smtClean="0">
                <a:latin typeface="HG丸ｺﾞｼｯｸM-PRO" panose="020F0600000000000000" pitchFamily="50" charset="-128"/>
                <a:ea typeface="HG丸ｺﾞｼｯｸM-PRO" panose="020F0600000000000000" pitchFamily="50" charset="-128"/>
              </a:rPr>
              <a:t>…)</a:t>
            </a:r>
            <a:endParaRPr kumimoji="1" lang="ja-JP" altLang="en-US" sz="1600" dirty="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6156176" y="4281021"/>
            <a:ext cx="2520280"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kumimoji="1" lang="ja-JP" altLang="en-US" sz="1600" smtClean="0">
                <a:latin typeface="HG丸ｺﾞｼｯｸM-PRO" panose="020F0600000000000000" pitchFamily="50" charset="-128"/>
                <a:ea typeface="HG丸ｺﾞｼｯｸM-PRO" panose="020F0600000000000000" pitchFamily="50" charset="-128"/>
              </a:rPr>
              <a:t>ボール周辺の選手配置</a:t>
            </a:r>
            <a:endParaRPr kumimoji="1" lang="ja-JP" altLang="en-US" sz="1600" dirty="0">
              <a:latin typeface="HG丸ｺﾞｼｯｸM-PRO" panose="020F0600000000000000" pitchFamily="50" charset="-128"/>
              <a:ea typeface="HG丸ｺﾞｼｯｸM-PRO" panose="020F0600000000000000" pitchFamily="50" charset="-128"/>
            </a:endParaRPr>
          </a:p>
        </p:txBody>
      </p:sp>
      <p:sp>
        <p:nvSpPr>
          <p:cNvPr id="10" name="テキスト ボックス 9"/>
          <p:cNvSpPr txBox="1"/>
          <p:nvPr/>
        </p:nvSpPr>
        <p:spPr>
          <a:xfrm>
            <a:off x="6156176" y="5341917"/>
            <a:ext cx="2520280"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kumimoji="1" lang="ja-JP" altLang="en-US" sz="1600" smtClean="0">
                <a:latin typeface="HG丸ｺﾞｼｯｸM-PRO" panose="020F0600000000000000" pitchFamily="50" charset="-128"/>
                <a:ea typeface="HG丸ｺﾞｼｯｸM-PRO" panose="020F0600000000000000" pitchFamily="50" charset="-128"/>
              </a:rPr>
              <a:t>ピッチ上の選手配置</a:t>
            </a:r>
            <a:endParaRPr kumimoji="1" lang="ja-JP" altLang="en-US" sz="1600" dirty="0">
              <a:latin typeface="HG丸ｺﾞｼｯｸM-PRO" panose="020F0600000000000000" pitchFamily="50" charset="-128"/>
              <a:ea typeface="HG丸ｺﾞｼｯｸM-PRO" panose="020F0600000000000000" pitchFamily="50" charset="-128"/>
            </a:endParaRPr>
          </a:p>
        </p:txBody>
      </p:sp>
      <p:cxnSp>
        <p:nvCxnSpPr>
          <p:cNvPr id="12" name="直線矢印コネクタ 11"/>
          <p:cNvCxnSpPr>
            <a:endCxn id="7" idx="1"/>
          </p:cNvCxnSpPr>
          <p:nvPr/>
        </p:nvCxnSpPr>
        <p:spPr>
          <a:xfrm>
            <a:off x="3707904" y="2518157"/>
            <a:ext cx="24482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7" idx="1"/>
          </p:cNvCxnSpPr>
          <p:nvPr/>
        </p:nvCxnSpPr>
        <p:spPr>
          <a:xfrm flipV="1">
            <a:off x="3419872" y="2518157"/>
            <a:ext cx="2736304" cy="1296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8" idx="1"/>
          </p:cNvCxnSpPr>
          <p:nvPr/>
        </p:nvCxnSpPr>
        <p:spPr>
          <a:xfrm flipV="1">
            <a:off x="3419872" y="3494713"/>
            <a:ext cx="2736304" cy="316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10" idx="1"/>
          </p:cNvCxnSpPr>
          <p:nvPr/>
        </p:nvCxnSpPr>
        <p:spPr>
          <a:xfrm flipV="1">
            <a:off x="3275856" y="5511194"/>
            <a:ext cx="2880320" cy="169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endCxn id="10" idx="1"/>
          </p:cNvCxnSpPr>
          <p:nvPr/>
        </p:nvCxnSpPr>
        <p:spPr>
          <a:xfrm>
            <a:off x="3419872" y="3522303"/>
            <a:ext cx="2736304" cy="198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9" idx="1"/>
          </p:cNvCxnSpPr>
          <p:nvPr/>
        </p:nvCxnSpPr>
        <p:spPr>
          <a:xfrm flipV="1">
            <a:off x="4427984" y="4450298"/>
            <a:ext cx="1728192" cy="6357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9" idx="1"/>
          </p:cNvCxnSpPr>
          <p:nvPr/>
        </p:nvCxnSpPr>
        <p:spPr>
          <a:xfrm>
            <a:off x="4644008" y="2887767"/>
            <a:ext cx="1512168" cy="15625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9" idx="1"/>
          </p:cNvCxnSpPr>
          <p:nvPr/>
        </p:nvCxnSpPr>
        <p:spPr>
          <a:xfrm>
            <a:off x="3419872" y="4058177"/>
            <a:ext cx="2736304" cy="3921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endCxn id="8" idx="1"/>
          </p:cNvCxnSpPr>
          <p:nvPr/>
        </p:nvCxnSpPr>
        <p:spPr>
          <a:xfrm flipV="1">
            <a:off x="3419872" y="3494713"/>
            <a:ext cx="2736304" cy="5756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0" idx="1"/>
          </p:cNvCxnSpPr>
          <p:nvPr/>
        </p:nvCxnSpPr>
        <p:spPr>
          <a:xfrm>
            <a:off x="3275856" y="5341917"/>
            <a:ext cx="2880320" cy="169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endCxn id="8" idx="1"/>
          </p:cNvCxnSpPr>
          <p:nvPr/>
        </p:nvCxnSpPr>
        <p:spPr>
          <a:xfrm flipV="1">
            <a:off x="4427984" y="3494713"/>
            <a:ext cx="1728192" cy="15913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6156176" y="2761401"/>
            <a:ext cx="2520280"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kumimoji="1" lang="ja-JP" altLang="en-US" sz="1600" smtClean="0">
                <a:latin typeface="HG丸ｺﾞｼｯｸM-PRO" panose="020F0600000000000000" pitchFamily="50" charset="-128"/>
                <a:ea typeface="HG丸ｺﾞｼｯｸM-PRO" panose="020F0600000000000000" pitchFamily="50" charset="-128"/>
              </a:rPr>
              <a:t>オフサイドライン</a:t>
            </a:r>
            <a:endParaRPr kumimoji="1" lang="ja-JP" altLang="en-US" sz="1600" dirty="0">
              <a:latin typeface="HG丸ｺﾞｼｯｸM-PRO" panose="020F0600000000000000" pitchFamily="50" charset="-128"/>
              <a:ea typeface="HG丸ｺﾞｼｯｸM-PRO" panose="020F0600000000000000" pitchFamily="50" charset="-128"/>
            </a:endParaRPr>
          </a:p>
        </p:txBody>
      </p:sp>
      <p:cxnSp>
        <p:nvCxnSpPr>
          <p:cNvPr id="48" name="直線矢印コネクタ 47"/>
          <p:cNvCxnSpPr>
            <a:endCxn id="47" idx="1"/>
          </p:cNvCxnSpPr>
          <p:nvPr/>
        </p:nvCxnSpPr>
        <p:spPr>
          <a:xfrm>
            <a:off x="3707904" y="2522736"/>
            <a:ext cx="2448272" cy="407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47" idx="1"/>
          </p:cNvCxnSpPr>
          <p:nvPr/>
        </p:nvCxnSpPr>
        <p:spPr>
          <a:xfrm flipV="1">
            <a:off x="3275856" y="2930678"/>
            <a:ext cx="2880320" cy="2399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511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作成した単語　～アクション名～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配布データの「アクション名」を用いる</a:t>
            </a:r>
            <a:endParaRPr kumimoji="1" lang="en-US" altLang="ja-JP" dirty="0" smtClean="0"/>
          </a:p>
          <a:p>
            <a:pPr lvl="1"/>
            <a:r>
              <a:rPr kumimoji="1" lang="en-US" altLang="ja-JP" dirty="0" smtClean="0"/>
              <a:t>“</a:t>
            </a:r>
            <a:r>
              <a:rPr kumimoji="1" lang="ja-JP" altLang="en-US" dirty="0" smtClean="0"/>
              <a:t>シュート</a:t>
            </a:r>
            <a:r>
              <a:rPr kumimoji="1" lang="en-US" altLang="ja-JP" dirty="0" smtClean="0"/>
              <a:t>”,“</a:t>
            </a:r>
            <a:r>
              <a:rPr kumimoji="1" lang="ja-JP" altLang="en-US" dirty="0" smtClean="0"/>
              <a:t>クロス</a:t>
            </a:r>
            <a:r>
              <a:rPr lang="en-US" altLang="ja-JP" dirty="0" smtClean="0"/>
              <a:t>”,“GK”…</a:t>
            </a:r>
            <a:endParaRPr kumimoji="1" lang="en-US" altLang="ja-JP" dirty="0" smtClean="0"/>
          </a:p>
          <a:p>
            <a:r>
              <a:rPr kumimoji="1" lang="ja-JP" altLang="en-US" dirty="0" smtClean="0"/>
              <a:t>「</a:t>
            </a:r>
            <a:r>
              <a:rPr kumimoji="1" lang="en-US" altLang="ja-JP" sz="1050" dirty="0" smtClean="0"/>
              <a:t>(</a:t>
            </a:r>
            <a:r>
              <a:rPr kumimoji="1" lang="ja-JP" altLang="en-US" sz="1050" dirty="0" smtClean="0"/>
              <a:t>ホーム／アウェイ</a:t>
            </a:r>
            <a:r>
              <a:rPr kumimoji="1" lang="en-US" altLang="ja-JP" sz="1050" dirty="0" smtClean="0"/>
              <a:t>)</a:t>
            </a:r>
            <a:r>
              <a:rPr lang="ja-JP" altLang="en-US" dirty="0" smtClean="0"/>
              <a:t>パス」と「トラップ」の出現回数がかなり多く、</a:t>
            </a:r>
            <a:r>
              <a:rPr lang="en-US" altLang="ja-JP" dirty="0" smtClean="0"/>
              <a:t/>
            </a:r>
            <a:br>
              <a:rPr lang="en-US" altLang="ja-JP" dirty="0" smtClean="0"/>
            </a:br>
            <a:r>
              <a:rPr lang="ja-JP" altLang="en-US" dirty="0" smtClean="0"/>
              <a:t>特徴的な単語となりにくい</a:t>
            </a:r>
            <a:r>
              <a:rPr lang="en-US" altLang="ja-JP" dirty="0" smtClean="0"/>
              <a:t/>
            </a:r>
            <a:br>
              <a:rPr lang="en-US" altLang="ja-JP" dirty="0" smtClean="0"/>
            </a:br>
            <a:r>
              <a:rPr lang="ja-JP" altLang="en-US" dirty="0" smtClean="0"/>
              <a:t>　→ パス</a:t>
            </a:r>
            <a:r>
              <a:rPr lang="en-US" altLang="ja-JP" dirty="0" smtClean="0"/>
              <a:t>or</a:t>
            </a:r>
            <a:r>
              <a:rPr lang="ja-JP" altLang="en-US" dirty="0" smtClean="0"/>
              <a:t>トラップの向きとそのアクションが成功か否かを</a:t>
            </a:r>
            <a:r>
              <a:rPr lang="en-US" altLang="ja-JP" dirty="0" smtClean="0"/>
              <a:t/>
            </a:r>
            <a:br>
              <a:rPr lang="en-US" altLang="ja-JP" dirty="0" smtClean="0"/>
            </a:br>
            <a:r>
              <a:rPr lang="ja-JP" altLang="en-US" dirty="0" smtClean="0"/>
              <a:t>　　　組み合わせたものをひとつの単語とする</a:t>
            </a:r>
            <a:r>
              <a:rPr lang="en-US" altLang="ja-JP" dirty="0" smtClean="0"/>
              <a:t/>
            </a:r>
            <a:br>
              <a:rPr lang="en-US" altLang="ja-JP" dirty="0" smtClean="0"/>
            </a:br>
            <a:r>
              <a:rPr lang="ja-JP" altLang="en-US" dirty="0" smtClean="0"/>
              <a:t>　→配布データ中の「展開力」と「成功</a:t>
            </a:r>
            <a:r>
              <a:rPr lang="en-US" altLang="ja-JP" dirty="0" smtClean="0"/>
              <a:t>F</a:t>
            </a:r>
            <a:r>
              <a:rPr lang="ja-JP" altLang="en-US" dirty="0" smtClean="0"/>
              <a:t>」を利用</a:t>
            </a:r>
            <a:endParaRPr kumimoji="1" lang="en-US" altLang="ja-JP" dirty="0" smtClean="0"/>
          </a:p>
          <a:p>
            <a:pPr lvl="1"/>
            <a:r>
              <a:rPr kumimoji="1" lang="en-US" altLang="ja-JP" dirty="0" smtClean="0"/>
              <a:t>ex) </a:t>
            </a:r>
            <a:r>
              <a:rPr kumimoji="1" lang="ja-JP" altLang="en-US" dirty="0" smtClean="0"/>
              <a:t>パス</a:t>
            </a:r>
            <a:r>
              <a:rPr kumimoji="1" lang="en-US" altLang="ja-JP" dirty="0" smtClean="0"/>
              <a:t>×</a:t>
            </a:r>
            <a:r>
              <a:rPr kumimoji="1" lang="ja-JP" altLang="en-US" dirty="0" smtClean="0"/>
              <a:t>展開力</a:t>
            </a:r>
            <a:r>
              <a:rPr kumimoji="1" lang="en-US" altLang="ja-JP" dirty="0" smtClean="0"/>
              <a:t>1</a:t>
            </a:r>
            <a:r>
              <a:rPr lang="en-US" altLang="ja-JP" dirty="0" smtClean="0"/>
              <a:t>×</a:t>
            </a:r>
            <a:r>
              <a:rPr lang="ja-JP" altLang="en-US" dirty="0" smtClean="0"/>
              <a:t>成功　：　</a:t>
            </a:r>
            <a:r>
              <a:rPr lang="en-US" altLang="ja-JP" dirty="0" smtClean="0"/>
              <a:t>“Pass_1_1”</a:t>
            </a:r>
            <a:endParaRPr kumimoji="1" lang="en-US" altLang="ja-JP" dirty="0" smtClean="0"/>
          </a:p>
          <a:p>
            <a:pPr lvl="1"/>
            <a:r>
              <a:rPr lang="en-US" altLang="ja-JP" dirty="0"/>
              <a:t>e</a:t>
            </a:r>
            <a:r>
              <a:rPr kumimoji="1" lang="en-US" altLang="ja-JP" dirty="0" smtClean="0"/>
              <a:t>x) </a:t>
            </a:r>
            <a:r>
              <a:rPr kumimoji="1" lang="ja-JP" altLang="en-US" dirty="0" smtClean="0"/>
              <a:t>トラップ</a:t>
            </a:r>
            <a:r>
              <a:rPr kumimoji="1" lang="en-US" altLang="ja-JP" dirty="0" smtClean="0"/>
              <a:t>×</a:t>
            </a:r>
            <a:r>
              <a:rPr kumimoji="1" lang="ja-JP" altLang="en-US" dirty="0" smtClean="0"/>
              <a:t>展開力</a:t>
            </a:r>
            <a:r>
              <a:rPr kumimoji="1" lang="en-US" altLang="ja-JP" dirty="0" smtClean="0"/>
              <a:t>3</a:t>
            </a:r>
            <a:r>
              <a:rPr lang="en-US" altLang="ja-JP" dirty="0" smtClean="0"/>
              <a:t>×</a:t>
            </a:r>
            <a:r>
              <a:rPr lang="ja-JP" altLang="en-US" dirty="0" smtClean="0"/>
              <a:t>失敗 </a:t>
            </a:r>
            <a:r>
              <a:rPr lang="en-US" altLang="ja-JP" dirty="0" smtClean="0"/>
              <a:t>: “Trap_3_0”</a:t>
            </a:r>
            <a:endParaRPr kumimoji="1" lang="en-US" altLang="ja-JP" dirty="0" smtClean="0"/>
          </a:p>
          <a:p>
            <a:r>
              <a:rPr lang="ja-JP" altLang="en-US" dirty="0" smtClean="0"/>
              <a:t>一連の攻撃</a:t>
            </a:r>
            <a:r>
              <a:rPr kumimoji="1" lang="ja-JP" altLang="en-US" dirty="0" smtClean="0"/>
              <a:t>中に行われる守備側のアクションは</a:t>
            </a:r>
            <a:r>
              <a:rPr kumimoji="1" lang="en-US" altLang="ja-JP" dirty="0" smtClean="0"/>
              <a:t/>
            </a:r>
            <a:br>
              <a:rPr kumimoji="1" lang="en-US" altLang="ja-JP" dirty="0" smtClean="0"/>
            </a:br>
            <a:r>
              <a:rPr kumimoji="1" lang="en-US" altLang="ja-JP" dirty="0" smtClean="0"/>
              <a:t>“</a:t>
            </a:r>
            <a:r>
              <a:rPr kumimoji="1" lang="en-US" altLang="ja-JP" dirty="0" err="1" smtClean="0"/>
              <a:t>defenseAction</a:t>
            </a:r>
            <a:r>
              <a:rPr kumimoji="1" lang="en-US" altLang="ja-JP" dirty="0" smtClean="0"/>
              <a:t>”</a:t>
            </a:r>
            <a:r>
              <a:rPr kumimoji="1" lang="ja-JP" altLang="en-US" dirty="0" smtClean="0"/>
              <a:t>に統一</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26D63DF9-FE85-4E18-AD75-E249AD29C6E2}" type="slidenum">
              <a:rPr kumimoji="1" lang="ja-JP" altLang="en-US" smtClean="0"/>
              <a:t>9</a:t>
            </a:fld>
            <a:endParaRPr kumimoji="1" lang="ja-JP" altLang="en-US"/>
          </a:p>
        </p:txBody>
      </p:sp>
      <p:grpSp>
        <p:nvGrpSpPr>
          <p:cNvPr id="9" name="グループ化 8"/>
          <p:cNvGrpSpPr/>
          <p:nvPr/>
        </p:nvGrpSpPr>
        <p:grpSpPr>
          <a:xfrm>
            <a:off x="741147" y="5157192"/>
            <a:ext cx="3398805" cy="1440160"/>
            <a:chOff x="5247010" y="908720"/>
            <a:chExt cx="3738686" cy="1440160"/>
          </a:xfrm>
          <a:effectLst>
            <a:outerShdw blurRad="50800" dist="38100" dir="2700000" algn="tl" rotWithShape="0">
              <a:prstClr val="black">
                <a:alpha val="40000"/>
              </a:prstClr>
            </a:outerShdw>
          </a:effectLst>
        </p:grpSpPr>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b="89721"/>
            <a:stretch/>
          </p:blipFill>
          <p:spPr>
            <a:xfrm>
              <a:off x="5247010" y="908720"/>
              <a:ext cx="3738686" cy="360040"/>
            </a:xfrm>
            <a:prstGeom prst="rect">
              <a:avLst/>
            </a:prstGeom>
          </p:spPr>
        </p:pic>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t="65787" b="3376"/>
            <a:stretch/>
          </p:blipFill>
          <p:spPr>
            <a:xfrm>
              <a:off x="5247010" y="1268760"/>
              <a:ext cx="3738686" cy="1080120"/>
            </a:xfrm>
            <a:prstGeom prst="rect">
              <a:avLst/>
            </a:prstGeom>
          </p:spPr>
        </p:pic>
      </p:grpSp>
      <p:sp>
        <p:nvSpPr>
          <p:cNvPr id="12" name="正方形/長方形 11"/>
          <p:cNvSpPr/>
          <p:nvPr/>
        </p:nvSpPr>
        <p:spPr>
          <a:xfrm>
            <a:off x="7065451" y="5531332"/>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ysClr val="windowText" lastClr="000000"/>
                </a:solidFill>
              </a:rPr>
              <a:t>DefenseAction</a:t>
            </a:r>
            <a:endParaRPr kumimoji="1" lang="ja-JP" altLang="en-US" sz="1400" dirty="0">
              <a:solidFill>
                <a:sysClr val="windowText" lastClr="000000"/>
              </a:solidFill>
            </a:endParaRPr>
          </a:p>
        </p:txBody>
      </p:sp>
      <p:sp>
        <p:nvSpPr>
          <p:cNvPr id="13" name="正方形/長方形 12"/>
          <p:cNvSpPr/>
          <p:nvPr/>
        </p:nvSpPr>
        <p:spPr>
          <a:xfrm>
            <a:off x="4749021" y="5733747"/>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ysClr val="windowText" lastClr="000000"/>
                </a:solidFill>
              </a:rPr>
              <a:t>展開力</a:t>
            </a:r>
            <a:endParaRPr kumimoji="1" lang="ja-JP" altLang="en-US" sz="1400" dirty="0">
              <a:solidFill>
                <a:sysClr val="windowText" lastClr="000000"/>
              </a:solidFill>
            </a:endParaRPr>
          </a:p>
        </p:txBody>
      </p:sp>
      <p:sp>
        <p:nvSpPr>
          <p:cNvPr id="14" name="正方形/長方形 13"/>
          <p:cNvSpPr/>
          <p:nvPr/>
        </p:nvSpPr>
        <p:spPr>
          <a:xfrm>
            <a:off x="4749021" y="5241134"/>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ysClr val="windowText" lastClr="000000"/>
                </a:solidFill>
              </a:rPr>
              <a:t>Pass</a:t>
            </a:r>
            <a:r>
              <a:rPr lang="ja-JP" altLang="en-US" sz="1400" dirty="0">
                <a:solidFill>
                  <a:sysClr val="windowText" lastClr="000000"/>
                </a:solidFill>
              </a:rPr>
              <a:t> </a:t>
            </a:r>
            <a:r>
              <a:rPr lang="en-US" altLang="ja-JP" sz="1400" dirty="0" smtClean="0">
                <a:solidFill>
                  <a:sysClr val="windowText" lastClr="000000"/>
                </a:solidFill>
              </a:rPr>
              <a:t>/ Trap</a:t>
            </a:r>
            <a:endParaRPr kumimoji="1" lang="ja-JP" altLang="en-US" sz="1400" dirty="0">
              <a:solidFill>
                <a:sysClr val="windowText" lastClr="000000"/>
              </a:solidFill>
            </a:endParaRPr>
          </a:p>
        </p:txBody>
      </p:sp>
      <p:sp>
        <p:nvSpPr>
          <p:cNvPr id="15" name="テキスト ボックス 14"/>
          <p:cNvSpPr txBox="1"/>
          <p:nvPr/>
        </p:nvSpPr>
        <p:spPr>
          <a:xfrm>
            <a:off x="6948264" y="4910838"/>
            <a:ext cx="1638590" cy="307777"/>
          </a:xfrm>
          <a:prstGeom prst="rect">
            <a:avLst/>
          </a:prstGeom>
          <a:noFill/>
        </p:spPr>
        <p:txBody>
          <a:bodyPr wrap="none" rtlCol="0">
            <a:spAutoFit/>
          </a:bodyPr>
          <a:lstStyle/>
          <a:p>
            <a:r>
              <a:rPr kumimoji="1" lang="ja-JP" altLang="en-US" sz="1400" dirty="0" smtClean="0"/>
              <a:t>守備側のアクション</a:t>
            </a:r>
            <a:endParaRPr kumimoji="1" lang="ja-JP" altLang="en-US" sz="1400" dirty="0"/>
          </a:p>
        </p:txBody>
      </p:sp>
      <p:sp>
        <p:nvSpPr>
          <p:cNvPr id="16" name="テキスト ボックス 15"/>
          <p:cNvSpPr txBox="1"/>
          <p:nvPr/>
        </p:nvSpPr>
        <p:spPr>
          <a:xfrm>
            <a:off x="395536" y="4910838"/>
            <a:ext cx="1638590" cy="307777"/>
          </a:xfrm>
          <a:prstGeom prst="rect">
            <a:avLst/>
          </a:prstGeom>
          <a:noFill/>
        </p:spPr>
        <p:txBody>
          <a:bodyPr wrap="none" rtlCol="0">
            <a:spAutoFit/>
          </a:bodyPr>
          <a:lstStyle/>
          <a:p>
            <a:r>
              <a:rPr lang="ja-JP" altLang="en-US" sz="1400" dirty="0"/>
              <a:t>攻撃</a:t>
            </a:r>
            <a:r>
              <a:rPr kumimoji="1" lang="ja-JP" altLang="en-US" sz="1400" dirty="0" smtClean="0"/>
              <a:t>側のアクション</a:t>
            </a:r>
            <a:endParaRPr kumimoji="1" lang="ja-JP" altLang="en-US" sz="1400" dirty="0"/>
          </a:p>
        </p:txBody>
      </p:sp>
      <p:sp>
        <p:nvSpPr>
          <p:cNvPr id="41" name="正方形/長方形 40"/>
          <p:cNvSpPr/>
          <p:nvPr/>
        </p:nvSpPr>
        <p:spPr>
          <a:xfrm>
            <a:off x="7308304" y="2852936"/>
            <a:ext cx="1364779" cy="1974551"/>
          </a:xfrm>
          <a:prstGeom prst="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597355" y="4910838"/>
            <a:ext cx="1774845" cy="307777"/>
          </a:xfrm>
          <a:prstGeom prst="rect">
            <a:avLst/>
          </a:prstGeom>
          <a:noFill/>
        </p:spPr>
        <p:txBody>
          <a:bodyPr wrap="none" rtlCol="0">
            <a:spAutoFit/>
          </a:bodyPr>
          <a:lstStyle/>
          <a:p>
            <a:r>
              <a:rPr kumimoji="1" lang="ja-JP" altLang="en-US" sz="1400" dirty="0" smtClean="0"/>
              <a:t>パス</a:t>
            </a:r>
            <a:r>
              <a:rPr kumimoji="1" lang="en-US" altLang="ja-JP" sz="1400" dirty="0" smtClean="0"/>
              <a:t>or</a:t>
            </a:r>
            <a:r>
              <a:rPr kumimoji="1" lang="ja-JP" altLang="en-US" sz="1400" dirty="0" smtClean="0"/>
              <a:t>トラップの場合</a:t>
            </a:r>
            <a:endParaRPr kumimoji="1" lang="ja-JP" altLang="en-US" sz="1400" dirty="0"/>
          </a:p>
        </p:txBody>
      </p:sp>
      <p:sp>
        <p:nvSpPr>
          <p:cNvPr id="18" name="正方形/長方形 17"/>
          <p:cNvSpPr/>
          <p:nvPr/>
        </p:nvSpPr>
        <p:spPr>
          <a:xfrm>
            <a:off x="4749021" y="6226360"/>
            <a:ext cx="1607632" cy="370992"/>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ysClr val="windowText" lastClr="000000"/>
                </a:solidFill>
              </a:rPr>
              <a:t>成功</a:t>
            </a:r>
            <a:r>
              <a:rPr kumimoji="1" lang="en-US" altLang="ja-JP" sz="1400" dirty="0" smtClean="0">
                <a:solidFill>
                  <a:sysClr val="windowText" lastClr="000000"/>
                </a:solidFill>
              </a:rPr>
              <a:t>F</a:t>
            </a:r>
            <a:endParaRPr kumimoji="1" lang="ja-JP" altLang="en-US" sz="1400" dirty="0">
              <a:solidFill>
                <a:sysClr val="windowText" lastClr="000000"/>
              </a:solidFill>
            </a:endParaRPr>
          </a:p>
        </p:txBody>
      </p:sp>
      <p:sp>
        <p:nvSpPr>
          <p:cNvPr id="19" name="テキスト ボックス 18"/>
          <p:cNvSpPr txBox="1"/>
          <p:nvPr/>
        </p:nvSpPr>
        <p:spPr>
          <a:xfrm>
            <a:off x="5400391" y="5475836"/>
            <a:ext cx="30489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20" name="テキスト ボックス 19"/>
          <p:cNvSpPr txBox="1"/>
          <p:nvPr/>
        </p:nvSpPr>
        <p:spPr>
          <a:xfrm>
            <a:off x="5400391" y="5990968"/>
            <a:ext cx="304892" cy="369332"/>
          </a:xfrm>
          <a:prstGeom prst="rect">
            <a:avLst/>
          </a:prstGeom>
          <a:noFill/>
        </p:spPr>
        <p:txBody>
          <a:bodyPr wrap="none" rtlCol="0">
            <a:spAutoFit/>
          </a:bodyPr>
          <a:lstStyle/>
          <a:p>
            <a:r>
              <a:rPr kumimoji="1" lang="en-US" altLang="ja-JP" dirty="0" smtClean="0"/>
              <a:t>X</a:t>
            </a:r>
            <a:endParaRPr kumimoji="1" lang="ja-JP" altLang="en-US" dirty="0"/>
          </a:p>
        </p:txBody>
      </p:sp>
      <p:grpSp>
        <p:nvGrpSpPr>
          <p:cNvPr id="40" name="グループ化 39"/>
          <p:cNvGrpSpPr/>
          <p:nvPr/>
        </p:nvGrpSpPr>
        <p:grpSpPr>
          <a:xfrm>
            <a:off x="7339222" y="2797605"/>
            <a:ext cx="1249244" cy="2029882"/>
            <a:chOff x="6948077" y="2748218"/>
            <a:chExt cx="1249244" cy="2029882"/>
          </a:xfrm>
        </p:grpSpPr>
        <p:cxnSp>
          <p:nvCxnSpPr>
            <p:cNvPr id="6" name="直線矢印コネクタ 5"/>
            <p:cNvCxnSpPr/>
            <p:nvPr/>
          </p:nvCxnSpPr>
          <p:spPr>
            <a:xfrm flipV="1">
              <a:off x="7380312" y="3068960"/>
              <a:ext cx="0" cy="163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a:xfrm>
              <a:off x="7380312" y="3933056"/>
              <a:ext cx="387247"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380311" y="3933056"/>
              <a:ext cx="643719" cy="439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380310" y="3933056"/>
              <a:ext cx="792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7380309" y="3520402"/>
              <a:ext cx="643721" cy="412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7377133" y="3246401"/>
              <a:ext cx="321862" cy="690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948077" y="2748218"/>
              <a:ext cx="877163" cy="369332"/>
            </a:xfrm>
            <a:prstGeom prst="rect">
              <a:avLst/>
            </a:prstGeom>
            <a:noFill/>
          </p:spPr>
          <p:txBody>
            <a:bodyPr wrap="non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展開力</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4" name="テキスト ボックス 33"/>
            <p:cNvSpPr txBox="1"/>
            <p:nvPr/>
          </p:nvSpPr>
          <p:spPr>
            <a:xfrm>
              <a:off x="7380312" y="4470323"/>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0</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5" name="テキスト ボックス 34"/>
            <p:cNvSpPr txBox="1"/>
            <p:nvPr/>
          </p:nvSpPr>
          <p:spPr>
            <a:xfrm>
              <a:off x="7350626" y="3060446"/>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1</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7668344" y="3265239"/>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2</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7879605" y="3601464"/>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3</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7879605" y="3985319"/>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4</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9" name="テキスト ボックス 38"/>
            <p:cNvSpPr txBox="1"/>
            <p:nvPr/>
          </p:nvSpPr>
          <p:spPr>
            <a:xfrm>
              <a:off x="7664143" y="4293065"/>
              <a:ext cx="317716" cy="307777"/>
            </a:xfrm>
            <a:prstGeom prst="rect">
              <a:avLst/>
            </a:prstGeom>
            <a:noFill/>
          </p:spPr>
          <p:txBody>
            <a:bodyPr wrap="non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5</a:t>
              </a:r>
              <a:endParaRPr kumimoji="1" lang="ja-JP" altLang="en-US" dirty="0">
                <a:latin typeface="HG丸ｺﾞｼｯｸM-PRO" panose="020F0600000000000000" pitchFamily="50" charset="-128"/>
                <a:ea typeface="HG丸ｺﾞｼｯｸM-PRO" panose="020F0600000000000000" pitchFamily="50" charset="-128"/>
              </a:endParaRPr>
            </a:p>
          </p:txBody>
        </p:sp>
      </p:grpSp>
    </p:spTree>
    <p:extLst>
      <p:ext uri="{BB962C8B-B14F-4D97-AF65-F5344CB8AC3E}">
        <p14:creationId xmlns:p14="http://schemas.microsoft.com/office/powerpoint/2010/main" val="104092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anim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animal</Template>
  <TotalTime>2168</TotalTime>
  <Words>1546</Words>
  <Application>Microsoft Macintosh PowerPoint</Application>
  <PresentationFormat>画面に合わせる (4:3)</PresentationFormat>
  <Paragraphs>429</Paragraphs>
  <Slides>20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Arial Black</vt:lpstr>
      <vt:lpstr>Calibri</vt:lpstr>
      <vt:lpstr>Cambria Math</vt:lpstr>
      <vt:lpstr>HGP創英角ｺﾞｼｯｸUB</vt:lpstr>
      <vt:lpstr>HG丸ｺﾞｼｯｸM-PRO</vt:lpstr>
      <vt:lpstr>ＭＳ Ｐゴシック</vt:lpstr>
      <vt:lpstr>メイリオ</vt:lpstr>
      <vt:lpstr>Arial</vt:lpstr>
      <vt:lpstr>animal</vt:lpstr>
      <vt:lpstr>トピックモデルを用いた 攻撃パターンの分類による 類似プレーの自動抽出</vt:lpstr>
      <vt:lpstr>背景・目的</vt:lpstr>
      <vt:lpstr>目的および方針</vt:lpstr>
      <vt:lpstr>手法～LDA(Latent Dirichlet Allocation)</vt:lpstr>
      <vt:lpstr>    トピックモデルとして見るサッカーのプレー </vt:lpstr>
      <vt:lpstr>文と単語の作り方のイメージ</vt:lpstr>
      <vt:lpstr>LDAを用いた類似プレーの抽出</vt:lpstr>
      <vt:lpstr>単語の作成方針</vt:lpstr>
      <vt:lpstr>作成した単語　～アクション名～</vt:lpstr>
      <vt:lpstr>作成した単語　～ボール位置～</vt:lpstr>
      <vt:lpstr>作成した単語　～選手の配置～</vt:lpstr>
      <vt:lpstr>作成した単語　～守備脆弱度～</vt:lpstr>
      <vt:lpstr>作成した単語　～ボール周辺選手配置～</vt:lpstr>
      <vt:lpstr>文と単語のまとめ</vt:lpstr>
      <vt:lpstr>適用条件</vt:lpstr>
      <vt:lpstr>推定されたトピック(p(w|z))の例</vt:lpstr>
      <vt:lpstr>推定されたトピックの解釈</vt:lpstr>
      <vt:lpstr>推定されたトピックの解釈</vt:lpstr>
      <vt:lpstr>類似プレー抽出の例</vt:lpstr>
      <vt:lpstr>まとめ と 今後の展望</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入門編課題</dc:title>
  <dc:creator>kamiya</dc:creator>
  <cp:lastModifiedBy>神谷啓太</cp:lastModifiedBy>
  <cp:revision>199</cp:revision>
  <dcterms:created xsi:type="dcterms:W3CDTF">2014-04-25T06:33:54Z</dcterms:created>
  <dcterms:modified xsi:type="dcterms:W3CDTF">2017-03-20T04:16:02Z</dcterms:modified>
</cp:coreProperties>
</file>