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revisionInfo.xml" ContentType="application/vnd.ms-powerpoint.revisioninfo+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6" r:id="rId1"/>
  </p:sldMasterIdLst>
  <p:notesMasterIdLst>
    <p:notesMasterId r:id="rId18"/>
  </p:notesMasterIdLst>
  <p:sldIdLst>
    <p:sldId id="256" r:id="rId2"/>
    <p:sldId id="258" r:id="rId3"/>
    <p:sldId id="260" r:id="rId4"/>
    <p:sldId id="261" r:id="rId5"/>
    <p:sldId id="266" r:id="rId6"/>
    <p:sldId id="304" r:id="rId7"/>
    <p:sldId id="305" r:id="rId8"/>
    <p:sldId id="306" r:id="rId9"/>
    <p:sldId id="313" r:id="rId10"/>
    <p:sldId id="267" r:id="rId11"/>
    <p:sldId id="320" r:id="rId12"/>
    <p:sldId id="317" r:id="rId13"/>
    <p:sldId id="314" r:id="rId14"/>
    <p:sldId id="319" r:id="rId15"/>
    <p:sldId id="270" r:id="rId16"/>
    <p:sldId id="271" r:id="rId17"/>
  </p:sldIdLst>
  <p:sldSz cx="9144000" cy="6858000" type="screen4x3"/>
  <p:notesSz cx="674211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1" autoAdjust="0"/>
    <p:restoredTop sz="94660"/>
  </p:normalViewPr>
  <p:slideViewPr>
    <p:cSldViewPr snapToGrid="0">
      <p:cViewPr>
        <p:scale>
          <a:sx n="111" d="100"/>
          <a:sy n="111" d="100"/>
        </p:scale>
        <p:origin x="4816" y="2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Ex1.xml.rels><?xml version="1.0" encoding="UTF-8" standalone="yes"?>
<Relationships xmlns="http://schemas.openxmlformats.org/package/2006/relationships"><Relationship Id="rId1" Type="http://schemas.openxmlformats.org/officeDocument/2006/relationships/oleObject" Target="file:///C:\Users\kazuk\OneDrive\&#12489;&#12461;&#12517;&#12513;&#12531;&#12488;\&#12473;&#12509;&#12540;&#12484;&#12487;&#12540;&#12479;&#35299;&#26512;&#12467;&#12531;&#12506;&#12486;&#12451;&#12471;&#12519;&#12531;2017\&#25552;&#20379;&#12487;&#12540;&#12479;\17~18&#12467;&#12531;&#12506;_&#12496;&#12473;&#12465;&#12483;&#12488;&#12508;&#12540;&#12523;_14\&#21152;&#24037;&#12487;&#12540;&#12479;\&#12471;&#12483;&#12463;&#12473;&#12510;&#12531;&#25226;&#25569;\6man_every_game.xlsm" TargetMode="External"/><Relationship Id="rId2" Type="http://schemas.microsoft.com/office/2011/relationships/chartStyle" Target="style1.xml"/><Relationship Id="rId3" Type="http://schemas.microsoft.com/office/2011/relationships/chartColorStyle" Target="colors1.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'[6man_every_game.xlsm]6man_player'!$C$175:$C$186</cx:f>
        <cx:lvl ptCount="12">
          <cx:pt idx="0">阿部　友和</cx:pt>
          <cx:pt idx="1">マイケル・パーカー</cx:pt>
          <cx:pt idx="2">西村　文男</cx:pt>
          <cx:pt idx="3">上江田　勇樹</cx:pt>
          <cx:pt idx="4">荒尾　岳</cx:pt>
          <cx:pt idx="5">石井　講祐</cx:pt>
          <cx:pt idx="6">原　修太</cx:pt>
          <cx:pt idx="7">小野　龍猛</cx:pt>
          <cx:pt idx="8">伊藤　俊亮</cx:pt>
          <cx:pt idx="9">富樫　勇樹</cx:pt>
          <cx:pt idx="10">ヒルトン・アームストロング</cx:pt>
          <cx:pt idx="11">タイラー・ストーン</cx:pt>
        </cx:lvl>
      </cx:strDim>
      <cx:numDim type="val">
        <cx:f>'[6man_every_game.xlsm]6man_player'!$D$175:$D$186</cx:f>
        <cx:lvl ptCount="12" formatCode="G/標準">
          <cx:pt idx="0">11</cx:pt>
          <cx:pt idx="1">0</cx:pt>
          <cx:pt idx="2">2</cx:pt>
          <cx:pt idx="3">2</cx:pt>
          <cx:pt idx="4">2</cx:pt>
          <cx:pt idx="5">8</cx:pt>
          <cx:pt idx="6">17</cx:pt>
          <cx:pt idx="7">0</cx:pt>
          <cx:pt idx="8">6</cx:pt>
          <cx:pt idx="9">0</cx:pt>
          <cx:pt idx="10">0</cx:pt>
          <cx:pt idx="11">30</cx:pt>
        </cx:lvl>
      </cx:numDim>
    </cx:data>
  </cx:chartData>
  <cx:chart>
    <cx:title pos="t" align="ctr" overlay="0">
      <cx:tx>
        <cx:rich>
          <a:bodyPr spcFirstLastPara="1" vertOverflow="ellipsis" horzOverflow="overflow" wrap="square" lIns="0" tIns="0" rIns="0" bIns="0" anchor="ctr" anchorCtr="1"/>
          <a:lstStyle/>
          <a:p>
            <a:pPr algn="ctr" rtl="0">
              <a:defRPr/>
            </a:pPr>
            <a:r>
              <a:rPr lang="ja-JP" altLang="en-US" sz="1600" b="1" i="0" u="none" strike="noStrike" baseline="0" dirty="0">
                <a:solidFill>
                  <a:sysClr val="windowText" lastClr="000000">
                    <a:lumMod val="65000"/>
                    <a:lumOff val="35000"/>
                  </a:sysClr>
                </a:solidFill>
                <a:latin typeface="Calibri" panose="020F0502020204030204"/>
                <a:ea typeface="游ゴシック" panose="020B0400000000000000" pitchFamily="50" charset="-128"/>
              </a:rPr>
              <a:t>千葉ジェッツにおける</a:t>
            </a:r>
            <a:endParaRPr lang="en-US" altLang="ja-JP" sz="1600" b="1" i="0" u="none" strike="noStrike" baseline="0" dirty="0">
              <a:solidFill>
                <a:sysClr val="windowText" lastClr="000000">
                  <a:lumMod val="65000"/>
                  <a:lumOff val="35000"/>
                </a:sysClr>
              </a:solidFill>
              <a:latin typeface="Calibri" panose="020F0502020204030204"/>
              <a:ea typeface="游ゴシック" panose="020B0400000000000000" pitchFamily="50" charset="-128"/>
            </a:endParaRPr>
          </a:p>
          <a:p>
            <a:pPr algn="ctr" rtl="0">
              <a:defRPr/>
            </a:pPr>
            <a:r>
              <a:rPr lang="ja-JP" altLang="en-US" sz="1600" b="1" i="0" u="none" strike="noStrike" baseline="0" dirty="0">
                <a:solidFill>
                  <a:sysClr val="windowText" lastClr="000000">
                    <a:lumMod val="65000"/>
                    <a:lumOff val="35000"/>
                  </a:sysClr>
                </a:solidFill>
                <a:latin typeface="Calibri" panose="020F0502020204030204"/>
                <a:ea typeface="游ゴシック" panose="020B0400000000000000" pitchFamily="50" charset="-128"/>
              </a:rPr>
              <a:t>各選手が試合の最初に交代した回数</a:t>
            </a:r>
          </a:p>
        </cx:rich>
      </cx:tx>
    </cx:title>
    <cx:plotArea>
      <cx:plotAreaRegion>
        <cx:plotSurface>
          <cx:spPr>
            <a:ln>
              <a:solidFill>
                <a:schemeClr val="tx1"/>
              </a:solidFill>
            </a:ln>
          </cx:spPr>
        </cx:plotSurface>
        <cx:series layoutId="clusteredColumn" uniqueId="{12C17E58-DBAB-42C5-8015-1A5CAE7BAE40}" formatIdx="0">
          <cx:dataId val="0"/>
          <cx:layoutPr>
            <cx:aggregation/>
          </cx:layoutPr>
          <cx:axisId val="0"/>
        </cx:series>
        <cx:series layoutId="paretoLine" ownerIdx="0" uniqueId="{1752D2AC-5AB2-4BDC-8D6B-36083D688978}">
          <cx:axisId val="2"/>
        </cx:series>
      </cx:plotAreaRegion>
      <cx:axis id="0">
        <cx:valScaling/>
        <cx:title>
          <cx:tx>
            <cx:txData>
              <cx:v>回数</cx:v>
            </cx:txData>
          </cx:tx>
          <cx:txPr>
            <a:bodyPr spcFirstLastPara="1" vertOverflow="ellipsis" horzOverflow="overflow" wrap="square" lIns="0" tIns="0" rIns="0" bIns="0" anchor="ctr" anchorCtr="1"/>
            <a:lstStyle/>
            <a:p>
              <a:pPr algn="ctr" rtl="0">
                <a:defRPr/>
              </a:pPr>
              <a:r>
                <a:rPr lang="ja-JP" altLang="en-US" sz="1100" b="1" i="0" u="none" strike="noStrike" baseline="0" dirty="0">
                  <a:solidFill>
                    <a:prstClr val="black">
                      <a:lumMod val="65000"/>
                      <a:lumOff val="35000"/>
                    </a:prstClr>
                  </a:solidFill>
                  <a:latin typeface="Segoe UI"/>
                  <a:ea typeface="メイリオ"/>
                </a:rPr>
                <a:t>回数</a:t>
              </a:r>
            </a:p>
          </cx:txPr>
        </cx:title>
        <cx:tickLabels/>
        <cx:txPr>
          <a:bodyPr spcFirstLastPara="1" vertOverflow="ellipsis" horzOverflow="overflow" wrap="square" lIns="0" tIns="0" rIns="0" bIns="0" anchor="ctr" anchorCtr="1"/>
          <a:lstStyle/>
          <a:p>
            <a:pPr algn="ctr" rtl="0">
              <a:defRPr b="1"/>
            </a:pPr>
            <a:endParaRPr lang="ja-JP" altLang="en-US" sz="900" b="1" i="0" u="none" strike="noStrike" baseline="0">
              <a:solidFill>
                <a:prstClr val="black">
                  <a:lumMod val="65000"/>
                  <a:lumOff val="35000"/>
                </a:prstClr>
              </a:solidFill>
              <a:latin typeface="Segoe UI"/>
              <a:ea typeface="メイリオ"/>
            </a:endParaRPr>
          </a:p>
        </cx:txPr>
      </cx:axis>
      <cx:axis id="1">
        <cx:catScaling/>
        <cx:tickLabels/>
        <cx:txPr>
          <a:bodyPr spcFirstLastPara="1" vertOverflow="ellipsis" horzOverflow="overflow" wrap="square" lIns="0" tIns="0" rIns="0" bIns="0" anchor="ctr" anchorCtr="1"/>
          <a:lstStyle/>
          <a:p>
            <a:pPr algn="ctr" rtl="0">
              <a:defRPr b="1"/>
            </a:pPr>
            <a:endParaRPr lang="ja-JP" altLang="en-US" sz="900" b="1" i="0" u="none" strike="noStrike" baseline="0">
              <a:solidFill>
                <a:prstClr val="black">
                  <a:lumMod val="65000"/>
                  <a:lumOff val="35000"/>
                </a:prstClr>
              </a:solidFill>
              <a:latin typeface="Segoe UI"/>
              <a:ea typeface="メイリオ"/>
            </a:endParaRPr>
          </a:p>
        </cx:txPr>
      </cx:axis>
      <cx:axis id="2">
        <cx:valScaling max="1" min="0"/>
        <cx:title>
          <cx:tx>
            <cx:txData>
              <cx:v>頻度</cx:v>
            </cx:txData>
          </cx:tx>
          <cx:txPr>
            <a:bodyPr spcFirstLastPara="1" vertOverflow="ellipsis" horzOverflow="overflow" wrap="square" lIns="0" tIns="0" rIns="0" bIns="0" anchor="ctr" anchorCtr="1"/>
            <a:lstStyle/>
            <a:p>
              <a:pPr algn="ctr" rtl="0">
                <a:defRPr sz="1100"/>
              </a:pPr>
              <a:r>
                <a:rPr lang="ja-JP" altLang="en-US" sz="1100" b="1" i="0" u="none" strike="noStrike" baseline="0" dirty="0">
                  <a:solidFill>
                    <a:prstClr val="black">
                      <a:lumMod val="65000"/>
                      <a:lumOff val="35000"/>
                    </a:prstClr>
                  </a:solidFill>
                  <a:latin typeface="Segoe UI"/>
                  <a:ea typeface="メイリオ"/>
                </a:rPr>
                <a:t>頻度</a:t>
              </a:r>
            </a:p>
          </cx:txPr>
        </cx:title>
        <cx:units unit="percentage"/>
        <cx:tickLabels/>
        <cx:txPr>
          <a:bodyPr spcFirstLastPara="1" vertOverflow="ellipsis" horzOverflow="overflow" wrap="square" lIns="0" tIns="0" rIns="0" bIns="0" anchor="ctr" anchorCtr="1"/>
          <a:lstStyle/>
          <a:p>
            <a:pPr algn="ctr" rtl="0">
              <a:defRPr b="1"/>
            </a:pPr>
            <a:endParaRPr lang="ja-JP" altLang="en-US" sz="900" b="1" i="0" u="none" strike="noStrike" baseline="0">
              <a:solidFill>
                <a:prstClr val="black">
                  <a:lumMod val="65000"/>
                  <a:lumOff val="35000"/>
                </a:prstClr>
              </a:solidFill>
              <a:latin typeface="Segoe UI"/>
              <a:ea typeface="メイリオ"/>
            </a:endParaRPr>
          </a:p>
        </cx:txPr>
      </cx:axis>
    </cx:plotArea>
  </cx:chart>
  <cx:spPr>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2C5B935E-2A37-4FDF-A0AC-0E8E3E2CF49B}" type="datetimeFigureOut">
              <a:rPr kumimoji="1" lang="ja-JP" altLang="en-US" smtClean="0"/>
              <a:t>2017/11/25</a:t>
            </a:fld>
            <a:endParaRPr kumimoji="1" lang="ja-JP" altLang="en-US"/>
          </a:p>
        </p:txBody>
      </p:sp>
      <p:sp>
        <p:nvSpPr>
          <p:cNvPr id="4" name="スライド イメージ プレースホルダー 3"/>
          <p:cNvSpPr>
            <a:spLocks noGrp="1" noRot="1" noChangeAspect="1"/>
          </p:cNvSpPr>
          <p:nvPr>
            <p:ph type="sldImg" idx="2"/>
          </p:nvPr>
        </p:nvSpPr>
        <p:spPr>
          <a:xfrm>
            <a:off x="1150938" y="1233488"/>
            <a:ext cx="4440237"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4B2BACDF-FD49-472F-AB46-EA95B86293E4}" type="slidenum">
              <a:rPr kumimoji="1" lang="ja-JP" altLang="en-US" smtClean="0"/>
              <a:t>‹#›</a:t>
            </a:fld>
            <a:endParaRPr kumimoji="1" lang="ja-JP" altLang="en-US"/>
          </a:p>
        </p:txBody>
      </p:sp>
    </p:spTree>
    <p:extLst>
      <p:ext uri="{BB962C8B-B14F-4D97-AF65-F5344CB8AC3E}">
        <p14:creationId xmlns:p14="http://schemas.microsoft.com/office/powerpoint/2010/main" val="17654863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BC2FD38-6E41-429F-A256-9C51E1C116D3}"/>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xmlns="" id="{7B351BF1-B04A-4777-BE6A-1D9DABCDEB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78EF3136-88F5-4B47-90DB-FD67A906122D}"/>
              </a:ext>
            </a:extLst>
          </p:cNvPr>
          <p:cNvSpPr>
            <a:spLocks noGrp="1"/>
          </p:cNvSpPr>
          <p:nvPr>
            <p:ph type="dt" sz="half" idx="10"/>
          </p:nvPr>
        </p:nvSpPr>
        <p:spPr/>
        <p:txBody>
          <a:bodyPr/>
          <a:lstStyle/>
          <a:p>
            <a:fld id="{E333D77D-4230-4A8D-8C14-AEC54D090E2A}"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F2F08C53-92F1-48B0-9DCD-C547354AAF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5D92EA54-A762-4F3E-AD53-8A56814260C1}"/>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312733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973281-C920-4A9E-A82C-41369757B89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33A0A8EC-8AB4-4F8A-8ED9-A095049BFF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E9392955-32B4-4AEE-B7E1-63274F7329D2}"/>
              </a:ext>
            </a:extLst>
          </p:cNvPr>
          <p:cNvSpPr>
            <a:spLocks noGrp="1"/>
          </p:cNvSpPr>
          <p:nvPr>
            <p:ph type="dt" sz="half" idx="10"/>
          </p:nvPr>
        </p:nvSpPr>
        <p:spPr/>
        <p:txBody>
          <a:bodyPr/>
          <a:lstStyle/>
          <a:p>
            <a:fld id="{B60FD447-FBCB-4ABF-8EA5-2AB66A5DC7E9}"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12BCF36D-F13C-4EFB-9106-86E81FAAA1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2B100617-342C-4158-BA35-47FC8C4C0E6B}"/>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72031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A97FD819-249F-4863-848D-14B9F4CAF705}"/>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57119DDB-790C-461A-8AC9-93C0A6E22B1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7650224-44E1-4D69-9CFD-254CD6EBA902}"/>
              </a:ext>
            </a:extLst>
          </p:cNvPr>
          <p:cNvSpPr>
            <a:spLocks noGrp="1"/>
          </p:cNvSpPr>
          <p:nvPr>
            <p:ph type="dt" sz="half" idx="10"/>
          </p:nvPr>
        </p:nvSpPr>
        <p:spPr/>
        <p:txBody>
          <a:bodyPr/>
          <a:lstStyle/>
          <a:p>
            <a:fld id="{D0FEC405-3ECD-4746-8E61-B5E65A6D26D8}"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A2FADBC2-4004-4EE3-9447-4213E52AEA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890BD211-A72B-41E3-BBEB-91C7A52F6F3D}"/>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189246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5622CD7-3E7F-4DA5-9272-F8EE2D61E2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695CF4B-DEDD-4519-9ED2-D89747F360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EAA7DA63-75AF-4237-88F9-3F68B0787316}"/>
              </a:ext>
            </a:extLst>
          </p:cNvPr>
          <p:cNvSpPr>
            <a:spLocks noGrp="1"/>
          </p:cNvSpPr>
          <p:nvPr>
            <p:ph type="dt" sz="half" idx="10"/>
          </p:nvPr>
        </p:nvSpPr>
        <p:spPr/>
        <p:txBody>
          <a:bodyPr/>
          <a:lstStyle/>
          <a:p>
            <a:fld id="{D94DA3B7-15CB-4DD9-9880-12CDAD919B33}"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762F5AF4-41FD-451E-9C71-5163F60DEC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2E1C0B93-D41D-4842-B70B-730314BFD952}"/>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318827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26541EE-51C7-4CC5-84B5-F7EDE7781522}"/>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882FB4B3-BD10-4FB1-8671-D93231A92D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4B4A5E53-E6AF-4E16-BDAA-6843FDB32C25}"/>
              </a:ext>
            </a:extLst>
          </p:cNvPr>
          <p:cNvSpPr>
            <a:spLocks noGrp="1"/>
          </p:cNvSpPr>
          <p:nvPr>
            <p:ph type="dt" sz="half" idx="10"/>
          </p:nvPr>
        </p:nvSpPr>
        <p:spPr/>
        <p:txBody>
          <a:bodyPr/>
          <a:lstStyle/>
          <a:p>
            <a:fld id="{8856C1DE-DB9D-4F5B-A7BA-412D590385BC}"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2A4A938D-5E76-4B7A-AC2B-2E10FD54BC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C09B9E9C-2D07-4806-B844-7E915A2D9A44}"/>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313927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9F9AB85-5F99-489D-96F8-8CEC5A127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2514F082-C26A-49EA-A11F-29D842488EDA}"/>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E1E2209F-8CBD-4777-89E3-F9DAB0E948A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D44C716E-B415-4D8A-9DDD-144E2231D67C}"/>
              </a:ext>
            </a:extLst>
          </p:cNvPr>
          <p:cNvSpPr>
            <a:spLocks noGrp="1"/>
          </p:cNvSpPr>
          <p:nvPr>
            <p:ph type="dt" sz="half" idx="10"/>
          </p:nvPr>
        </p:nvSpPr>
        <p:spPr/>
        <p:txBody>
          <a:bodyPr/>
          <a:lstStyle/>
          <a:p>
            <a:fld id="{2CDCF9DE-31FC-4163-92A1-BA3F790BF390}" type="datetime1">
              <a:rPr kumimoji="1" lang="ja-JP" altLang="en-US" smtClean="0"/>
              <a:t>2017/11/25</a:t>
            </a:fld>
            <a:endParaRPr kumimoji="1" lang="ja-JP" altLang="en-US"/>
          </a:p>
        </p:txBody>
      </p:sp>
      <p:sp>
        <p:nvSpPr>
          <p:cNvPr id="6" name="フッター プレースホルダー 5">
            <a:extLst>
              <a:ext uri="{FF2B5EF4-FFF2-40B4-BE49-F238E27FC236}">
                <a16:creationId xmlns:a16="http://schemas.microsoft.com/office/drawing/2014/main" xmlns="" id="{CAFF207B-E891-4785-A538-DCC0A688A3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5DC0A925-B570-4FB2-884B-D2252A438654}"/>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180088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82C3AB3-920A-4970-B73A-D9650321928D}"/>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E8D1527-862B-4ED0-93F8-7F7D8D627AD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15F4DB4A-F443-466A-838F-43DBAA914066}"/>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D981A32-2106-41D7-B4E0-9B43CB8E06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96BF3475-2F30-4C85-A3CD-49DE06540C90}"/>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082D917B-23D3-4706-B9B5-8D55A99FF872}"/>
              </a:ext>
            </a:extLst>
          </p:cNvPr>
          <p:cNvSpPr>
            <a:spLocks noGrp="1"/>
          </p:cNvSpPr>
          <p:nvPr>
            <p:ph type="dt" sz="half" idx="10"/>
          </p:nvPr>
        </p:nvSpPr>
        <p:spPr/>
        <p:txBody>
          <a:bodyPr/>
          <a:lstStyle/>
          <a:p>
            <a:fld id="{A05C9D01-EBF5-46C4-85F6-C6BA3D3FFCF8}" type="datetime1">
              <a:rPr kumimoji="1" lang="ja-JP" altLang="en-US" smtClean="0"/>
              <a:t>2017/11/25</a:t>
            </a:fld>
            <a:endParaRPr kumimoji="1" lang="ja-JP" altLang="en-US"/>
          </a:p>
        </p:txBody>
      </p:sp>
      <p:sp>
        <p:nvSpPr>
          <p:cNvPr id="8" name="フッター プレースホルダー 7">
            <a:extLst>
              <a:ext uri="{FF2B5EF4-FFF2-40B4-BE49-F238E27FC236}">
                <a16:creationId xmlns:a16="http://schemas.microsoft.com/office/drawing/2014/main" xmlns="" id="{D756A861-1E84-407F-93F2-E209A4E2FB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90E6E6E0-E58A-4CBD-A8C1-F271C7B1EACB}"/>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339853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094A545-20E1-4329-98AA-A3E3CE0691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94652B17-F5FE-42FD-9CD3-558718C4595B}"/>
              </a:ext>
            </a:extLst>
          </p:cNvPr>
          <p:cNvSpPr>
            <a:spLocks noGrp="1"/>
          </p:cNvSpPr>
          <p:nvPr>
            <p:ph type="dt" sz="half" idx="10"/>
          </p:nvPr>
        </p:nvSpPr>
        <p:spPr/>
        <p:txBody>
          <a:bodyPr/>
          <a:lstStyle/>
          <a:p>
            <a:fld id="{A3101676-75A2-4D10-896B-CA21A68E276C}" type="datetime1">
              <a:rPr kumimoji="1" lang="ja-JP" altLang="en-US" smtClean="0"/>
              <a:t>2017/11/25</a:t>
            </a:fld>
            <a:endParaRPr kumimoji="1" lang="ja-JP" altLang="en-US"/>
          </a:p>
        </p:txBody>
      </p:sp>
      <p:sp>
        <p:nvSpPr>
          <p:cNvPr id="4" name="フッター プレースホルダー 3">
            <a:extLst>
              <a:ext uri="{FF2B5EF4-FFF2-40B4-BE49-F238E27FC236}">
                <a16:creationId xmlns:a16="http://schemas.microsoft.com/office/drawing/2014/main" xmlns="" id="{5EADC4AC-1FAB-468E-BDA9-D16BD74714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9F0E9240-2993-433E-A65C-71F4B97933D2}"/>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20980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20B58D3D-6550-43AF-9E67-AEA6D406751F}"/>
              </a:ext>
            </a:extLst>
          </p:cNvPr>
          <p:cNvSpPr>
            <a:spLocks noGrp="1"/>
          </p:cNvSpPr>
          <p:nvPr>
            <p:ph type="dt" sz="half" idx="10"/>
          </p:nvPr>
        </p:nvSpPr>
        <p:spPr/>
        <p:txBody>
          <a:bodyPr/>
          <a:lstStyle/>
          <a:p>
            <a:fld id="{DD7AB7EE-87FA-4B9E-BACC-26E185F2D8DA}" type="datetime1">
              <a:rPr kumimoji="1" lang="ja-JP" altLang="en-US" smtClean="0"/>
              <a:t>2017/11/25</a:t>
            </a:fld>
            <a:endParaRPr kumimoji="1" lang="ja-JP" altLang="en-US"/>
          </a:p>
        </p:txBody>
      </p:sp>
      <p:sp>
        <p:nvSpPr>
          <p:cNvPr id="3" name="フッター プレースホルダー 2">
            <a:extLst>
              <a:ext uri="{FF2B5EF4-FFF2-40B4-BE49-F238E27FC236}">
                <a16:creationId xmlns:a16="http://schemas.microsoft.com/office/drawing/2014/main" xmlns="" id="{208BF235-6FA6-49F6-837F-989F28EDEBF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363BFD95-B016-4523-B8BD-28FCDE930DF9}"/>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94178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611E42F-F521-45EF-8E1C-CBB45A80033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2A169D2-A213-46A5-A022-D752FF252A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5724A4BF-809D-48CB-A942-243516FFEE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74BCA425-7A12-4E5F-8B34-2875D0EB199F}"/>
              </a:ext>
            </a:extLst>
          </p:cNvPr>
          <p:cNvSpPr>
            <a:spLocks noGrp="1"/>
          </p:cNvSpPr>
          <p:nvPr>
            <p:ph type="dt" sz="half" idx="10"/>
          </p:nvPr>
        </p:nvSpPr>
        <p:spPr/>
        <p:txBody>
          <a:bodyPr/>
          <a:lstStyle/>
          <a:p>
            <a:fld id="{2975BC08-78D0-44BD-A1D8-900E778314BF}" type="datetime1">
              <a:rPr kumimoji="1" lang="ja-JP" altLang="en-US" smtClean="0"/>
              <a:t>2017/11/25</a:t>
            </a:fld>
            <a:endParaRPr kumimoji="1" lang="ja-JP" altLang="en-US"/>
          </a:p>
        </p:txBody>
      </p:sp>
      <p:sp>
        <p:nvSpPr>
          <p:cNvPr id="6" name="フッター プレースホルダー 5">
            <a:extLst>
              <a:ext uri="{FF2B5EF4-FFF2-40B4-BE49-F238E27FC236}">
                <a16:creationId xmlns:a16="http://schemas.microsoft.com/office/drawing/2014/main" xmlns="" id="{F61361D9-198A-4C1D-A9A4-F06EFB380F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F941A4A-61D1-454B-BB83-C06C64542EA9}"/>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5748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C1C0BB3-8270-43C3-B20B-1D4E7B3CC902}"/>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7FF1D23A-5273-44B8-BA47-D5C1657C21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xmlns="" id="{12A02327-6B35-4F3A-9FA7-81F481390D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6CF07F09-320D-45BA-A2C8-F217EEECA122}"/>
              </a:ext>
            </a:extLst>
          </p:cNvPr>
          <p:cNvSpPr>
            <a:spLocks noGrp="1"/>
          </p:cNvSpPr>
          <p:nvPr>
            <p:ph type="dt" sz="half" idx="10"/>
          </p:nvPr>
        </p:nvSpPr>
        <p:spPr/>
        <p:txBody>
          <a:bodyPr/>
          <a:lstStyle/>
          <a:p>
            <a:fld id="{9860CE89-4B0E-4727-A19B-393271A38059}" type="datetime1">
              <a:rPr kumimoji="1" lang="ja-JP" altLang="en-US" smtClean="0"/>
              <a:t>2017/11/25</a:t>
            </a:fld>
            <a:endParaRPr kumimoji="1" lang="ja-JP" altLang="en-US"/>
          </a:p>
        </p:txBody>
      </p:sp>
      <p:sp>
        <p:nvSpPr>
          <p:cNvPr id="6" name="フッター プレースホルダー 5">
            <a:extLst>
              <a:ext uri="{FF2B5EF4-FFF2-40B4-BE49-F238E27FC236}">
                <a16:creationId xmlns:a16="http://schemas.microsoft.com/office/drawing/2014/main" xmlns="" id="{28E6FBA7-ABC1-4B00-BCD7-A24AE4B2C1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52342E4F-AA9A-49C4-8758-F8751945E89B}"/>
              </a:ext>
            </a:extLst>
          </p:cNvPr>
          <p:cNvSpPr>
            <a:spLocks noGrp="1"/>
          </p:cNvSpPr>
          <p:nvPr>
            <p:ph type="sldNum" sz="quarter" idx="12"/>
          </p:nvPr>
        </p:nvSpPr>
        <p:spPr/>
        <p:txBody>
          <a:body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1817483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5C42309E-9779-4351-893F-374BF2FE96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2D1D7ACB-1823-4C2B-8136-C44DFA07052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00D47386-490A-45D2-8892-070324C3AF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D0B17-BA76-4ADA-8378-A2E3F3F7103A}" type="datetime1">
              <a:rPr kumimoji="1" lang="ja-JP" altLang="en-US" smtClean="0"/>
              <a:t>2017/11/25</a:t>
            </a:fld>
            <a:endParaRPr kumimoji="1" lang="ja-JP" altLang="en-US"/>
          </a:p>
        </p:txBody>
      </p:sp>
      <p:sp>
        <p:nvSpPr>
          <p:cNvPr id="5" name="フッター プレースホルダー 4">
            <a:extLst>
              <a:ext uri="{FF2B5EF4-FFF2-40B4-BE49-F238E27FC236}">
                <a16:creationId xmlns:a16="http://schemas.microsoft.com/office/drawing/2014/main" xmlns="" id="{3E4E0312-0721-48C2-B1F5-B91FCBDD6D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673B3365-2A28-4BAF-AD72-FEF9880B7F2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D34C3C-DFC5-4330-B1CA-452264885617}" type="slidenum">
              <a:rPr kumimoji="1" lang="ja-JP" altLang="en-US" smtClean="0"/>
              <a:t>‹#›</a:t>
            </a:fld>
            <a:endParaRPr kumimoji="1" lang="ja-JP" altLang="en-US"/>
          </a:p>
        </p:txBody>
      </p:sp>
    </p:spTree>
    <p:extLst>
      <p:ext uri="{BB962C8B-B14F-4D97-AF65-F5344CB8AC3E}">
        <p14:creationId xmlns:p14="http://schemas.microsoft.com/office/powerpoint/2010/main" val="12823209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microsoft.com/office/2014/relationships/chartEx" Target="../charts/chartEx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0.png"/><Relationship Id="rId5" Type="http://schemas.openxmlformats.org/officeDocument/2006/relationships/image" Target="../media/image50.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17EA9DC5-4E39-462B-994E-6FF3DCD7A9BB}"/>
              </a:ext>
            </a:extLst>
          </p:cNvPr>
          <p:cNvSpPr>
            <a:spLocks noGrp="1"/>
          </p:cNvSpPr>
          <p:nvPr>
            <p:ph type="ctrTitle"/>
          </p:nvPr>
        </p:nvSpPr>
        <p:spPr>
          <a:xfrm>
            <a:off x="127322" y="965198"/>
            <a:ext cx="5962580" cy="4927601"/>
          </a:xfrm>
        </p:spPr>
        <p:txBody>
          <a:bodyPr anchor="ctr">
            <a:normAutofit/>
          </a:bodyPr>
          <a:lstStyle/>
          <a:p>
            <a:pPr algn="r">
              <a:lnSpc>
                <a:spcPct val="150000"/>
              </a:lnSpc>
            </a:pPr>
            <a:r>
              <a:rPr lang="en-US" altLang="ja-JP" sz="3200" dirty="0" smtClean="0"/>
              <a:t>LASSO</a:t>
            </a:r>
            <a:r>
              <a:rPr lang="ja-JP" altLang="en-US" sz="3200" dirty="0" smtClean="0"/>
              <a:t>回帰による</a:t>
            </a:r>
            <a:r>
              <a:rPr lang="en-US" altLang="ja-JP" sz="3200" dirty="0"/>
              <a:t/>
            </a:r>
            <a:br>
              <a:rPr lang="en-US" altLang="ja-JP" sz="3200" dirty="0"/>
            </a:br>
            <a:r>
              <a:rPr lang="ja-JP" altLang="en-US" sz="3200" dirty="0"/>
              <a:t>シックスマン</a:t>
            </a:r>
            <a:r>
              <a:rPr lang="ja-JP" altLang="en-US" sz="3200" dirty="0" smtClean="0"/>
              <a:t>のアクションの</a:t>
            </a:r>
            <a:r>
              <a:rPr lang="en-US" altLang="ja-JP" sz="3200" dirty="0"/>
              <a:t/>
            </a:r>
            <a:br>
              <a:rPr lang="en-US" altLang="ja-JP" sz="3200" dirty="0"/>
            </a:br>
            <a:r>
              <a:rPr lang="ja-JP" altLang="en-US" sz="3200" dirty="0"/>
              <a:t>特徴抽出</a:t>
            </a:r>
            <a:endParaRPr kumimoji="1" lang="ja-JP" altLang="en-US" sz="3200" dirty="0"/>
          </a:p>
        </p:txBody>
      </p:sp>
      <p:sp>
        <p:nvSpPr>
          <p:cNvPr id="3" name="サブタイトル 2">
            <a:extLst>
              <a:ext uri="{FF2B5EF4-FFF2-40B4-BE49-F238E27FC236}">
                <a16:creationId xmlns:a16="http://schemas.microsoft.com/office/drawing/2014/main" xmlns="" id="{7AEDC1A7-62AE-4219-8CB6-E546F0A65390}"/>
              </a:ext>
            </a:extLst>
          </p:cNvPr>
          <p:cNvSpPr>
            <a:spLocks noGrp="1"/>
          </p:cNvSpPr>
          <p:nvPr>
            <p:ph type="subTitle" idx="1"/>
          </p:nvPr>
        </p:nvSpPr>
        <p:spPr>
          <a:xfrm>
            <a:off x="6089902" y="1930398"/>
            <a:ext cx="3054098" cy="4927602"/>
          </a:xfrm>
        </p:spPr>
        <p:txBody>
          <a:bodyPr anchor="ctr">
            <a:normAutofit/>
          </a:bodyPr>
          <a:lstStyle/>
          <a:p>
            <a:pPr algn="l">
              <a:spcAft>
                <a:spcPts val="600"/>
              </a:spcAft>
            </a:pPr>
            <a:r>
              <a:rPr lang="ja-JP" altLang="en-US" sz="1700" dirty="0">
                <a:solidFill>
                  <a:srgbClr val="FFFFFF"/>
                </a:solidFill>
              </a:rPr>
              <a:t>第</a:t>
            </a:r>
            <a:r>
              <a:rPr lang="en-US" altLang="ja-JP" sz="1700" dirty="0">
                <a:solidFill>
                  <a:srgbClr val="FFFFFF"/>
                </a:solidFill>
              </a:rPr>
              <a:t>7</a:t>
            </a:r>
            <a:r>
              <a:rPr lang="ja-JP" altLang="en-US" sz="1700" dirty="0">
                <a:solidFill>
                  <a:srgbClr val="FFFFFF"/>
                </a:solidFill>
              </a:rPr>
              <a:t>回スポーツデータ解析</a:t>
            </a:r>
            <a:endParaRPr lang="en-US" altLang="ja-JP" sz="1700" dirty="0">
              <a:solidFill>
                <a:srgbClr val="FFFFFF"/>
              </a:solidFill>
            </a:endParaRPr>
          </a:p>
          <a:p>
            <a:pPr algn="l">
              <a:spcAft>
                <a:spcPts val="600"/>
              </a:spcAft>
            </a:pPr>
            <a:r>
              <a:rPr lang="ja-JP" altLang="en-US" sz="1700" dirty="0">
                <a:solidFill>
                  <a:srgbClr val="FFFFFF"/>
                </a:solidFill>
              </a:rPr>
              <a:t>コンペティション</a:t>
            </a:r>
            <a:endParaRPr lang="en-US" altLang="ja-JP" sz="1700" dirty="0">
              <a:solidFill>
                <a:srgbClr val="FFFFFF"/>
              </a:solidFill>
            </a:endParaRPr>
          </a:p>
          <a:p>
            <a:pPr algn="l">
              <a:spcAft>
                <a:spcPts val="600"/>
              </a:spcAft>
            </a:pPr>
            <a:r>
              <a:rPr kumimoji="1" lang="ja-JP" altLang="en-US" sz="1700" dirty="0">
                <a:solidFill>
                  <a:srgbClr val="FFFFFF"/>
                </a:solidFill>
              </a:rPr>
              <a:t>分析・バスケットボール部門</a:t>
            </a:r>
            <a:endParaRPr kumimoji="1" lang="en-US" altLang="ja-JP" sz="1700" dirty="0">
              <a:solidFill>
                <a:srgbClr val="FFFFFF"/>
              </a:solidFill>
            </a:endParaRPr>
          </a:p>
          <a:p>
            <a:pPr algn="l">
              <a:spcAft>
                <a:spcPts val="600"/>
              </a:spcAft>
            </a:pPr>
            <a:endParaRPr lang="en-US" altLang="ja-JP" sz="1700" dirty="0">
              <a:solidFill>
                <a:srgbClr val="FFFFFF"/>
              </a:solidFill>
            </a:endParaRPr>
          </a:p>
          <a:p>
            <a:pPr algn="l">
              <a:spcAft>
                <a:spcPts val="600"/>
              </a:spcAft>
            </a:pPr>
            <a:endParaRPr lang="en-US" altLang="ja-JP" sz="1700" dirty="0">
              <a:solidFill>
                <a:srgbClr val="FFFFFF"/>
              </a:solidFill>
            </a:endParaRPr>
          </a:p>
          <a:p>
            <a:pPr algn="l">
              <a:spcAft>
                <a:spcPts val="600"/>
              </a:spcAft>
            </a:pPr>
            <a:r>
              <a:rPr kumimoji="1" lang="ja-JP" altLang="en-US" sz="1700" dirty="0">
                <a:solidFill>
                  <a:srgbClr val="FFFFFF"/>
                </a:solidFill>
              </a:rPr>
              <a:t>東京大学大学院</a:t>
            </a:r>
            <a:endParaRPr kumimoji="1" lang="en-US" altLang="ja-JP" sz="1700" dirty="0">
              <a:solidFill>
                <a:srgbClr val="FFFFFF"/>
              </a:solidFill>
            </a:endParaRPr>
          </a:p>
          <a:p>
            <a:pPr algn="l">
              <a:spcAft>
                <a:spcPts val="600"/>
              </a:spcAft>
            </a:pPr>
            <a:r>
              <a:rPr kumimoji="1" lang="ja-JP" altLang="en-US" sz="1700" dirty="0">
                <a:solidFill>
                  <a:srgbClr val="FFFFFF"/>
                </a:solidFill>
              </a:rPr>
              <a:t>工学系研究科</a:t>
            </a:r>
            <a:endParaRPr kumimoji="1" lang="en-US" altLang="ja-JP" sz="1700" dirty="0">
              <a:solidFill>
                <a:srgbClr val="FFFFFF"/>
              </a:solidFill>
            </a:endParaRPr>
          </a:p>
          <a:p>
            <a:pPr algn="l">
              <a:spcAft>
                <a:spcPts val="600"/>
              </a:spcAft>
            </a:pPr>
            <a:r>
              <a:rPr lang="ja-JP" altLang="en-US" sz="1700" dirty="0">
                <a:solidFill>
                  <a:srgbClr val="FFFFFF"/>
                </a:solidFill>
              </a:rPr>
              <a:t>神谷啓太</a:t>
            </a:r>
            <a:endParaRPr lang="en-US" altLang="ja-JP" sz="1700" dirty="0">
              <a:solidFill>
                <a:srgbClr val="FFFFFF"/>
              </a:solidFill>
            </a:endParaRPr>
          </a:p>
          <a:p>
            <a:pPr algn="l">
              <a:spcAft>
                <a:spcPts val="600"/>
              </a:spcAft>
            </a:pPr>
            <a:r>
              <a:rPr lang="ja-JP" altLang="en-US" sz="1700" dirty="0">
                <a:solidFill>
                  <a:srgbClr val="FFFFFF"/>
                </a:solidFill>
              </a:rPr>
              <a:t>妹背政毅</a:t>
            </a:r>
            <a:endParaRPr lang="en-US" altLang="ja-JP" sz="1700" dirty="0">
              <a:solidFill>
                <a:srgbClr val="FFFFFF"/>
              </a:solidFill>
            </a:endParaRPr>
          </a:p>
          <a:p>
            <a:pPr algn="l">
              <a:spcAft>
                <a:spcPts val="600"/>
              </a:spcAft>
            </a:pPr>
            <a:r>
              <a:rPr lang="ja-JP" altLang="en-US" sz="1700" dirty="0">
                <a:solidFill>
                  <a:srgbClr val="FFFFFF"/>
                </a:solidFill>
              </a:rPr>
              <a:t>梶原裕希</a:t>
            </a:r>
            <a:endParaRPr lang="en-US" altLang="ja-JP" sz="1700" dirty="0">
              <a:solidFill>
                <a:srgbClr val="FFFFFF"/>
              </a:solidFill>
            </a:endParaRPr>
          </a:p>
          <a:p>
            <a:pPr algn="l">
              <a:spcAft>
                <a:spcPts val="600"/>
              </a:spcAft>
            </a:pPr>
            <a:r>
              <a:rPr lang="ja-JP" altLang="en-US" sz="1700" dirty="0">
                <a:solidFill>
                  <a:srgbClr val="FFFFFF"/>
                </a:solidFill>
              </a:rPr>
              <a:t>森田仁美</a:t>
            </a:r>
            <a:endParaRPr kumimoji="1" lang="en-US" altLang="ja-JP" sz="1700" dirty="0">
              <a:solidFill>
                <a:srgbClr val="FFFFFF"/>
              </a:solidFill>
            </a:endParaRPr>
          </a:p>
        </p:txBody>
      </p:sp>
    </p:spTree>
    <p:extLst>
      <p:ext uri="{BB962C8B-B14F-4D97-AF65-F5344CB8AC3E}">
        <p14:creationId xmlns:p14="http://schemas.microsoft.com/office/powerpoint/2010/main" val="24862741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E3C08DA1-94CD-4E4D-9F7B-F0D4BEAD16A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normAutofit fontScale="90000"/>
          </a:bodyPr>
          <a:lstStyle/>
          <a:p>
            <a:r>
              <a:rPr lang="en-US" altLang="ja-JP" dirty="0" smtClean="0"/>
              <a:t>LASSO</a:t>
            </a:r>
            <a:r>
              <a:rPr lang="ja-JP" altLang="en-US" dirty="0" smtClean="0"/>
              <a:t>による各説明</a:t>
            </a:r>
            <a:r>
              <a:rPr lang="ja-JP" altLang="en-US" dirty="0"/>
              <a:t>変数の係数の推定結果</a:t>
            </a:r>
            <a:r>
              <a:rPr lang="ja-JP" altLang="en-US" dirty="0"/>
              <a:t/>
            </a:r>
            <a:br>
              <a:rPr lang="ja-JP" altLang="en-US" dirty="0"/>
            </a:br>
            <a:endParaRPr kumimoji="1" lang="ja-JP" altLang="en-US" dirty="0"/>
          </a:p>
        </p:txBody>
      </p:sp>
      <p:sp>
        <p:nvSpPr>
          <p:cNvPr id="6" name="スライド番号プレースホルダー 4">
            <a:extLst>
              <a:ext uri="{FF2B5EF4-FFF2-40B4-BE49-F238E27FC236}">
                <a16:creationId xmlns:a16="http://schemas.microsoft.com/office/drawing/2014/main" xmlns="" id="{1D2683DB-6338-475C-8A5C-637E280212B7}"/>
              </a:ext>
            </a:extLst>
          </p:cNvPr>
          <p:cNvSpPr txBox="1">
            <a:spLocks/>
          </p:cNvSpPr>
          <p:nvPr/>
        </p:nvSpPr>
        <p:spPr>
          <a:xfrm>
            <a:off x="8410354" y="6188766"/>
            <a:ext cx="733640"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9</a:t>
            </a:fld>
            <a:endParaRPr lang="ja-JP" altLang="en-US" sz="3200" b="1" dirty="0">
              <a:solidFill>
                <a:schemeClr val="bg1"/>
              </a:solidFill>
            </a:endParaRPr>
          </a:p>
        </p:txBody>
      </p:sp>
      <p:graphicFrame>
        <p:nvGraphicFramePr>
          <p:cNvPr id="11" name="表 10">
            <a:extLst>
              <a:ext uri="{FF2B5EF4-FFF2-40B4-BE49-F238E27FC236}">
                <a16:creationId xmlns:a16="http://schemas.microsoft.com/office/drawing/2014/main" xmlns="" id="{E7E6B9EB-D0BA-4E02-9BF2-2F7AABEA77C5}"/>
              </a:ext>
            </a:extLst>
          </p:cNvPr>
          <p:cNvGraphicFramePr>
            <a:graphicFrameLocks noGrp="1"/>
          </p:cNvGraphicFramePr>
          <p:nvPr>
            <p:extLst>
              <p:ext uri="{D42A27DB-BD31-4B8C-83A1-F6EECF244321}">
                <p14:modId xmlns:p14="http://schemas.microsoft.com/office/powerpoint/2010/main" val="787020707"/>
              </p:ext>
            </p:extLst>
          </p:nvPr>
        </p:nvGraphicFramePr>
        <p:xfrm>
          <a:off x="1201479" y="573049"/>
          <a:ext cx="6741043" cy="6209523"/>
        </p:xfrm>
        <a:graphic>
          <a:graphicData uri="http://schemas.openxmlformats.org/drawingml/2006/table">
            <a:tbl>
              <a:tblPr/>
              <a:tblGrid>
                <a:gridCol w="2222205">
                  <a:extLst>
                    <a:ext uri="{9D8B030D-6E8A-4147-A177-3AD203B41FA5}">
                      <a16:colId xmlns:a16="http://schemas.microsoft.com/office/drawing/2014/main" xmlns="" val="4165452426"/>
                    </a:ext>
                  </a:extLst>
                </a:gridCol>
                <a:gridCol w="2259419">
                  <a:extLst>
                    <a:ext uri="{9D8B030D-6E8A-4147-A177-3AD203B41FA5}">
                      <a16:colId xmlns:a16="http://schemas.microsoft.com/office/drawing/2014/main" xmlns="" val="1476510686"/>
                    </a:ext>
                  </a:extLst>
                </a:gridCol>
                <a:gridCol w="2259419">
                  <a:extLst>
                    <a:ext uri="{9D8B030D-6E8A-4147-A177-3AD203B41FA5}">
                      <a16:colId xmlns:a16="http://schemas.microsoft.com/office/drawing/2014/main" xmlns="" val="2372658699"/>
                    </a:ext>
                  </a:extLst>
                </a:gridCol>
              </a:tblGrid>
              <a:tr h="267740">
                <a:tc rowSpan="2">
                  <a:txBody>
                    <a:bodyPr/>
                    <a:lstStyle/>
                    <a:p>
                      <a:pPr algn="l"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被説明変数</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2">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回帰係数</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pPr algn="ctr" fontAlgn="ct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237836945"/>
                  </a:ext>
                </a:extLst>
              </a:tr>
              <a:tr h="267740">
                <a:tc vMerge="1">
                  <a:txBody>
                    <a:bodyPr/>
                    <a:lstStyle/>
                    <a:p>
                      <a:pPr algn="l" fontAlgn="ctr"/>
                      <a:endParaRPr lang="ja-JP" altLang="en-US" sz="12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シックスマン</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スタメン</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451668824"/>
                  </a:ext>
                </a:extLst>
              </a:tr>
              <a:tr h="267740">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得点</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07004333"/>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3P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3329422"/>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3P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0.015924733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-0.030531182</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1022170903"/>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0053262"/>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20441754"/>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ダンク</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0.000993523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44306789"/>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フリースロー成功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9C0006"/>
                          </a:solidFill>
                          <a:effectLst/>
                          <a:latin typeface="游ゴシック" panose="020B0400000000000000" pitchFamily="50" charset="-128"/>
                          <a:ea typeface="游ゴシック" panose="020B0400000000000000" pitchFamily="50" charset="-128"/>
                        </a:rPr>
                        <a:t>-0.009143369</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34531850"/>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フリースロー試投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8831031"/>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0.018817913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-0.088163634</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40155306"/>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被ファウル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95927495"/>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オフェンスリバウンド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0.024278836</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577167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ディフェンスリバウンド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4793333"/>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トータルリバウンド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0365834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61641605"/>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アシスト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0.011080717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xmlns="" val="3602639567"/>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スティール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17010219"/>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9C0006"/>
                          </a:solidFill>
                          <a:effectLst/>
                          <a:latin typeface="游ゴシック" panose="020B0400000000000000" pitchFamily="50" charset="-128"/>
                          <a:ea typeface="游ゴシック" panose="020B0400000000000000" pitchFamily="50" charset="-128"/>
                        </a:rPr>
                        <a:t>-0.015482175</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0.01361047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xmlns="" val="55321131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被ブロックショット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-0.003947942</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2406352957"/>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ファストブレイクポイント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-0.019225024</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56684881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ポイントフロムターンオーバー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16239843"/>
                  </a:ext>
                </a:extLst>
              </a:tr>
              <a:tr h="257443">
                <a:tc>
                  <a:txBody>
                    <a:bodyPr/>
                    <a:lstStyle/>
                    <a:p>
                      <a:pPr algn="l" fontAlgn="ctr"/>
                      <a:r>
                        <a:rPr lang="en-US" altLang="ja-JP"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インサイドポイント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2706365"/>
                  </a:ext>
                </a:extLst>
              </a:tr>
              <a:tr h="257443">
                <a:tc>
                  <a:txBody>
                    <a:bodyPr/>
                    <a:lstStyle/>
                    <a:p>
                      <a:pPr algn="l" fontAlgn="ctr"/>
                      <a:r>
                        <a:rPr lang="ja-JP" altLang="en-US" sz="1200" b="1" i="0" u="none" strike="noStrike" dirty="0" smtClean="0">
                          <a:solidFill>
                            <a:srgbClr val="000000"/>
                          </a:solidFill>
                          <a:effectLst/>
                          <a:latin typeface="メイリオ" panose="020B0604030504040204" pitchFamily="50" charset="-128"/>
                          <a:ea typeface="メイリオ" panose="020B0604030504040204" pitchFamily="50" charset="-128"/>
                        </a:rPr>
                        <a:t>セカンドチャンスポイント</a:t>
                      </a:r>
                      <a:endParaRPr lang="ja-JP" altLang="en-US" sz="12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0.001028197</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-0.006778047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318801531"/>
                  </a:ext>
                </a:extLst>
              </a:tr>
            </a:tbl>
          </a:graphicData>
        </a:graphic>
      </p:graphicFrame>
    </p:spTree>
    <p:extLst>
      <p:ext uri="{BB962C8B-B14F-4D97-AF65-F5344CB8AC3E}">
        <p14:creationId xmlns:p14="http://schemas.microsoft.com/office/powerpoint/2010/main" val="90643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E3C08DA1-94CD-4E4D-9F7B-F0D4BEAD16A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normAutofit fontScale="90000"/>
          </a:bodyPr>
          <a:lstStyle/>
          <a:p>
            <a:r>
              <a:rPr lang="en-US" altLang="ja-JP" dirty="0" smtClean="0"/>
              <a:t>LASSO</a:t>
            </a:r>
            <a:r>
              <a:rPr lang="ja-JP" altLang="en-US" dirty="0" smtClean="0"/>
              <a:t>による各説明</a:t>
            </a:r>
            <a:r>
              <a:rPr lang="ja-JP" altLang="en-US" dirty="0"/>
              <a:t>変数の係数の推定結果</a:t>
            </a:r>
            <a:r>
              <a:rPr lang="ja-JP" altLang="en-US" dirty="0"/>
              <a:t/>
            </a:r>
            <a:br>
              <a:rPr lang="ja-JP" altLang="en-US" dirty="0"/>
            </a:br>
            <a:endParaRPr kumimoji="1" lang="ja-JP" altLang="en-US" dirty="0"/>
          </a:p>
        </p:txBody>
      </p:sp>
      <p:sp>
        <p:nvSpPr>
          <p:cNvPr id="6" name="スライド番号プレースホルダー 4">
            <a:extLst>
              <a:ext uri="{FF2B5EF4-FFF2-40B4-BE49-F238E27FC236}">
                <a16:creationId xmlns:a16="http://schemas.microsoft.com/office/drawing/2014/main" xmlns="" id="{1D2683DB-6338-475C-8A5C-637E280212B7}"/>
              </a:ext>
            </a:extLst>
          </p:cNvPr>
          <p:cNvSpPr txBox="1">
            <a:spLocks/>
          </p:cNvSpPr>
          <p:nvPr/>
        </p:nvSpPr>
        <p:spPr>
          <a:xfrm>
            <a:off x="8410354" y="6188766"/>
            <a:ext cx="733640"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10</a:t>
            </a:fld>
            <a:endParaRPr lang="ja-JP" altLang="en-US" sz="3200" b="1" dirty="0">
              <a:solidFill>
                <a:schemeClr val="bg1"/>
              </a:solidFill>
            </a:endParaRPr>
          </a:p>
        </p:txBody>
      </p:sp>
      <p:graphicFrame>
        <p:nvGraphicFramePr>
          <p:cNvPr id="11" name="表 10">
            <a:extLst>
              <a:ext uri="{FF2B5EF4-FFF2-40B4-BE49-F238E27FC236}">
                <a16:creationId xmlns:a16="http://schemas.microsoft.com/office/drawing/2014/main" xmlns="" id="{E7E6B9EB-D0BA-4E02-9BF2-2F7AABEA77C5}"/>
              </a:ext>
            </a:extLst>
          </p:cNvPr>
          <p:cNvGraphicFramePr>
            <a:graphicFrameLocks noGrp="1"/>
          </p:cNvGraphicFramePr>
          <p:nvPr>
            <p:extLst>
              <p:ext uri="{D42A27DB-BD31-4B8C-83A1-F6EECF244321}">
                <p14:modId xmlns:p14="http://schemas.microsoft.com/office/powerpoint/2010/main" val="787020707"/>
              </p:ext>
            </p:extLst>
          </p:nvPr>
        </p:nvGraphicFramePr>
        <p:xfrm>
          <a:off x="1201479" y="573049"/>
          <a:ext cx="6741043" cy="6209523"/>
        </p:xfrm>
        <a:graphic>
          <a:graphicData uri="http://schemas.openxmlformats.org/drawingml/2006/table">
            <a:tbl>
              <a:tblPr/>
              <a:tblGrid>
                <a:gridCol w="2222205">
                  <a:extLst>
                    <a:ext uri="{9D8B030D-6E8A-4147-A177-3AD203B41FA5}">
                      <a16:colId xmlns:a16="http://schemas.microsoft.com/office/drawing/2014/main" xmlns="" val="4165452426"/>
                    </a:ext>
                  </a:extLst>
                </a:gridCol>
                <a:gridCol w="2259419">
                  <a:extLst>
                    <a:ext uri="{9D8B030D-6E8A-4147-A177-3AD203B41FA5}">
                      <a16:colId xmlns:a16="http://schemas.microsoft.com/office/drawing/2014/main" xmlns="" val="1476510686"/>
                    </a:ext>
                  </a:extLst>
                </a:gridCol>
                <a:gridCol w="2259419">
                  <a:extLst>
                    <a:ext uri="{9D8B030D-6E8A-4147-A177-3AD203B41FA5}">
                      <a16:colId xmlns:a16="http://schemas.microsoft.com/office/drawing/2014/main" xmlns="" val="2372658699"/>
                    </a:ext>
                  </a:extLst>
                </a:gridCol>
              </a:tblGrid>
              <a:tr h="267740">
                <a:tc rowSpan="2">
                  <a:txBody>
                    <a:bodyPr/>
                    <a:lstStyle/>
                    <a:p>
                      <a:pPr algn="l"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被説明変数</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2">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回帰係数</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pPr algn="ctr" fontAlgn="ct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237836945"/>
                  </a:ext>
                </a:extLst>
              </a:tr>
              <a:tr h="267740">
                <a:tc vMerge="1">
                  <a:txBody>
                    <a:bodyPr/>
                    <a:lstStyle/>
                    <a:p>
                      <a:pPr algn="l" fontAlgn="ctr"/>
                      <a:endParaRPr lang="ja-JP" altLang="en-US" sz="12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シックスマン</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スタメン</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451668824"/>
                  </a:ext>
                </a:extLst>
              </a:tr>
              <a:tr h="267740">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得点</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07004333"/>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3P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3329422"/>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3P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0.015924733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-0.030531182</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1022170903"/>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0053262"/>
                  </a:ext>
                </a:extLst>
              </a:tr>
              <a:tr h="257443">
                <a:tc>
                  <a:txBody>
                    <a:bodyPr/>
                    <a:lstStyle/>
                    <a:p>
                      <a:pPr algn="l" fontAlgn="ctr"/>
                      <a:r>
                        <a:rPr lang="en-US"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20441754"/>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ダンク</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0.000993523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44306789"/>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フリースロー成功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9C0006"/>
                          </a:solidFill>
                          <a:effectLst/>
                          <a:latin typeface="游ゴシック" panose="020B0400000000000000" pitchFamily="50" charset="-128"/>
                          <a:ea typeface="游ゴシック" panose="020B0400000000000000" pitchFamily="50" charset="-128"/>
                        </a:rPr>
                        <a:t>-0.009143369</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34531850"/>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フリースロー試投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8831031"/>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0.018817913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-0.088163634</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40155306"/>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被ファウル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95927495"/>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オフェンスリバウンド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6100"/>
                          </a:solidFill>
                          <a:effectLst/>
                          <a:latin typeface="游ゴシック" panose="020B0400000000000000" pitchFamily="50" charset="-128"/>
                          <a:ea typeface="游ゴシック" panose="020B0400000000000000" pitchFamily="50" charset="-128"/>
                        </a:rPr>
                        <a:t>0.024278836</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577167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ディフェンスリバウンド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84793333"/>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トータルリバウンド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0365834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61641605"/>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アシスト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0.011080717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xmlns="" val="3602639567"/>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スティール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17010219"/>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9C0006"/>
                          </a:solidFill>
                          <a:effectLst/>
                          <a:latin typeface="游ゴシック" panose="020B0400000000000000" pitchFamily="50" charset="-128"/>
                          <a:ea typeface="游ゴシック" panose="020B0400000000000000" pitchFamily="50" charset="-128"/>
                        </a:rPr>
                        <a:t>-0.015482175</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0.01361047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xmlns="" val="55321131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被ブロックショット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-0.003947942</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2406352957"/>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ファストブレイクポイント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-0.019225024</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566848812"/>
                  </a:ext>
                </a:extLst>
              </a:tr>
              <a:tr h="257443">
                <a:tc>
                  <a:txBody>
                    <a:bodyPr/>
                    <a:lstStyle/>
                    <a:p>
                      <a:pPr algn="l"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ポイントフロムターンオーバー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16239843"/>
                  </a:ext>
                </a:extLst>
              </a:tr>
              <a:tr h="257443">
                <a:tc>
                  <a:txBody>
                    <a:bodyPr/>
                    <a:lstStyle/>
                    <a:p>
                      <a:pPr algn="l" fontAlgn="ctr"/>
                      <a:r>
                        <a:rPr lang="en-US" altLang="ja-JP" sz="1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インサイドポイント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62706365"/>
                  </a:ext>
                </a:extLst>
              </a:tr>
              <a:tr h="257443">
                <a:tc>
                  <a:txBody>
                    <a:bodyPr/>
                    <a:lstStyle/>
                    <a:p>
                      <a:pPr algn="l" fontAlgn="ctr"/>
                      <a:r>
                        <a:rPr lang="ja-JP" altLang="en-US" sz="1200" b="1" i="0" u="none" strike="noStrike" dirty="0" smtClean="0">
                          <a:solidFill>
                            <a:srgbClr val="000000"/>
                          </a:solidFill>
                          <a:effectLst/>
                          <a:latin typeface="メイリオ" panose="020B0604030504040204" pitchFamily="50" charset="-128"/>
                          <a:ea typeface="メイリオ" panose="020B0604030504040204" pitchFamily="50" charset="-128"/>
                        </a:rPr>
                        <a:t>セカンドチャンスポイント</a:t>
                      </a:r>
                      <a:endParaRPr lang="ja-JP" altLang="en-US" sz="12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6100"/>
                          </a:solidFill>
                          <a:effectLst/>
                          <a:latin typeface="游ゴシック" panose="020B0400000000000000" pitchFamily="50" charset="-128"/>
                          <a:ea typeface="游ゴシック" panose="020B0400000000000000" pitchFamily="50" charset="-128"/>
                        </a:rPr>
                        <a:t>0.001028197</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900" b="0" i="0" u="none" strike="noStrike" dirty="0">
                          <a:solidFill>
                            <a:srgbClr val="9C0006"/>
                          </a:solidFill>
                          <a:effectLst/>
                          <a:latin typeface="游ゴシック" panose="020B0400000000000000" pitchFamily="50" charset="-128"/>
                          <a:ea typeface="游ゴシック" panose="020B0400000000000000" pitchFamily="50" charset="-128"/>
                        </a:rPr>
                        <a:t>-0.006778047</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xmlns="" val="3318801531"/>
                  </a:ext>
                </a:extLst>
              </a:tr>
            </a:tbl>
          </a:graphicData>
        </a:graphic>
      </p:graphicFrame>
      <p:sp>
        <p:nvSpPr>
          <p:cNvPr id="3" name="テキスト ボックス 2"/>
          <p:cNvSpPr txBox="1"/>
          <p:nvPr/>
        </p:nvSpPr>
        <p:spPr>
          <a:xfrm>
            <a:off x="219095" y="1981923"/>
            <a:ext cx="8191259" cy="2831544"/>
          </a:xfrm>
          <a:prstGeom prst="rect">
            <a:avLst/>
          </a:prstGeom>
          <a:solidFill>
            <a:schemeClr val="accent5">
              <a:lumMod val="40000"/>
              <a:lumOff val="60000"/>
            </a:schemeClr>
          </a:solidFill>
        </p:spPr>
        <p:txBody>
          <a:bodyPr wrap="square" rtlCol="0">
            <a:spAutoFit/>
          </a:bodyPr>
          <a:lstStyle/>
          <a:p>
            <a:endParaRPr lang="en-US" altLang="ja-JP" sz="2000" b="1" dirty="0" smtClean="0">
              <a:latin typeface="+mn-ea"/>
            </a:endParaRPr>
          </a:p>
          <a:p>
            <a:r>
              <a:rPr lang="ja-JP" altLang="ja-JP" sz="2000" b="1" dirty="0" smtClean="0">
                <a:latin typeface="+mn-ea"/>
              </a:rPr>
              <a:t>３</a:t>
            </a:r>
            <a:r>
              <a:rPr lang="en-US" altLang="ja-JP" sz="2000" b="1" dirty="0">
                <a:latin typeface="+mn-ea"/>
              </a:rPr>
              <a:t>P</a:t>
            </a:r>
            <a:r>
              <a:rPr lang="ja-JP" altLang="ja-JP" sz="2000" b="1" dirty="0" smtClean="0">
                <a:latin typeface="+mn-ea"/>
              </a:rPr>
              <a:t>試投</a:t>
            </a:r>
            <a:r>
              <a:rPr lang="ja-JP" altLang="en-US" sz="2000" b="1" dirty="0" smtClean="0">
                <a:latin typeface="+mn-ea"/>
              </a:rPr>
              <a:t>・</a:t>
            </a:r>
            <a:r>
              <a:rPr lang="ja-JP" altLang="ja-JP" sz="2000" b="1" dirty="0" smtClean="0">
                <a:latin typeface="+mn-ea"/>
              </a:rPr>
              <a:t>ファウル</a:t>
            </a:r>
            <a:r>
              <a:rPr lang="ja-JP" altLang="en-US" sz="2000" b="1" dirty="0" smtClean="0">
                <a:latin typeface="+mn-ea"/>
              </a:rPr>
              <a:t>・</a:t>
            </a:r>
            <a:r>
              <a:rPr lang="ja-JP" altLang="ja-JP" sz="2000" b="1" dirty="0" smtClean="0">
                <a:latin typeface="+mn-ea"/>
              </a:rPr>
              <a:t>ブロックショット</a:t>
            </a:r>
            <a:r>
              <a:rPr lang="ja-JP" altLang="en-US" sz="2000" b="1" dirty="0" smtClean="0">
                <a:latin typeface="+mn-ea"/>
              </a:rPr>
              <a:t>に着目</a:t>
            </a:r>
            <a:endParaRPr lang="en-US" altLang="ja-JP" sz="2000" dirty="0">
              <a:latin typeface="+mn-ea"/>
            </a:endParaRPr>
          </a:p>
          <a:p>
            <a:pPr marL="342900" indent="-342900">
              <a:buFont typeface="Arial" charset="0"/>
              <a:buChar char="•"/>
            </a:pPr>
            <a:r>
              <a:rPr lang="ja-JP" altLang="ja-JP" sz="2000" dirty="0" smtClean="0">
                <a:latin typeface="+mn-ea"/>
              </a:rPr>
              <a:t>シックスマン</a:t>
            </a:r>
            <a:r>
              <a:rPr lang="ja-JP" altLang="ja-JP" sz="2000" dirty="0">
                <a:latin typeface="+mn-ea"/>
              </a:rPr>
              <a:t>とスタメンの両方に変数選択されている変数で</a:t>
            </a:r>
            <a:r>
              <a:rPr lang="ja-JP" altLang="ja-JP" sz="2000" dirty="0" smtClean="0">
                <a:latin typeface="+mn-ea"/>
              </a:rPr>
              <a:t>あ</a:t>
            </a:r>
            <a:r>
              <a:rPr lang="ja-JP" altLang="en-US" sz="2000" dirty="0" smtClean="0">
                <a:latin typeface="+mn-ea"/>
              </a:rPr>
              <a:t>る</a:t>
            </a:r>
            <a:endParaRPr lang="en-US" altLang="ja-JP" sz="2000" dirty="0" smtClean="0">
              <a:latin typeface="+mn-ea"/>
            </a:endParaRPr>
          </a:p>
          <a:p>
            <a:pPr marL="342900" indent="-342900">
              <a:buFont typeface="Arial" charset="0"/>
              <a:buChar char="•"/>
            </a:pPr>
            <a:r>
              <a:rPr lang="ja-JP" altLang="ja-JP" sz="2000" dirty="0" smtClean="0">
                <a:latin typeface="+mn-ea"/>
              </a:rPr>
              <a:t>正負</a:t>
            </a:r>
            <a:r>
              <a:rPr lang="ja-JP" altLang="ja-JP" sz="2000" dirty="0">
                <a:latin typeface="+mn-ea"/>
              </a:rPr>
              <a:t>が逆の変数で</a:t>
            </a:r>
            <a:r>
              <a:rPr lang="ja-JP" altLang="ja-JP" sz="2000" dirty="0" smtClean="0">
                <a:latin typeface="+mn-ea"/>
              </a:rPr>
              <a:t>ある</a:t>
            </a:r>
            <a:endParaRPr lang="en-US" altLang="ja-JP" sz="2000" dirty="0">
              <a:latin typeface="+mn-ea"/>
            </a:endParaRPr>
          </a:p>
          <a:p>
            <a:pPr marL="342900" indent="-342900">
              <a:buFont typeface="Arial" charset="0"/>
              <a:buChar char="•"/>
            </a:pPr>
            <a:endParaRPr lang="ja-JP" altLang="ja-JP" sz="2000" dirty="0">
              <a:latin typeface="+mn-ea"/>
            </a:endParaRPr>
          </a:p>
          <a:p>
            <a:r>
              <a:rPr lang="ja-JP" altLang="ja-JP" sz="2000" dirty="0" smtClean="0">
                <a:latin typeface="+mn-ea"/>
              </a:rPr>
              <a:t>シックスマン</a:t>
            </a:r>
            <a:r>
              <a:rPr lang="ja-JP" altLang="en-US" sz="2000" dirty="0" smtClean="0">
                <a:latin typeface="+mn-ea"/>
              </a:rPr>
              <a:t>とスタメンを</a:t>
            </a:r>
            <a:r>
              <a:rPr lang="ja-JP" altLang="ja-JP" sz="2000" dirty="0" smtClean="0">
                <a:latin typeface="+mn-ea"/>
              </a:rPr>
              <a:t>区別する</a:t>
            </a:r>
            <a:r>
              <a:rPr lang="ja-JP" altLang="en-US" sz="2000" dirty="0" smtClean="0">
                <a:latin typeface="+mn-ea"/>
              </a:rPr>
              <a:t>特徴的なアクションではないか？</a:t>
            </a:r>
            <a:endParaRPr lang="en-US" altLang="ja-JP" sz="2000" dirty="0" smtClean="0">
              <a:latin typeface="+mn-ea"/>
            </a:endParaRPr>
          </a:p>
          <a:p>
            <a:endParaRPr lang="ja-JP" altLang="ja-JP" sz="2000" dirty="0">
              <a:latin typeface="+mn-ea"/>
            </a:endParaRPr>
          </a:p>
          <a:p>
            <a:r>
              <a:rPr lang="ja-JP" altLang="ja-JP" sz="2000" dirty="0" smtClean="0">
                <a:latin typeface="+mn-ea"/>
              </a:rPr>
              <a:t>それぞれの</a:t>
            </a:r>
            <a:r>
              <a:rPr lang="ja-JP" altLang="en-US" sz="2000" dirty="0" smtClean="0">
                <a:latin typeface="+mn-ea"/>
              </a:rPr>
              <a:t>アクションの</a:t>
            </a:r>
            <a:r>
              <a:rPr lang="ja-JP" altLang="ja-JP" sz="2000" dirty="0" smtClean="0">
                <a:latin typeface="+mn-ea"/>
              </a:rPr>
              <a:t>一般的</a:t>
            </a:r>
            <a:r>
              <a:rPr lang="ja-JP" altLang="en-US" sz="2000" dirty="0" smtClean="0">
                <a:latin typeface="+mn-ea"/>
              </a:rPr>
              <a:t>な特徴に</a:t>
            </a:r>
            <a:r>
              <a:rPr lang="ja-JP" altLang="ja-JP" sz="2000" dirty="0" smtClean="0">
                <a:latin typeface="+mn-ea"/>
              </a:rPr>
              <a:t>基づき</a:t>
            </a:r>
            <a:r>
              <a:rPr lang="ja-JP" altLang="en-US" sz="2000" dirty="0" smtClean="0">
                <a:latin typeface="+mn-ea"/>
              </a:rPr>
              <a:t>、</a:t>
            </a:r>
            <a:r>
              <a:rPr lang="ja-JP" altLang="ja-JP" sz="2000" dirty="0" smtClean="0">
                <a:latin typeface="+mn-ea"/>
              </a:rPr>
              <a:t>解釈</a:t>
            </a:r>
            <a:r>
              <a:rPr lang="ja-JP" altLang="ja-JP" sz="2000" dirty="0">
                <a:latin typeface="+mn-ea"/>
              </a:rPr>
              <a:t>を加える</a:t>
            </a:r>
          </a:p>
          <a:p>
            <a:endParaRPr kumimoji="1" lang="ja-JP" altLang="en-US" dirty="0"/>
          </a:p>
        </p:txBody>
      </p:sp>
    </p:spTree>
    <p:extLst>
      <p:ext uri="{BB962C8B-B14F-4D97-AF65-F5344CB8AC3E}">
        <p14:creationId xmlns:p14="http://schemas.microsoft.com/office/powerpoint/2010/main" val="157063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BD5F6177-23AF-4D61-A04B-D7F508FD2F1A}"/>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結果の解釈の例①</a:t>
            </a:r>
            <a:endParaRPr kumimoji="1" lang="ja-JP" altLang="en-US" dirty="0"/>
          </a:p>
        </p:txBody>
      </p:sp>
      <p:sp>
        <p:nvSpPr>
          <p:cNvPr id="6" name="スライド番号プレースホルダー 4">
            <a:extLst>
              <a:ext uri="{FF2B5EF4-FFF2-40B4-BE49-F238E27FC236}">
                <a16:creationId xmlns:a16="http://schemas.microsoft.com/office/drawing/2014/main" xmlns="" id="{673ACFC0-AAB2-4429-A7EE-FE221DEEA171}"/>
              </a:ext>
            </a:extLst>
          </p:cNvPr>
          <p:cNvSpPr txBox="1">
            <a:spLocks/>
          </p:cNvSpPr>
          <p:nvPr/>
        </p:nvSpPr>
        <p:spPr>
          <a:xfrm>
            <a:off x="8388626" y="6188766"/>
            <a:ext cx="755367"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11</a:t>
            </a:fld>
            <a:endParaRPr lang="ja-JP" altLang="en-US" sz="3200" b="1" dirty="0">
              <a:solidFill>
                <a:schemeClr val="bg1"/>
              </a:solidFill>
            </a:endParaRPr>
          </a:p>
        </p:txBody>
      </p:sp>
      <p:graphicFrame>
        <p:nvGraphicFramePr>
          <p:cNvPr id="12" name="表 11">
            <a:extLst>
              <a:ext uri="{FF2B5EF4-FFF2-40B4-BE49-F238E27FC236}">
                <a16:creationId xmlns:a16="http://schemas.microsoft.com/office/drawing/2014/main" xmlns="" id="{6ED9E8D0-77AA-42D0-954E-07E3854938FB}"/>
              </a:ext>
            </a:extLst>
          </p:cNvPr>
          <p:cNvGraphicFramePr>
            <a:graphicFrameLocks noGrp="1"/>
          </p:cNvGraphicFramePr>
          <p:nvPr>
            <p:extLst>
              <p:ext uri="{D42A27DB-BD31-4B8C-83A1-F6EECF244321}">
                <p14:modId xmlns:p14="http://schemas.microsoft.com/office/powerpoint/2010/main" val="3096250498"/>
              </p:ext>
            </p:extLst>
          </p:nvPr>
        </p:nvGraphicFramePr>
        <p:xfrm>
          <a:off x="959462" y="861648"/>
          <a:ext cx="6846275" cy="2644140"/>
        </p:xfrm>
        <a:graphic>
          <a:graphicData uri="http://schemas.openxmlformats.org/drawingml/2006/table">
            <a:tbl>
              <a:tblPr>
                <a:tableStyleId>{69CF1AB2-1976-4502-BF36-3FF5EA218861}</a:tableStyleId>
              </a:tblPr>
              <a:tblGrid>
                <a:gridCol w="1907419">
                  <a:extLst>
                    <a:ext uri="{9D8B030D-6E8A-4147-A177-3AD203B41FA5}">
                      <a16:colId xmlns:a16="http://schemas.microsoft.com/office/drawing/2014/main" xmlns="" val="1816039415"/>
                    </a:ext>
                  </a:extLst>
                </a:gridCol>
                <a:gridCol w="2469428">
                  <a:extLst>
                    <a:ext uri="{9D8B030D-6E8A-4147-A177-3AD203B41FA5}">
                      <a16:colId xmlns:a16="http://schemas.microsoft.com/office/drawing/2014/main" xmlns="" val="1197675379"/>
                    </a:ext>
                  </a:extLst>
                </a:gridCol>
                <a:gridCol w="2469428">
                  <a:extLst>
                    <a:ext uri="{9D8B030D-6E8A-4147-A177-3AD203B41FA5}">
                      <a16:colId xmlns:a16="http://schemas.microsoft.com/office/drawing/2014/main" xmlns="" val="2849855338"/>
                    </a:ext>
                  </a:extLst>
                </a:gridCol>
              </a:tblGrid>
              <a:tr h="0">
                <a:tc>
                  <a:txBody>
                    <a:bodyPr/>
                    <a:lstStyle/>
                    <a:p>
                      <a:pPr fontAlgn="t"/>
                      <a:r>
                        <a:rPr lang="ja-JP" altLang="en-US" dirty="0">
                          <a:effectLst/>
                        </a:rPr>
                        <a:t> </a:t>
                      </a:r>
                    </a:p>
                  </a:txBody>
                  <a:tcPr marL="63500" marR="63500" marT="63500" marB="63500"/>
                </a:tc>
                <a:tc>
                  <a:txBody>
                    <a:bodyPr/>
                    <a:lstStyle/>
                    <a:p>
                      <a:pPr rtl="0" fontAlgn="t"/>
                      <a:r>
                        <a:rPr lang="ja-JP" altLang="en-US" u="none" strike="noStrike">
                          <a:effectLst/>
                        </a:rPr>
                        <a:t>シックスマン</a:t>
                      </a:r>
                      <a:endParaRPr lang="ja-JP" altLang="en-US">
                        <a:effectLst/>
                      </a:endParaRPr>
                    </a:p>
                  </a:txBody>
                  <a:tcPr marL="63500" marR="63500" marT="63500" marB="63500"/>
                </a:tc>
                <a:tc>
                  <a:txBody>
                    <a:bodyPr/>
                    <a:lstStyle/>
                    <a:p>
                      <a:pPr rtl="0" fontAlgn="t"/>
                      <a:r>
                        <a:rPr lang="ja-JP" altLang="en-US" u="none" strike="noStrike">
                          <a:effectLst/>
                        </a:rPr>
                        <a:t>スタメン</a:t>
                      </a:r>
                      <a:endParaRPr lang="ja-JP" altLang="en-US">
                        <a:effectLst/>
                      </a:endParaRPr>
                    </a:p>
                  </a:txBody>
                  <a:tcPr marL="63500" marR="63500" marT="63500" marB="63500"/>
                </a:tc>
                <a:extLst>
                  <a:ext uri="{0D108BD9-81ED-4DB2-BD59-A6C34878D82A}">
                    <a16:rowId xmlns:a16="http://schemas.microsoft.com/office/drawing/2014/main" xmlns="" val="2984290139"/>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（係数が正）</a:t>
                      </a:r>
                      <a:endParaRPr lang="ja-JP" altLang="en-US" dirty="0">
                        <a:effectLst/>
                      </a:endParaRPr>
                    </a:p>
                  </a:txBody>
                  <a:tcPr marL="63500" marR="63500" marT="63500" marB="63500"/>
                </a:tc>
                <a:tc>
                  <a:txBody>
                    <a:bodyPr/>
                    <a:lstStyle/>
                    <a:p>
                      <a:pPr rtl="0" fontAlgn="t"/>
                      <a:r>
                        <a:rPr lang="en-US" altLang="ja-JP" b="1" u="sng" strike="noStrike" dirty="0">
                          <a:solidFill>
                            <a:srgbClr val="FF0000"/>
                          </a:solidFill>
                          <a:effectLst/>
                        </a:rPr>
                        <a:t>3P</a:t>
                      </a:r>
                      <a:r>
                        <a:rPr lang="ja-JP" altLang="en-US" b="1" u="sng" strike="noStrike" dirty="0">
                          <a:solidFill>
                            <a:srgbClr val="FF0000"/>
                          </a:solidFill>
                          <a:effectLst/>
                        </a:rPr>
                        <a:t>試投</a:t>
                      </a:r>
                      <a:endParaRPr lang="ja-JP" altLang="en-US" b="1" u="sng" dirty="0">
                        <a:solidFill>
                          <a:srgbClr val="FF0000"/>
                        </a:solidFill>
                        <a:effectLst/>
                      </a:endParaRPr>
                    </a:p>
                    <a:p>
                      <a:pPr rtl="0" fontAlgn="t"/>
                      <a:r>
                        <a:rPr lang="ja-JP" altLang="en-US" u="none" strike="noStrike" dirty="0">
                          <a:effectLst/>
                        </a:rPr>
                        <a:t>ダンク</a:t>
                      </a:r>
                      <a:endParaRPr lang="ja-JP" altLang="en-US" u="none" dirty="0">
                        <a:effectLst/>
                      </a:endParaRPr>
                    </a:p>
                    <a:p>
                      <a:pPr rtl="0" fontAlgn="t"/>
                      <a:r>
                        <a:rPr lang="ja-JP" altLang="en-US" u="none" strike="noStrike" dirty="0">
                          <a:effectLst/>
                        </a:rPr>
                        <a:t>ファウル</a:t>
                      </a:r>
                      <a:endParaRPr lang="ja-JP" altLang="en-US" u="none" dirty="0">
                        <a:effectLst/>
                      </a:endParaRPr>
                    </a:p>
                    <a:p>
                      <a:pPr rtl="0" fontAlgn="t"/>
                      <a:r>
                        <a:rPr lang="ja-JP" altLang="en-US" u="none" strike="noStrike" dirty="0">
                          <a:effectLst/>
                        </a:rPr>
                        <a:t>オフェンスリバウンド</a:t>
                      </a:r>
                      <a:endParaRPr lang="ja-JP" altLang="en-US" u="none" dirty="0">
                        <a:effectLst/>
                      </a:endParaRPr>
                    </a:p>
                    <a:p>
                      <a:pPr rtl="0" fontAlgn="t"/>
                      <a:r>
                        <a:rPr lang="ja-JP" altLang="en-US" u="none" strike="noStrike" dirty="0">
                          <a:effectLst/>
                        </a:rPr>
                        <a:t>セカンドチャンスポイント</a:t>
                      </a:r>
                      <a:endParaRPr lang="ja-JP" altLang="en-US" u="none" dirty="0">
                        <a:effectLst/>
                      </a:endParaRPr>
                    </a:p>
                  </a:txBody>
                  <a:tcPr marL="63500" marR="63500" marT="63500" marB="63500"/>
                </a:tc>
                <a:tc>
                  <a:txBody>
                    <a:bodyPr/>
                    <a:lstStyle/>
                    <a:p>
                      <a:pPr rtl="0" fontAlgn="t"/>
                      <a:r>
                        <a:rPr lang="ja-JP" altLang="en-US" u="none" strike="noStrike" dirty="0">
                          <a:effectLst/>
                        </a:rPr>
                        <a:t>アシスト</a:t>
                      </a:r>
                      <a:endParaRPr lang="ja-JP" altLang="en-US" dirty="0">
                        <a:effectLst/>
                      </a:endParaRPr>
                    </a:p>
                    <a:p>
                      <a:pPr rtl="0" fontAlgn="t"/>
                      <a:r>
                        <a:rPr lang="ja-JP" altLang="en-US" u="none" strike="noStrike" dirty="0">
                          <a:effectLst/>
                        </a:rPr>
                        <a:t>ブロックショット</a:t>
                      </a:r>
                      <a:endParaRPr lang="ja-JP" altLang="en-US" dirty="0">
                        <a:effectLst/>
                      </a:endParaRPr>
                    </a:p>
                  </a:txBody>
                  <a:tcPr marL="63500" marR="63500" marT="63500" marB="63500"/>
                </a:tc>
                <a:extLst>
                  <a:ext uri="{0D108BD9-81ED-4DB2-BD59-A6C34878D82A}">
                    <a16:rowId xmlns:a16="http://schemas.microsoft.com/office/drawing/2014/main" xmlns="" val="2808071278"/>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（係数が負）</a:t>
                      </a:r>
                      <a:endParaRPr lang="ja-JP" altLang="en-US" dirty="0">
                        <a:effectLst/>
                      </a:endParaRPr>
                    </a:p>
                  </a:txBody>
                  <a:tcPr marL="63500" marR="63500" marT="63500" marB="63500"/>
                </a:tc>
                <a:tc>
                  <a:txBody>
                    <a:bodyPr/>
                    <a:lstStyle/>
                    <a:p>
                      <a:pPr rtl="0" fontAlgn="t"/>
                      <a:r>
                        <a:rPr lang="ja-JP" altLang="en-US" u="none" strike="noStrike" dirty="0">
                          <a:effectLst/>
                        </a:rPr>
                        <a:t>フリースロー成功</a:t>
                      </a:r>
                      <a:endParaRPr lang="ja-JP" altLang="en-US" u="none" dirty="0">
                        <a:effectLst/>
                      </a:endParaRPr>
                    </a:p>
                    <a:p>
                      <a:pPr rtl="0" fontAlgn="t"/>
                      <a:r>
                        <a:rPr lang="ja-JP" altLang="en-US" u="none" strike="noStrike" dirty="0">
                          <a:effectLst/>
                        </a:rPr>
                        <a:t>ブロックショット</a:t>
                      </a:r>
                      <a:endParaRPr lang="ja-JP" altLang="en-US" u="none" dirty="0">
                        <a:effectLst/>
                      </a:endParaRPr>
                    </a:p>
                  </a:txBody>
                  <a:tcPr marL="63500" marR="63500" marT="63500" marB="63500"/>
                </a:tc>
                <a:tc>
                  <a:txBody>
                    <a:bodyPr/>
                    <a:lstStyle/>
                    <a:p>
                      <a:pPr rtl="0" fontAlgn="t"/>
                      <a:r>
                        <a:rPr lang="en-US" altLang="ja-JP" b="1" u="sng" strike="noStrike" dirty="0">
                          <a:solidFill>
                            <a:srgbClr val="FF0000"/>
                          </a:solidFill>
                          <a:effectLst/>
                        </a:rPr>
                        <a:t>3P</a:t>
                      </a:r>
                      <a:r>
                        <a:rPr lang="ja-JP" altLang="en-US" b="1" u="sng" strike="noStrike" dirty="0">
                          <a:solidFill>
                            <a:srgbClr val="FF0000"/>
                          </a:solidFill>
                          <a:effectLst/>
                        </a:rPr>
                        <a:t>試投</a:t>
                      </a:r>
                      <a:endParaRPr lang="ja-JP" altLang="en-US" b="1" u="sng" dirty="0">
                        <a:solidFill>
                          <a:srgbClr val="FF0000"/>
                        </a:solidFill>
                        <a:effectLst/>
                      </a:endParaRPr>
                    </a:p>
                    <a:p>
                      <a:pPr rtl="0" fontAlgn="t"/>
                      <a:r>
                        <a:rPr lang="ja-JP" altLang="en-US" u="none" strike="noStrike" dirty="0">
                          <a:effectLst/>
                        </a:rPr>
                        <a:t>ファウル</a:t>
                      </a:r>
                      <a:endParaRPr lang="ja-JP" altLang="en-US" dirty="0">
                        <a:effectLst/>
                      </a:endParaRPr>
                    </a:p>
                    <a:p>
                      <a:pPr rtl="0" fontAlgn="t"/>
                      <a:r>
                        <a:rPr lang="ja-JP" altLang="en-US" u="none" strike="noStrike" dirty="0">
                          <a:effectLst/>
                        </a:rPr>
                        <a:t>被ブロックショット</a:t>
                      </a:r>
                      <a:endParaRPr lang="ja-JP" altLang="en-US" dirty="0">
                        <a:effectLst/>
                      </a:endParaRPr>
                    </a:p>
                    <a:p>
                      <a:pPr rtl="0" fontAlgn="t"/>
                      <a:r>
                        <a:rPr lang="ja-JP" altLang="en-US" u="none" strike="noStrike" dirty="0">
                          <a:effectLst/>
                        </a:rPr>
                        <a:t>ファストブレイクポイント</a:t>
                      </a:r>
                      <a:endParaRPr lang="ja-JP" altLang="en-US" dirty="0">
                        <a:effectLst/>
                      </a:endParaRPr>
                    </a:p>
                    <a:p>
                      <a:pPr rtl="0" fontAlgn="t"/>
                      <a:r>
                        <a:rPr lang="ja-JP" altLang="en-US" u="none" strike="noStrike" dirty="0">
                          <a:effectLst/>
                        </a:rPr>
                        <a:t>セカンドチャンスポイント</a:t>
                      </a:r>
                      <a:endParaRPr lang="ja-JP" altLang="en-US" dirty="0">
                        <a:effectLst/>
                      </a:endParaRPr>
                    </a:p>
                  </a:txBody>
                  <a:tcPr marL="63500" marR="63500" marT="63500" marB="63500"/>
                </a:tc>
                <a:extLst>
                  <a:ext uri="{0D108BD9-81ED-4DB2-BD59-A6C34878D82A}">
                    <a16:rowId xmlns:a16="http://schemas.microsoft.com/office/drawing/2014/main" xmlns="" val="1584568820"/>
                  </a:ext>
                </a:extLst>
              </a:tr>
            </a:tbl>
          </a:graphicData>
        </a:graphic>
      </p:graphicFrame>
      <p:sp>
        <p:nvSpPr>
          <p:cNvPr id="14" name="テキスト ボックス 13">
            <a:extLst>
              <a:ext uri="{FF2B5EF4-FFF2-40B4-BE49-F238E27FC236}">
                <a16:creationId xmlns:a16="http://schemas.microsoft.com/office/drawing/2014/main" xmlns="" id="{AE7EB4DA-7377-4D20-A042-6C35F2924853}"/>
              </a:ext>
            </a:extLst>
          </p:cNvPr>
          <p:cNvSpPr txBox="1"/>
          <p:nvPr/>
        </p:nvSpPr>
        <p:spPr>
          <a:xfrm>
            <a:off x="740753" y="3710353"/>
            <a:ext cx="7283692" cy="2308324"/>
          </a:xfrm>
          <a:prstGeom prst="rect">
            <a:avLst/>
          </a:prstGeom>
          <a:noFill/>
        </p:spPr>
        <p:txBody>
          <a:bodyPr wrap="square" rtlCol="0">
            <a:spAutoFit/>
          </a:bodyPr>
          <a:lstStyle/>
          <a:p>
            <a:r>
              <a:rPr lang="ja-JP" altLang="en-US" b="1" dirty="0"/>
              <a:t>スタメンにおいて</a:t>
            </a:r>
            <a:r>
              <a:rPr lang="en-US" altLang="ja-JP" b="1" dirty="0"/>
              <a:t>3P</a:t>
            </a:r>
            <a:r>
              <a:rPr lang="ja-JP" altLang="en-US" b="1" dirty="0"/>
              <a:t>試投が負</a:t>
            </a:r>
            <a:endParaRPr lang="en-US" altLang="ja-JP" b="1" dirty="0"/>
          </a:p>
          <a:p>
            <a:r>
              <a:rPr lang="ja-JP" altLang="en-US" dirty="0" smtClean="0"/>
              <a:t>スタメン</a:t>
            </a:r>
            <a:r>
              <a:rPr lang="ja-JP" altLang="en-US" dirty="0"/>
              <a:t>に</a:t>
            </a:r>
            <a:r>
              <a:rPr lang="ja-JP" altLang="en-US" dirty="0" smtClean="0"/>
              <a:t>は、</a:t>
            </a:r>
            <a:r>
              <a:rPr lang="en-US" altLang="ja-JP" dirty="0" smtClean="0"/>
              <a:t>3P</a:t>
            </a:r>
            <a:r>
              <a:rPr lang="ja-JP" altLang="en-US" dirty="0" smtClean="0"/>
              <a:t>を試みる選手ではなく、エリア内</a:t>
            </a:r>
            <a:r>
              <a:rPr lang="ja-JP" altLang="en-US" dirty="0"/>
              <a:t>に侵入して着実な試合展開を構築できるような選手を求められれて</a:t>
            </a:r>
            <a:r>
              <a:rPr lang="ja-JP" altLang="en-US" dirty="0" smtClean="0"/>
              <a:t>いると考えられる。</a:t>
            </a:r>
            <a:endParaRPr lang="en-US" altLang="ja-JP" dirty="0" smtClean="0"/>
          </a:p>
          <a:p>
            <a:r>
              <a:rPr lang="ja-JP" altLang="en-US" dirty="0" smtClean="0"/>
              <a:t>あるいは、そのような戦術を採用するチームが多いのではないか。</a:t>
            </a:r>
            <a:endParaRPr lang="en-US" altLang="ja-JP" dirty="0" smtClean="0"/>
          </a:p>
          <a:p>
            <a:endParaRPr lang="ja-JP" altLang="en-US" dirty="0"/>
          </a:p>
          <a:p>
            <a:r>
              <a:rPr lang="ja-JP" altLang="en-US" b="1" dirty="0"/>
              <a:t>シックスマンにおいて</a:t>
            </a:r>
            <a:r>
              <a:rPr lang="en-US" altLang="ja-JP" b="1" dirty="0"/>
              <a:t>3P</a:t>
            </a:r>
            <a:r>
              <a:rPr lang="ja-JP" altLang="en-US" b="1" dirty="0"/>
              <a:t>試投は正</a:t>
            </a:r>
            <a:endParaRPr lang="en-US" altLang="ja-JP" b="1" dirty="0"/>
          </a:p>
          <a:p>
            <a:r>
              <a:rPr lang="ja-JP" altLang="en-US" dirty="0" smtClean="0"/>
              <a:t>シックスマン</a:t>
            </a:r>
            <a:r>
              <a:rPr lang="ja-JP" altLang="en-US" dirty="0"/>
              <a:t>に</a:t>
            </a:r>
            <a:r>
              <a:rPr lang="ja-JP" altLang="en-US" dirty="0" smtClean="0"/>
              <a:t>は、３</a:t>
            </a:r>
            <a:r>
              <a:rPr lang="en-US" altLang="ja-JP" dirty="0"/>
              <a:t>P</a:t>
            </a:r>
            <a:r>
              <a:rPr lang="ja-JP" altLang="en-US" dirty="0"/>
              <a:t>シュートを起点とした戦術変更の役割が求められているのではないか</a:t>
            </a:r>
            <a:endParaRPr lang="ja-JP" altLang="en-US" dirty="0"/>
          </a:p>
        </p:txBody>
      </p:sp>
    </p:spTree>
    <p:extLst>
      <p:ext uri="{BB962C8B-B14F-4D97-AF65-F5344CB8AC3E}">
        <p14:creationId xmlns:p14="http://schemas.microsoft.com/office/powerpoint/2010/main" val="14522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BD5F6177-23AF-4D61-A04B-D7F508FD2F1A}"/>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結果の解釈の例②</a:t>
            </a:r>
            <a:endParaRPr kumimoji="1" lang="ja-JP" altLang="en-US" dirty="0"/>
          </a:p>
        </p:txBody>
      </p:sp>
      <p:sp>
        <p:nvSpPr>
          <p:cNvPr id="6" name="スライド番号プレースホルダー 4">
            <a:extLst>
              <a:ext uri="{FF2B5EF4-FFF2-40B4-BE49-F238E27FC236}">
                <a16:creationId xmlns:a16="http://schemas.microsoft.com/office/drawing/2014/main" xmlns="" id="{673ACFC0-AAB2-4429-A7EE-FE221DEEA171}"/>
              </a:ext>
            </a:extLst>
          </p:cNvPr>
          <p:cNvSpPr txBox="1">
            <a:spLocks/>
          </p:cNvSpPr>
          <p:nvPr/>
        </p:nvSpPr>
        <p:spPr>
          <a:xfrm>
            <a:off x="8388626" y="6188766"/>
            <a:ext cx="755367"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12</a:t>
            </a:fld>
            <a:endParaRPr lang="ja-JP" altLang="en-US" sz="3200" b="1" dirty="0">
              <a:solidFill>
                <a:schemeClr val="bg1"/>
              </a:solidFill>
            </a:endParaRPr>
          </a:p>
        </p:txBody>
      </p:sp>
      <p:graphicFrame>
        <p:nvGraphicFramePr>
          <p:cNvPr id="12" name="表 11">
            <a:extLst>
              <a:ext uri="{FF2B5EF4-FFF2-40B4-BE49-F238E27FC236}">
                <a16:creationId xmlns:a16="http://schemas.microsoft.com/office/drawing/2014/main" xmlns="" id="{6ED9E8D0-77AA-42D0-954E-07E3854938FB}"/>
              </a:ext>
            </a:extLst>
          </p:cNvPr>
          <p:cNvGraphicFramePr>
            <a:graphicFrameLocks noGrp="1"/>
          </p:cNvGraphicFramePr>
          <p:nvPr>
            <p:extLst>
              <p:ext uri="{D42A27DB-BD31-4B8C-83A1-F6EECF244321}">
                <p14:modId xmlns:p14="http://schemas.microsoft.com/office/powerpoint/2010/main" val="4056467604"/>
              </p:ext>
            </p:extLst>
          </p:nvPr>
        </p:nvGraphicFramePr>
        <p:xfrm>
          <a:off x="959462" y="861648"/>
          <a:ext cx="6846275" cy="2644140"/>
        </p:xfrm>
        <a:graphic>
          <a:graphicData uri="http://schemas.openxmlformats.org/drawingml/2006/table">
            <a:tbl>
              <a:tblPr>
                <a:tableStyleId>{69CF1AB2-1976-4502-BF36-3FF5EA218861}</a:tableStyleId>
              </a:tblPr>
              <a:tblGrid>
                <a:gridCol w="1907419">
                  <a:extLst>
                    <a:ext uri="{9D8B030D-6E8A-4147-A177-3AD203B41FA5}">
                      <a16:colId xmlns:a16="http://schemas.microsoft.com/office/drawing/2014/main" xmlns="" val="1816039415"/>
                    </a:ext>
                  </a:extLst>
                </a:gridCol>
                <a:gridCol w="2469428">
                  <a:extLst>
                    <a:ext uri="{9D8B030D-6E8A-4147-A177-3AD203B41FA5}">
                      <a16:colId xmlns:a16="http://schemas.microsoft.com/office/drawing/2014/main" xmlns="" val="1197675379"/>
                    </a:ext>
                  </a:extLst>
                </a:gridCol>
                <a:gridCol w="2469428">
                  <a:extLst>
                    <a:ext uri="{9D8B030D-6E8A-4147-A177-3AD203B41FA5}">
                      <a16:colId xmlns:a16="http://schemas.microsoft.com/office/drawing/2014/main" xmlns="" val="2849855338"/>
                    </a:ext>
                  </a:extLst>
                </a:gridCol>
              </a:tblGrid>
              <a:tr h="0">
                <a:tc>
                  <a:txBody>
                    <a:bodyPr/>
                    <a:lstStyle/>
                    <a:p>
                      <a:pPr fontAlgn="t"/>
                      <a:r>
                        <a:rPr lang="ja-JP" altLang="en-US" dirty="0">
                          <a:effectLst/>
                        </a:rPr>
                        <a:t> </a:t>
                      </a:r>
                    </a:p>
                  </a:txBody>
                  <a:tcPr marL="63500" marR="63500" marT="63500" marB="63500"/>
                </a:tc>
                <a:tc>
                  <a:txBody>
                    <a:bodyPr/>
                    <a:lstStyle/>
                    <a:p>
                      <a:pPr rtl="0" fontAlgn="t"/>
                      <a:r>
                        <a:rPr lang="ja-JP" altLang="en-US" u="none" strike="noStrike">
                          <a:effectLst/>
                        </a:rPr>
                        <a:t>シックスマン</a:t>
                      </a:r>
                      <a:endParaRPr lang="ja-JP" altLang="en-US">
                        <a:effectLst/>
                      </a:endParaRPr>
                    </a:p>
                  </a:txBody>
                  <a:tcPr marL="63500" marR="63500" marT="63500" marB="63500"/>
                </a:tc>
                <a:tc>
                  <a:txBody>
                    <a:bodyPr/>
                    <a:lstStyle/>
                    <a:p>
                      <a:pPr rtl="0" fontAlgn="t"/>
                      <a:r>
                        <a:rPr lang="ja-JP" altLang="en-US" u="none" strike="noStrike">
                          <a:effectLst/>
                        </a:rPr>
                        <a:t>スタメン</a:t>
                      </a:r>
                      <a:endParaRPr lang="ja-JP" altLang="en-US">
                        <a:effectLst/>
                      </a:endParaRPr>
                    </a:p>
                  </a:txBody>
                  <a:tcPr marL="63500" marR="63500" marT="63500" marB="63500"/>
                </a:tc>
                <a:extLst>
                  <a:ext uri="{0D108BD9-81ED-4DB2-BD59-A6C34878D82A}">
                    <a16:rowId xmlns:a16="http://schemas.microsoft.com/office/drawing/2014/main" xmlns="" val="2984290139"/>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（係数が正）</a:t>
                      </a:r>
                      <a:endParaRPr lang="ja-JP" altLang="en-US" dirty="0">
                        <a:effectLst/>
                      </a:endParaRPr>
                    </a:p>
                  </a:txBody>
                  <a:tcPr marL="63500" marR="63500" marT="63500" marB="63500"/>
                </a:tc>
                <a:tc>
                  <a:txBody>
                    <a:bodyPr/>
                    <a:lstStyle/>
                    <a:p>
                      <a:pPr rtl="0" fontAlgn="t"/>
                      <a:r>
                        <a:rPr lang="en-US" altLang="ja-JP" u="none" strike="noStrike" dirty="0">
                          <a:effectLst/>
                        </a:rPr>
                        <a:t>3P</a:t>
                      </a:r>
                      <a:r>
                        <a:rPr lang="ja-JP" altLang="en-US" u="none" strike="noStrike" dirty="0">
                          <a:effectLst/>
                        </a:rPr>
                        <a:t>試投</a:t>
                      </a:r>
                      <a:endParaRPr lang="ja-JP" altLang="en-US" dirty="0">
                        <a:effectLst/>
                      </a:endParaRPr>
                    </a:p>
                    <a:p>
                      <a:pPr rtl="0" fontAlgn="t"/>
                      <a:r>
                        <a:rPr lang="ja-JP" altLang="en-US" u="none" strike="noStrike" dirty="0">
                          <a:effectLst/>
                        </a:rPr>
                        <a:t>ダンク</a:t>
                      </a:r>
                      <a:endParaRPr lang="ja-JP" altLang="en-US" u="none" dirty="0">
                        <a:effectLst/>
                      </a:endParaRPr>
                    </a:p>
                    <a:p>
                      <a:pPr rtl="0" fontAlgn="t"/>
                      <a:r>
                        <a:rPr lang="ja-JP" altLang="en-US" b="1" u="sng" strike="noStrike" dirty="0">
                          <a:solidFill>
                            <a:srgbClr val="FF0000"/>
                          </a:solidFill>
                          <a:effectLst/>
                        </a:rPr>
                        <a:t>ファウル</a:t>
                      </a:r>
                      <a:endParaRPr lang="ja-JP" altLang="en-US" b="1" u="sng" dirty="0">
                        <a:solidFill>
                          <a:srgbClr val="FF0000"/>
                        </a:solidFill>
                        <a:effectLst/>
                      </a:endParaRPr>
                    </a:p>
                    <a:p>
                      <a:pPr rtl="0" fontAlgn="t"/>
                      <a:r>
                        <a:rPr lang="ja-JP" altLang="en-US" u="none" strike="noStrike" dirty="0">
                          <a:effectLst/>
                        </a:rPr>
                        <a:t>オフェンスリバウンド</a:t>
                      </a:r>
                      <a:endParaRPr lang="ja-JP" altLang="en-US" u="none" dirty="0">
                        <a:effectLst/>
                      </a:endParaRPr>
                    </a:p>
                    <a:p>
                      <a:pPr rtl="0" fontAlgn="t"/>
                      <a:r>
                        <a:rPr lang="ja-JP" altLang="en-US" u="none" strike="noStrike" dirty="0">
                          <a:effectLst/>
                        </a:rPr>
                        <a:t>セカンドチャンスポイント</a:t>
                      </a:r>
                      <a:endParaRPr lang="ja-JP" altLang="en-US" u="none" dirty="0">
                        <a:effectLst/>
                      </a:endParaRPr>
                    </a:p>
                  </a:txBody>
                  <a:tcPr marL="63500" marR="63500" marT="63500" marB="63500"/>
                </a:tc>
                <a:tc>
                  <a:txBody>
                    <a:bodyPr/>
                    <a:lstStyle/>
                    <a:p>
                      <a:pPr rtl="0" fontAlgn="t"/>
                      <a:r>
                        <a:rPr lang="ja-JP" altLang="en-US" u="none" strike="noStrike" dirty="0">
                          <a:effectLst/>
                        </a:rPr>
                        <a:t>アシスト</a:t>
                      </a:r>
                      <a:endParaRPr lang="ja-JP" altLang="en-US" dirty="0">
                        <a:effectLst/>
                      </a:endParaRPr>
                    </a:p>
                    <a:p>
                      <a:pPr rtl="0" fontAlgn="t"/>
                      <a:r>
                        <a:rPr lang="ja-JP" altLang="en-US" u="none" strike="noStrike" dirty="0">
                          <a:effectLst/>
                        </a:rPr>
                        <a:t>ブロックショット</a:t>
                      </a:r>
                      <a:endParaRPr lang="ja-JP" altLang="en-US" dirty="0">
                        <a:effectLst/>
                      </a:endParaRPr>
                    </a:p>
                  </a:txBody>
                  <a:tcPr marL="63500" marR="63500" marT="63500" marB="63500"/>
                </a:tc>
                <a:extLst>
                  <a:ext uri="{0D108BD9-81ED-4DB2-BD59-A6C34878D82A}">
                    <a16:rowId xmlns:a16="http://schemas.microsoft.com/office/drawing/2014/main" xmlns="" val="2808071278"/>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（係数が負）</a:t>
                      </a:r>
                      <a:endParaRPr lang="ja-JP" altLang="en-US" dirty="0">
                        <a:effectLst/>
                      </a:endParaRPr>
                    </a:p>
                  </a:txBody>
                  <a:tcPr marL="63500" marR="63500" marT="63500" marB="63500"/>
                </a:tc>
                <a:tc>
                  <a:txBody>
                    <a:bodyPr/>
                    <a:lstStyle/>
                    <a:p>
                      <a:pPr rtl="0" fontAlgn="t"/>
                      <a:r>
                        <a:rPr lang="ja-JP" altLang="en-US" u="none" strike="noStrike" dirty="0">
                          <a:effectLst/>
                        </a:rPr>
                        <a:t>フリースロー成功</a:t>
                      </a:r>
                      <a:endParaRPr lang="ja-JP" altLang="en-US" dirty="0">
                        <a:effectLst/>
                      </a:endParaRPr>
                    </a:p>
                    <a:p>
                      <a:pPr rtl="0" fontAlgn="t"/>
                      <a:r>
                        <a:rPr lang="ja-JP" altLang="en-US" u="none" strike="noStrike" dirty="0">
                          <a:effectLst/>
                        </a:rPr>
                        <a:t>ブロックショット</a:t>
                      </a:r>
                      <a:endParaRPr lang="ja-JP" altLang="en-US" u="none" dirty="0">
                        <a:effectLst/>
                      </a:endParaRPr>
                    </a:p>
                  </a:txBody>
                  <a:tcPr marL="63500" marR="63500" marT="63500" marB="63500"/>
                </a:tc>
                <a:tc>
                  <a:txBody>
                    <a:bodyPr/>
                    <a:lstStyle/>
                    <a:p>
                      <a:pPr rtl="0" fontAlgn="t"/>
                      <a:r>
                        <a:rPr lang="en-US" altLang="ja-JP" u="none" strike="noStrike" dirty="0">
                          <a:effectLst/>
                        </a:rPr>
                        <a:t>3P</a:t>
                      </a:r>
                      <a:r>
                        <a:rPr lang="ja-JP" altLang="en-US" u="none" strike="noStrike" dirty="0">
                          <a:effectLst/>
                        </a:rPr>
                        <a:t>試投</a:t>
                      </a:r>
                      <a:endParaRPr lang="ja-JP" altLang="en-US" dirty="0">
                        <a:effectLst/>
                      </a:endParaRPr>
                    </a:p>
                    <a:p>
                      <a:pPr rtl="0" fontAlgn="t"/>
                      <a:r>
                        <a:rPr lang="ja-JP" altLang="en-US" b="1" u="sng" strike="noStrike" dirty="0">
                          <a:solidFill>
                            <a:srgbClr val="FF0000"/>
                          </a:solidFill>
                          <a:effectLst/>
                        </a:rPr>
                        <a:t>ファウル</a:t>
                      </a:r>
                      <a:endParaRPr lang="ja-JP" altLang="en-US" b="1" u="sng" dirty="0">
                        <a:solidFill>
                          <a:srgbClr val="FF0000"/>
                        </a:solidFill>
                        <a:effectLst/>
                      </a:endParaRPr>
                    </a:p>
                    <a:p>
                      <a:pPr rtl="0" fontAlgn="t"/>
                      <a:r>
                        <a:rPr lang="ja-JP" altLang="en-US" u="none" strike="noStrike" dirty="0">
                          <a:effectLst/>
                        </a:rPr>
                        <a:t>被ブロックショット</a:t>
                      </a:r>
                      <a:endParaRPr lang="ja-JP" altLang="en-US" dirty="0">
                        <a:effectLst/>
                      </a:endParaRPr>
                    </a:p>
                    <a:p>
                      <a:pPr rtl="0" fontAlgn="t"/>
                      <a:r>
                        <a:rPr lang="ja-JP" altLang="en-US" u="none" strike="noStrike" dirty="0">
                          <a:effectLst/>
                        </a:rPr>
                        <a:t>ファストブレイクポイント</a:t>
                      </a:r>
                      <a:endParaRPr lang="ja-JP" altLang="en-US" dirty="0">
                        <a:effectLst/>
                      </a:endParaRPr>
                    </a:p>
                    <a:p>
                      <a:pPr rtl="0" fontAlgn="t"/>
                      <a:r>
                        <a:rPr lang="ja-JP" altLang="en-US" u="none" strike="noStrike" dirty="0">
                          <a:effectLst/>
                        </a:rPr>
                        <a:t>セカンドチャンスポイント</a:t>
                      </a:r>
                      <a:endParaRPr lang="ja-JP" altLang="en-US" dirty="0">
                        <a:effectLst/>
                      </a:endParaRPr>
                    </a:p>
                  </a:txBody>
                  <a:tcPr marL="63500" marR="63500" marT="63500" marB="63500"/>
                </a:tc>
                <a:extLst>
                  <a:ext uri="{0D108BD9-81ED-4DB2-BD59-A6C34878D82A}">
                    <a16:rowId xmlns:a16="http://schemas.microsoft.com/office/drawing/2014/main" xmlns="" val="1584568820"/>
                  </a:ext>
                </a:extLst>
              </a:tr>
            </a:tbl>
          </a:graphicData>
        </a:graphic>
      </p:graphicFrame>
      <p:sp>
        <p:nvSpPr>
          <p:cNvPr id="14" name="テキスト ボックス 13">
            <a:extLst>
              <a:ext uri="{FF2B5EF4-FFF2-40B4-BE49-F238E27FC236}">
                <a16:creationId xmlns:a16="http://schemas.microsoft.com/office/drawing/2014/main" xmlns="" id="{AE7EB4DA-7377-4D20-A042-6C35F2924853}"/>
              </a:ext>
            </a:extLst>
          </p:cNvPr>
          <p:cNvSpPr txBox="1"/>
          <p:nvPr/>
        </p:nvSpPr>
        <p:spPr>
          <a:xfrm>
            <a:off x="740753" y="3710353"/>
            <a:ext cx="7283692" cy="2308324"/>
          </a:xfrm>
          <a:prstGeom prst="rect">
            <a:avLst/>
          </a:prstGeom>
          <a:noFill/>
        </p:spPr>
        <p:txBody>
          <a:bodyPr wrap="square" rtlCol="0">
            <a:spAutoFit/>
          </a:bodyPr>
          <a:lstStyle/>
          <a:p>
            <a:r>
              <a:rPr lang="ja-JP" altLang="en-US" b="1" dirty="0"/>
              <a:t>スタメンにおいてファウルが負</a:t>
            </a:r>
            <a:endParaRPr lang="en-US" altLang="ja-JP" b="1" dirty="0"/>
          </a:p>
          <a:p>
            <a:r>
              <a:rPr lang="ja-JP" altLang="en-US" dirty="0"/>
              <a:t>スタメン選手に</a:t>
            </a:r>
            <a:r>
              <a:rPr lang="ja-JP" altLang="en-US" dirty="0" smtClean="0"/>
              <a:t>は、より</a:t>
            </a:r>
            <a:r>
              <a:rPr lang="ja-JP" altLang="en-US" dirty="0"/>
              <a:t>少ないファウル環境の下</a:t>
            </a:r>
            <a:r>
              <a:rPr lang="ja-JP" altLang="en-US" dirty="0" smtClean="0"/>
              <a:t>で有利</a:t>
            </a:r>
            <a:r>
              <a:rPr lang="ja-JP" altLang="en-US" dirty="0"/>
              <a:t>な状況</a:t>
            </a:r>
            <a:r>
              <a:rPr lang="ja-JP" altLang="en-US" dirty="0" smtClean="0"/>
              <a:t>を作る堅実</a:t>
            </a:r>
            <a:r>
              <a:rPr lang="ja-JP" altLang="en-US" dirty="0"/>
              <a:t>なプレーが求められるのではない</a:t>
            </a:r>
            <a:r>
              <a:rPr lang="ja-JP" altLang="en-US" dirty="0" smtClean="0"/>
              <a:t>か。</a:t>
            </a:r>
            <a:endParaRPr lang="en-US" altLang="ja-JP" dirty="0" smtClean="0"/>
          </a:p>
          <a:p>
            <a:endParaRPr lang="ja-JP" altLang="en-US" dirty="0"/>
          </a:p>
          <a:p>
            <a:r>
              <a:rPr lang="ja-JP" altLang="en-US" b="1" dirty="0"/>
              <a:t>シックスマンにおいてファウルが正</a:t>
            </a:r>
            <a:endParaRPr lang="en-US" altLang="ja-JP" b="1" dirty="0"/>
          </a:p>
          <a:p>
            <a:r>
              <a:rPr lang="ja-JP" altLang="en-US" dirty="0" smtClean="0"/>
              <a:t>ファウルは、一般的</a:t>
            </a:r>
            <a:r>
              <a:rPr lang="ja-JP" altLang="en-US" dirty="0"/>
              <a:t>にはチームに不利な状況を</a:t>
            </a:r>
            <a:r>
              <a:rPr lang="ja-JP" altLang="en-US" dirty="0" smtClean="0"/>
              <a:t>もたらすため避けるべきアクションである。</a:t>
            </a:r>
            <a:r>
              <a:rPr lang="ja-JP" altLang="en-US" dirty="0"/>
              <a:t>しかし、プレーを中断させ、</a:t>
            </a:r>
            <a:r>
              <a:rPr lang="ja-JP" altLang="en-US" dirty="0" smtClean="0"/>
              <a:t>新しい</a:t>
            </a:r>
            <a:r>
              <a:rPr lang="ja-JP" altLang="en-US" dirty="0" smtClean="0"/>
              <a:t>戦況</a:t>
            </a:r>
            <a:r>
              <a:rPr lang="ja-JP" altLang="en-US" dirty="0" smtClean="0"/>
              <a:t>を</a:t>
            </a:r>
            <a:r>
              <a:rPr lang="ja-JP" altLang="en-US" dirty="0"/>
              <a:t>作るきっかけとして重要なのかもしれない。</a:t>
            </a:r>
          </a:p>
        </p:txBody>
      </p:sp>
    </p:spTree>
    <p:extLst>
      <p:ext uri="{BB962C8B-B14F-4D97-AF65-F5344CB8AC3E}">
        <p14:creationId xmlns:p14="http://schemas.microsoft.com/office/powerpoint/2010/main" val="264773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BD5F6177-23AF-4D61-A04B-D7F508FD2F1A}"/>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結果の解釈の例③</a:t>
            </a:r>
            <a:endParaRPr kumimoji="1" lang="ja-JP" altLang="en-US" dirty="0"/>
          </a:p>
        </p:txBody>
      </p:sp>
      <p:sp>
        <p:nvSpPr>
          <p:cNvPr id="6" name="スライド番号プレースホルダー 4">
            <a:extLst>
              <a:ext uri="{FF2B5EF4-FFF2-40B4-BE49-F238E27FC236}">
                <a16:creationId xmlns:a16="http://schemas.microsoft.com/office/drawing/2014/main" xmlns="" id="{673ACFC0-AAB2-4429-A7EE-FE221DEEA171}"/>
              </a:ext>
            </a:extLst>
          </p:cNvPr>
          <p:cNvSpPr txBox="1">
            <a:spLocks/>
          </p:cNvSpPr>
          <p:nvPr/>
        </p:nvSpPr>
        <p:spPr>
          <a:xfrm>
            <a:off x="8388626" y="6188766"/>
            <a:ext cx="755367"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13</a:t>
            </a:fld>
            <a:endParaRPr lang="ja-JP" altLang="en-US" sz="3200" b="1" dirty="0">
              <a:solidFill>
                <a:schemeClr val="bg1"/>
              </a:solidFill>
            </a:endParaRPr>
          </a:p>
        </p:txBody>
      </p:sp>
      <p:graphicFrame>
        <p:nvGraphicFramePr>
          <p:cNvPr id="12" name="表 11">
            <a:extLst>
              <a:ext uri="{FF2B5EF4-FFF2-40B4-BE49-F238E27FC236}">
                <a16:creationId xmlns:a16="http://schemas.microsoft.com/office/drawing/2014/main" xmlns="" id="{6ED9E8D0-77AA-42D0-954E-07E3854938FB}"/>
              </a:ext>
            </a:extLst>
          </p:cNvPr>
          <p:cNvGraphicFramePr>
            <a:graphicFrameLocks noGrp="1"/>
          </p:cNvGraphicFramePr>
          <p:nvPr>
            <p:extLst>
              <p:ext uri="{D42A27DB-BD31-4B8C-83A1-F6EECF244321}">
                <p14:modId xmlns:p14="http://schemas.microsoft.com/office/powerpoint/2010/main" val="2030993815"/>
              </p:ext>
            </p:extLst>
          </p:nvPr>
        </p:nvGraphicFramePr>
        <p:xfrm>
          <a:off x="959462" y="861648"/>
          <a:ext cx="6846275" cy="2644140"/>
        </p:xfrm>
        <a:graphic>
          <a:graphicData uri="http://schemas.openxmlformats.org/drawingml/2006/table">
            <a:tbl>
              <a:tblPr>
                <a:tableStyleId>{69CF1AB2-1976-4502-BF36-3FF5EA218861}</a:tableStyleId>
              </a:tblPr>
              <a:tblGrid>
                <a:gridCol w="1907419">
                  <a:extLst>
                    <a:ext uri="{9D8B030D-6E8A-4147-A177-3AD203B41FA5}">
                      <a16:colId xmlns:a16="http://schemas.microsoft.com/office/drawing/2014/main" xmlns="" val="1816039415"/>
                    </a:ext>
                  </a:extLst>
                </a:gridCol>
                <a:gridCol w="2469428">
                  <a:extLst>
                    <a:ext uri="{9D8B030D-6E8A-4147-A177-3AD203B41FA5}">
                      <a16:colId xmlns:a16="http://schemas.microsoft.com/office/drawing/2014/main" xmlns="" val="1197675379"/>
                    </a:ext>
                  </a:extLst>
                </a:gridCol>
                <a:gridCol w="2469428">
                  <a:extLst>
                    <a:ext uri="{9D8B030D-6E8A-4147-A177-3AD203B41FA5}">
                      <a16:colId xmlns:a16="http://schemas.microsoft.com/office/drawing/2014/main" xmlns="" val="2849855338"/>
                    </a:ext>
                  </a:extLst>
                </a:gridCol>
              </a:tblGrid>
              <a:tr h="0">
                <a:tc>
                  <a:txBody>
                    <a:bodyPr/>
                    <a:lstStyle/>
                    <a:p>
                      <a:pPr fontAlgn="t"/>
                      <a:r>
                        <a:rPr lang="ja-JP" altLang="en-US" dirty="0">
                          <a:effectLst/>
                        </a:rPr>
                        <a:t> </a:t>
                      </a:r>
                    </a:p>
                  </a:txBody>
                  <a:tcPr marL="63500" marR="63500" marT="63500" marB="63500"/>
                </a:tc>
                <a:tc>
                  <a:txBody>
                    <a:bodyPr/>
                    <a:lstStyle/>
                    <a:p>
                      <a:pPr rtl="0" fontAlgn="t"/>
                      <a:r>
                        <a:rPr lang="ja-JP" altLang="en-US" u="none" strike="noStrike">
                          <a:effectLst/>
                        </a:rPr>
                        <a:t>シックスマン</a:t>
                      </a:r>
                      <a:endParaRPr lang="ja-JP" altLang="en-US">
                        <a:effectLst/>
                      </a:endParaRPr>
                    </a:p>
                  </a:txBody>
                  <a:tcPr marL="63500" marR="63500" marT="63500" marB="63500"/>
                </a:tc>
                <a:tc>
                  <a:txBody>
                    <a:bodyPr/>
                    <a:lstStyle/>
                    <a:p>
                      <a:pPr rtl="0" fontAlgn="t"/>
                      <a:r>
                        <a:rPr lang="ja-JP" altLang="en-US" u="none" strike="noStrike">
                          <a:effectLst/>
                        </a:rPr>
                        <a:t>スタメン</a:t>
                      </a:r>
                      <a:endParaRPr lang="ja-JP" altLang="en-US">
                        <a:effectLst/>
                      </a:endParaRPr>
                    </a:p>
                  </a:txBody>
                  <a:tcPr marL="63500" marR="63500" marT="63500" marB="63500"/>
                </a:tc>
                <a:extLst>
                  <a:ext uri="{0D108BD9-81ED-4DB2-BD59-A6C34878D82A}">
                    <a16:rowId xmlns:a16="http://schemas.microsoft.com/office/drawing/2014/main" xmlns="" val="2984290139"/>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（係数が正）</a:t>
                      </a:r>
                      <a:endParaRPr lang="ja-JP" altLang="en-US" dirty="0">
                        <a:effectLst/>
                      </a:endParaRPr>
                    </a:p>
                  </a:txBody>
                  <a:tcPr marL="63500" marR="63500" marT="63500" marB="63500"/>
                </a:tc>
                <a:tc>
                  <a:txBody>
                    <a:bodyPr/>
                    <a:lstStyle/>
                    <a:p>
                      <a:pPr rtl="0" fontAlgn="t"/>
                      <a:r>
                        <a:rPr lang="en-US" altLang="ja-JP" b="0" i="0" u="none" strike="noStrike" dirty="0">
                          <a:solidFill>
                            <a:schemeClr val="tx1"/>
                          </a:solidFill>
                          <a:effectLst/>
                        </a:rPr>
                        <a:t>3P</a:t>
                      </a:r>
                      <a:r>
                        <a:rPr lang="ja-JP" altLang="en-US" b="0" i="0" u="none" strike="noStrike" dirty="0">
                          <a:solidFill>
                            <a:schemeClr val="tx1"/>
                          </a:solidFill>
                          <a:effectLst/>
                        </a:rPr>
                        <a:t>試投</a:t>
                      </a:r>
                      <a:endParaRPr lang="ja-JP" altLang="en-US" b="0" i="0" u="none" dirty="0">
                        <a:solidFill>
                          <a:schemeClr val="tx1"/>
                        </a:solidFill>
                        <a:effectLst/>
                      </a:endParaRPr>
                    </a:p>
                    <a:p>
                      <a:pPr rtl="0" fontAlgn="t"/>
                      <a:r>
                        <a:rPr lang="ja-JP" altLang="en-US" b="0" i="0" u="none" strike="noStrike" dirty="0">
                          <a:solidFill>
                            <a:schemeClr val="tx1"/>
                          </a:solidFill>
                          <a:effectLst/>
                        </a:rPr>
                        <a:t>ダンク</a:t>
                      </a:r>
                      <a:endParaRPr lang="ja-JP" altLang="en-US" b="0" i="0" u="none" dirty="0">
                        <a:solidFill>
                          <a:schemeClr val="tx1"/>
                        </a:solidFill>
                        <a:effectLst/>
                      </a:endParaRPr>
                    </a:p>
                    <a:p>
                      <a:pPr rtl="0" fontAlgn="t"/>
                      <a:r>
                        <a:rPr lang="ja-JP" altLang="en-US" b="0" i="0" u="none" strike="noStrike" dirty="0">
                          <a:solidFill>
                            <a:schemeClr val="tx1"/>
                          </a:solidFill>
                          <a:effectLst/>
                        </a:rPr>
                        <a:t>ファウル</a:t>
                      </a:r>
                      <a:endParaRPr lang="ja-JP" altLang="en-US" b="0" i="0" u="none" dirty="0">
                        <a:solidFill>
                          <a:schemeClr val="tx1"/>
                        </a:solidFill>
                        <a:effectLst/>
                      </a:endParaRPr>
                    </a:p>
                    <a:p>
                      <a:pPr rtl="0" fontAlgn="t"/>
                      <a:r>
                        <a:rPr lang="ja-JP" altLang="en-US" b="0" i="0" u="none" strike="noStrike" dirty="0">
                          <a:solidFill>
                            <a:schemeClr val="tx1"/>
                          </a:solidFill>
                          <a:effectLst/>
                        </a:rPr>
                        <a:t>オフェンスリバウンド</a:t>
                      </a:r>
                      <a:endParaRPr lang="ja-JP" altLang="en-US" b="0" i="0" u="none" dirty="0">
                        <a:solidFill>
                          <a:schemeClr val="tx1"/>
                        </a:solidFill>
                        <a:effectLst/>
                      </a:endParaRPr>
                    </a:p>
                    <a:p>
                      <a:pPr rtl="0" fontAlgn="t"/>
                      <a:r>
                        <a:rPr lang="ja-JP" altLang="en-US" b="0" i="0" u="none" strike="noStrike" dirty="0">
                          <a:solidFill>
                            <a:schemeClr val="tx1"/>
                          </a:solidFill>
                          <a:effectLst/>
                        </a:rPr>
                        <a:t>セカンドチャンスポイント</a:t>
                      </a:r>
                      <a:endParaRPr lang="ja-JP" altLang="en-US" b="0" i="0" u="none" dirty="0">
                        <a:solidFill>
                          <a:schemeClr val="tx1"/>
                        </a:solidFill>
                        <a:effectLst/>
                      </a:endParaRPr>
                    </a:p>
                  </a:txBody>
                  <a:tcPr marL="63500" marR="63500" marT="63500" marB="63500"/>
                </a:tc>
                <a:tc>
                  <a:txBody>
                    <a:bodyPr/>
                    <a:lstStyle/>
                    <a:p>
                      <a:pPr rtl="0" fontAlgn="t"/>
                      <a:r>
                        <a:rPr lang="ja-JP" altLang="en-US" b="0" i="0" u="none" strike="noStrike" dirty="0">
                          <a:solidFill>
                            <a:schemeClr val="tx1"/>
                          </a:solidFill>
                          <a:effectLst/>
                        </a:rPr>
                        <a:t>アシスト</a:t>
                      </a:r>
                      <a:endParaRPr lang="ja-JP" altLang="en-US" b="0" i="0" u="none" dirty="0">
                        <a:solidFill>
                          <a:schemeClr val="tx1"/>
                        </a:solidFill>
                        <a:effectLst/>
                      </a:endParaRPr>
                    </a:p>
                    <a:p>
                      <a:pPr rtl="0" fontAlgn="t"/>
                      <a:r>
                        <a:rPr lang="ja-JP" altLang="en-US" b="1" i="0" u="sng" strike="noStrike" dirty="0">
                          <a:solidFill>
                            <a:srgbClr val="FF0000"/>
                          </a:solidFill>
                          <a:effectLst/>
                        </a:rPr>
                        <a:t>ブロックショット</a:t>
                      </a:r>
                      <a:endParaRPr lang="ja-JP" altLang="en-US" b="1" i="0" u="sng" dirty="0">
                        <a:solidFill>
                          <a:srgbClr val="FF0000"/>
                        </a:solidFill>
                        <a:effectLst/>
                      </a:endParaRPr>
                    </a:p>
                  </a:txBody>
                  <a:tcPr marL="63500" marR="63500" marT="63500" marB="63500"/>
                </a:tc>
                <a:extLst>
                  <a:ext uri="{0D108BD9-81ED-4DB2-BD59-A6C34878D82A}">
                    <a16:rowId xmlns:a16="http://schemas.microsoft.com/office/drawing/2014/main" xmlns="" val="2808071278"/>
                  </a:ext>
                </a:extLst>
              </a:tr>
              <a:tr h="0">
                <a:tc>
                  <a:txBody>
                    <a:bodyPr/>
                    <a:lstStyle/>
                    <a:p>
                      <a:pPr rtl="0" fontAlgn="t"/>
                      <a:r>
                        <a:rPr lang="ja-JP" altLang="en-US" u="none" strike="noStrike" dirty="0">
                          <a:effectLst/>
                        </a:rPr>
                        <a:t>選択された変数</a:t>
                      </a:r>
                      <a:endParaRPr lang="en-US" altLang="ja-JP" u="none" strike="noStrike" dirty="0">
                        <a:effectLst/>
                      </a:endParaRPr>
                    </a:p>
                    <a:p>
                      <a:pPr rtl="0" fontAlgn="t"/>
                      <a:r>
                        <a:rPr lang="ja-JP" altLang="en-US" u="none" strike="noStrike" dirty="0">
                          <a:effectLst/>
                        </a:rPr>
                        <a:t>（係数が負）</a:t>
                      </a:r>
                      <a:endParaRPr lang="ja-JP" altLang="en-US" dirty="0">
                        <a:effectLst/>
                      </a:endParaRPr>
                    </a:p>
                  </a:txBody>
                  <a:tcPr marL="63500" marR="63500" marT="63500" marB="63500"/>
                </a:tc>
                <a:tc>
                  <a:txBody>
                    <a:bodyPr/>
                    <a:lstStyle/>
                    <a:p>
                      <a:pPr rtl="0" fontAlgn="t"/>
                      <a:r>
                        <a:rPr lang="ja-JP" altLang="en-US" b="0" i="0" u="none" strike="noStrike" dirty="0">
                          <a:solidFill>
                            <a:schemeClr val="tx1"/>
                          </a:solidFill>
                          <a:effectLst/>
                        </a:rPr>
                        <a:t>フリースロー成功</a:t>
                      </a:r>
                      <a:endParaRPr lang="ja-JP" altLang="en-US" b="0" i="0" u="none" dirty="0">
                        <a:solidFill>
                          <a:schemeClr val="tx1"/>
                        </a:solidFill>
                        <a:effectLst/>
                      </a:endParaRPr>
                    </a:p>
                    <a:p>
                      <a:pPr rtl="0" fontAlgn="t"/>
                      <a:r>
                        <a:rPr lang="ja-JP" altLang="en-US" b="1" i="0" u="sng" strike="noStrike" dirty="0">
                          <a:solidFill>
                            <a:srgbClr val="FF0000"/>
                          </a:solidFill>
                          <a:effectLst/>
                        </a:rPr>
                        <a:t>ブロックショット</a:t>
                      </a:r>
                      <a:endParaRPr lang="ja-JP" altLang="en-US" b="1" i="0" u="sng" dirty="0">
                        <a:solidFill>
                          <a:srgbClr val="FF0000"/>
                        </a:solidFill>
                        <a:effectLst/>
                      </a:endParaRPr>
                    </a:p>
                  </a:txBody>
                  <a:tcPr marL="63500" marR="63500" marT="63500" marB="63500"/>
                </a:tc>
                <a:tc>
                  <a:txBody>
                    <a:bodyPr/>
                    <a:lstStyle/>
                    <a:p>
                      <a:pPr rtl="0" fontAlgn="t"/>
                      <a:r>
                        <a:rPr lang="en-US" altLang="ja-JP" b="0" i="0" u="none" strike="noStrike" dirty="0">
                          <a:solidFill>
                            <a:schemeClr val="tx1"/>
                          </a:solidFill>
                          <a:effectLst/>
                        </a:rPr>
                        <a:t>3P</a:t>
                      </a:r>
                      <a:r>
                        <a:rPr lang="ja-JP" altLang="en-US" b="0" i="0" u="none" strike="noStrike" dirty="0">
                          <a:solidFill>
                            <a:schemeClr val="tx1"/>
                          </a:solidFill>
                          <a:effectLst/>
                        </a:rPr>
                        <a:t>試投</a:t>
                      </a:r>
                      <a:endParaRPr lang="ja-JP" altLang="en-US" b="0" i="0" u="none" dirty="0">
                        <a:solidFill>
                          <a:schemeClr val="tx1"/>
                        </a:solidFill>
                        <a:effectLst/>
                      </a:endParaRPr>
                    </a:p>
                    <a:p>
                      <a:pPr rtl="0" fontAlgn="t"/>
                      <a:r>
                        <a:rPr lang="ja-JP" altLang="en-US" b="0" i="0" u="none" strike="noStrike" dirty="0">
                          <a:solidFill>
                            <a:schemeClr val="tx1"/>
                          </a:solidFill>
                          <a:effectLst/>
                        </a:rPr>
                        <a:t>ファウル</a:t>
                      </a:r>
                      <a:endParaRPr lang="ja-JP" altLang="en-US" b="0" i="0" u="none" dirty="0">
                        <a:solidFill>
                          <a:schemeClr val="tx1"/>
                        </a:solidFill>
                        <a:effectLst/>
                      </a:endParaRPr>
                    </a:p>
                    <a:p>
                      <a:pPr rtl="0" fontAlgn="t"/>
                      <a:r>
                        <a:rPr lang="ja-JP" altLang="en-US" b="0" i="0" u="none" strike="noStrike" dirty="0">
                          <a:solidFill>
                            <a:schemeClr val="tx1"/>
                          </a:solidFill>
                          <a:effectLst/>
                        </a:rPr>
                        <a:t>被ブロックショット</a:t>
                      </a:r>
                      <a:endParaRPr lang="ja-JP" altLang="en-US" b="0" i="0" u="none" dirty="0">
                        <a:solidFill>
                          <a:schemeClr val="tx1"/>
                        </a:solidFill>
                        <a:effectLst/>
                      </a:endParaRPr>
                    </a:p>
                    <a:p>
                      <a:pPr rtl="0" fontAlgn="t"/>
                      <a:r>
                        <a:rPr lang="ja-JP" altLang="en-US" b="0" i="0" u="none" strike="noStrike" dirty="0">
                          <a:solidFill>
                            <a:schemeClr val="tx1"/>
                          </a:solidFill>
                          <a:effectLst/>
                        </a:rPr>
                        <a:t>ファストブレイクポイント</a:t>
                      </a:r>
                      <a:endParaRPr lang="ja-JP" altLang="en-US" b="0" i="0" u="none" dirty="0">
                        <a:solidFill>
                          <a:schemeClr val="tx1"/>
                        </a:solidFill>
                        <a:effectLst/>
                      </a:endParaRPr>
                    </a:p>
                    <a:p>
                      <a:pPr rtl="0" fontAlgn="t"/>
                      <a:r>
                        <a:rPr lang="ja-JP" altLang="en-US" b="0" i="0" u="none" strike="noStrike" dirty="0">
                          <a:solidFill>
                            <a:schemeClr val="tx1"/>
                          </a:solidFill>
                          <a:effectLst/>
                        </a:rPr>
                        <a:t>セカンドチャンスポイント</a:t>
                      </a:r>
                      <a:endParaRPr lang="ja-JP" altLang="en-US" b="0" i="0" u="none" dirty="0">
                        <a:solidFill>
                          <a:schemeClr val="tx1"/>
                        </a:solidFill>
                        <a:effectLst/>
                      </a:endParaRPr>
                    </a:p>
                  </a:txBody>
                  <a:tcPr marL="63500" marR="63500" marT="63500" marB="63500"/>
                </a:tc>
                <a:extLst>
                  <a:ext uri="{0D108BD9-81ED-4DB2-BD59-A6C34878D82A}">
                    <a16:rowId xmlns:a16="http://schemas.microsoft.com/office/drawing/2014/main" xmlns="" val="1584568820"/>
                  </a:ext>
                </a:extLst>
              </a:tr>
            </a:tbl>
          </a:graphicData>
        </a:graphic>
      </p:graphicFrame>
      <p:sp>
        <p:nvSpPr>
          <p:cNvPr id="14" name="テキスト ボックス 13">
            <a:extLst>
              <a:ext uri="{FF2B5EF4-FFF2-40B4-BE49-F238E27FC236}">
                <a16:creationId xmlns:a16="http://schemas.microsoft.com/office/drawing/2014/main" xmlns="" id="{AE7EB4DA-7377-4D20-A042-6C35F2924853}"/>
              </a:ext>
            </a:extLst>
          </p:cNvPr>
          <p:cNvSpPr txBox="1"/>
          <p:nvPr/>
        </p:nvSpPr>
        <p:spPr>
          <a:xfrm>
            <a:off x="740753" y="3710353"/>
            <a:ext cx="7283692" cy="2031325"/>
          </a:xfrm>
          <a:prstGeom prst="rect">
            <a:avLst/>
          </a:prstGeom>
          <a:noFill/>
        </p:spPr>
        <p:txBody>
          <a:bodyPr wrap="square" rtlCol="0">
            <a:spAutoFit/>
          </a:bodyPr>
          <a:lstStyle/>
          <a:p>
            <a:r>
              <a:rPr lang="ja-JP" altLang="en-US" b="1" dirty="0"/>
              <a:t>スタメンにおいてブロックショットが正</a:t>
            </a:r>
            <a:endParaRPr lang="en-US" altLang="ja-JP" b="1" dirty="0"/>
          </a:p>
          <a:p>
            <a:r>
              <a:rPr lang="ja-JP" altLang="en-US" dirty="0" smtClean="0"/>
              <a:t>相手</a:t>
            </a:r>
            <a:r>
              <a:rPr lang="ja-JP" altLang="en-US" dirty="0"/>
              <a:t>のシュートをブロックすることで、相手の得点チャンスが減るため、スタメンにおいて重要なアクションであると考えられる。</a:t>
            </a:r>
            <a:endParaRPr lang="en-US" altLang="ja-JP" dirty="0"/>
          </a:p>
          <a:p>
            <a:endParaRPr lang="ja-JP" altLang="en-US" dirty="0"/>
          </a:p>
          <a:p>
            <a:r>
              <a:rPr lang="ja-JP" altLang="en-US" b="1" dirty="0"/>
              <a:t>シックスマンにおいてブロックショットが負</a:t>
            </a:r>
            <a:endParaRPr lang="en-US" altLang="ja-JP" b="1" dirty="0"/>
          </a:p>
          <a:p>
            <a:r>
              <a:rPr lang="ja-JP" altLang="en-US" dirty="0" smtClean="0"/>
              <a:t>ブロックショット</a:t>
            </a:r>
            <a:r>
              <a:rPr lang="ja-JP" altLang="en-US" dirty="0"/>
              <a:t>は</a:t>
            </a:r>
            <a:r>
              <a:rPr lang="ja-JP" altLang="en-US" dirty="0" smtClean="0"/>
              <a:t>、相手のチャンスを減らし試合</a:t>
            </a:r>
            <a:r>
              <a:rPr lang="ja-JP" altLang="en-US" dirty="0"/>
              <a:t>の流れを変えうるアクションであると</a:t>
            </a:r>
            <a:r>
              <a:rPr lang="ja-JP" altLang="en-US" dirty="0" smtClean="0"/>
              <a:t>考えられる。負という結果は説明ができなかった。</a:t>
            </a:r>
            <a:endParaRPr lang="ja-JP" altLang="en-US" dirty="0"/>
          </a:p>
        </p:txBody>
      </p:sp>
    </p:spTree>
    <p:extLst>
      <p:ext uri="{BB962C8B-B14F-4D97-AF65-F5344CB8AC3E}">
        <p14:creationId xmlns:p14="http://schemas.microsoft.com/office/powerpoint/2010/main" val="248725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17EA9DC5-4E39-462B-994E-6FF3DCD7A9BB}"/>
              </a:ext>
            </a:extLst>
          </p:cNvPr>
          <p:cNvSpPr>
            <a:spLocks noGrp="1"/>
          </p:cNvSpPr>
          <p:nvPr>
            <p:ph type="ctrTitle"/>
          </p:nvPr>
        </p:nvSpPr>
        <p:spPr>
          <a:xfrm>
            <a:off x="767442" y="965198"/>
            <a:ext cx="5074559" cy="4927601"/>
          </a:xfrm>
        </p:spPr>
        <p:txBody>
          <a:bodyPr anchor="ctr">
            <a:normAutofit/>
          </a:bodyPr>
          <a:lstStyle/>
          <a:p>
            <a:pPr algn="r"/>
            <a:r>
              <a:rPr kumimoji="1" lang="ja-JP" altLang="en-US" dirty="0"/>
              <a:t>まとめ</a:t>
            </a:r>
          </a:p>
        </p:txBody>
      </p:sp>
      <p:sp>
        <p:nvSpPr>
          <p:cNvPr id="4" name="スライド番号プレースホルダー 4">
            <a:extLst>
              <a:ext uri="{FF2B5EF4-FFF2-40B4-BE49-F238E27FC236}">
                <a16:creationId xmlns:a16="http://schemas.microsoft.com/office/drawing/2014/main" xmlns="" id="{8845E1A4-BDE7-4E8F-86ED-267D7552EF3A}"/>
              </a:ext>
            </a:extLst>
          </p:cNvPr>
          <p:cNvSpPr>
            <a:spLocks noGrp="1"/>
          </p:cNvSpPr>
          <p:nvPr>
            <p:ph type="sldNum" sz="quarter" idx="12"/>
          </p:nvPr>
        </p:nvSpPr>
        <p:spPr>
          <a:xfrm>
            <a:off x="8375374" y="6188766"/>
            <a:ext cx="768619" cy="486672"/>
          </a:xfrm>
        </p:spPr>
        <p:txBody>
          <a:bodyPr/>
          <a:lstStyle/>
          <a:p>
            <a:fld id="{BCD34C3C-DFC5-4330-B1CA-452264885617}" type="slidenum">
              <a:rPr kumimoji="1" lang="ja-JP" altLang="en-US" sz="3200" b="1" smtClean="0">
                <a:solidFill>
                  <a:schemeClr val="tx1"/>
                </a:solidFill>
              </a:rPr>
              <a:t>14</a:t>
            </a:fld>
            <a:endParaRPr kumimoji="1" lang="ja-JP" altLang="en-US" sz="3200" b="1" dirty="0">
              <a:solidFill>
                <a:schemeClr val="tx1"/>
              </a:solidFill>
            </a:endParaRPr>
          </a:p>
        </p:txBody>
      </p:sp>
    </p:spTree>
    <p:extLst>
      <p:ext uri="{BB962C8B-B14F-4D97-AF65-F5344CB8AC3E}">
        <p14:creationId xmlns:p14="http://schemas.microsoft.com/office/powerpoint/2010/main" val="5811595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1BE0D164-439B-4C1D-90D4-8562956471CA}"/>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まとめ</a:t>
            </a:r>
            <a:r>
              <a:rPr lang="ja-JP" altLang="en-US" dirty="0" smtClean="0"/>
              <a:t>と今後の課題</a:t>
            </a:r>
            <a:endParaRPr kumimoji="1" lang="ja-JP" altLang="en-US" dirty="0"/>
          </a:p>
        </p:txBody>
      </p:sp>
      <p:sp>
        <p:nvSpPr>
          <p:cNvPr id="3" name="コンテンツ プレースホルダー 2">
            <a:extLst>
              <a:ext uri="{FF2B5EF4-FFF2-40B4-BE49-F238E27FC236}">
                <a16:creationId xmlns:a16="http://schemas.microsoft.com/office/drawing/2014/main" xmlns="" id="{7F546E60-4FBF-4B7D-B631-A69EE8C63C34}"/>
              </a:ext>
            </a:extLst>
          </p:cNvPr>
          <p:cNvSpPr>
            <a:spLocks noGrp="1"/>
          </p:cNvSpPr>
          <p:nvPr>
            <p:ph idx="1"/>
          </p:nvPr>
        </p:nvSpPr>
        <p:spPr>
          <a:xfrm>
            <a:off x="-1" y="914401"/>
            <a:ext cx="8515349" cy="5943598"/>
          </a:xfrm>
        </p:spPr>
        <p:txBody>
          <a:bodyPr/>
          <a:lstStyle/>
          <a:p>
            <a:pPr marL="0" indent="0">
              <a:buClr>
                <a:schemeClr val="accent1"/>
              </a:buClr>
              <a:buNone/>
            </a:pPr>
            <a:r>
              <a:rPr kumimoji="1" lang="ja-JP" altLang="en-US" dirty="0"/>
              <a:t>＜まとめ＞</a:t>
            </a:r>
            <a:endParaRPr kumimoji="1" lang="en-US" altLang="ja-JP" dirty="0"/>
          </a:p>
          <a:p>
            <a:pPr>
              <a:buClr>
                <a:schemeClr val="accent1"/>
              </a:buClr>
            </a:pPr>
            <a:r>
              <a:rPr lang="ja-JP" altLang="en-US" dirty="0"/>
              <a:t>被説明変数と</a:t>
            </a:r>
            <a:r>
              <a:rPr lang="ja-JP" altLang="en-US" dirty="0" smtClean="0"/>
              <a:t>して「シックスマンらしさ」と</a:t>
            </a:r>
            <a:r>
              <a:rPr lang="ja-JP" altLang="en-US" dirty="0" smtClean="0"/>
              <a:t>「</a:t>
            </a:r>
            <a:r>
              <a:rPr lang="ja-JP" altLang="en-US" dirty="0" smtClean="0"/>
              <a:t>スタメンらしさ」を</a:t>
            </a:r>
            <a:r>
              <a:rPr lang="ja-JP" altLang="en-US" dirty="0"/>
              <a:t>定義し</a:t>
            </a:r>
            <a:r>
              <a:rPr lang="ja-JP" altLang="en-US" dirty="0" smtClean="0"/>
              <a:t>、</a:t>
            </a:r>
            <a:r>
              <a:rPr lang="ja-JP" altLang="en-US" dirty="0" smtClean="0"/>
              <a:t>出場時間あたりの各アクション数を説明変数として</a:t>
            </a:r>
            <a:r>
              <a:rPr lang="ja-JP" altLang="en-US" dirty="0" smtClean="0"/>
              <a:t> </a:t>
            </a:r>
            <a:r>
              <a:rPr lang="en-US" altLang="ja-JP" dirty="0"/>
              <a:t>LASSO </a:t>
            </a:r>
            <a:r>
              <a:rPr lang="ja-JP" altLang="en-US" dirty="0"/>
              <a:t>を適用</a:t>
            </a:r>
            <a:endParaRPr lang="en-US" altLang="ja-JP" dirty="0"/>
          </a:p>
          <a:p>
            <a:pPr>
              <a:buClr>
                <a:schemeClr val="accent1"/>
              </a:buClr>
            </a:pPr>
            <a:r>
              <a:rPr lang="ja-JP" altLang="en-US" dirty="0"/>
              <a:t>シックスマンとして重要なアクションを抽出し</a:t>
            </a:r>
            <a:r>
              <a:rPr lang="ja-JP" altLang="en-US" dirty="0" smtClean="0"/>
              <a:t>、シックスマンに求められる役割を検証</a:t>
            </a:r>
            <a:endParaRPr lang="en-US" altLang="ja-JP" dirty="0" smtClean="0"/>
          </a:p>
          <a:p>
            <a:pPr>
              <a:buClr>
                <a:schemeClr val="accent1"/>
              </a:buClr>
            </a:pPr>
            <a:r>
              <a:rPr lang="ja-JP" altLang="en-US" dirty="0" smtClean="0"/>
              <a:t>選手起用の判断指標として活用できる可能性がある。</a:t>
            </a:r>
            <a:endParaRPr lang="en-US" altLang="ja-JP" dirty="0" smtClean="0"/>
          </a:p>
          <a:p>
            <a:pPr>
              <a:buClr>
                <a:schemeClr val="accent1"/>
              </a:buClr>
            </a:pPr>
            <a:endParaRPr lang="en-US" altLang="ja-JP" dirty="0"/>
          </a:p>
          <a:p>
            <a:pPr marL="0" indent="0">
              <a:buClr>
                <a:schemeClr val="accent1"/>
              </a:buClr>
              <a:buNone/>
            </a:pPr>
            <a:r>
              <a:rPr kumimoji="1" lang="ja-JP" altLang="en-US" dirty="0" smtClean="0"/>
              <a:t>＜</a:t>
            </a:r>
            <a:r>
              <a:rPr lang="ja-JP" altLang="en-US" dirty="0" smtClean="0"/>
              <a:t>今後の課題</a:t>
            </a:r>
            <a:r>
              <a:rPr kumimoji="1" lang="ja-JP" altLang="en-US" dirty="0" smtClean="0"/>
              <a:t>＞</a:t>
            </a:r>
            <a:endParaRPr kumimoji="1" lang="en-US" altLang="ja-JP" dirty="0" smtClean="0"/>
          </a:p>
          <a:p>
            <a:pPr>
              <a:buClr>
                <a:schemeClr val="accent1"/>
              </a:buClr>
            </a:pPr>
            <a:r>
              <a:rPr lang="ja-JP" altLang="en-US" dirty="0" smtClean="0"/>
              <a:t>本分析では、シックスマンに特徴的なアクションを抽出したのみで、具体的な戦況や勝敗への影響評価はしていない。しがたって、シックスマンとしての素質や、警戒すべきプレーの抽出までは至っていない。</a:t>
            </a:r>
            <a:endParaRPr lang="en-US" altLang="ja-JP" dirty="0" smtClean="0"/>
          </a:p>
          <a:p>
            <a:pPr>
              <a:buClr>
                <a:schemeClr val="accent1"/>
              </a:buClr>
            </a:pPr>
            <a:r>
              <a:rPr lang="en-US" altLang="ja-JP" dirty="0" smtClean="0"/>
              <a:t>LASSO</a:t>
            </a:r>
            <a:r>
              <a:rPr lang="ja-JP" altLang="en-US" dirty="0" smtClean="0"/>
              <a:t>で抽出したアクションが戦況変化へ与える影響の</a:t>
            </a:r>
            <a:r>
              <a:rPr lang="ja-JP" altLang="ja-JP" dirty="0" smtClean="0"/>
              <a:t>モデリング構築</a:t>
            </a:r>
            <a:r>
              <a:rPr lang="ja-JP" altLang="en-US" dirty="0" smtClean="0"/>
              <a:t>は</a:t>
            </a:r>
            <a:r>
              <a:rPr lang="ja-JP" altLang="ja-JP" dirty="0" smtClean="0"/>
              <a:t>今後</a:t>
            </a:r>
            <a:r>
              <a:rPr lang="ja-JP" altLang="ja-JP" dirty="0"/>
              <a:t>の</a:t>
            </a:r>
            <a:r>
              <a:rPr lang="ja-JP" altLang="ja-JP" dirty="0" smtClean="0"/>
              <a:t>課題</a:t>
            </a:r>
            <a:r>
              <a:rPr lang="ja-JP" altLang="en-US" dirty="0" smtClean="0"/>
              <a:t>である。</a:t>
            </a:r>
            <a:r>
              <a:rPr lang="ja-JP" altLang="ja-JP" dirty="0" smtClean="0"/>
              <a:t> </a:t>
            </a:r>
            <a:endParaRPr lang="en-US" altLang="ja-JP" dirty="0" smtClean="0"/>
          </a:p>
        </p:txBody>
      </p:sp>
      <p:sp>
        <p:nvSpPr>
          <p:cNvPr id="6" name="スライド番号プレースホルダー 4">
            <a:extLst>
              <a:ext uri="{FF2B5EF4-FFF2-40B4-BE49-F238E27FC236}">
                <a16:creationId xmlns:a16="http://schemas.microsoft.com/office/drawing/2014/main" xmlns="" id="{1AAC0D36-C3BD-42F2-8A0C-3E4E117BCF8E}"/>
              </a:ext>
            </a:extLst>
          </p:cNvPr>
          <p:cNvSpPr txBox="1">
            <a:spLocks/>
          </p:cNvSpPr>
          <p:nvPr/>
        </p:nvSpPr>
        <p:spPr>
          <a:xfrm>
            <a:off x="8282610" y="6188766"/>
            <a:ext cx="861384"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15</a:t>
            </a:fld>
            <a:endParaRPr lang="ja-JP" altLang="en-US" sz="3200" b="1" dirty="0">
              <a:solidFill>
                <a:schemeClr val="bg1"/>
              </a:solidFill>
            </a:endParaRPr>
          </a:p>
        </p:txBody>
      </p:sp>
    </p:spTree>
    <p:extLst>
      <p:ext uri="{BB962C8B-B14F-4D97-AF65-F5344CB8AC3E}">
        <p14:creationId xmlns:p14="http://schemas.microsoft.com/office/powerpoint/2010/main" val="147441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17EA9DC5-4E39-462B-994E-6FF3DCD7A9BB}"/>
              </a:ext>
            </a:extLst>
          </p:cNvPr>
          <p:cNvSpPr>
            <a:spLocks noGrp="1"/>
          </p:cNvSpPr>
          <p:nvPr>
            <p:ph type="ctrTitle"/>
          </p:nvPr>
        </p:nvSpPr>
        <p:spPr>
          <a:xfrm>
            <a:off x="767442" y="965198"/>
            <a:ext cx="5074559" cy="4927601"/>
          </a:xfrm>
        </p:spPr>
        <p:txBody>
          <a:bodyPr anchor="ctr">
            <a:normAutofit/>
          </a:bodyPr>
          <a:lstStyle/>
          <a:p>
            <a:pPr algn="r"/>
            <a:r>
              <a:rPr kumimoji="1" lang="ja-JP" altLang="en-US" dirty="0"/>
              <a:t>分析の背景</a:t>
            </a:r>
            <a:r>
              <a:rPr kumimoji="1" lang="en-US" altLang="ja-JP" dirty="0"/>
              <a:t>/</a:t>
            </a:r>
            <a:r>
              <a:rPr kumimoji="1" lang="ja-JP" altLang="en-US" dirty="0"/>
              <a:t>目的</a:t>
            </a:r>
          </a:p>
        </p:txBody>
      </p:sp>
      <p:sp>
        <p:nvSpPr>
          <p:cNvPr id="10" name="スライド番号プレースホルダー 4">
            <a:extLst>
              <a:ext uri="{FF2B5EF4-FFF2-40B4-BE49-F238E27FC236}">
                <a16:creationId xmlns:a16="http://schemas.microsoft.com/office/drawing/2014/main" xmlns="" id="{C523F30B-8195-4119-A1FF-305C514AABBB}"/>
              </a:ext>
            </a:extLst>
          </p:cNvPr>
          <p:cNvSpPr txBox="1">
            <a:spLocks/>
          </p:cNvSpPr>
          <p:nvPr/>
        </p:nvSpPr>
        <p:spPr>
          <a:xfrm>
            <a:off x="8560904" y="6188766"/>
            <a:ext cx="583089"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tx1"/>
                </a:solidFill>
              </a:rPr>
              <a:pPr/>
              <a:t>1</a:t>
            </a:fld>
            <a:endParaRPr lang="ja-JP" altLang="en-US" sz="3200" b="1" dirty="0">
              <a:solidFill>
                <a:schemeClr val="tx1"/>
              </a:solidFill>
            </a:endParaRPr>
          </a:p>
        </p:txBody>
      </p:sp>
    </p:spTree>
    <p:extLst>
      <p:ext uri="{BB962C8B-B14F-4D97-AF65-F5344CB8AC3E}">
        <p14:creationId xmlns:p14="http://schemas.microsoft.com/office/powerpoint/2010/main" val="26501873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線コネクタ 10"/>
          <p:cNvCxnSpPr>
            <a:cxnSpLocks/>
          </p:cNvCxnSpPr>
          <p:nvPr/>
        </p:nvCxnSpPr>
        <p:spPr>
          <a:xfrm>
            <a:off x="3559834" y="1509823"/>
            <a:ext cx="1558506" cy="0"/>
          </a:xfrm>
          <a:prstGeom prst="line">
            <a:avLst/>
          </a:prstGeom>
          <a:ln w="63500">
            <a:solidFill>
              <a:schemeClr val="accent2">
                <a:alpha val="47000"/>
              </a:schemeClr>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xmlns="" id="{7859C6ED-D2F7-4777-9F8C-A204AD20E9F3}"/>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xmlns="" id="{7F546E60-4FBF-4B7D-B631-A69EE8C63C34}"/>
              </a:ext>
            </a:extLst>
          </p:cNvPr>
          <p:cNvSpPr>
            <a:spLocks noGrp="1"/>
          </p:cNvSpPr>
          <p:nvPr>
            <p:ph idx="1"/>
          </p:nvPr>
        </p:nvSpPr>
        <p:spPr>
          <a:xfrm>
            <a:off x="-1" y="914401"/>
            <a:ext cx="8515349" cy="5943598"/>
          </a:xfrm>
        </p:spPr>
        <p:txBody>
          <a:bodyPr/>
          <a:lstStyle/>
          <a:p>
            <a:pPr marL="0" indent="0">
              <a:buNone/>
            </a:pPr>
            <a:r>
              <a:rPr lang="ja-JP" altLang="en-US" dirty="0"/>
              <a:t>バスケにおいて、スターティングメンバー（スタメン）と同様に重要な役割を果たす選手として、</a:t>
            </a:r>
            <a:r>
              <a:rPr lang="ja-JP" altLang="en-US" b="1" dirty="0"/>
              <a:t>シックスマン</a:t>
            </a:r>
            <a:r>
              <a:rPr lang="ja-JP" altLang="en-US" dirty="0"/>
              <a:t>がいる</a:t>
            </a:r>
            <a:endParaRPr lang="en-US" altLang="ja-JP" dirty="0"/>
          </a:p>
          <a:p>
            <a:pPr>
              <a:buClr>
                <a:schemeClr val="accent1"/>
              </a:buClr>
            </a:pPr>
            <a:r>
              <a:rPr lang="ja-JP" altLang="en-US" dirty="0"/>
              <a:t>スターティングメンバー</a:t>
            </a:r>
            <a:r>
              <a:rPr lang="en-US" altLang="ja-JP" dirty="0"/>
              <a:t>5</a:t>
            </a:r>
            <a:r>
              <a:rPr lang="ja-JP" altLang="en-US" dirty="0"/>
              <a:t>人の次の存在</a:t>
            </a:r>
            <a:endParaRPr lang="en-US" altLang="ja-JP" dirty="0"/>
          </a:p>
          <a:p>
            <a:pPr>
              <a:buClr>
                <a:schemeClr val="accent1"/>
              </a:buClr>
            </a:pPr>
            <a:r>
              <a:rPr lang="ja-JP" altLang="en-US" dirty="0"/>
              <a:t>実際、複数のチームにおいて、高い頻度で特定の選手が</a:t>
            </a:r>
            <a:r>
              <a:rPr lang="en-US" altLang="ja-JP" dirty="0"/>
              <a:t>6</a:t>
            </a:r>
            <a:r>
              <a:rPr lang="ja-JP" altLang="en-US" dirty="0"/>
              <a:t>番目の選手</a:t>
            </a:r>
            <a:r>
              <a:rPr lang="en-US" altLang="ja-JP" dirty="0"/>
              <a:t/>
            </a:r>
            <a:br>
              <a:rPr lang="en-US" altLang="ja-JP" dirty="0"/>
            </a:br>
            <a:r>
              <a:rPr lang="ja-JP" altLang="en-US" dirty="0"/>
              <a:t>として起用されている</a:t>
            </a:r>
            <a:endParaRPr lang="en-US" altLang="ja-JP" dirty="0"/>
          </a:p>
          <a:p>
            <a:pPr marL="0" indent="0">
              <a:buNone/>
            </a:pPr>
            <a:endParaRPr kumimoji="1" lang="ja-JP" altLang="en-US" dirty="0"/>
          </a:p>
        </p:txBody>
      </p:sp>
      <p:sp>
        <p:nvSpPr>
          <p:cNvPr id="5" name="スライド番号プレースホルダー 4">
            <a:extLst>
              <a:ext uri="{FF2B5EF4-FFF2-40B4-BE49-F238E27FC236}">
                <a16:creationId xmlns:a16="http://schemas.microsoft.com/office/drawing/2014/main" xmlns="" id="{F44A1265-F0E3-4957-AE0E-CD239EA2B323}"/>
              </a:ext>
            </a:extLst>
          </p:cNvPr>
          <p:cNvSpPr>
            <a:spLocks noGrp="1"/>
          </p:cNvSpPr>
          <p:nvPr>
            <p:ph type="sldNum" sz="quarter" idx="12"/>
          </p:nvPr>
        </p:nvSpPr>
        <p:spPr>
          <a:xfrm>
            <a:off x="8560904" y="6188766"/>
            <a:ext cx="583089" cy="486672"/>
          </a:xfrm>
        </p:spPr>
        <p:txBody>
          <a:bodyPr/>
          <a:lstStyle/>
          <a:p>
            <a:fld id="{BCD34C3C-DFC5-4330-B1CA-452264885617}" type="slidenum">
              <a:rPr kumimoji="1" lang="ja-JP" altLang="en-US" sz="3200" b="1" smtClean="0">
                <a:solidFill>
                  <a:schemeClr val="bg1"/>
                </a:solidFill>
              </a:rPr>
              <a:t>2</a:t>
            </a:fld>
            <a:endParaRPr kumimoji="1" lang="ja-JP" altLang="en-US" sz="3200" b="1" dirty="0">
              <a:solidFill>
                <a:schemeClr val="bg1"/>
              </a:solidFill>
            </a:endParaRPr>
          </a:p>
        </p:txBody>
      </p:sp>
      <mc:AlternateContent xmlns:mc="http://schemas.openxmlformats.org/markup-compatibility/2006">
        <mc:Choice xmlns:cx1="http://schemas.microsoft.com/office/drawing/2015/9/8/chartex" xmlns="" Requires="cx1">
          <p:graphicFrame>
            <p:nvGraphicFramePr>
              <p:cNvPr id="8" name="グラフ 7">
                <a:extLst>
                  <a:ext uri="{FF2B5EF4-FFF2-40B4-BE49-F238E27FC236}">
                    <a16:creationId xmlns:a16="http://schemas.microsoft.com/office/drawing/2014/main" id="{CE5E7C9D-59ED-4BFB-8C13-B014BB79C113}"/>
                  </a:ext>
                </a:extLst>
              </p:cNvPr>
              <p:cNvGraphicFramePr/>
              <p:nvPr>
                <p:extLst>
                  <p:ext uri="{D42A27DB-BD31-4B8C-83A1-F6EECF244321}">
                    <p14:modId xmlns:p14="http://schemas.microsoft.com/office/powerpoint/2010/main" val="3227055018"/>
                  </p:ext>
                </p:extLst>
              </p:nvPr>
            </p:nvGraphicFramePr>
            <p:xfrm>
              <a:off x="244549" y="2753841"/>
              <a:ext cx="4933507" cy="410415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グラフ 7">
                <a:extLst>
                  <a:ext uri="{FF2B5EF4-FFF2-40B4-BE49-F238E27FC236}">
                    <a16:creationId xmlns:a16="http://schemas.microsoft.com/office/drawing/2014/main" xmlns="" xmlns:cx1="http://schemas.microsoft.com/office/drawing/2015/9/8/chartex" id="{CE5E7C9D-59ED-4BFB-8C13-B014BB79C113}"/>
                  </a:ext>
                </a:extLst>
              </p:cNvPr>
              <p:cNvPicPr>
                <a:picLocks noGrp="1" noRot="1" noChangeAspect="1" noMove="1" noResize="1" noEditPoints="1" noAdjustHandles="1" noChangeArrowheads="1" noChangeShapeType="1"/>
              </p:cNvPicPr>
              <p:nvPr/>
            </p:nvPicPr>
            <p:blipFill>
              <a:blip r:embed="rId3"/>
              <a:stretch>
                <a:fillRect/>
              </a:stretch>
            </p:blipFill>
            <p:spPr>
              <a:xfrm>
                <a:off x="244549" y="2753841"/>
                <a:ext cx="4933507" cy="4104158"/>
              </a:xfrm>
              <a:prstGeom prst="rect">
                <a:avLst/>
              </a:prstGeom>
            </p:spPr>
          </p:pic>
        </mc:Fallback>
      </mc:AlternateContent>
      <p:sp>
        <p:nvSpPr>
          <p:cNvPr id="4" name="テキスト ボックス 3">
            <a:extLst>
              <a:ext uri="{FF2B5EF4-FFF2-40B4-BE49-F238E27FC236}">
                <a16:creationId xmlns:a16="http://schemas.microsoft.com/office/drawing/2014/main" xmlns="" id="{516ABD9A-0B7A-4C9D-866A-95645DCDD373}"/>
              </a:ext>
            </a:extLst>
          </p:cNvPr>
          <p:cNvSpPr txBox="1"/>
          <p:nvPr/>
        </p:nvSpPr>
        <p:spPr>
          <a:xfrm>
            <a:off x="4990760" y="2849536"/>
            <a:ext cx="3450872" cy="492443"/>
          </a:xfrm>
          <a:prstGeom prst="rect">
            <a:avLst/>
          </a:prstGeom>
          <a:noFill/>
        </p:spPr>
        <p:txBody>
          <a:bodyPr wrap="square" rtlCol="0">
            <a:spAutoFit/>
          </a:bodyPr>
          <a:lstStyle/>
          <a:p>
            <a:pPr algn="ctr"/>
            <a:r>
              <a:rPr lang="ja-JP" altLang="en-US" sz="1400" b="1" dirty="0">
                <a:solidFill>
                  <a:srgbClr val="FF0000"/>
                </a:solidFill>
              </a:rPr>
              <a:t>タイラー・ストーン選手</a:t>
            </a:r>
            <a:endParaRPr lang="en-US" altLang="ja-JP" sz="1400" b="1" dirty="0">
              <a:solidFill>
                <a:srgbClr val="FF0000"/>
              </a:solidFill>
            </a:endParaRPr>
          </a:p>
          <a:p>
            <a:pPr algn="ctr"/>
            <a:r>
              <a:rPr lang="ja-JP" altLang="en-US" sz="1200" dirty="0"/>
              <a:t>（</a:t>
            </a:r>
            <a:r>
              <a:rPr lang="en-US" altLang="ja-JP" sz="1200" dirty="0"/>
              <a:t> </a:t>
            </a:r>
            <a:r>
              <a:rPr lang="ja-JP" altLang="en-US" sz="1200" i="1" u="sng" dirty="0">
                <a:solidFill>
                  <a:srgbClr val="FF0000"/>
                </a:solidFill>
              </a:rPr>
              <a:t>ベスト・シックスマン賞</a:t>
            </a:r>
            <a:r>
              <a:rPr lang="en-US" altLang="ja-JP" sz="1200" dirty="0"/>
              <a:t>2016-17</a:t>
            </a:r>
            <a:r>
              <a:rPr lang="ja-JP" altLang="en-US" sz="1200" dirty="0"/>
              <a:t>シーズン）</a:t>
            </a:r>
            <a:endParaRPr kumimoji="1" lang="ja-JP" altLang="en-US" sz="1200" dirty="0"/>
          </a:p>
        </p:txBody>
      </p:sp>
      <p:sp>
        <p:nvSpPr>
          <p:cNvPr id="7" name="正方形/長方形 6">
            <a:extLst>
              <a:ext uri="{FF2B5EF4-FFF2-40B4-BE49-F238E27FC236}">
                <a16:creationId xmlns:a16="http://schemas.microsoft.com/office/drawing/2014/main" xmlns="" id="{68BDB3CC-C9F5-408C-BC19-6BE66362F709}"/>
              </a:ext>
            </a:extLst>
          </p:cNvPr>
          <p:cNvSpPr/>
          <p:nvPr/>
        </p:nvSpPr>
        <p:spPr>
          <a:xfrm>
            <a:off x="788138" y="5470942"/>
            <a:ext cx="317646" cy="99365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xmlns="" id="{D2F2BDFA-EA87-46A3-B0A9-87A14CB0B32D}"/>
              </a:ext>
            </a:extLst>
          </p:cNvPr>
          <p:cNvSpPr txBox="1"/>
          <p:nvPr/>
        </p:nvSpPr>
        <p:spPr>
          <a:xfrm>
            <a:off x="6329334" y="6643540"/>
            <a:ext cx="2346477" cy="215444"/>
          </a:xfrm>
          <a:prstGeom prst="rect">
            <a:avLst/>
          </a:prstGeom>
          <a:noFill/>
        </p:spPr>
        <p:txBody>
          <a:bodyPr wrap="square" rtlCol="0">
            <a:spAutoFit/>
          </a:bodyPr>
          <a:lstStyle/>
          <a:p>
            <a:r>
              <a:rPr lang="en-US" altLang="ja-JP" sz="800" dirty="0"/>
              <a:t>http://www.bbspirits.com/column/b170505/</a:t>
            </a:r>
            <a:endParaRPr kumimoji="1" lang="ja-JP" altLang="en-US" sz="800" dirty="0"/>
          </a:p>
        </p:txBody>
      </p:sp>
      <p:pic>
        <p:nvPicPr>
          <p:cNvPr id="12" name="図 11">
            <a:extLst>
              <a:ext uri="{FF2B5EF4-FFF2-40B4-BE49-F238E27FC236}">
                <a16:creationId xmlns:a16="http://schemas.microsoft.com/office/drawing/2014/main" xmlns="" id="{77BE4780-880F-4F35-B933-1CF231755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772" y="3516022"/>
            <a:ext cx="1898847" cy="2690034"/>
          </a:xfrm>
          <a:prstGeom prst="rect">
            <a:avLst/>
          </a:prstGeom>
        </p:spPr>
      </p:pic>
    </p:spTree>
    <p:extLst>
      <p:ext uri="{BB962C8B-B14F-4D97-AF65-F5344CB8AC3E}">
        <p14:creationId xmlns:p14="http://schemas.microsoft.com/office/powerpoint/2010/main" val="179967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07C538F9-0B83-4264-A34F-6DE4424B92F5}"/>
              </a:ext>
            </a:extLst>
          </p:cNvPr>
          <p:cNvSpPr txBox="1"/>
          <p:nvPr/>
        </p:nvSpPr>
        <p:spPr>
          <a:xfrm>
            <a:off x="21023" y="2602114"/>
            <a:ext cx="8515348" cy="147732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ja-JP" altLang="en-US" dirty="0" smtClean="0"/>
              <a:t>メンバー</a:t>
            </a:r>
            <a:r>
              <a:rPr lang="ja-JP" altLang="en-US" dirty="0" smtClean="0"/>
              <a:t>選定の有益な指標となる</a:t>
            </a:r>
            <a:endParaRPr lang="en-US" altLang="ja-JP" dirty="0" smtClean="0"/>
          </a:p>
          <a:p>
            <a:pPr marL="285750" indent="-285750">
              <a:buClr>
                <a:schemeClr val="accent1"/>
              </a:buClr>
              <a:buFont typeface="Arial" panose="020B0604020202020204" pitchFamily="34" charset="0"/>
              <a:buChar char="•"/>
            </a:pPr>
            <a:r>
              <a:rPr lang="en-US" altLang="ja-JP" dirty="0" smtClean="0"/>
              <a:t>BOX</a:t>
            </a:r>
            <a:r>
              <a:rPr lang="ja-JP" altLang="en-US" dirty="0"/>
              <a:t>データに着目</a:t>
            </a:r>
            <a:endParaRPr lang="en-US" altLang="ja-JP" dirty="0"/>
          </a:p>
          <a:p>
            <a:pPr marL="742950" lvl="1" indent="-285750">
              <a:buClr>
                <a:schemeClr val="accent1"/>
              </a:buClr>
              <a:buFont typeface="Arial" panose="020B0604020202020204" pitchFamily="34" charset="0"/>
              <a:buChar char="•"/>
            </a:pPr>
            <a:r>
              <a:rPr lang="ja-JP" altLang="en-US" dirty="0"/>
              <a:t>各選手の各試合、各ピリオド毎のあらゆるアクション数が記録されている</a:t>
            </a:r>
            <a:endParaRPr lang="en-US" altLang="ja-JP" dirty="0"/>
          </a:p>
          <a:p>
            <a:pPr marL="742950" lvl="1" indent="-285750">
              <a:buClr>
                <a:schemeClr val="accent1"/>
              </a:buClr>
              <a:buFont typeface="Arial" panose="020B0604020202020204" pitchFamily="34" charset="0"/>
              <a:buChar char="•"/>
            </a:pPr>
            <a:r>
              <a:rPr lang="ja-JP" altLang="en-US" dirty="0"/>
              <a:t>スタメン</a:t>
            </a:r>
            <a:r>
              <a:rPr lang="en-US" altLang="ja-JP" dirty="0"/>
              <a:t>/</a:t>
            </a:r>
            <a:r>
              <a:rPr lang="ja-JP" altLang="en-US" dirty="0"/>
              <a:t>シックスマン</a:t>
            </a:r>
            <a:r>
              <a:rPr lang="en-US" altLang="ja-JP" dirty="0"/>
              <a:t>/</a:t>
            </a:r>
            <a:r>
              <a:rPr lang="ja-JP" altLang="en-US" dirty="0"/>
              <a:t>その他の控え選手のアクションの比較が</a:t>
            </a:r>
            <a:r>
              <a:rPr lang="ja-JP" altLang="en-US" dirty="0" smtClean="0"/>
              <a:t>できる</a:t>
            </a:r>
          </a:p>
          <a:p>
            <a:pPr marL="742950" lvl="1" indent="-285750">
              <a:buClr>
                <a:schemeClr val="accent1"/>
              </a:buClr>
              <a:buFont typeface="Arial" panose="020B0604020202020204" pitchFamily="34" charset="0"/>
              <a:buChar char="•"/>
            </a:pPr>
            <a:r>
              <a:rPr lang="ja-JP" altLang="ja-JP" dirty="0" smtClean="0"/>
              <a:t>ただし</a:t>
            </a:r>
            <a:r>
              <a:rPr lang="ja-JP" altLang="en-US" dirty="0" smtClean="0"/>
              <a:t>記録されている</a:t>
            </a:r>
            <a:r>
              <a:rPr lang="ja-JP" altLang="ja-JP" dirty="0" smtClean="0"/>
              <a:t>変数が多すぎて</a:t>
            </a:r>
            <a:r>
              <a:rPr lang="ja-JP" altLang="en-US" dirty="0" smtClean="0"/>
              <a:t>、</a:t>
            </a:r>
            <a:r>
              <a:rPr lang="ja-JP" altLang="ja-JP" dirty="0" smtClean="0"/>
              <a:t>どの変数</a:t>
            </a:r>
            <a:r>
              <a:rPr lang="ja-JP" altLang="en-US" dirty="0" smtClean="0"/>
              <a:t>が重要なのか</a:t>
            </a:r>
            <a:r>
              <a:rPr lang="ja-JP" altLang="ja-JP" dirty="0" smtClean="0"/>
              <a:t>わからない </a:t>
            </a:r>
            <a:endParaRPr lang="en-US" altLang="ja-JP" dirty="0"/>
          </a:p>
        </p:txBody>
      </p:sp>
      <p:sp>
        <p:nvSpPr>
          <p:cNvPr id="9" name="正方形/長方形 8">
            <a:extLst>
              <a:ext uri="{FF2B5EF4-FFF2-40B4-BE49-F238E27FC236}">
                <a16:creationId xmlns:a16="http://schemas.microsoft.com/office/drawing/2014/main" xmlns="" id="{09A35F68-D264-44E9-AEB8-232A3042EDB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目的</a:t>
            </a:r>
            <a:endParaRPr kumimoji="1" lang="ja-JP" altLang="en-US" dirty="0"/>
          </a:p>
        </p:txBody>
      </p:sp>
      <p:sp>
        <p:nvSpPr>
          <p:cNvPr id="7" name="スライド番号プレースホルダー 4">
            <a:extLst>
              <a:ext uri="{FF2B5EF4-FFF2-40B4-BE49-F238E27FC236}">
                <a16:creationId xmlns:a16="http://schemas.microsoft.com/office/drawing/2014/main" xmlns="" id="{23C6B14B-3C3E-404B-8F91-6AB08A4F3E51}"/>
              </a:ext>
            </a:extLst>
          </p:cNvPr>
          <p:cNvSpPr txBox="1">
            <a:spLocks/>
          </p:cNvSpPr>
          <p:nvPr/>
        </p:nvSpPr>
        <p:spPr>
          <a:xfrm>
            <a:off x="8560904" y="6188766"/>
            <a:ext cx="583089"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3</a:t>
            </a:fld>
            <a:endParaRPr lang="ja-JP" altLang="en-US" sz="3200" b="1" dirty="0">
              <a:solidFill>
                <a:schemeClr val="bg1"/>
              </a:solidFill>
            </a:endParaRPr>
          </a:p>
        </p:txBody>
      </p:sp>
      <p:sp>
        <p:nvSpPr>
          <p:cNvPr id="8" name="コンテンツ プレースホルダー 2">
            <a:extLst>
              <a:ext uri="{FF2B5EF4-FFF2-40B4-BE49-F238E27FC236}">
                <a16:creationId xmlns:a16="http://schemas.microsoft.com/office/drawing/2014/main" xmlns="" id="{893E6A09-6125-493A-AB13-CEA06BD8F37F}"/>
              </a:ext>
            </a:extLst>
          </p:cNvPr>
          <p:cNvSpPr txBox="1">
            <a:spLocks/>
          </p:cNvSpPr>
          <p:nvPr/>
        </p:nvSpPr>
        <p:spPr>
          <a:xfrm>
            <a:off x="-6" y="2244278"/>
            <a:ext cx="9143999" cy="87153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b="1" dirty="0"/>
              <a:t>シックスマンに特徴的なアクション</a:t>
            </a:r>
            <a:r>
              <a:rPr lang="ja-JP" altLang="en-US" b="1" dirty="0" smtClean="0"/>
              <a:t>を抽出したい</a:t>
            </a:r>
            <a:endParaRPr lang="en-US" altLang="ja-JP" b="1" dirty="0"/>
          </a:p>
          <a:p>
            <a:pPr marL="0" indent="0">
              <a:buFont typeface="Arial" panose="020B0604020202020204" pitchFamily="34" charset="0"/>
              <a:buNone/>
            </a:pPr>
            <a:endParaRPr lang="en-US" altLang="ja-JP" dirty="0"/>
          </a:p>
        </p:txBody>
      </p:sp>
      <mc:AlternateContent xmlns:mc="http://schemas.openxmlformats.org/markup-compatibility/2006">
        <mc:Choice xmlns:a14="http://schemas.microsoft.com/office/drawing/2010/main" Requires="a14">
          <p:sp>
            <p:nvSpPr>
              <p:cNvPr id="10" name="テキスト ボックス 9"/>
              <p:cNvSpPr txBox="1"/>
              <p:nvPr/>
            </p:nvSpPr>
            <p:spPr>
              <a:xfrm>
                <a:off x="149407" y="4257919"/>
                <a:ext cx="7896498" cy="1754326"/>
              </a:xfrm>
              <a:prstGeom prst="rect">
                <a:avLst/>
              </a:prstGeom>
              <a:noFill/>
              <a:ln w="25400">
                <a:solidFill>
                  <a:srgbClr val="FF0000"/>
                </a:solidFill>
              </a:ln>
            </p:spPr>
            <p:txBody>
              <a:bodyPr wrap="square" rtlCol="0">
                <a:spAutoFit/>
              </a:bodyPr>
              <a:lstStyle/>
              <a:p>
                <a:r>
                  <a:rPr lang="en-US" altLang="ja-JP" sz="2800" b="1" dirty="0">
                    <a:solidFill>
                      <a:srgbClr val="FF0000"/>
                    </a:solidFill>
                  </a:rPr>
                  <a:t>LASSO </a:t>
                </a:r>
                <a:r>
                  <a:rPr lang="ja-JP" altLang="en-US" sz="2800" dirty="0"/>
                  <a:t>の適用</a:t>
                </a:r>
                <a:endParaRPr lang="en-US" altLang="ja-JP" sz="2800" b="1" dirty="0">
                  <a:solidFill>
                    <a:schemeClr val="accent4"/>
                  </a:solidFill>
                </a:endParaRPr>
              </a:p>
              <a:p>
                <a:r>
                  <a:rPr lang="en-US" altLang="ja-JP" sz="2000" dirty="0"/>
                  <a:t>(Least Absolute Shrinkage Selection Operator, </a:t>
                </a:r>
                <a14:m>
                  <m:oMath xmlns:m="http://schemas.openxmlformats.org/officeDocument/2006/math">
                    <m:sSub>
                      <m:sSubPr>
                        <m:ctrlPr>
                          <a:rPr lang="en-US" altLang="ja-JP" sz="2000" i="1">
                            <a:latin typeface="Cambria Math" charset="0"/>
                          </a:rPr>
                        </m:ctrlPr>
                      </m:sSubPr>
                      <m:e>
                        <m:r>
                          <a:rPr lang="en-US" altLang="ja-JP" sz="2000" i="1">
                            <a:latin typeface="Cambria Math" panose="02040503050406030204" pitchFamily="18" charset="0"/>
                          </a:rPr>
                          <m:t>𝑙</m:t>
                        </m:r>
                      </m:e>
                      <m:sub>
                        <m:r>
                          <a:rPr lang="en-US" altLang="ja-JP" sz="2000" i="1">
                            <a:latin typeface="Cambria Math" panose="02040503050406030204" pitchFamily="18" charset="0"/>
                          </a:rPr>
                          <m:t>1</m:t>
                        </m:r>
                      </m:sub>
                    </m:sSub>
                  </m:oMath>
                </a14:m>
                <a:r>
                  <a:rPr lang="ja-JP" altLang="en-US" sz="2000" dirty="0"/>
                  <a:t>正則化</a:t>
                </a:r>
                <a:r>
                  <a:rPr lang="en-US" altLang="ja-JP" sz="2000" dirty="0" smtClean="0"/>
                  <a:t>)</a:t>
                </a:r>
                <a:endParaRPr lang="en-US" altLang="ja-JP" sz="2000" dirty="0"/>
              </a:p>
              <a:p>
                <a:pPr marL="342900" indent="-342900">
                  <a:buFont typeface="Wingdings" panose="05000000000000000000" pitchFamily="2" charset="2"/>
                  <a:buChar char="n"/>
                </a:pPr>
                <a:r>
                  <a:rPr lang="ja-JP" altLang="en-US" sz="2000" dirty="0"/>
                  <a:t>データのスパース性を仮定する回帰分析の手法</a:t>
                </a:r>
                <a:endParaRPr lang="en-US" altLang="ja-JP" sz="2000" dirty="0"/>
              </a:p>
              <a:p>
                <a:pPr marL="342900" indent="-342900">
                  <a:buFont typeface="Wingdings" panose="05000000000000000000" pitchFamily="2" charset="2"/>
                  <a:buChar char="n"/>
                </a:pPr>
                <a:r>
                  <a:rPr lang="ja-JP" altLang="en-US" sz="2000" dirty="0"/>
                  <a:t>モデルの精度を保ちながら、</a:t>
                </a:r>
                <a:r>
                  <a:rPr lang="ja-JP" altLang="en-US" sz="2000" b="1" dirty="0"/>
                  <a:t>説明変数を自動的に選択</a:t>
                </a:r>
                <a:endParaRPr lang="en-US" altLang="ja-JP" sz="2000" b="1" dirty="0"/>
              </a:p>
              <a:p>
                <a:pPr marL="342900" indent="-342900">
                  <a:buFont typeface="Wingdings" panose="05000000000000000000" pitchFamily="2" charset="2"/>
                  <a:buChar char="n"/>
                </a:pPr>
                <a:r>
                  <a:rPr lang="ja-JP" altLang="en-US" sz="2000" dirty="0"/>
                  <a:t>高次元なデータから効率よく有用な情報を抽出</a:t>
                </a:r>
                <a:endParaRPr lang="en-US" altLang="ja-JP" sz="20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49407" y="4257919"/>
                <a:ext cx="7896498" cy="1754326"/>
              </a:xfrm>
              <a:prstGeom prst="rect">
                <a:avLst/>
              </a:prstGeom>
              <a:blipFill rotWithShape="0">
                <a:blip r:embed="rId2"/>
                <a:stretch>
                  <a:fillRect l="-1463" t="-3767" b="-4452"/>
                </a:stretch>
              </a:blipFill>
              <a:ln w="25400">
                <a:solidFill>
                  <a:srgbClr val="FF0000"/>
                </a:solidFill>
              </a:ln>
            </p:spPr>
            <p:txBody>
              <a:bodyPr/>
              <a:lstStyle/>
              <a:p>
                <a:r>
                  <a:rPr lang="ja-JP" altLang="en-US">
                    <a:noFill/>
                  </a:rPr>
                  <a:t> </a:t>
                </a:r>
              </a:p>
            </p:txBody>
          </p:sp>
        </mc:Fallback>
      </mc:AlternateContent>
      <p:sp>
        <p:nvSpPr>
          <p:cNvPr id="5" name="下矢印 4"/>
          <p:cNvSpPr/>
          <p:nvPr/>
        </p:nvSpPr>
        <p:spPr>
          <a:xfrm>
            <a:off x="-1605489" y="4481102"/>
            <a:ext cx="371475" cy="41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9407" y="6475383"/>
            <a:ext cx="8258581" cy="400110"/>
          </a:xfrm>
          <a:prstGeom prst="rect">
            <a:avLst/>
          </a:prstGeom>
          <a:noFill/>
        </p:spPr>
        <p:txBody>
          <a:bodyPr wrap="square" rtlCol="0">
            <a:spAutoFit/>
          </a:bodyPr>
          <a:lstStyle/>
          <a:p>
            <a:r>
              <a:rPr kumimoji="1" lang="ja-JP" altLang="en-US" sz="2000" dirty="0"/>
              <a:t>選択された変数をもとに</a:t>
            </a:r>
            <a:r>
              <a:rPr kumimoji="1" lang="ja-JP" altLang="en-US" sz="2000" dirty="0" smtClean="0"/>
              <a:t>、</a:t>
            </a:r>
            <a:r>
              <a:rPr lang="ja-JP" altLang="en-US" sz="2000" b="1" dirty="0" smtClean="0"/>
              <a:t>シックスマン</a:t>
            </a:r>
            <a:r>
              <a:rPr lang="ja-JP" altLang="en-US" sz="2000" b="1" dirty="0" smtClean="0"/>
              <a:t>に特徴的なアクション</a:t>
            </a:r>
            <a:r>
              <a:rPr lang="ja-JP" altLang="en-US" sz="2000" dirty="0" smtClean="0"/>
              <a:t>を</a:t>
            </a:r>
            <a:r>
              <a:rPr lang="ja-JP" altLang="en-US" sz="2000" dirty="0"/>
              <a:t>検証</a:t>
            </a:r>
            <a:endParaRPr kumimoji="1" lang="ja-JP" altLang="en-US" sz="2000" dirty="0"/>
          </a:p>
        </p:txBody>
      </p:sp>
      <p:sp>
        <p:nvSpPr>
          <p:cNvPr id="21" name="下矢印 20"/>
          <p:cNvSpPr/>
          <p:nvPr/>
        </p:nvSpPr>
        <p:spPr>
          <a:xfrm>
            <a:off x="420081" y="6089963"/>
            <a:ext cx="371475" cy="41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xmlns="" id="{7F546E60-4FBF-4B7D-B631-A69EE8C63C34}"/>
              </a:ext>
            </a:extLst>
          </p:cNvPr>
          <p:cNvSpPr>
            <a:spLocks noGrp="1"/>
          </p:cNvSpPr>
          <p:nvPr>
            <p:ph idx="1"/>
          </p:nvPr>
        </p:nvSpPr>
        <p:spPr>
          <a:xfrm>
            <a:off x="21020" y="851400"/>
            <a:ext cx="8515347" cy="1039496"/>
          </a:xfrm>
        </p:spPr>
        <p:txBody>
          <a:bodyPr>
            <a:normAutofit/>
          </a:bodyPr>
          <a:lstStyle/>
          <a:p>
            <a:pPr>
              <a:buClr>
                <a:schemeClr val="accent1"/>
              </a:buClr>
            </a:pPr>
            <a:r>
              <a:rPr lang="ja-JP" altLang="en-US" sz="2000" dirty="0"/>
              <a:t>シックスマンは、ベンチ選手のなかで優先的に試合に出場</a:t>
            </a:r>
            <a:r>
              <a:rPr lang="ja-JP" altLang="en-US" sz="2000" dirty="0" smtClean="0"/>
              <a:t>する</a:t>
            </a:r>
            <a:endParaRPr lang="en-US" altLang="ja-JP" sz="2000" dirty="0"/>
          </a:p>
          <a:p>
            <a:pPr>
              <a:buClr>
                <a:schemeClr val="accent1"/>
              </a:buClr>
            </a:pPr>
            <a:r>
              <a:rPr lang="ja-JP" altLang="en-US" sz="2000" dirty="0"/>
              <a:t>一方で</a:t>
            </a:r>
            <a:r>
              <a:rPr lang="ja-JP" altLang="en-US" sz="2000" dirty="0" smtClean="0"/>
              <a:t>、「</a:t>
            </a:r>
            <a:r>
              <a:rPr lang="ja-JP" altLang="en-US" sz="2000" dirty="0"/>
              <a:t>試合の流れ・テンポを変える」などといったあいま</a:t>
            </a:r>
            <a:r>
              <a:rPr lang="ja-JP" altLang="en-US" sz="2000" dirty="0" smtClean="0"/>
              <a:t>いな存在であることが多い</a:t>
            </a:r>
            <a:endParaRPr lang="en-US" altLang="ja-JP" sz="2000" dirty="0"/>
          </a:p>
        </p:txBody>
      </p:sp>
      <p:sp>
        <p:nvSpPr>
          <p:cNvPr id="33" name="下矢印 32"/>
          <p:cNvSpPr/>
          <p:nvPr/>
        </p:nvSpPr>
        <p:spPr>
          <a:xfrm>
            <a:off x="420081" y="1829369"/>
            <a:ext cx="371475" cy="41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10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17EA9DC5-4E39-462B-994E-6FF3DCD7A9BB}"/>
              </a:ext>
            </a:extLst>
          </p:cNvPr>
          <p:cNvSpPr>
            <a:spLocks noGrp="1"/>
          </p:cNvSpPr>
          <p:nvPr>
            <p:ph type="ctrTitle"/>
          </p:nvPr>
        </p:nvSpPr>
        <p:spPr>
          <a:xfrm>
            <a:off x="767442" y="965198"/>
            <a:ext cx="5074559" cy="4927601"/>
          </a:xfrm>
        </p:spPr>
        <p:txBody>
          <a:bodyPr anchor="ctr">
            <a:normAutofit/>
          </a:bodyPr>
          <a:lstStyle/>
          <a:p>
            <a:pPr algn="r"/>
            <a:r>
              <a:rPr kumimoji="1" lang="ja-JP" altLang="en-US" dirty="0"/>
              <a:t>分析の手法</a:t>
            </a:r>
          </a:p>
        </p:txBody>
      </p:sp>
      <p:sp>
        <p:nvSpPr>
          <p:cNvPr id="5" name="スライド番号プレースホルダー 4">
            <a:extLst>
              <a:ext uri="{FF2B5EF4-FFF2-40B4-BE49-F238E27FC236}">
                <a16:creationId xmlns:a16="http://schemas.microsoft.com/office/drawing/2014/main" xmlns="" id="{1BE2CC8C-13E1-45A7-A59C-AB491FBEE78C}"/>
              </a:ext>
            </a:extLst>
          </p:cNvPr>
          <p:cNvSpPr>
            <a:spLocks noGrp="1"/>
          </p:cNvSpPr>
          <p:nvPr>
            <p:ph type="sldNum" sz="quarter" idx="12"/>
          </p:nvPr>
        </p:nvSpPr>
        <p:spPr>
          <a:xfrm>
            <a:off x="8560904" y="6188766"/>
            <a:ext cx="583089" cy="486672"/>
          </a:xfrm>
        </p:spPr>
        <p:txBody>
          <a:bodyPr/>
          <a:lstStyle/>
          <a:p>
            <a:fld id="{BCD34C3C-DFC5-4330-B1CA-452264885617}" type="slidenum">
              <a:rPr kumimoji="1" lang="ja-JP" altLang="en-US" sz="3200" b="1" smtClean="0">
                <a:solidFill>
                  <a:schemeClr val="tx1"/>
                </a:solidFill>
              </a:rPr>
              <a:t>4</a:t>
            </a:fld>
            <a:endParaRPr kumimoji="1" lang="ja-JP" altLang="en-US" sz="3200" b="1" dirty="0">
              <a:solidFill>
                <a:schemeClr val="tx1"/>
              </a:solidFill>
            </a:endParaRPr>
          </a:p>
        </p:txBody>
      </p:sp>
    </p:spTree>
    <p:extLst>
      <p:ext uri="{BB962C8B-B14F-4D97-AF65-F5344CB8AC3E}">
        <p14:creationId xmlns:p14="http://schemas.microsoft.com/office/powerpoint/2010/main" val="142386853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xmlns="" id="{09A35F68-D264-44E9-AEB8-232A3042EDB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手法</a:t>
            </a:r>
            <a:endParaRPr kumimoji="1" lang="ja-JP" altLang="en-US" dirty="0"/>
          </a:p>
        </p:txBody>
      </p:sp>
      <p:sp>
        <p:nvSpPr>
          <p:cNvPr id="7" name="スライド番号プレースホルダー 4">
            <a:extLst>
              <a:ext uri="{FF2B5EF4-FFF2-40B4-BE49-F238E27FC236}">
                <a16:creationId xmlns:a16="http://schemas.microsoft.com/office/drawing/2014/main" xmlns="" id="{23C6B14B-3C3E-404B-8F91-6AB08A4F3E51}"/>
              </a:ext>
            </a:extLst>
          </p:cNvPr>
          <p:cNvSpPr txBox="1">
            <a:spLocks/>
          </p:cNvSpPr>
          <p:nvPr/>
        </p:nvSpPr>
        <p:spPr>
          <a:xfrm>
            <a:off x="8560911" y="6208863"/>
            <a:ext cx="583089"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5</a:t>
            </a:fld>
            <a:endParaRPr lang="ja-JP" altLang="en-US" sz="32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94171" y="857895"/>
                <a:ext cx="7896498" cy="1446550"/>
              </a:xfrm>
              <a:prstGeom prst="rect">
                <a:avLst/>
              </a:prstGeom>
              <a:noFill/>
              <a:ln w="25400">
                <a:solidFill>
                  <a:srgbClr val="FF0000"/>
                </a:solidFill>
              </a:ln>
            </p:spPr>
            <p:txBody>
              <a:bodyPr wrap="square" rtlCol="0">
                <a:spAutoFit/>
              </a:bodyPr>
              <a:lstStyle/>
              <a:p>
                <a:r>
                  <a:rPr lang="en-US" altLang="ja-JP" sz="2800" b="1" dirty="0">
                    <a:solidFill>
                      <a:srgbClr val="FF0000"/>
                    </a:solidFill>
                  </a:rPr>
                  <a:t>LASSO </a:t>
                </a:r>
                <a:r>
                  <a:rPr lang="en-US" altLang="ja-JP" sz="2000" dirty="0"/>
                  <a:t>(Least Absolute Shrinkage Selection Operator, </a:t>
                </a:r>
                <a14:m>
                  <m:oMath xmlns:m="http://schemas.openxmlformats.org/officeDocument/2006/math">
                    <m:sSub>
                      <m:sSubPr>
                        <m:ctrlPr>
                          <a:rPr lang="en-US" altLang="ja-JP" sz="2000" i="1">
                            <a:latin typeface="Cambria Math" charset="0"/>
                          </a:rPr>
                        </m:ctrlPr>
                      </m:sSubPr>
                      <m:e>
                        <m:r>
                          <a:rPr lang="en-US" altLang="ja-JP" sz="2000" i="1">
                            <a:latin typeface="Cambria Math" panose="02040503050406030204" pitchFamily="18" charset="0"/>
                          </a:rPr>
                          <m:t>𝑙</m:t>
                        </m:r>
                      </m:e>
                      <m:sub>
                        <m:r>
                          <a:rPr lang="en-US" altLang="ja-JP" sz="2000" i="1">
                            <a:latin typeface="Cambria Math" panose="02040503050406030204" pitchFamily="18" charset="0"/>
                          </a:rPr>
                          <m:t>1</m:t>
                        </m:r>
                      </m:sub>
                    </m:sSub>
                  </m:oMath>
                </a14:m>
                <a:r>
                  <a:rPr lang="ja-JP" altLang="en-US" sz="2000" dirty="0"/>
                  <a:t>正則化</a:t>
                </a:r>
                <a:r>
                  <a:rPr lang="en-US" altLang="ja-JP" sz="2000" dirty="0"/>
                  <a:t>)</a:t>
                </a:r>
              </a:p>
              <a:p>
                <a:pPr marL="342900" indent="-342900">
                  <a:buFont typeface="Wingdings" panose="05000000000000000000" pitchFamily="2" charset="2"/>
                  <a:buChar char="n"/>
                </a:pPr>
                <a:r>
                  <a:rPr lang="ja-JP" altLang="en-US" sz="2000" dirty="0"/>
                  <a:t>データのスパース性を仮定する回帰分析の手法</a:t>
                </a:r>
                <a:endParaRPr lang="en-US" altLang="ja-JP" sz="2000" dirty="0"/>
              </a:p>
              <a:p>
                <a:pPr marL="342900" indent="-342900">
                  <a:buFont typeface="Wingdings" panose="05000000000000000000" pitchFamily="2" charset="2"/>
                  <a:buChar char="n"/>
                </a:pPr>
                <a:r>
                  <a:rPr lang="ja-JP" altLang="en-US" sz="2000" dirty="0"/>
                  <a:t>モデルの精度を保ちながら、</a:t>
                </a:r>
                <a:r>
                  <a:rPr lang="ja-JP" altLang="en-US" sz="2000" b="1" dirty="0"/>
                  <a:t>説明変数を自動的に選択</a:t>
                </a:r>
                <a:endParaRPr lang="en-US" altLang="ja-JP" sz="2000" b="1" dirty="0"/>
              </a:p>
              <a:p>
                <a:pPr marL="342900" indent="-342900">
                  <a:buFont typeface="Wingdings" panose="05000000000000000000" pitchFamily="2" charset="2"/>
                  <a:buChar char="n"/>
                </a:pPr>
                <a:r>
                  <a:rPr lang="ja-JP" altLang="en-US" sz="2000" dirty="0"/>
                  <a:t>高次元なデータから効率よく有用な情報を抽出</a:t>
                </a:r>
                <a:endParaRPr lang="en-US" altLang="ja-JP" sz="20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94171" y="857895"/>
                <a:ext cx="7896498" cy="1446550"/>
              </a:xfrm>
              <a:prstGeom prst="rect">
                <a:avLst/>
              </a:prstGeom>
              <a:blipFill rotWithShape="0">
                <a:blip r:embed="rId2"/>
                <a:stretch>
                  <a:fillRect l="-1385" t="-3320" b="-5809"/>
                </a:stretch>
              </a:blipFill>
              <a:ln w="25400">
                <a:solidFill>
                  <a:srgbClr val="FF0000"/>
                </a:solidFill>
              </a:ln>
            </p:spPr>
            <p:txBody>
              <a:bodyPr/>
              <a:lstStyle/>
              <a:p>
                <a:r>
                  <a:rPr lang="ja-JP" altLang="en-US">
                    <a:noFill/>
                  </a:rPr>
                  <a:t> </a:t>
                </a:r>
              </a:p>
            </p:txBody>
          </p:sp>
        </mc:Fallback>
      </mc:AlternateContent>
      <p:sp>
        <p:nvSpPr>
          <p:cNvPr id="33" name="正方形/長方形 32"/>
          <p:cNvSpPr/>
          <p:nvPr/>
        </p:nvSpPr>
        <p:spPr>
          <a:xfrm>
            <a:off x="3678432" y="5645541"/>
            <a:ext cx="4620878" cy="1077218"/>
          </a:xfrm>
          <a:prstGeom prst="rect">
            <a:avLst/>
          </a:prstGeom>
          <a:solidFill>
            <a:srgbClr val="DEFAE9"/>
          </a:solidFill>
          <a:ln>
            <a:solidFill>
              <a:srgbClr val="00B050"/>
            </a:solidFill>
          </a:ln>
        </p:spPr>
        <p:txBody>
          <a:bodyPr wrap="square" lIns="36000" rIns="36000">
            <a:spAutoFit/>
          </a:bodyPr>
          <a:lstStyle/>
          <a:p>
            <a:r>
              <a:rPr lang="ja-JP" altLang="en-US" sz="2400" dirty="0"/>
              <a:t>統計的・客観的な</a:t>
            </a:r>
            <a:r>
              <a:rPr lang="ja-JP" altLang="en-US" sz="2400" b="1" dirty="0"/>
              <a:t>変数選択</a:t>
            </a:r>
            <a:endParaRPr lang="en-US" altLang="ja-JP" sz="2400" b="1" dirty="0"/>
          </a:p>
          <a:p>
            <a:pPr marL="342900" indent="-342900">
              <a:buFont typeface="Wingdings" panose="05000000000000000000" pitchFamily="2" charset="2"/>
              <a:buChar char="n"/>
            </a:pPr>
            <a:r>
              <a:rPr lang="ja-JP" altLang="en-US" sz="2000" dirty="0"/>
              <a:t>正則化項の性質により</a:t>
            </a:r>
            <a:endParaRPr lang="en-US" altLang="ja-JP" sz="2000" dirty="0"/>
          </a:p>
          <a:p>
            <a:r>
              <a:rPr lang="ja-JP" altLang="en-US" sz="2000" dirty="0"/>
              <a:t>　パラメータが０になりやすい</a:t>
            </a:r>
            <a:endParaRPr lang="en-US" altLang="ja-JP" sz="2000" dirty="0"/>
          </a:p>
        </p:txBody>
      </p:sp>
      <p:grpSp>
        <p:nvGrpSpPr>
          <p:cNvPr id="6" name="図形グループ 5"/>
          <p:cNvGrpSpPr/>
          <p:nvPr/>
        </p:nvGrpSpPr>
        <p:grpSpPr>
          <a:xfrm>
            <a:off x="10289733" y="-1926114"/>
            <a:ext cx="4299399" cy="2501090"/>
            <a:chOff x="68303" y="2747735"/>
            <a:chExt cx="4299399" cy="2501090"/>
          </a:xfrm>
        </p:grpSpPr>
        <p:pic>
          <p:nvPicPr>
            <p:cNvPr id="36" name="図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03" y="2747735"/>
              <a:ext cx="2270481" cy="2501090"/>
            </a:xfrm>
            <a:prstGeom prst="rect">
              <a:avLst/>
            </a:prstGeom>
          </p:spPr>
        </p:pic>
        <p:cxnSp>
          <p:nvCxnSpPr>
            <p:cNvPr id="37" name="直線コネクタ 36"/>
            <p:cNvCxnSpPr/>
            <p:nvPr/>
          </p:nvCxnSpPr>
          <p:spPr>
            <a:xfrm>
              <a:off x="1802917" y="3532933"/>
              <a:ext cx="639074" cy="46247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フローチャート: 結合子 37"/>
            <p:cNvSpPr/>
            <p:nvPr/>
          </p:nvSpPr>
          <p:spPr>
            <a:xfrm flipH="1" flipV="1">
              <a:off x="1740851" y="3446520"/>
              <a:ext cx="62065" cy="62108"/>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1669871" y="4003669"/>
              <a:ext cx="2697831" cy="369332"/>
            </a:xfrm>
            <a:prstGeom prst="rect">
              <a:avLst/>
            </a:prstGeom>
            <a:noFill/>
          </p:spPr>
          <p:txBody>
            <a:bodyPr wrap="square" rtlCol="0">
              <a:spAutoFit/>
            </a:bodyPr>
            <a:lstStyle/>
            <a:p>
              <a:r>
                <a:rPr lang="ja-JP" altLang="en-US" dirty="0">
                  <a:solidFill>
                    <a:srgbClr val="0070C0"/>
                  </a:solidFill>
                </a:rPr>
                <a:t>通常</a:t>
              </a:r>
              <a:r>
                <a:rPr kumimoji="1" lang="ja-JP" altLang="en-US" dirty="0">
                  <a:solidFill>
                    <a:srgbClr val="0070C0"/>
                  </a:solidFill>
                </a:rPr>
                <a:t>最小二乗法の解</a:t>
              </a:r>
            </a:p>
          </p:txBody>
        </p:sp>
        <p:grpSp>
          <p:nvGrpSpPr>
            <p:cNvPr id="40" name="グループ化 13"/>
            <p:cNvGrpSpPr/>
            <p:nvPr/>
          </p:nvGrpSpPr>
          <p:grpSpPr>
            <a:xfrm>
              <a:off x="68303" y="2846152"/>
              <a:ext cx="1720669" cy="1443155"/>
              <a:chOff x="2124747" y="2308398"/>
              <a:chExt cx="2039095" cy="1702492"/>
            </a:xfrm>
          </p:grpSpPr>
          <p:cxnSp>
            <p:nvCxnSpPr>
              <p:cNvPr id="45" name="直線コネクタ 44"/>
              <p:cNvCxnSpPr/>
              <p:nvPr/>
            </p:nvCxnSpPr>
            <p:spPr>
              <a:xfrm flipH="1" flipV="1">
                <a:off x="2972241" y="2744101"/>
                <a:ext cx="421342" cy="1245009"/>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フローチャート: 結合子 45"/>
              <p:cNvSpPr/>
              <p:nvPr/>
            </p:nvSpPr>
            <p:spPr>
              <a:xfrm>
                <a:off x="3323676" y="3853641"/>
                <a:ext cx="133382" cy="15724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2124747" y="2308398"/>
                <a:ext cx="2039095" cy="472010"/>
              </a:xfrm>
              <a:prstGeom prst="rect">
                <a:avLst/>
              </a:prstGeom>
              <a:noFill/>
            </p:spPr>
            <p:txBody>
              <a:bodyPr wrap="square" rtlCol="0">
                <a:spAutoFit/>
              </a:bodyPr>
              <a:lstStyle/>
              <a:p>
                <a:r>
                  <a:rPr lang="en-US" altLang="ja-JP" sz="2000" b="1" dirty="0">
                    <a:solidFill>
                      <a:srgbClr val="FF0000"/>
                    </a:solidFill>
                  </a:rPr>
                  <a:t>LASSO </a:t>
                </a:r>
                <a:r>
                  <a:rPr lang="ja-JP" altLang="en-US" sz="2000" b="1" dirty="0">
                    <a:solidFill>
                      <a:srgbClr val="FF0000"/>
                    </a:solidFill>
                  </a:rPr>
                  <a:t>の解</a:t>
                </a:r>
                <a:endParaRPr kumimoji="1" lang="ja-JP" altLang="en-US" sz="2000" b="1" dirty="0">
                  <a:solidFill>
                    <a:srgbClr val="FF0000"/>
                  </a:solidFill>
                </a:endParaRPr>
              </a:p>
            </p:txBody>
          </p:sp>
        </p:grpSp>
        <mc:AlternateContent xmlns:mc="http://schemas.openxmlformats.org/markup-compatibility/2006" xmlns:a14="http://schemas.microsoft.com/office/drawing/2010/main">
          <mc:Choice Requires="a14">
            <p:sp>
              <p:nvSpPr>
                <p:cNvPr id="41" name="正方形/長方形 40"/>
                <p:cNvSpPr/>
                <p:nvPr/>
              </p:nvSpPr>
              <p:spPr>
                <a:xfrm>
                  <a:off x="1741591" y="4849341"/>
                  <a:ext cx="1472957" cy="3130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i="1" smtClean="0">
                                <a:latin typeface="Cambria Math" charset="0"/>
                              </a:rPr>
                            </m:ctrlPr>
                          </m:dPr>
                          <m:e>
                            <m:sSub>
                              <m:sSubPr>
                                <m:ctrlPr>
                                  <a:rPr lang="en-US" altLang="ja-JP" i="1">
                                    <a:latin typeface="Cambria Math"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1</m:t>
                                </m:r>
                              </m:sub>
                            </m:sSub>
                          </m:e>
                        </m:d>
                        <m:r>
                          <a:rPr lang="en-US" altLang="ja-JP" i="1" dirty="0">
                            <a:latin typeface="Cambria Math" panose="02040503050406030204" pitchFamily="18" charset="0"/>
                          </a:rPr>
                          <m:t>+</m:t>
                        </m:r>
                        <m:d>
                          <m:dPr>
                            <m:begChr m:val="|"/>
                            <m:endChr m:val="|"/>
                            <m:ctrlPr>
                              <a:rPr lang="en-US" altLang="ja-JP" i="1" dirty="0" smtClean="0">
                                <a:latin typeface="Cambria Math" charset="0"/>
                              </a:rPr>
                            </m:ctrlPr>
                          </m:dPr>
                          <m:e>
                            <m:sSub>
                              <m:sSubPr>
                                <m:ctrlPr>
                                  <a:rPr lang="en-US" altLang="ja-JP" i="1">
                                    <a:latin typeface="Cambria Math"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2</m:t>
                                </m:r>
                              </m:sub>
                            </m:sSub>
                          </m:e>
                        </m:d>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𝑅</m:t>
                        </m:r>
                      </m:oMath>
                    </m:oMathPara>
                  </a14:m>
                  <a:endParaRPr lang="ja-JP" altLang="en-US"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741591" y="4849341"/>
                  <a:ext cx="1472957" cy="313072"/>
                </a:xfrm>
                <a:prstGeom prst="rect">
                  <a:avLst/>
                </a:prstGeom>
                <a:blipFill rotWithShape="0">
                  <a:blip r:embed="rId4"/>
                  <a:stretch>
                    <a:fillRect r="-11203" b="-32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1946698" y="4420468"/>
                  <a:ext cx="413486" cy="3130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1</m:t>
                            </m:r>
                          </m:sub>
                        </m:sSub>
                      </m:oMath>
                    </m:oMathPara>
                  </a14:m>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946698" y="4420468"/>
                  <a:ext cx="413486" cy="313072"/>
                </a:xfrm>
                <a:prstGeom prst="rect">
                  <a:avLst/>
                </a:prstGeom>
                <a:blipFill rotWithShape="0">
                  <a:blip r:embed="rId5"/>
                  <a:stretch>
                    <a:fillRect l="-4412" b="-35294"/>
                  </a:stretch>
                </a:blipFill>
              </p:spPr>
              <p:txBody>
                <a:bodyPr/>
                <a:lstStyle/>
                <a:p>
                  <a:r>
                    <a:rPr lang="ja-JP" altLang="en-US">
                      <a:noFill/>
                    </a:rPr>
                    <a:t> </a:t>
                  </a:r>
                </a:p>
              </p:txBody>
            </p:sp>
          </mc:Fallback>
        </mc:AlternateContent>
        <p:cxnSp>
          <p:nvCxnSpPr>
            <p:cNvPr id="43" name="直線矢印コネクタ 42"/>
            <p:cNvCxnSpPr/>
            <p:nvPr/>
          </p:nvCxnSpPr>
          <p:spPr>
            <a:xfrm flipH="1" flipV="1">
              <a:off x="1406244" y="4715057"/>
              <a:ext cx="377383" cy="218538"/>
            </a:xfrm>
            <a:prstGeom prst="straightConnector1">
              <a:avLst/>
            </a:prstGeom>
            <a:ln w="412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948732" y="3305261"/>
                  <a:ext cx="417977" cy="3130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2</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948732" y="3305261"/>
                  <a:ext cx="417977" cy="313072"/>
                </a:xfrm>
                <a:prstGeom prst="rect">
                  <a:avLst/>
                </a:prstGeom>
                <a:blipFill rotWithShape="0">
                  <a:blip r:embed="rId6"/>
                  <a:stretch>
                    <a:fillRect l="-4412" b="-32692"/>
                  </a:stretch>
                </a:blipFill>
              </p:spPr>
              <p:txBody>
                <a:bodyPr/>
                <a:lstStyle/>
                <a:p>
                  <a:r>
                    <a:rPr lang="ja-JP" altLang="en-US">
                      <a:noFill/>
                    </a:rPr>
                    <a:t> </a:t>
                  </a:r>
                </a:p>
              </p:txBody>
            </p:sp>
          </mc:Fallback>
        </mc:AlternateContent>
      </p:grpSp>
      <p:sp>
        <p:nvSpPr>
          <p:cNvPr id="52" name="テキスト ボックス 51"/>
          <p:cNvSpPr txBox="1"/>
          <p:nvPr/>
        </p:nvSpPr>
        <p:spPr>
          <a:xfrm>
            <a:off x="5541476" y="4972900"/>
            <a:ext cx="1098674" cy="369332"/>
          </a:xfrm>
          <a:prstGeom prst="rect">
            <a:avLst/>
          </a:prstGeom>
          <a:noFill/>
          <a:ln w="19050">
            <a:solidFill>
              <a:srgbClr val="FF0000"/>
            </a:solidFill>
          </a:ln>
        </p:spPr>
        <p:txBody>
          <a:bodyPr wrap="square" rtlCol="0">
            <a:spAutoFit/>
          </a:bodyPr>
          <a:lstStyle/>
          <a:p>
            <a:r>
              <a:rPr lang="ja-JP" altLang="en-US"/>
              <a:t>正則化</a:t>
            </a:r>
            <a:r>
              <a:rPr lang="ja-JP" altLang="en-US" smtClean="0"/>
              <a:t>項</a:t>
            </a:r>
            <a:endParaRPr lang="en-US" altLang="ja-JP" dirty="0"/>
          </a:p>
        </p:txBody>
      </p:sp>
      <p:cxnSp>
        <p:nvCxnSpPr>
          <p:cNvPr id="54" name="直線矢印コネクタ 53"/>
          <p:cNvCxnSpPr/>
          <p:nvPr/>
        </p:nvCxnSpPr>
        <p:spPr>
          <a:xfrm>
            <a:off x="6076710" y="5347506"/>
            <a:ext cx="14103" cy="344097"/>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テキスト ボックス 4"/>
              <p:cNvSpPr txBox="1"/>
              <p:nvPr/>
            </p:nvSpPr>
            <p:spPr>
              <a:xfrm>
                <a:off x="1033635" y="2372570"/>
                <a:ext cx="6839275" cy="397866"/>
              </a:xfrm>
              <a:prstGeom prst="rect">
                <a:avLst/>
              </a:prstGeom>
              <a:noFill/>
              <a:ln>
                <a:solidFill>
                  <a:schemeClr val="tx1"/>
                </a:solid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charset="0"/>
                            </a:rPr>
                          </m:ctrlPr>
                        </m:sSubPr>
                        <m:e>
                          <m:r>
                            <a:rPr kumimoji="1" lang="en-US" altLang="ja-JP" sz="2400" b="0" i="1" smtClean="0">
                              <a:latin typeface="Cambria Math" charset="0"/>
                            </a:rPr>
                            <m:t>𝑦</m:t>
                          </m:r>
                        </m:e>
                        <m:sub>
                          <m:r>
                            <a:rPr kumimoji="1" lang="en-US" altLang="ja-JP" sz="2400" b="0" i="1" smtClean="0">
                              <a:latin typeface="Cambria Math" charset="0"/>
                            </a:rPr>
                            <m:t>𝑖</m:t>
                          </m:r>
                        </m:sub>
                      </m:sSub>
                      <m:r>
                        <a:rPr kumimoji="1" lang="en-US" altLang="ja-JP" sz="2400" b="0" i="1" smtClean="0">
                          <a:latin typeface="Cambria Math" charset="0"/>
                        </a:rPr>
                        <m:t>=</m:t>
                      </m:r>
                      <m:sSub>
                        <m:sSubPr>
                          <m:ctrlPr>
                            <a:rPr kumimoji="1" lang="en-US" altLang="ja-JP" sz="2400" b="0" i="1" smtClean="0">
                              <a:latin typeface="Cambria Math" charset="0"/>
                            </a:rPr>
                          </m:ctrlPr>
                        </m:sSubPr>
                        <m:e>
                          <m:r>
                            <a:rPr kumimoji="1" lang="en-US" altLang="ja-JP" sz="2400" b="0" i="1" smtClean="0">
                              <a:latin typeface="Cambria Math" charset="0"/>
                            </a:rPr>
                            <m:t>𝛽</m:t>
                          </m:r>
                        </m:e>
                        <m:sub>
                          <m:r>
                            <a:rPr kumimoji="1" lang="en-US" altLang="ja-JP" sz="2400" b="0" i="1" smtClean="0">
                              <a:latin typeface="Cambria Math" charset="0"/>
                            </a:rPr>
                            <m:t>0</m:t>
                          </m:r>
                        </m:sub>
                      </m:sSub>
                      <m:r>
                        <a:rPr kumimoji="1" lang="en-US" altLang="ja-JP" sz="2400" b="0" i="0" smtClean="0">
                          <a:latin typeface="Cambria Math" charset="0"/>
                        </a:rPr>
                        <m:t>+</m:t>
                      </m:r>
                      <m:sSub>
                        <m:sSubPr>
                          <m:ctrlPr>
                            <a:rPr kumimoji="1" lang="en-US" altLang="ja-JP" sz="2400" b="0" i="1" smtClean="0">
                              <a:latin typeface="Cambria Math" charset="0"/>
                            </a:rPr>
                          </m:ctrlPr>
                        </m:sSubPr>
                        <m:e>
                          <m:r>
                            <a:rPr kumimoji="1" lang="en-US" altLang="ja-JP" sz="2400" b="0" i="1" smtClean="0">
                              <a:latin typeface="Cambria Math" charset="0"/>
                            </a:rPr>
                            <m:t>𝛽</m:t>
                          </m:r>
                        </m:e>
                        <m:sub>
                          <m:r>
                            <a:rPr kumimoji="1" lang="en-US" altLang="ja-JP" sz="2400" b="0" i="1" smtClean="0">
                              <a:latin typeface="Cambria Math" charset="0"/>
                            </a:rPr>
                            <m:t>1</m:t>
                          </m:r>
                        </m:sub>
                      </m:sSub>
                      <m:sSub>
                        <m:sSubPr>
                          <m:ctrlPr>
                            <a:rPr kumimoji="1" lang="en-US" altLang="ja-JP" sz="2400" b="0" i="1" smtClean="0">
                              <a:latin typeface="Cambria Math" charset="0"/>
                            </a:rPr>
                          </m:ctrlPr>
                        </m:sSubPr>
                        <m:e>
                          <m:r>
                            <a:rPr kumimoji="1" lang="en-US" altLang="ja-JP" sz="2400" b="0" i="1" smtClean="0">
                              <a:latin typeface="Cambria Math" charset="0"/>
                            </a:rPr>
                            <m:t>𝑥</m:t>
                          </m:r>
                        </m:e>
                        <m:sub>
                          <m:r>
                            <a:rPr kumimoji="1" lang="en-US" altLang="ja-JP" sz="2400" b="0" i="1" smtClean="0">
                              <a:latin typeface="Cambria Math" charset="0"/>
                            </a:rPr>
                            <m:t>𝑖</m:t>
                          </m:r>
                          <m:r>
                            <a:rPr kumimoji="1" lang="en-US" altLang="ja-JP" sz="2400" b="0" i="1" smtClean="0">
                              <a:latin typeface="Cambria Math" charset="0"/>
                            </a:rPr>
                            <m:t>1</m:t>
                          </m:r>
                        </m:sub>
                      </m:sSub>
                      <m:r>
                        <a:rPr kumimoji="1" lang="en-US" altLang="ja-JP" sz="2400" b="0" i="1" smtClean="0">
                          <a:latin typeface="Cambria Math" charset="0"/>
                        </a:rPr>
                        <m:t>+</m:t>
                      </m:r>
                      <m:sSub>
                        <m:sSubPr>
                          <m:ctrlPr>
                            <a:rPr lang="en-US" altLang="ja-JP" sz="2400" i="1">
                              <a:latin typeface="Cambria Math" charset="0"/>
                            </a:rPr>
                          </m:ctrlPr>
                        </m:sSubPr>
                        <m:e>
                          <m:r>
                            <a:rPr lang="en-US" altLang="ja-JP" sz="2400" i="1">
                              <a:latin typeface="Cambria Math" charset="0"/>
                            </a:rPr>
                            <m:t>𝛽</m:t>
                          </m:r>
                        </m:e>
                        <m:sub>
                          <m:r>
                            <a:rPr lang="en-US" altLang="ja-JP" sz="2400" b="0" i="1" smtClean="0">
                              <a:latin typeface="Cambria Math" charset="0"/>
                            </a:rPr>
                            <m:t>2</m:t>
                          </m:r>
                        </m:sub>
                      </m:sSub>
                      <m:sSub>
                        <m:sSubPr>
                          <m:ctrlPr>
                            <a:rPr lang="en-US" altLang="ja-JP" sz="2400" i="1">
                              <a:latin typeface="Cambria Math" charset="0"/>
                            </a:rPr>
                          </m:ctrlPr>
                        </m:sSubPr>
                        <m:e>
                          <m:r>
                            <a:rPr lang="en-US" altLang="ja-JP" sz="2400" i="1">
                              <a:latin typeface="Cambria Math" charset="0"/>
                            </a:rPr>
                            <m:t>𝑥</m:t>
                          </m:r>
                        </m:e>
                        <m:sub>
                          <m:r>
                            <a:rPr lang="en-US" altLang="ja-JP" sz="2400" i="1">
                              <a:latin typeface="Cambria Math" charset="0"/>
                            </a:rPr>
                            <m:t>𝑖</m:t>
                          </m:r>
                          <m:r>
                            <a:rPr lang="en-US" altLang="ja-JP" sz="2400" b="0" i="1" smtClean="0">
                              <a:latin typeface="Cambria Math" charset="0"/>
                            </a:rPr>
                            <m:t>2</m:t>
                          </m:r>
                        </m:sub>
                      </m:sSub>
                      <m:r>
                        <a:rPr lang="en-US" altLang="ja-JP" sz="2400" i="1">
                          <a:latin typeface="Cambria Math" charset="0"/>
                        </a:rPr>
                        <m:t>+</m:t>
                      </m:r>
                      <m:r>
                        <a:rPr lang="en-US" altLang="ja-JP" sz="2400" b="0" i="1" smtClean="0">
                          <a:latin typeface="Cambria Math" charset="0"/>
                        </a:rPr>
                        <m:t>…+</m:t>
                      </m:r>
                      <m:sSub>
                        <m:sSubPr>
                          <m:ctrlPr>
                            <a:rPr lang="en-US" altLang="ja-JP" sz="2400" i="1">
                              <a:latin typeface="Cambria Math" charset="0"/>
                            </a:rPr>
                          </m:ctrlPr>
                        </m:sSubPr>
                        <m:e>
                          <m:r>
                            <a:rPr lang="en-US" altLang="ja-JP" sz="2400" i="1">
                              <a:latin typeface="Cambria Math" charset="0"/>
                            </a:rPr>
                            <m:t>𝛽</m:t>
                          </m:r>
                        </m:e>
                        <m:sub>
                          <m:r>
                            <a:rPr lang="en-US" altLang="ja-JP" sz="2400" b="0" i="1" smtClean="0">
                              <a:latin typeface="Cambria Math" charset="0"/>
                            </a:rPr>
                            <m:t>𝑞</m:t>
                          </m:r>
                        </m:sub>
                      </m:sSub>
                      <m:sSub>
                        <m:sSubPr>
                          <m:ctrlPr>
                            <a:rPr lang="en-US" altLang="ja-JP" sz="2400" i="1">
                              <a:latin typeface="Cambria Math" charset="0"/>
                            </a:rPr>
                          </m:ctrlPr>
                        </m:sSubPr>
                        <m:e>
                          <m:r>
                            <a:rPr lang="en-US" altLang="ja-JP" sz="2400" i="1">
                              <a:latin typeface="Cambria Math" charset="0"/>
                            </a:rPr>
                            <m:t>𝑥</m:t>
                          </m:r>
                        </m:e>
                        <m:sub>
                          <m:r>
                            <a:rPr lang="en-US" altLang="ja-JP" sz="2400" i="1">
                              <a:latin typeface="Cambria Math" charset="0"/>
                            </a:rPr>
                            <m:t>𝑖</m:t>
                          </m:r>
                          <m:r>
                            <a:rPr lang="en-US" altLang="ja-JP" sz="2400" b="0" i="1" smtClean="0">
                              <a:latin typeface="Cambria Math" charset="0"/>
                            </a:rPr>
                            <m:t>𝑞</m:t>
                          </m:r>
                        </m:sub>
                      </m:sSub>
                      <m:r>
                        <a:rPr lang="en-US" altLang="ja-JP" sz="2400" b="0" i="1" smtClean="0">
                          <a:latin typeface="Cambria Math" charset="0"/>
                        </a:rPr>
                        <m:t> (</m:t>
                      </m:r>
                      <m:r>
                        <a:rPr lang="en-US" altLang="ja-JP" sz="2400" b="0" i="1" smtClean="0">
                          <a:latin typeface="Cambria Math" charset="0"/>
                        </a:rPr>
                        <m:t>𝑖</m:t>
                      </m:r>
                      <m:r>
                        <a:rPr lang="en-US" altLang="ja-JP" sz="2400" b="0" i="1" smtClean="0">
                          <a:latin typeface="Cambria Math" charset="0"/>
                        </a:rPr>
                        <m:t>=1,2,…,</m:t>
                      </m:r>
                      <m:r>
                        <a:rPr lang="en-US" altLang="ja-JP" sz="2400" b="0" i="1" smtClean="0">
                          <a:latin typeface="Cambria Math" charset="0"/>
                        </a:rPr>
                        <m:t>𝑛</m:t>
                      </m:r>
                      <m:r>
                        <a:rPr lang="en-US" altLang="ja-JP" sz="2400" b="0" i="1" smtClean="0">
                          <a:latin typeface="Cambria Math" charset="0"/>
                        </a:rPr>
                        <m:t>)</m:t>
                      </m:r>
                    </m:oMath>
                  </m:oMathPara>
                </a14:m>
                <a:endParaRPr lang="en-US" altLang="ja-JP"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1033635" y="2372570"/>
                <a:ext cx="6839275" cy="397866"/>
              </a:xfrm>
              <a:prstGeom prst="rect">
                <a:avLst/>
              </a:prstGeom>
              <a:blipFill rotWithShape="0">
                <a:blip r:embed="rId7"/>
                <a:stretch>
                  <a:fillRect t="-125373" r="-534" b="-15373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p:cNvSpPr txBox="1"/>
              <p:nvPr/>
            </p:nvSpPr>
            <p:spPr>
              <a:xfrm>
                <a:off x="1745371" y="2825197"/>
                <a:ext cx="4594098" cy="305020"/>
              </a:xfrm>
              <a:prstGeom prst="rect">
                <a:avLst/>
              </a:prstGeom>
              <a:noFill/>
            </p:spPr>
            <p:txBody>
              <a:bodyPr wrap="square" lIns="0" tIns="0" rIns="0" bIns="0" rtlCol="0">
                <a:spAutoFit/>
              </a:bodyPr>
              <a:lstStyle/>
              <a:p>
                <a14:m>
                  <m:oMath xmlns:m="http://schemas.openxmlformats.org/officeDocument/2006/math">
                    <m:sSub>
                      <m:sSubPr>
                        <m:ctrlPr>
                          <a:rPr lang="en-US" altLang="ja-JP" i="1" smtClean="0">
                            <a:latin typeface="Cambria Math" charset="0"/>
                          </a:rPr>
                        </m:ctrlPr>
                      </m:sSubPr>
                      <m:e>
                        <m:r>
                          <a:rPr lang="en-US" altLang="ja-JP" b="0" i="1" smtClean="0">
                            <a:latin typeface="Cambria Math" charset="0"/>
                          </a:rPr>
                          <m:t>𝑥</m:t>
                        </m:r>
                      </m:e>
                      <m:sub>
                        <m:r>
                          <a:rPr lang="en-US" altLang="ja-JP" i="1">
                            <a:latin typeface="Cambria Math" charset="0"/>
                          </a:rPr>
                          <m:t>𝑖</m:t>
                        </m:r>
                        <m:r>
                          <a:rPr lang="en-US" altLang="ja-JP" b="0" i="1" smtClean="0">
                            <a:latin typeface="Cambria Math" charset="0"/>
                          </a:rPr>
                          <m:t>1</m:t>
                        </m:r>
                      </m:sub>
                    </m:sSub>
                    <m:r>
                      <a:rPr lang="en-US" altLang="ja-JP" b="0" i="1" smtClean="0">
                        <a:latin typeface="Cambria Math" charset="0"/>
                      </a:rPr>
                      <m:t>,</m:t>
                    </m:r>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m:t>
                        </m:r>
                        <m:r>
                          <a:rPr lang="en-US" altLang="ja-JP" b="0" i="1" smtClean="0">
                            <a:latin typeface="Cambria Math" charset="0"/>
                          </a:rPr>
                          <m:t>2</m:t>
                        </m:r>
                      </m:sub>
                    </m:sSub>
                    <m:r>
                      <a:rPr lang="en-US" altLang="ja-JP" b="0" i="1" smtClean="0">
                        <a:latin typeface="Cambria Math" charset="0"/>
                      </a:rPr>
                      <m:t>,…,</m:t>
                    </m:r>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m:t>
                        </m:r>
                        <m:r>
                          <a:rPr lang="en-US" altLang="ja-JP" b="0" i="1" smtClean="0">
                            <a:latin typeface="Cambria Math" charset="0"/>
                          </a:rPr>
                          <m:t>𝑞</m:t>
                        </m:r>
                      </m:sub>
                    </m:sSub>
                    <m:r>
                      <a:rPr lang="en-US" altLang="ja-JP" b="0" i="1" smtClean="0">
                        <a:latin typeface="Cambria Math" charset="0"/>
                      </a:rPr>
                      <m:t> </m:t>
                    </m:r>
                    <m:r>
                      <a:rPr lang="en-US" altLang="ja-JP" i="1">
                        <a:latin typeface="Cambria Math" charset="0"/>
                      </a:rPr>
                      <m:t>: </m:t>
                    </m:r>
                    <m:r>
                      <a:rPr lang="ja-JP" altLang="en-US" i="1">
                        <a:latin typeface="Cambria Math" charset="0"/>
                      </a:rPr>
                      <m:t>説明</m:t>
                    </m:r>
                  </m:oMath>
                </a14:m>
                <a:r>
                  <a:rPr lang="ja-JP" altLang="en-US" dirty="0"/>
                  <a:t>変数</a:t>
                </a:r>
                <a:r>
                  <a:rPr lang="ja-JP" altLang="en-US" dirty="0"/>
                  <a:t>　</a:t>
                </a:r>
                <a:r>
                  <a:rPr lang="ja-JP" altLang="en-US" dirty="0" smtClean="0"/>
                  <a:t>　</a:t>
                </a:r>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𝑦</m:t>
                        </m:r>
                      </m:e>
                      <m:sub>
                        <m:r>
                          <a:rPr kumimoji="1" lang="en-US" altLang="ja-JP" b="0" i="1" smtClean="0">
                            <a:latin typeface="Cambria Math" charset="0"/>
                          </a:rPr>
                          <m:t>𝑖</m:t>
                        </m:r>
                      </m:sub>
                    </m:sSub>
                    <m:r>
                      <a:rPr kumimoji="1" lang="en-US" altLang="ja-JP" b="0" i="1" smtClean="0">
                        <a:latin typeface="Cambria Math" charset="0"/>
                      </a:rPr>
                      <m:t> : </m:t>
                    </m:r>
                    <m:r>
                      <a:rPr lang="ja-JP" altLang="en-US" i="1" smtClean="0">
                        <a:latin typeface="Cambria Math" charset="0"/>
                      </a:rPr>
                      <m:t>被説明</m:t>
                    </m:r>
                  </m:oMath>
                </a14:m>
                <a:r>
                  <a:rPr lang="ja-JP" altLang="en-US" dirty="0" smtClean="0"/>
                  <a:t>変数</a:t>
                </a:r>
                <a:endParaRPr lang="en-US" altLang="ja-JP" dirty="0" smtClean="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1745371" y="2825197"/>
                <a:ext cx="4594098" cy="305020"/>
              </a:xfrm>
              <a:prstGeom prst="rect">
                <a:avLst/>
              </a:prstGeom>
              <a:blipFill rotWithShape="0">
                <a:blip r:embed="rId8"/>
                <a:stretch>
                  <a:fillRect l="-1194" t="-130000" r="-1989" b="-156000"/>
                </a:stretch>
              </a:blipFill>
            </p:spPr>
            <p:txBody>
              <a:bodyPr/>
              <a:lstStyle/>
              <a:p>
                <a:r>
                  <a:rPr lang="ja-JP" altLang="en-US">
                    <a:noFill/>
                  </a:rPr>
                  <a:t> </a:t>
                </a:r>
              </a:p>
            </p:txBody>
          </p:sp>
        </mc:Fallback>
      </mc:AlternateContent>
      <p:sp>
        <p:nvSpPr>
          <p:cNvPr id="56" name="コンテンツ プレースホルダー 2">
            <a:extLst>
              <a:ext uri="{FF2B5EF4-FFF2-40B4-BE49-F238E27FC236}">
                <a16:creationId xmlns:a16="http://schemas.microsoft.com/office/drawing/2014/main" xmlns="" id="{7F546E60-4FBF-4B7D-B631-A69EE8C63C34}"/>
              </a:ext>
            </a:extLst>
          </p:cNvPr>
          <p:cNvSpPr>
            <a:spLocks noGrp="1"/>
          </p:cNvSpPr>
          <p:nvPr>
            <p:ph idx="1"/>
          </p:nvPr>
        </p:nvSpPr>
        <p:spPr>
          <a:xfrm>
            <a:off x="21931" y="2380836"/>
            <a:ext cx="1011704" cy="413163"/>
          </a:xfrm>
        </p:spPr>
        <p:txBody>
          <a:bodyPr>
            <a:normAutofit/>
          </a:bodyPr>
          <a:lstStyle/>
          <a:p>
            <a:pPr marL="0" marR="0" lvl="0" indent="0" defTabSz="914400" eaLnBrk="1" fontAlgn="auto" latinLnBrk="0" hangingPunct="1">
              <a:lnSpc>
                <a:spcPct val="100000"/>
              </a:lnSpc>
              <a:spcBef>
                <a:spcPts val="0"/>
              </a:spcBef>
              <a:spcAft>
                <a:spcPts val="0"/>
              </a:spcAft>
              <a:buClr>
                <a:schemeClr val="accent1"/>
              </a:buClr>
              <a:buSzTx/>
              <a:buFontTx/>
              <a:buNone/>
              <a:tabLst/>
              <a:defRPr/>
            </a:pPr>
            <a:r>
              <a:rPr lang="ja-JP" altLang="en-US" sz="2000" dirty="0" smtClean="0"/>
              <a:t>回帰式</a:t>
            </a:r>
            <a:endParaRPr lang="en-US" altLang="ja-JP" sz="2000" dirty="0"/>
          </a:p>
        </p:txBody>
      </p:sp>
      <mc:AlternateContent xmlns:mc="http://schemas.openxmlformats.org/markup-compatibility/2006">
        <mc:Choice xmlns:a14="http://schemas.microsoft.com/office/drawing/2010/main" Requires="a14">
          <p:sp>
            <p:nvSpPr>
              <p:cNvPr id="57" name="テキスト ボックス 56"/>
              <p:cNvSpPr txBox="1"/>
              <p:nvPr/>
            </p:nvSpPr>
            <p:spPr>
              <a:xfrm>
                <a:off x="1919521" y="3140888"/>
                <a:ext cx="3362462" cy="308611"/>
              </a:xfrm>
              <a:prstGeom prst="rect">
                <a:avLst/>
              </a:prstGeom>
              <a:noFill/>
            </p:spPr>
            <p:txBody>
              <a:bodyPr wrap="square" lIns="0" tIns="0" rIns="0" bIns="0" rtlCol="0">
                <a:spAutoFit/>
              </a:bodyPr>
              <a:lstStyle/>
              <a:p>
                <a:pPr algn="just"/>
                <a14:m>
                  <m:oMath xmlns:m="http://schemas.openxmlformats.org/officeDocument/2006/math">
                    <m:sSub>
                      <m:sSubPr>
                        <m:ctrlPr>
                          <a:rPr lang="en-US" altLang="ja-JP" i="1" smtClean="0">
                            <a:latin typeface="Cambria Math" charset="0"/>
                          </a:rPr>
                        </m:ctrlPr>
                      </m:sSubPr>
                      <m:e>
                        <m:r>
                          <a:rPr lang="en-US" altLang="ja-JP" b="0" i="1" smtClean="0">
                            <a:latin typeface="Cambria Math" charset="0"/>
                          </a:rPr>
                          <m:t>𝛽</m:t>
                        </m:r>
                      </m:e>
                      <m:sub>
                        <m:r>
                          <a:rPr lang="en-US" altLang="ja-JP" b="0" i="1" smtClean="0">
                            <a:latin typeface="Cambria Math" charset="0"/>
                          </a:rPr>
                          <m:t>0</m:t>
                        </m:r>
                      </m:sub>
                    </m:sSub>
                    <m:r>
                      <a:rPr lang="en-US" altLang="ja-JP" b="0" i="1" smtClean="0">
                        <a:latin typeface="Cambria Math" charset="0"/>
                      </a:rPr>
                      <m:t>,</m:t>
                    </m:r>
                    <m:sSub>
                      <m:sSubPr>
                        <m:ctrlPr>
                          <a:rPr lang="en-US" altLang="ja-JP" i="1">
                            <a:latin typeface="Cambria Math" charset="0"/>
                          </a:rPr>
                        </m:ctrlPr>
                      </m:sSubPr>
                      <m:e>
                        <m:r>
                          <a:rPr lang="en-US" altLang="ja-JP" i="1">
                            <a:latin typeface="Cambria Math" charset="0"/>
                          </a:rPr>
                          <m:t>𝛽</m:t>
                        </m:r>
                      </m:e>
                      <m:sub>
                        <m:r>
                          <a:rPr lang="en-US" altLang="ja-JP" b="0" i="1" smtClean="0">
                            <a:latin typeface="Cambria Math" charset="0"/>
                          </a:rPr>
                          <m:t>1</m:t>
                        </m:r>
                      </m:sub>
                    </m:sSub>
                    <m:r>
                      <a:rPr lang="en-US" altLang="ja-JP" b="0" i="1" smtClean="0">
                        <a:latin typeface="Cambria Math" charset="0"/>
                      </a:rPr>
                      <m:t>,…,</m:t>
                    </m:r>
                    <m:sSub>
                      <m:sSubPr>
                        <m:ctrlPr>
                          <a:rPr lang="en-US" altLang="ja-JP" i="1">
                            <a:latin typeface="Cambria Math" charset="0"/>
                          </a:rPr>
                        </m:ctrlPr>
                      </m:sSubPr>
                      <m:e>
                        <m:r>
                          <a:rPr lang="en-US" altLang="ja-JP" i="1">
                            <a:latin typeface="Cambria Math" charset="0"/>
                          </a:rPr>
                          <m:t>𝛽</m:t>
                        </m:r>
                      </m:e>
                      <m:sub>
                        <m:r>
                          <a:rPr lang="en-US" altLang="ja-JP" b="0" i="1" smtClean="0">
                            <a:latin typeface="Cambria Math" charset="0"/>
                          </a:rPr>
                          <m:t>𝑞</m:t>
                        </m:r>
                      </m:sub>
                    </m:sSub>
                    <m:r>
                      <a:rPr lang="en-US" altLang="ja-JP" b="0" i="1" smtClean="0">
                        <a:latin typeface="Cambria Math" charset="0"/>
                      </a:rPr>
                      <m:t> </m:t>
                    </m:r>
                    <m:r>
                      <a:rPr lang="en-US" altLang="ja-JP" i="1">
                        <a:latin typeface="Cambria Math" charset="0"/>
                      </a:rPr>
                      <m:t>:</m:t>
                    </m:r>
                    <m:r>
                      <a:rPr lang="en-US" altLang="ja-JP" b="0" i="1" smtClean="0">
                        <a:latin typeface="Cambria Math" charset="0"/>
                      </a:rPr>
                      <m:t> </m:t>
                    </m:r>
                    <m:r>
                      <a:rPr lang="ja-JP" altLang="en-US" i="1" smtClean="0">
                        <a:latin typeface="Cambria Math" charset="0"/>
                      </a:rPr>
                      <m:t>パラメータ</m:t>
                    </m:r>
                  </m:oMath>
                </a14:m>
                <a:r>
                  <a:rPr lang="ja-JP" altLang="en-US" dirty="0" smtClean="0"/>
                  <a:t>ー</a:t>
                </a:r>
                <a:endParaRPr lang="en-US" altLang="ja-JP" dirty="0" smtClean="0"/>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1919521" y="3140888"/>
                <a:ext cx="3362462" cy="308611"/>
              </a:xfrm>
              <a:prstGeom prst="rect">
                <a:avLst/>
              </a:prstGeom>
              <a:blipFill rotWithShape="0">
                <a:blip r:embed="rId9"/>
                <a:stretch>
                  <a:fillRect l="-3267" t="-125490" b="-152941"/>
                </a:stretch>
              </a:blipFill>
            </p:spPr>
            <p:txBody>
              <a:bodyPr/>
              <a:lstStyle/>
              <a:p>
                <a:r>
                  <a:rPr lang="ja-JP" altLang="en-US">
                    <a:noFill/>
                  </a:rPr>
                  <a:t> </a:t>
                </a:r>
              </a:p>
            </p:txBody>
          </p:sp>
        </mc:Fallback>
      </mc:AlternateContent>
      <p:sp>
        <p:nvSpPr>
          <p:cNvPr id="58" name="テキスト ボックス 57"/>
          <p:cNvSpPr txBox="1"/>
          <p:nvPr/>
        </p:nvSpPr>
        <p:spPr>
          <a:xfrm>
            <a:off x="94171" y="3500668"/>
            <a:ext cx="8667864" cy="400110"/>
          </a:xfrm>
          <a:prstGeom prst="rect">
            <a:avLst/>
          </a:prstGeom>
          <a:noFill/>
        </p:spPr>
        <p:txBody>
          <a:bodyPr wrap="square" rtlCol="0">
            <a:spAutoFit/>
          </a:bodyPr>
          <a:lstStyle/>
          <a:p>
            <a:r>
              <a:rPr kumimoji="1" lang="ja-JP" altLang="en-US" sz="2000" dirty="0" smtClean="0"/>
              <a:t>パラメータの絶対値に制約を加え、残差二乗和の最小化問題を解く</a:t>
            </a:r>
            <a:endParaRPr kumimoji="1" lang="ja-JP" altLang="en-US" sz="2000" dirty="0"/>
          </a:p>
        </p:txBody>
      </p:sp>
      <mc:AlternateContent xmlns:mc="http://schemas.openxmlformats.org/markup-compatibility/2006">
        <mc:Choice xmlns:a14="http://schemas.microsoft.com/office/drawing/2010/main" Requires="a14">
          <p:sp>
            <p:nvSpPr>
              <p:cNvPr id="60" name="テキスト ボックス 59"/>
              <p:cNvSpPr txBox="1"/>
              <p:nvPr/>
            </p:nvSpPr>
            <p:spPr>
              <a:xfrm>
                <a:off x="2116000" y="3878606"/>
                <a:ext cx="4921366" cy="1025665"/>
              </a:xfrm>
              <a:prstGeom prst="rect">
                <a:avLst/>
              </a:prstGeom>
              <a:noFill/>
              <a:ln>
                <a:solidFill>
                  <a:schemeClr val="tx1"/>
                </a:solidFill>
              </a:ln>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mr-IN" altLang="ja-JP" b="0" i="1" smtClean="0">
                              <a:latin typeface="Cambria Math" charset="0"/>
                            </a:rPr>
                          </m:ctrlPr>
                        </m:funcPr>
                        <m:fName>
                          <m:limLow>
                            <m:limLowPr>
                              <m:ctrlPr>
                                <a:rPr lang="mr-IN" altLang="ja-JP" b="0" i="1" smtClean="0">
                                  <a:latin typeface="Cambria Math" charset="0"/>
                                </a:rPr>
                              </m:ctrlPr>
                            </m:limLowPr>
                            <m:e>
                              <m:r>
                                <m:rPr>
                                  <m:sty m:val="p"/>
                                </m:rPr>
                                <a:rPr lang="mr-IN" altLang="ja-JP" b="0" i="0" smtClean="0">
                                  <a:latin typeface="Cambria Math" charset="0"/>
                                </a:rPr>
                                <m:t>min</m:t>
                              </m:r>
                            </m:e>
                            <m:lim>
                              <m:r>
                                <a:rPr lang="en-US" altLang="ja-JP" b="0" i="1" smtClean="0">
                                  <a:latin typeface="Cambria Math" charset="0"/>
                                </a:rPr>
                                <m:t>𝛽</m:t>
                              </m:r>
                            </m:lim>
                          </m:limLow>
                        </m:fName>
                        <m:e>
                          <m:d>
                            <m:dPr>
                              <m:begChr m:val="{"/>
                              <m:endChr m:val="}"/>
                              <m:ctrlPr>
                                <a:rPr lang="mr-IN" altLang="ja-JP" b="0" i="1" smtClean="0">
                                  <a:latin typeface="Cambria Math" charset="0"/>
                                </a:rPr>
                              </m:ctrlPr>
                            </m:dPr>
                            <m:e>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i="1">
                                      <a:latin typeface="Cambria Math" charset="0"/>
                                    </a:rPr>
                                    <m:t>𝑛</m:t>
                                  </m:r>
                                </m:sup>
                                <m:e>
                                  <m:sSup>
                                    <m:sSupPr>
                                      <m:ctrlPr>
                                        <a:rPr lang="en-US" altLang="ja-JP" i="1">
                                          <a:latin typeface="Cambria Math" charset="0"/>
                                        </a:rPr>
                                      </m:ctrlPr>
                                    </m:sSupPr>
                                    <m:e>
                                      <m:d>
                                        <m:dPr>
                                          <m:ctrlPr>
                                            <a:rPr lang="en-US" altLang="ja-JP" i="1">
                                              <a:latin typeface="Cambria Math" charset="0"/>
                                            </a:rPr>
                                          </m:ctrlPr>
                                        </m:dPr>
                                        <m:e>
                                          <m:sSub>
                                            <m:sSubPr>
                                              <m:ctrlPr>
                                                <a:rPr lang="en-US" altLang="ja-JP" i="1">
                                                  <a:latin typeface="Cambria Math" charset="0"/>
                                                </a:rPr>
                                              </m:ctrlPr>
                                            </m:sSubPr>
                                            <m:e>
                                              <m:r>
                                                <a:rPr lang="en-US" altLang="ja-JP" i="1">
                                                  <a:latin typeface="Cambria Math" charset="0"/>
                                                </a:rPr>
                                                <m:t>𝑦</m:t>
                                              </m:r>
                                            </m:e>
                                            <m:sub>
                                              <m:r>
                                                <a:rPr lang="en-US" altLang="ja-JP" i="1">
                                                  <a:latin typeface="Cambria Math" charset="0"/>
                                                </a:rPr>
                                                <m:t>𝑖</m:t>
                                              </m:r>
                                            </m:sub>
                                          </m:sSub>
                                          <m:r>
                                            <a:rPr lang="en-US" altLang="ja-JP" i="1">
                                              <a:latin typeface="Cambria Math" charset="0"/>
                                            </a:rPr>
                                            <m:t>−</m:t>
                                          </m:r>
                                          <m:sSub>
                                            <m:sSubPr>
                                              <m:ctrlPr>
                                                <a:rPr lang="en-US" altLang="ja-JP" i="1">
                                                  <a:latin typeface="Cambria Math" charset="0"/>
                                                </a:rPr>
                                              </m:ctrlPr>
                                            </m:sSubPr>
                                            <m:e>
                                              <m:r>
                                                <a:rPr lang="en-US" altLang="ja-JP" i="1">
                                                  <a:latin typeface="Cambria Math" charset="0"/>
                                                </a:rPr>
                                                <m:t>𝛽</m:t>
                                              </m:r>
                                            </m:e>
                                            <m:sub>
                                              <m:r>
                                                <a:rPr lang="en-US" altLang="ja-JP" i="1">
                                                  <a:latin typeface="Cambria Math" charset="0"/>
                                                </a:rPr>
                                                <m:t>0</m:t>
                                              </m:r>
                                            </m:sub>
                                          </m:sSub>
                                          <m:r>
                                            <a:rPr lang="en-US" altLang="ja-JP" i="1">
                                              <a:latin typeface="Cambria Math" charset="0"/>
                                            </a:rPr>
                                            <m:t>−</m:t>
                                          </m:r>
                                          <m:nary>
                                            <m:naryPr>
                                              <m:chr m:val="∑"/>
                                              <m:ctrlPr>
                                                <a:rPr lang="is-IS" altLang="ja-JP" i="1">
                                                  <a:latin typeface="Cambria Math" charset="0"/>
                                                </a:rPr>
                                              </m:ctrlPr>
                                            </m:naryPr>
                                            <m:sub>
                                              <m:r>
                                                <m:rPr>
                                                  <m:brk m:alnAt="23"/>
                                                </m:rPr>
                                                <a:rPr lang="en-US" altLang="ja-JP" i="1">
                                                  <a:latin typeface="Cambria Math" charset="0"/>
                                                </a:rPr>
                                                <m:t>𝑗</m:t>
                                              </m:r>
                                              <m:r>
                                                <a:rPr lang="en-US" altLang="ja-JP" i="1">
                                                  <a:latin typeface="Cambria Math" charset="0"/>
                                                </a:rPr>
                                                <m:t>=0</m:t>
                                              </m:r>
                                            </m:sub>
                                            <m:sup>
                                              <m:r>
                                                <a:rPr lang="en-US" altLang="ja-JP" i="1">
                                                  <a:latin typeface="Cambria Math" charset="0"/>
                                                </a:rPr>
                                                <m:t>𝑞</m:t>
                                              </m:r>
                                            </m:sup>
                                            <m:e>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𝑖𝑗</m:t>
                                                  </m:r>
                                                </m:sub>
                                              </m:sSub>
                                              <m:sSub>
                                                <m:sSubPr>
                                                  <m:ctrlPr>
                                                    <a:rPr lang="en-US" altLang="ja-JP" i="1">
                                                      <a:latin typeface="Cambria Math" charset="0"/>
                                                    </a:rPr>
                                                  </m:ctrlPr>
                                                </m:sSubPr>
                                                <m:e>
                                                  <m:r>
                                                    <a:rPr lang="en-US" altLang="ja-JP" i="1">
                                                      <a:latin typeface="Cambria Math" charset="0"/>
                                                    </a:rPr>
                                                    <m:t>𝛽</m:t>
                                                  </m:r>
                                                </m:e>
                                                <m:sub>
                                                  <m:r>
                                                    <a:rPr lang="en-US" altLang="ja-JP" i="1">
                                                      <a:latin typeface="Cambria Math" charset="0"/>
                                                    </a:rPr>
                                                    <m:t>𝑗</m:t>
                                                  </m:r>
                                                </m:sub>
                                              </m:sSub>
                                            </m:e>
                                          </m:nary>
                                        </m:e>
                                      </m:d>
                                    </m:e>
                                    <m:sup>
                                      <m:r>
                                        <a:rPr lang="en-US" altLang="ja-JP" i="1">
                                          <a:latin typeface="Cambria Math" charset="0"/>
                                        </a:rPr>
                                        <m:t>2</m:t>
                                      </m:r>
                                    </m:sup>
                                  </m:sSup>
                                </m:e>
                              </m:nary>
                              <m:r>
                                <a:rPr lang="en-US" altLang="ja-JP" i="1">
                                  <a:latin typeface="Cambria Math" charset="0"/>
                                </a:rPr>
                                <m:t>+</m:t>
                              </m:r>
                              <m:r>
                                <a:rPr lang="en-US" altLang="ja-JP" i="1">
                                  <a:latin typeface="Cambria Math" charset="0"/>
                                  <a:ea typeface="Cambria Math" charset="0"/>
                                  <a:cs typeface="Cambria Math" charset="0"/>
                                </a:rPr>
                                <m:t>𝜆</m:t>
                              </m:r>
                              <m:nary>
                                <m:naryPr>
                                  <m:chr m:val="∑"/>
                                  <m:ctrlPr>
                                    <a:rPr lang="is-IS" altLang="ja-JP" i="1">
                                      <a:latin typeface="Cambria Math" charset="0"/>
                                    </a:rPr>
                                  </m:ctrlPr>
                                </m:naryPr>
                                <m:sub>
                                  <m:r>
                                    <m:rPr>
                                      <m:brk m:alnAt="23"/>
                                    </m:rPr>
                                    <a:rPr lang="en-US" altLang="ja-JP" i="1">
                                      <a:latin typeface="Cambria Math" charset="0"/>
                                    </a:rPr>
                                    <m:t>𝑗</m:t>
                                  </m:r>
                                  <m:r>
                                    <a:rPr lang="en-US" altLang="ja-JP" i="1">
                                      <a:latin typeface="Cambria Math" charset="0"/>
                                    </a:rPr>
                                    <m:t>=0</m:t>
                                  </m:r>
                                </m:sub>
                                <m:sup>
                                  <m:r>
                                    <a:rPr lang="en-US" altLang="ja-JP" i="1">
                                      <a:latin typeface="Cambria Math" charset="0"/>
                                    </a:rPr>
                                    <m:t>𝑞</m:t>
                                  </m:r>
                                </m:sup>
                                <m:e>
                                  <m:d>
                                    <m:dPr>
                                      <m:begChr m:val="|"/>
                                      <m:endChr m:val="|"/>
                                      <m:ctrlPr>
                                        <a:rPr lang="hr-HR" altLang="ja-JP" i="1">
                                          <a:latin typeface="Cambria Math" charset="0"/>
                                        </a:rPr>
                                      </m:ctrlPr>
                                    </m:dPr>
                                    <m:e>
                                      <m:sSub>
                                        <m:sSubPr>
                                          <m:ctrlPr>
                                            <a:rPr lang="en-US" altLang="ja-JP" i="1">
                                              <a:latin typeface="Cambria Math" charset="0"/>
                                            </a:rPr>
                                          </m:ctrlPr>
                                        </m:sSubPr>
                                        <m:e>
                                          <m:r>
                                            <a:rPr lang="en-US" altLang="ja-JP" i="1">
                                              <a:latin typeface="Cambria Math" charset="0"/>
                                            </a:rPr>
                                            <m:t>𝛽</m:t>
                                          </m:r>
                                        </m:e>
                                        <m:sub>
                                          <m:r>
                                            <a:rPr lang="en-US" altLang="ja-JP" i="1">
                                              <a:latin typeface="Cambria Math" charset="0"/>
                                            </a:rPr>
                                            <m:t>𝑖</m:t>
                                          </m:r>
                                        </m:sub>
                                      </m:sSub>
                                    </m:e>
                                  </m:d>
                                </m:e>
                              </m:nary>
                            </m:e>
                          </m:d>
                        </m:e>
                      </m:func>
                    </m:oMath>
                  </m:oMathPara>
                </a14:m>
                <a:endParaRPr lang="en-US" altLang="ja-JP" dirty="0"/>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2116000" y="3878606"/>
                <a:ext cx="4921366" cy="1025665"/>
              </a:xfrm>
              <a:prstGeom prst="rect">
                <a:avLst/>
              </a:prstGeom>
              <a:blipFill rotWithShape="0">
                <a:blip r:embed="rId10"/>
                <a:stretch>
                  <a:fillRect/>
                </a:stretch>
              </a:blipFill>
              <a:ln>
                <a:solidFill>
                  <a:schemeClr val="tx1"/>
                </a:solidFill>
              </a:ln>
            </p:spPr>
            <p:txBody>
              <a:bodyPr/>
              <a:lstStyle/>
              <a:p>
                <a:r>
                  <a:rPr lang="ja-JP" altLang="en-US">
                    <a:noFill/>
                  </a:rPr>
                  <a:t> </a:t>
                </a:r>
              </a:p>
            </p:txBody>
          </p:sp>
        </mc:Fallback>
      </mc:AlternateContent>
      <p:pic>
        <p:nvPicPr>
          <p:cNvPr id="8" name="図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904" y="4738762"/>
            <a:ext cx="3132110" cy="1813557"/>
          </a:xfrm>
          <a:prstGeom prst="rect">
            <a:avLst/>
          </a:prstGeom>
        </p:spPr>
      </p:pic>
      <p:cxnSp>
        <p:nvCxnSpPr>
          <p:cNvPr id="13" name="直線コネクタ 12"/>
          <p:cNvCxnSpPr/>
          <p:nvPr/>
        </p:nvCxnSpPr>
        <p:spPr>
          <a:xfrm>
            <a:off x="5648446" y="4767899"/>
            <a:ext cx="8565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コンテンツ プレースホルダー 2">
            <a:extLst>
              <a:ext uri="{FF2B5EF4-FFF2-40B4-BE49-F238E27FC236}">
                <a16:creationId xmlns:a16="http://schemas.microsoft.com/office/drawing/2014/main" xmlns="" id="{7F546E60-4FBF-4B7D-B631-A69EE8C63C34}"/>
              </a:ext>
            </a:extLst>
          </p:cNvPr>
          <p:cNvSpPr txBox="1">
            <a:spLocks/>
          </p:cNvSpPr>
          <p:nvPr/>
        </p:nvSpPr>
        <p:spPr>
          <a:xfrm>
            <a:off x="222743" y="6552319"/>
            <a:ext cx="2024053" cy="38661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buClr>
                <a:schemeClr val="accent1"/>
              </a:buClr>
              <a:buFontTx/>
              <a:buNone/>
            </a:pPr>
            <a:r>
              <a:rPr lang="en-US" altLang="ja-JP" sz="2000" dirty="0" smtClean="0"/>
              <a:t>2</a:t>
            </a:r>
            <a:r>
              <a:rPr lang="ja-JP" altLang="en-US" sz="2000" dirty="0" smtClean="0"/>
              <a:t>次元の場合</a:t>
            </a:r>
            <a:endParaRPr lang="en-US" altLang="ja-JP" sz="2000" dirty="0"/>
          </a:p>
        </p:txBody>
      </p:sp>
    </p:spTree>
    <p:extLst>
      <p:ext uri="{BB962C8B-B14F-4D97-AF65-F5344CB8AC3E}">
        <p14:creationId xmlns:p14="http://schemas.microsoft.com/office/powerpoint/2010/main" val="102644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xmlns="" id="{09A35F68-D264-44E9-AEB8-232A3042EDB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手法</a:t>
            </a:r>
            <a:endParaRPr kumimoji="1" lang="ja-JP" altLang="en-US" dirty="0"/>
          </a:p>
        </p:txBody>
      </p:sp>
      <p:sp>
        <p:nvSpPr>
          <p:cNvPr id="7" name="スライド番号プレースホルダー 4">
            <a:extLst>
              <a:ext uri="{FF2B5EF4-FFF2-40B4-BE49-F238E27FC236}">
                <a16:creationId xmlns:a16="http://schemas.microsoft.com/office/drawing/2014/main" xmlns="" id="{23C6B14B-3C3E-404B-8F91-6AB08A4F3E51}"/>
              </a:ext>
            </a:extLst>
          </p:cNvPr>
          <p:cNvSpPr txBox="1">
            <a:spLocks/>
          </p:cNvSpPr>
          <p:nvPr/>
        </p:nvSpPr>
        <p:spPr>
          <a:xfrm>
            <a:off x="8560911" y="6222471"/>
            <a:ext cx="583089"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6</a:t>
            </a:fld>
            <a:endParaRPr lang="ja-JP" altLang="en-US" sz="3200" b="1" dirty="0">
              <a:solidFill>
                <a:schemeClr val="bg1"/>
              </a:solidFill>
            </a:endParaRPr>
          </a:p>
        </p:txBody>
      </p:sp>
      <p:sp>
        <p:nvSpPr>
          <p:cNvPr id="53" name="コンテンツ プレースホルダー 2">
            <a:extLst>
              <a:ext uri="{FF2B5EF4-FFF2-40B4-BE49-F238E27FC236}">
                <a16:creationId xmlns:a16="http://schemas.microsoft.com/office/drawing/2014/main" xmlns="" id="{21114928-550D-4119-8910-7FF1C8A20BDA}"/>
              </a:ext>
            </a:extLst>
          </p:cNvPr>
          <p:cNvSpPr>
            <a:spLocks noGrp="1"/>
          </p:cNvSpPr>
          <p:nvPr>
            <p:ph idx="1"/>
          </p:nvPr>
        </p:nvSpPr>
        <p:spPr>
          <a:xfrm>
            <a:off x="0" y="914401"/>
            <a:ext cx="8515347" cy="5943598"/>
          </a:xfrm>
        </p:spPr>
        <p:txBody>
          <a:bodyPr>
            <a:normAutofit/>
          </a:bodyPr>
          <a:lstStyle/>
          <a:p>
            <a:pPr>
              <a:buClr>
                <a:schemeClr val="accent1"/>
              </a:buClr>
            </a:pPr>
            <a:r>
              <a:rPr lang="en-US" altLang="ja-JP" dirty="0"/>
              <a:t>LASSO </a:t>
            </a:r>
            <a:r>
              <a:rPr lang="ja-JP" altLang="en-US" dirty="0"/>
              <a:t>を適用する際、何を被説明変数として用いるかが</a:t>
            </a:r>
            <a:r>
              <a:rPr lang="ja-JP" altLang="en-US" dirty="0" smtClean="0"/>
              <a:t>問題</a:t>
            </a:r>
            <a:endParaRPr lang="en-US" altLang="ja-JP" dirty="0" smtClean="0"/>
          </a:p>
          <a:p>
            <a:pPr>
              <a:buClr>
                <a:schemeClr val="accent1"/>
              </a:buClr>
            </a:pPr>
            <a:endParaRPr lang="en-US" altLang="ja-JP" dirty="0"/>
          </a:p>
          <a:p>
            <a:pPr>
              <a:buClr>
                <a:schemeClr val="accent1"/>
              </a:buClr>
            </a:pPr>
            <a:r>
              <a:rPr lang="ja-JP" altLang="en-US" dirty="0" smtClean="0"/>
              <a:t>シックスマンの選手・スタメンの選手を完全に分離することは困難</a:t>
            </a:r>
            <a:endParaRPr lang="en-US" altLang="ja-JP" dirty="0" smtClean="0"/>
          </a:p>
          <a:p>
            <a:pPr lvl="1">
              <a:buClr>
                <a:schemeClr val="accent1"/>
              </a:buClr>
            </a:pPr>
            <a:r>
              <a:rPr lang="ja-JP" altLang="en-US" dirty="0" smtClean="0"/>
              <a:t>同じ選手が、試合によってシックスマンと起用されたり、スタメンとして起用されたりする</a:t>
            </a:r>
            <a:endParaRPr lang="en-US" altLang="ja-JP" dirty="0"/>
          </a:p>
          <a:p>
            <a:pPr>
              <a:buClr>
                <a:schemeClr val="accent1"/>
              </a:buClr>
            </a:pPr>
            <a:endParaRPr lang="en-US" altLang="ja-JP" dirty="0"/>
          </a:p>
          <a:p>
            <a:pPr>
              <a:buClr>
                <a:schemeClr val="accent1"/>
              </a:buClr>
            </a:pPr>
            <a:r>
              <a:rPr lang="ja-JP" altLang="en-US" dirty="0" smtClean="0"/>
              <a:t>そのため、各選手についてシックスマン</a:t>
            </a:r>
            <a:r>
              <a:rPr lang="en-US" altLang="ja-JP" dirty="0" smtClean="0"/>
              <a:t>/</a:t>
            </a:r>
            <a:r>
              <a:rPr lang="ja-JP" altLang="en-US" dirty="0" smtClean="0"/>
              <a:t>スタメンとしての起用頻度を表す変数を作成し、被</a:t>
            </a:r>
            <a:r>
              <a:rPr lang="ja-JP" altLang="en-US" dirty="0"/>
              <a:t>説明変数と</a:t>
            </a:r>
            <a:r>
              <a:rPr lang="ja-JP" altLang="en-US" dirty="0" smtClean="0"/>
              <a:t>して用いる</a:t>
            </a:r>
            <a:endParaRPr lang="en-US" altLang="ja-JP" dirty="0" smtClean="0"/>
          </a:p>
          <a:p>
            <a:pPr>
              <a:buClr>
                <a:schemeClr val="accent1"/>
              </a:buClr>
            </a:pPr>
            <a:endParaRPr lang="en-US" altLang="ja-JP" b="1" u="sng" dirty="0" smtClean="0"/>
          </a:p>
          <a:p>
            <a:pPr>
              <a:buClr>
                <a:schemeClr val="accent1"/>
              </a:buClr>
            </a:pPr>
            <a:r>
              <a:rPr lang="ja-JP" altLang="en-US" b="1" u="sng" dirty="0" smtClean="0"/>
              <a:t>「</a:t>
            </a:r>
            <a:r>
              <a:rPr lang="ja-JP" altLang="en-US" b="1" u="sng" dirty="0"/>
              <a:t>シックスマンらしさ」</a:t>
            </a:r>
            <a:r>
              <a:rPr lang="ja-JP" altLang="en-US" dirty="0"/>
              <a:t>・</a:t>
            </a:r>
            <a:r>
              <a:rPr lang="ja-JP" altLang="en-US" b="1" u="sng" dirty="0"/>
              <a:t>「スタメンらしさ」</a:t>
            </a:r>
            <a:r>
              <a:rPr lang="ja-JP" altLang="en-US" dirty="0"/>
              <a:t>を定義</a:t>
            </a:r>
            <a:endParaRPr lang="en-US" altLang="ja-JP" dirty="0"/>
          </a:p>
          <a:p>
            <a:pPr>
              <a:buClr>
                <a:schemeClr val="accent1"/>
              </a:buClr>
            </a:pPr>
            <a:endParaRPr lang="en-US" altLang="ja-JP" dirty="0"/>
          </a:p>
          <a:p>
            <a:pPr>
              <a:buClr>
                <a:schemeClr val="accent1"/>
              </a:buClr>
            </a:pPr>
            <a:endParaRPr lang="en-US" altLang="ja-JP" dirty="0"/>
          </a:p>
          <a:p>
            <a:pPr>
              <a:buClr>
                <a:schemeClr val="accent1"/>
              </a:buClr>
            </a:pPr>
            <a:endParaRPr lang="en-US" altLang="ja-JP" dirty="0"/>
          </a:p>
          <a:p>
            <a:pPr>
              <a:buClr>
                <a:schemeClr val="accent1"/>
              </a:buClr>
            </a:pPr>
            <a:endParaRPr lang="en-US" altLang="ja-JP" dirty="0"/>
          </a:p>
          <a:p>
            <a:pPr>
              <a:buClr>
                <a:schemeClr val="accent1"/>
              </a:buClr>
            </a:pPr>
            <a:endParaRPr lang="en-US" altLang="ja-JP" dirty="0"/>
          </a:p>
          <a:p>
            <a:pPr>
              <a:buClr>
                <a:schemeClr val="accent1"/>
              </a:buClr>
            </a:pPr>
            <a:endParaRPr lang="en-US" altLang="ja-JP" dirty="0"/>
          </a:p>
        </p:txBody>
      </p:sp>
      <p:grpSp>
        <p:nvGrpSpPr>
          <p:cNvPr id="5" name="図形グループ 4"/>
          <p:cNvGrpSpPr/>
          <p:nvPr/>
        </p:nvGrpSpPr>
        <p:grpSpPr>
          <a:xfrm>
            <a:off x="572539" y="4439085"/>
            <a:ext cx="7867431" cy="1392619"/>
            <a:chOff x="561458" y="2663156"/>
            <a:chExt cx="7867431" cy="1392619"/>
          </a:xfrm>
        </p:grpSpPr>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xmlns="" id="{94028458-7E89-43D7-99CE-46536C6713CD}"/>
                    </a:ext>
                  </a:extLst>
                </p:cNvPr>
                <p:cNvSpPr txBox="1"/>
                <p:nvPr/>
              </p:nvSpPr>
              <p:spPr>
                <a:xfrm>
                  <a:off x="561458" y="2663156"/>
                  <a:ext cx="7410893" cy="626775"/>
                </a:xfrm>
                <a:prstGeom prst="rect">
                  <a:avLst/>
                </a:prstGeom>
                <a:noFill/>
              </p:spPr>
              <p:txBody>
                <a:bodyPr wrap="square" rtlCol="0">
                  <a:spAutoFit/>
                </a:bodyPr>
                <a:lstStyle/>
                <a:p>
                  <a:r>
                    <a:rPr kumimoji="1" lang="ja-JP" altLang="en-US" b="1" u="sng" dirty="0"/>
                    <a:t>「シックスマンらしさ」</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charset="0"/>
                            </a:rPr>
                          </m:ctrlPr>
                        </m:fPr>
                        <m:num>
                          <m:r>
                            <a:rPr lang="ja-JP" altLang="en-US" i="1">
                              <a:latin typeface="Cambria Math" panose="02040503050406030204" pitchFamily="18" charset="0"/>
                            </a:rPr>
                            <m:t>該当する</m:t>
                          </m:r>
                          <m:r>
                            <a:rPr lang="ja-JP" altLang="en-US" i="1" smtClean="0">
                              <a:latin typeface="Cambria Math" panose="02040503050406030204" pitchFamily="18" charset="0"/>
                            </a:rPr>
                            <m:t>選手が</m:t>
                          </m:r>
                          <m:r>
                            <a:rPr lang="ja-JP" altLang="en-US" i="1">
                              <a:latin typeface="Cambria Math" panose="02040503050406030204" pitchFamily="18" charset="0"/>
                            </a:rPr>
                            <m:t>試合の</m:t>
                          </m:r>
                          <m:r>
                            <a:rPr lang="ja-JP" altLang="en-US" i="1" smtClean="0">
                              <a:latin typeface="Cambria Math" panose="02040503050406030204" pitchFamily="18" charset="0"/>
                            </a:rPr>
                            <m:t>最初に</m:t>
                          </m:r>
                          <m:r>
                            <a:rPr lang="ja-JP" altLang="en-US" i="1">
                              <a:latin typeface="Cambria Math" panose="02040503050406030204" pitchFamily="18" charset="0"/>
                            </a:rPr>
                            <m:t>交代した</m:t>
                          </m:r>
                          <m:r>
                            <a:rPr lang="ja-JP" altLang="en-US" i="1" smtClean="0">
                              <a:latin typeface="Cambria Math" panose="02040503050406030204" pitchFamily="18" charset="0"/>
                            </a:rPr>
                            <m:t>回数</m:t>
                          </m:r>
                        </m:num>
                        <m:den>
                          <m:r>
                            <a:rPr lang="ja-JP" altLang="en-US" i="1">
                              <a:latin typeface="Cambria Math" panose="02040503050406030204" pitchFamily="18" charset="0"/>
                            </a:rPr>
                            <m:t>該当</m:t>
                          </m:r>
                          <m:r>
                            <a:rPr lang="ja-JP" altLang="en-US" i="1" smtClean="0">
                              <a:latin typeface="Cambria Math" panose="02040503050406030204" pitchFamily="18" charset="0"/>
                            </a:rPr>
                            <m:t>する</m:t>
                          </m:r>
                          <m:r>
                            <a:rPr lang="ja-JP" altLang="en-US" i="1">
                              <a:latin typeface="Cambria Math" panose="02040503050406030204" pitchFamily="18" charset="0"/>
                            </a:rPr>
                            <m:t>選手が</m:t>
                          </m:r>
                          <m:r>
                            <a:rPr lang="ja-JP" altLang="en-US" i="1" smtClean="0">
                              <a:latin typeface="Cambria Math" panose="02040503050406030204" pitchFamily="18" charset="0"/>
                            </a:rPr>
                            <m:t>出た</m:t>
                          </m:r>
                          <m:r>
                            <a:rPr lang="ja-JP" altLang="en-US" i="1">
                              <a:latin typeface="Cambria Math" panose="02040503050406030204" pitchFamily="18" charset="0"/>
                            </a:rPr>
                            <m:t>試合の</m:t>
                          </m:r>
                          <m:r>
                            <a:rPr lang="ja-JP" altLang="en-US" i="1" smtClean="0">
                              <a:latin typeface="Cambria Math" panose="02040503050406030204" pitchFamily="18" charset="0"/>
                            </a:rPr>
                            <m:t>回数</m:t>
                          </m:r>
                        </m:den>
                      </m:f>
                    </m:oMath>
                  </a14:m>
                  <a:endParaRPr kumimoji="1" lang="ja-JP" altLang="en-US" dirty="0"/>
                </a:p>
              </p:txBody>
            </p:sp>
          </mc:Choice>
          <mc:Fallback>
            <p:sp>
              <p:nvSpPr>
                <p:cNvPr id="4" name="テキスト ボックス 3">
                  <a:extLst>
                    <a:ext uri="{FF2B5EF4-FFF2-40B4-BE49-F238E27FC236}">
                      <a16:creationId xmlns:a16="http://schemas.microsoft.com/office/drawing/2014/main" xmlns:a14="http://schemas.microsoft.com/office/drawing/2010/main" xmlns="" id="{94028458-7E89-43D7-99CE-46536C6713CD}"/>
                    </a:ext>
                  </a:extLst>
                </p:cNvPr>
                <p:cNvSpPr txBox="1">
                  <a:spLocks noRot="1" noChangeAspect="1" noMove="1" noResize="1" noEditPoints="1" noAdjustHandles="1" noChangeArrowheads="1" noChangeShapeType="1" noTextEdit="1"/>
                </p:cNvSpPr>
                <p:nvPr/>
              </p:nvSpPr>
              <p:spPr>
                <a:xfrm>
                  <a:off x="561458" y="2663156"/>
                  <a:ext cx="7410893" cy="626775"/>
                </a:xfrm>
                <a:prstGeom prst="rect">
                  <a:avLst/>
                </a:prstGeom>
                <a:blipFill rotWithShape="0">
                  <a:blip r:embed="rId2"/>
                  <a:stretch>
                    <a:fillRect l="-740" b="-19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xmlns="" id="{4F6EA1AB-B262-4C79-A5CB-BA78F0194D4B}"/>
                    </a:ext>
                  </a:extLst>
                </p:cNvPr>
                <p:cNvSpPr txBox="1"/>
                <p:nvPr/>
              </p:nvSpPr>
              <p:spPr>
                <a:xfrm>
                  <a:off x="1017996" y="3429000"/>
                  <a:ext cx="7410893" cy="626775"/>
                </a:xfrm>
                <a:prstGeom prst="rect">
                  <a:avLst/>
                </a:prstGeom>
                <a:noFill/>
              </p:spPr>
              <p:txBody>
                <a:bodyPr wrap="square" rtlCol="0">
                  <a:spAutoFit/>
                </a:bodyPr>
                <a:lstStyle/>
                <a:p>
                  <a:r>
                    <a:rPr kumimoji="1" lang="ja-JP" altLang="en-US" b="1" u="sng" dirty="0"/>
                    <a:t>「スタメンらしさ」</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charset="0"/>
                            </a:rPr>
                          </m:ctrlPr>
                        </m:fPr>
                        <m:num>
                          <m:r>
                            <a:rPr lang="ja-JP" altLang="en-US" i="1">
                              <a:latin typeface="Cambria Math" panose="02040503050406030204" pitchFamily="18" charset="0"/>
                            </a:rPr>
                            <m:t>該当する</m:t>
                          </m:r>
                          <m:r>
                            <a:rPr lang="ja-JP" altLang="en-US" i="1" smtClean="0">
                              <a:latin typeface="Cambria Math" panose="02040503050406030204" pitchFamily="18" charset="0"/>
                            </a:rPr>
                            <m:t>選手が</m:t>
                          </m:r>
                          <m:r>
                            <a:rPr lang="ja-JP" altLang="en-US" i="1">
                              <a:latin typeface="Cambria Math" panose="02040503050406030204" pitchFamily="18" charset="0"/>
                            </a:rPr>
                            <m:t>試合</m:t>
                          </m:r>
                          <m:r>
                            <a:rPr lang="ja-JP" altLang="en-US" i="1" smtClean="0">
                              <a:latin typeface="Cambria Math" panose="02040503050406030204" pitchFamily="18" charset="0"/>
                            </a:rPr>
                            <m:t>に</m:t>
                          </m:r>
                          <m:r>
                            <a:rPr lang="ja-JP" altLang="en-US" i="1">
                              <a:latin typeface="Cambria Math" panose="02040503050406030204" pitchFamily="18" charset="0"/>
                            </a:rPr>
                            <m:t>スタメン</m:t>
                          </m:r>
                          <m:r>
                            <a:rPr lang="ja-JP" altLang="en-US" i="1" smtClean="0">
                              <a:latin typeface="Cambria Math" panose="02040503050406030204" pitchFamily="18" charset="0"/>
                            </a:rPr>
                            <m:t>で</m:t>
                          </m:r>
                          <m:r>
                            <a:rPr lang="ja-JP" altLang="en-US" i="1">
                              <a:latin typeface="Cambria Math" panose="02040503050406030204" pitchFamily="18" charset="0"/>
                            </a:rPr>
                            <m:t>出た</m:t>
                          </m:r>
                          <m:r>
                            <a:rPr lang="ja-JP" altLang="en-US" i="1" smtClean="0">
                              <a:latin typeface="Cambria Math" panose="02040503050406030204" pitchFamily="18" charset="0"/>
                            </a:rPr>
                            <m:t>回数</m:t>
                          </m:r>
                        </m:num>
                        <m:den>
                          <m:r>
                            <a:rPr lang="ja-JP" altLang="en-US" i="1">
                              <a:latin typeface="Cambria Math" panose="02040503050406030204" pitchFamily="18" charset="0"/>
                            </a:rPr>
                            <m:t>該当</m:t>
                          </m:r>
                          <m:r>
                            <a:rPr lang="ja-JP" altLang="en-US" i="1" smtClean="0">
                              <a:latin typeface="Cambria Math" panose="02040503050406030204" pitchFamily="18" charset="0"/>
                            </a:rPr>
                            <m:t>する</m:t>
                          </m:r>
                          <m:r>
                            <a:rPr lang="ja-JP" altLang="en-US" i="1">
                              <a:latin typeface="Cambria Math" panose="02040503050406030204" pitchFamily="18" charset="0"/>
                            </a:rPr>
                            <m:t>選手が</m:t>
                          </m:r>
                          <m:r>
                            <a:rPr lang="ja-JP" altLang="en-US" i="1" smtClean="0">
                              <a:latin typeface="Cambria Math" panose="02040503050406030204" pitchFamily="18" charset="0"/>
                            </a:rPr>
                            <m:t>出た</m:t>
                          </m:r>
                          <m:r>
                            <a:rPr lang="ja-JP" altLang="en-US" i="1">
                              <a:latin typeface="Cambria Math" panose="02040503050406030204" pitchFamily="18" charset="0"/>
                            </a:rPr>
                            <m:t>試合の</m:t>
                          </m:r>
                          <m:r>
                            <a:rPr lang="ja-JP" altLang="en-US" i="1" smtClean="0">
                              <a:latin typeface="Cambria Math" panose="02040503050406030204" pitchFamily="18" charset="0"/>
                            </a:rPr>
                            <m:t>回数</m:t>
                          </m:r>
                        </m:den>
                      </m:f>
                    </m:oMath>
                  </a14:m>
                  <a:endParaRPr kumimoji="1" lang="ja-JP" altLang="en-US" dirty="0"/>
                </a:p>
              </p:txBody>
            </p:sp>
          </mc:Choice>
          <mc:Fallback>
            <p:sp>
              <p:nvSpPr>
                <p:cNvPr id="56" name="テキスト ボックス 55">
                  <a:extLst>
                    <a:ext uri="{FF2B5EF4-FFF2-40B4-BE49-F238E27FC236}">
                      <a16:creationId xmlns:a16="http://schemas.microsoft.com/office/drawing/2014/main" xmlns:a14="http://schemas.microsoft.com/office/drawing/2010/main" xmlns="" id="{4F6EA1AB-B262-4C79-A5CB-BA78F0194D4B}"/>
                    </a:ext>
                  </a:extLst>
                </p:cNvPr>
                <p:cNvSpPr txBox="1">
                  <a:spLocks noRot="1" noChangeAspect="1" noMove="1" noResize="1" noEditPoints="1" noAdjustHandles="1" noChangeArrowheads="1" noChangeShapeType="1" noTextEdit="1"/>
                </p:cNvSpPr>
                <p:nvPr/>
              </p:nvSpPr>
              <p:spPr>
                <a:xfrm>
                  <a:off x="1017996" y="3429000"/>
                  <a:ext cx="7410893" cy="626775"/>
                </a:xfrm>
                <a:prstGeom prst="rect">
                  <a:avLst/>
                </a:prstGeom>
                <a:blipFill rotWithShape="0">
                  <a:blip r:embed="rId3"/>
                  <a:stretch>
                    <a:fillRect l="-740" b="-1942"/>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6808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xmlns="" id="{09A35F68-D264-44E9-AEB8-232A3042EDBF}"/>
              </a:ext>
            </a:extLst>
          </p:cNvPr>
          <p:cNvSpPr/>
          <p:nvPr/>
        </p:nvSpPr>
        <p:spPr>
          <a:xfrm>
            <a:off x="8515351" y="0"/>
            <a:ext cx="62864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3E7411BE-050C-47BB-82D5-62EFE2FF24AF}"/>
              </a:ext>
            </a:extLst>
          </p:cNvPr>
          <p:cNvSpPr>
            <a:spLocks noGrp="1"/>
          </p:cNvSpPr>
          <p:nvPr>
            <p:ph type="title"/>
          </p:nvPr>
        </p:nvSpPr>
        <p:spPr>
          <a:xfrm>
            <a:off x="0" y="1"/>
            <a:ext cx="9144000" cy="914400"/>
          </a:xfrm>
        </p:spPr>
        <p:txBody>
          <a:bodyPr/>
          <a:lstStyle/>
          <a:p>
            <a:r>
              <a:rPr lang="ja-JP" altLang="en-US" dirty="0"/>
              <a:t>手法</a:t>
            </a:r>
            <a:endParaRPr kumimoji="1" lang="ja-JP" altLang="en-US" dirty="0"/>
          </a:p>
        </p:txBody>
      </p:sp>
      <p:sp>
        <p:nvSpPr>
          <p:cNvPr id="7" name="スライド番号プレースホルダー 4">
            <a:extLst>
              <a:ext uri="{FF2B5EF4-FFF2-40B4-BE49-F238E27FC236}">
                <a16:creationId xmlns:a16="http://schemas.microsoft.com/office/drawing/2014/main" xmlns="" id="{23C6B14B-3C3E-404B-8F91-6AB08A4F3E51}"/>
              </a:ext>
            </a:extLst>
          </p:cNvPr>
          <p:cNvSpPr txBox="1">
            <a:spLocks/>
          </p:cNvSpPr>
          <p:nvPr/>
        </p:nvSpPr>
        <p:spPr>
          <a:xfrm>
            <a:off x="8560908" y="6196658"/>
            <a:ext cx="583089" cy="486672"/>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BCD34C3C-DFC5-4330-B1CA-452264885617}" type="slidenum">
              <a:rPr lang="ja-JP" altLang="en-US" sz="3200" b="1" smtClean="0">
                <a:solidFill>
                  <a:schemeClr val="bg1"/>
                </a:solidFill>
              </a:rPr>
              <a:pPr/>
              <a:t>7</a:t>
            </a:fld>
            <a:endParaRPr lang="ja-JP" altLang="en-US" sz="3200" b="1" dirty="0">
              <a:solidFill>
                <a:schemeClr val="bg1"/>
              </a:solidFill>
            </a:endParaRPr>
          </a:p>
        </p:txBody>
      </p:sp>
      <p:sp>
        <p:nvSpPr>
          <p:cNvPr id="5" name="テキスト ボックス 4">
            <a:extLst>
              <a:ext uri="{FF2B5EF4-FFF2-40B4-BE49-F238E27FC236}">
                <a16:creationId xmlns:a16="http://schemas.microsoft.com/office/drawing/2014/main" xmlns="" id="{F27C2A0E-BA55-44A8-A886-F9F56C8CCDE3}"/>
              </a:ext>
            </a:extLst>
          </p:cNvPr>
          <p:cNvSpPr txBox="1"/>
          <p:nvPr/>
        </p:nvSpPr>
        <p:spPr>
          <a:xfrm>
            <a:off x="2936431" y="818264"/>
            <a:ext cx="2504509" cy="373271"/>
          </a:xfrm>
          <a:prstGeom prst="rect">
            <a:avLst/>
          </a:prstGeom>
          <a:noFill/>
        </p:spPr>
        <p:txBody>
          <a:bodyPr wrap="square" rtlCol="0">
            <a:spAutoFit/>
          </a:bodyPr>
          <a:lstStyle/>
          <a:p>
            <a:pPr algn="ctr"/>
            <a:r>
              <a:rPr kumimoji="1" lang="ja-JP" altLang="en-US" b="1" dirty="0"/>
              <a:t>ふたつの入力データ</a:t>
            </a:r>
          </a:p>
        </p:txBody>
      </p:sp>
      <p:graphicFrame>
        <p:nvGraphicFramePr>
          <p:cNvPr id="4" name="表 3">
            <a:extLst>
              <a:ext uri="{FF2B5EF4-FFF2-40B4-BE49-F238E27FC236}">
                <a16:creationId xmlns:a16="http://schemas.microsoft.com/office/drawing/2014/main" xmlns="" id="{B0878590-AC39-4EBA-AE5B-8A9D0C7FC82C}"/>
              </a:ext>
            </a:extLst>
          </p:cNvPr>
          <p:cNvGraphicFramePr>
            <a:graphicFrameLocks noGrp="1"/>
          </p:cNvGraphicFramePr>
          <p:nvPr>
            <p:extLst>
              <p:ext uri="{D42A27DB-BD31-4B8C-83A1-F6EECF244321}">
                <p14:modId xmlns:p14="http://schemas.microsoft.com/office/powerpoint/2010/main" val="2926658685"/>
              </p:ext>
            </p:extLst>
          </p:nvPr>
        </p:nvGraphicFramePr>
        <p:xfrm>
          <a:off x="972546" y="2340611"/>
          <a:ext cx="2672594" cy="1456494"/>
        </p:xfrm>
        <a:graphic>
          <a:graphicData uri="http://schemas.openxmlformats.org/drawingml/2006/table">
            <a:tbl>
              <a:tblPr firstRow="1" bandRow="1">
                <a:tableStyleId>{5C22544A-7EE6-4342-B048-85BDC9FD1C3A}</a:tableStyleId>
              </a:tblPr>
              <a:tblGrid>
                <a:gridCol w="572109">
                  <a:extLst>
                    <a:ext uri="{9D8B030D-6E8A-4147-A177-3AD203B41FA5}">
                      <a16:colId xmlns:a16="http://schemas.microsoft.com/office/drawing/2014/main" xmlns="" val="3478577482"/>
                    </a:ext>
                  </a:extLst>
                </a:gridCol>
                <a:gridCol w="572109">
                  <a:extLst>
                    <a:ext uri="{9D8B030D-6E8A-4147-A177-3AD203B41FA5}">
                      <a16:colId xmlns:a16="http://schemas.microsoft.com/office/drawing/2014/main" xmlns="" val="2455082839"/>
                    </a:ext>
                  </a:extLst>
                </a:gridCol>
                <a:gridCol w="572109">
                  <a:extLst>
                    <a:ext uri="{9D8B030D-6E8A-4147-A177-3AD203B41FA5}">
                      <a16:colId xmlns:a16="http://schemas.microsoft.com/office/drawing/2014/main" xmlns="" val="746474418"/>
                    </a:ext>
                  </a:extLst>
                </a:gridCol>
                <a:gridCol w="956267">
                  <a:extLst>
                    <a:ext uri="{9D8B030D-6E8A-4147-A177-3AD203B41FA5}">
                      <a16:colId xmlns:a16="http://schemas.microsoft.com/office/drawing/2014/main" xmlns="" val="3275871196"/>
                    </a:ext>
                  </a:extLst>
                </a:gridCol>
              </a:tblGrid>
              <a:tr h="462990">
                <a:tc>
                  <a:txBody>
                    <a:bodyPr/>
                    <a:lstStyle/>
                    <a:p>
                      <a:pPr algn="ctr"/>
                      <a:r>
                        <a:rPr kumimoji="1" lang="ja-JP" altLang="en-US" sz="1000" dirty="0"/>
                        <a:t>選手</a:t>
                      </a:r>
                      <a:r>
                        <a:rPr kumimoji="1" lang="en-US" altLang="ja-JP" sz="1000" dirty="0"/>
                        <a:t>ID</a:t>
                      </a:r>
                      <a:endParaRPr kumimoji="1" lang="ja-JP" altLang="en-US" sz="1000" dirty="0"/>
                    </a:p>
                  </a:txBody>
                  <a:tcPr anchor="ctr"/>
                </a:tc>
                <a:tc>
                  <a:txBody>
                    <a:bodyPr/>
                    <a:lstStyle/>
                    <a:p>
                      <a:pPr algn="ctr"/>
                      <a:r>
                        <a:rPr kumimoji="1" lang="ja-JP" altLang="en-US" sz="1000" dirty="0"/>
                        <a:t>得点</a:t>
                      </a:r>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ja-JP" altLang="en-US" sz="1000" dirty="0"/>
                        <a:t>シックスマン</a:t>
                      </a:r>
                      <a:r>
                        <a:rPr kumimoji="1" lang="en-US" altLang="ja-JP" sz="1000" dirty="0"/>
                        <a:t/>
                      </a:r>
                      <a:br>
                        <a:rPr kumimoji="1" lang="en-US" altLang="ja-JP" sz="1000" dirty="0"/>
                      </a:br>
                      <a:r>
                        <a:rPr kumimoji="1" lang="ja-JP" altLang="en-US" sz="1000" dirty="0"/>
                        <a:t>らしさ</a:t>
                      </a:r>
                    </a:p>
                  </a:txBody>
                  <a:tcPr anchor="ctr"/>
                </a:tc>
                <a:extLst>
                  <a:ext uri="{0D108BD9-81ED-4DB2-BD59-A6C34878D82A}">
                    <a16:rowId xmlns:a16="http://schemas.microsoft.com/office/drawing/2014/main" xmlns="" val="176373640"/>
                  </a:ext>
                </a:extLst>
              </a:tr>
              <a:tr h="248376">
                <a:tc>
                  <a:txBody>
                    <a:bodyPr/>
                    <a:lstStyle/>
                    <a:p>
                      <a:pPr algn="ctr"/>
                      <a:r>
                        <a:rPr kumimoji="1" lang="en-US" altLang="ja-JP" sz="1000" dirty="0"/>
                        <a:t>234</a:t>
                      </a:r>
                      <a:endParaRPr kumimoji="1" lang="ja-JP" altLang="en-US" sz="1000" dirty="0"/>
                    </a:p>
                  </a:txBody>
                  <a:tcPr anchor="ctr"/>
                </a:tc>
                <a:tc>
                  <a:txBody>
                    <a:bodyPr/>
                    <a:lstStyle/>
                    <a:p>
                      <a:pPr algn="ctr"/>
                      <a:r>
                        <a:rPr kumimoji="1" lang="en-US" altLang="ja-JP" sz="1000" dirty="0"/>
                        <a:t>45</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0.19</a:t>
                      </a:r>
                      <a:endParaRPr kumimoji="1" lang="ja-JP" altLang="en-US" sz="1000" dirty="0"/>
                    </a:p>
                  </a:txBody>
                  <a:tcPr anchor="ctr"/>
                </a:tc>
                <a:extLst>
                  <a:ext uri="{0D108BD9-81ED-4DB2-BD59-A6C34878D82A}">
                    <a16:rowId xmlns:a16="http://schemas.microsoft.com/office/drawing/2014/main" xmlns="" val="1476317080"/>
                  </a:ext>
                </a:extLst>
              </a:tr>
              <a:tr h="248376">
                <a:tc>
                  <a:txBody>
                    <a:bodyPr/>
                    <a:lstStyle/>
                    <a:p>
                      <a:pPr algn="ctr"/>
                      <a:r>
                        <a:rPr kumimoji="1" lang="en-US" altLang="ja-JP" sz="1000" dirty="0"/>
                        <a:t>235</a:t>
                      </a:r>
                      <a:endParaRPr kumimoji="1" lang="ja-JP" altLang="en-US" sz="1000" dirty="0"/>
                    </a:p>
                  </a:txBody>
                  <a:tcPr anchor="ctr"/>
                </a:tc>
                <a:tc>
                  <a:txBody>
                    <a:bodyPr/>
                    <a:lstStyle/>
                    <a:p>
                      <a:pPr algn="ctr"/>
                      <a:r>
                        <a:rPr kumimoji="1" lang="en-US" altLang="ja-JP" sz="1000" dirty="0"/>
                        <a:t>123</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0.34</a:t>
                      </a:r>
                      <a:endParaRPr kumimoji="1" lang="ja-JP" altLang="en-US" sz="1000" dirty="0"/>
                    </a:p>
                  </a:txBody>
                  <a:tcPr anchor="ctr"/>
                </a:tc>
                <a:extLst>
                  <a:ext uri="{0D108BD9-81ED-4DB2-BD59-A6C34878D82A}">
                    <a16:rowId xmlns:a16="http://schemas.microsoft.com/office/drawing/2014/main" xmlns="" val="3623704671"/>
                  </a:ext>
                </a:extLst>
              </a:tr>
              <a:tr h="248376">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extLst>
                  <a:ext uri="{0D108BD9-81ED-4DB2-BD59-A6C34878D82A}">
                    <a16:rowId xmlns:a16="http://schemas.microsoft.com/office/drawing/2014/main" xmlns="" val="4206149035"/>
                  </a:ext>
                </a:extLst>
              </a:tr>
              <a:tr h="248376">
                <a:tc>
                  <a:txBody>
                    <a:bodyPr/>
                    <a:lstStyle/>
                    <a:p>
                      <a:pPr algn="ctr"/>
                      <a:r>
                        <a:rPr kumimoji="1" lang="en-US" altLang="ja-JP" sz="1000" dirty="0"/>
                        <a:t>645</a:t>
                      </a:r>
                      <a:endParaRPr kumimoji="1" lang="ja-JP" altLang="en-US" sz="1000" dirty="0"/>
                    </a:p>
                  </a:txBody>
                  <a:tcPr anchor="ctr"/>
                </a:tc>
                <a:tc>
                  <a:txBody>
                    <a:bodyPr/>
                    <a:lstStyle/>
                    <a:p>
                      <a:pPr algn="ctr"/>
                      <a:r>
                        <a:rPr kumimoji="1" lang="en-US" altLang="ja-JP" sz="1000" dirty="0"/>
                        <a:t>87</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0.04</a:t>
                      </a:r>
                      <a:endParaRPr kumimoji="1" lang="ja-JP" altLang="en-US" sz="1000" dirty="0"/>
                    </a:p>
                  </a:txBody>
                  <a:tcPr anchor="ctr"/>
                </a:tc>
                <a:extLst>
                  <a:ext uri="{0D108BD9-81ED-4DB2-BD59-A6C34878D82A}">
                    <a16:rowId xmlns:a16="http://schemas.microsoft.com/office/drawing/2014/main" xmlns="" val="3782671275"/>
                  </a:ext>
                </a:extLst>
              </a:tr>
            </a:tbl>
          </a:graphicData>
        </a:graphic>
      </p:graphicFrame>
      <p:sp>
        <p:nvSpPr>
          <p:cNvPr id="8" name="右中かっこ 7">
            <a:extLst>
              <a:ext uri="{FF2B5EF4-FFF2-40B4-BE49-F238E27FC236}">
                <a16:creationId xmlns:a16="http://schemas.microsoft.com/office/drawing/2014/main" xmlns="" id="{B3697CD5-3279-4C33-8F26-BCD1CAAD2CC6}"/>
              </a:ext>
            </a:extLst>
          </p:cNvPr>
          <p:cNvSpPr/>
          <p:nvPr/>
        </p:nvSpPr>
        <p:spPr>
          <a:xfrm rot="16200000">
            <a:off x="1986423" y="1640852"/>
            <a:ext cx="248148" cy="1137818"/>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0F42E3CE-74EC-4EFC-9F23-5641BCEBD338}"/>
              </a:ext>
            </a:extLst>
          </p:cNvPr>
          <p:cNvSpPr txBox="1"/>
          <p:nvPr/>
        </p:nvSpPr>
        <p:spPr>
          <a:xfrm>
            <a:off x="1348491" y="1294998"/>
            <a:ext cx="1371600" cy="553998"/>
          </a:xfrm>
          <a:prstGeom prst="rect">
            <a:avLst/>
          </a:prstGeom>
          <a:noFill/>
        </p:spPr>
        <p:txBody>
          <a:bodyPr wrap="square" rtlCol="0">
            <a:spAutoFit/>
          </a:bodyPr>
          <a:lstStyle/>
          <a:p>
            <a:pPr algn="ctr"/>
            <a:r>
              <a:rPr lang="ja-JP" altLang="en-US" sz="1600" b="1" dirty="0"/>
              <a:t>説明変数</a:t>
            </a:r>
            <a:endParaRPr lang="en-US" altLang="ja-JP" sz="1600" b="1" dirty="0"/>
          </a:p>
          <a:p>
            <a:pPr algn="ctr"/>
            <a:r>
              <a:rPr lang="en-US" altLang="ja-JP" sz="1400" dirty="0"/>
              <a:t>BOX</a:t>
            </a:r>
            <a:r>
              <a:rPr lang="ja-JP" altLang="en-US" sz="1400" dirty="0"/>
              <a:t>データ</a:t>
            </a:r>
            <a:endParaRPr kumimoji="1" lang="ja-JP" altLang="en-US" sz="1400" dirty="0"/>
          </a:p>
        </p:txBody>
      </p:sp>
      <p:sp>
        <p:nvSpPr>
          <p:cNvPr id="22" name="右中かっこ 21">
            <a:extLst>
              <a:ext uri="{FF2B5EF4-FFF2-40B4-BE49-F238E27FC236}">
                <a16:creationId xmlns:a16="http://schemas.microsoft.com/office/drawing/2014/main" xmlns="" id="{322B9548-7CC4-4B92-93B4-9BE04AF21C4B}"/>
              </a:ext>
            </a:extLst>
          </p:cNvPr>
          <p:cNvSpPr/>
          <p:nvPr/>
        </p:nvSpPr>
        <p:spPr>
          <a:xfrm rot="16200000">
            <a:off x="3048831" y="1737527"/>
            <a:ext cx="248147" cy="94447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xmlns="" id="{F5F56BCE-5812-4A63-BA2F-41901F375C6F}"/>
              </a:ext>
            </a:extLst>
          </p:cNvPr>
          <p:cNvSpPr txBox="1"/>
          <p:nvPr/>
        </p:nvSpPr>
        <p:spPr>
          <a:xfrm>
            <a:off x="2407404" y="1209250"/>
            <a:ext cx="1706860" cy="769441"/>
          </a:xfrm>
          <a:prstGeom prst="rect">
            <a:avLst/>
          </a:prstGeom>
          <a:noFill/>
        </p:spPr>
        <p:txBody>
          <a:bodyPr wrap="square" rtlCol="0">
            <a:spAutoFit/>
          </a:bodyPr>
          <a:lstStyle/>
          <a:p>
            <a:pPr algn="ctr"/>
            <a:r>
              <a:rPr lang="ja-JP" altLang="en-US" sz="1600" b="1" dirty="0"/>
              <a:t>被説明変数</a:t>
            </a:r>
            <a:endParaRPr lang="en-US" altLang="ja-JP" sz="1600" b="1" dirty="0"/>
          </a:p>
          <a:p>
            <a:pPr algn="ctr"/>
            <a:r>
              <a:rPr lang="ja-JP" altLang="en-US" sz="1400" dirty="0"/>
              <a:t>「シックスマン</a:t>
            </a:r>
            <a:r>
              <a:rPr lang="en-US" altLang="ja-JP" sz="1400" dirty="0"/>
              <a:t/>
            </a:r>
            <a:br>
              <a:rPr lang="en-US" altLang="ja-JP" sz="1400" dirty="0"/>
            </a:br>
            <a:r>
              <a:rPr lang="ja-JP" altLang="en-US" sz="1400" dirty="0"/>
              <a:t>らしさ」</a:t>
            </a:r>
            <a:endParaRPr lang="en-US" altLang="ja-JP" sz="1400" dirty="0"/>
          </a:p>
        </p:txBody>
      </p:sp>
      <p:graphicFrame>
        <p:nvGraphicFramePr>
          <p:cNvPr id="34" name="表 33">
            <a:extLst>
              <a:ext uri="{FF2B5EF4-FFF2-40B4-BE49-F238E27FC236}">
                <a16:creationId xmlns:a16="http://schemas.microsoft.com/office/drawing/2014/main" xmlns="" id="{FBE0C8D8-774E-412B-A88E-E1EB31348379}"/>
              </a:ext>
            </a:extLst>
          </p:cNvPr>
          <p:cNvGraphicFramePr>
            <a:graphicFrameLocks noGrp="1"/>
          </p:cNvGraphicFramePr>
          <p:nvPr>
            <p:extLst>
              <p:ext uri="{D42A27DB-BD31-4B8C-83A1-F6EECF244321}">
                <p14:modId xmlns:p14="http://schemas.microsoft.com/office/powerpoint/2010/main" val="787054267"/>
              </p:ext>
            </p:extLst>
          </p:nvPr>
        </p:nvGraphicFramePr>
        <p:xfrm>
          <a:off x="4709392" y="2344592"/>
          <a:ext cx="2672594" cy="1456494"/>
        </p:xfrm>
        <a:graphic>
          <a:graphicData uri="http://schemas.openxmlformats.org/drawingml/2006/table">
            <a:tbl>
              <a:tblPr firstRow="1" bandRow="1">
                <a:tableStyleId>{5C22544A-7EE6-4342-B048-85BDC9FD1C3A}</a:tableStyleId>
              </a:tblPr>
              <a:tblGrid>
                <a:gridCol w="572109">
                  <a:extLst>
                    <a:ext uri="{9D8B030D-6E8A-4147-A177-3AD203B41FA5}">
                      <a16:colId xmlns:a16="http://schemas.microsoft.com/office/drawing/2014/main" xmlns="" val="3478577482"/>
                    </a:ext>
                  </a:extLst>
                </a:gridCol>
                <a:gridCol w="572109">
                  <a:extLst>
                    <a:ext uri="{9D8B030D-6E8A-4147-A177-3AD203B41FA5}">
                      <a16:colId xmlns:a16="http://schemas.microsoft.com/office/drawing/2014/main" xmlns="" val="2455082839"/>
                    </a:ext>
                  </a:extLst>
                </a:gridCol>
                <a:gridCol w="572109">
                  <a:extLst>
                    <a:ext uri="{9D8B030D-6E8A-4147-A177-3AD203B41FA5}">
                      <a16:colId xmlns:a16="http://schemas.microsoft.com/office/drawing/2014/main" xmlns="" val="746474418"/>
                    </a:ext>
                  </a:extLst>
                </a:gridCol>
                <a:gridCol w="956267">
                  <a:extLst>
                    <a:ext uri="{9D8B030D-6E8A-4147-A177-3AD203B41FA5}">
                      <a16:colId xmlns:a16="http://schemas.microsoft.com/office/drawing/2014/main" xmlns="" val="3275871196"/>
                    </a:ext>
                  </a:extLst>
                </a:gridCol>
              </a:tblGrid>
              <a:tr h="462990">
                <a:tc>
                  <a:txBody>
                    <a:bodyPr/>
                    <a:lstStyle/>
                    <a:p>
                      <a:pPr algn="ctr"/>
                      <a:r>
                        <a:rPr kumimoji="1" lang="ja-JP" altLang="en-US" sz="1000" dirty="0"/>
                        <a:t>選手</a:t>
                      </a:r>
                      <a:r>
                        <a:rPr kumimoji="1" lang="en-US" altLang="ja-JP" sz="1000" dirty="0"/>
                        <a:t>ID</a:t>
                      </a:r>
                      <a:endParaRPr kumimoji="1" lang="ja-JP" altLang="en-US" sz="1000" dirty="0"/>
                    </a:p>
                  </a:txBody>
                  <a:tcPr anchor="ctr"/>
                </a:tc>
                <a:tc>
                  <a:txBody>
                    <a:bodyPr/>
                    <a:lstStyle/>
                    <a:p>
                      <a:pPr algn="ctr"/>
                      <a:r>
                        <a:rPr kumimoji="1" lang="ja-JP" altLang="en-US" sz="1000" dirty="0"/>
                        <a:t>得点</a:t>
                      </a:r>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ja-JP" altLang="en-US" sz="1000" dirty="0"/>
                        <a:t>スタメン</a:t>
                      </a:r>
                      <a:r>
                        <a:rPr kumimoji="1" lang="en-US" altLang="ja-JP" sz="1000" dirty="0"/>
                        <a:t/>
                      </a:r>
                      <a:br>
                        <a:rPr kumimoji="1" lang="en-US" altLang="ja-JP" sz="1000" dirty="0"/>
                      </a:br>
                      <a:r>
                        <a:rPr kumimoji="1" lang="ja-JP" altLang="en-US" sz="1000" dirty="0"/>
                        <a:t>らしさ</a:t>
                      </a:r>
                    </a:p>
                  </a:txBody>
                  <a:tcPr anchor="ctr"/>
                </a:tc>
                <a:extLst>
                  <a:ext uri="{0D108BD9-81ED-4DB2-BD59-A6C34878D82A}">
                    <a16:rowId xmlns:a16="http://schemas.microsoft.com/office/drawing/2014/main" xmlns="" val="176373640"/>
                  </a:ext>
                </a:extLst>
              </a:tr>
              <a:tr h="248376">
                <a:tc>
                  <a:txBody>
                    <a:bodyPr/>
                    <a:lstStyle/>
                    <a:p>
                      <a:pPr algn="ctr"/>
                      <a:r>
                        <a:rPr kumimoji="1" lang="en-US" altLang="ja-JP" sz="1000" dirty="0"/>
                        <a:t>234</a:t>
                      </a:r>
                      <a:endParaRPr kumimoji="1" lang="ja-JP" altLang="en-US" sz="1000" dirty="0"/>
                    </a:p>
                  </a:txBody>
                  <a:tcPr anchor="ctr"/>
                </a:tc>
                <a:tc>
                  <a:txBody>
                    <a:bodyPr/>
                    <a:lstStyle/>
                    <a:p>
                      <a:pPr algn="ctr"/>
                      <a:r>
                        <a:rPr kumimoji="1" lang="en-US" altLang="ja-JP" sz="1000" dirty="0"/>
                        <a:t>45</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0.76</a:t>
                      </a:r>
                      <a:endParaRPr kumimoji="1" lang="ja-JP" altLang="en-US" sz="1000" dirty="0"/>
                    </a:p>
                  </a:txBody>
                  <a:tcPr anchor="ctr"/>
                </a:tc>
                <a:extLst>
                  <a:ext uri="{0D108BD9-81ED-4DB2-BD59-A6C34878D82A}">
                    <a16:rowId xmlns:a16="http://schemas.microsoft.com/office/drawing/2014/main" xmlns="" val="1476317080"/>
                  </a:ext>
                </a:extLst>
              </a:tr>
              <a:tr h="248376">
                <a:tc>
                  <a:txBody>
                    <a:bodyPr/>
                    <a:lstStyle/>
                    <a:p>
                      <a:pPr algn="ctr"/>
                      <a:r>
                        <a:rPr kumimoji="1" lang="en-US" altLang="ja-JP" sz="1000" dirty="0"/>
                        <a:t>235</a:t>
                      </a:r>
                      <a:endParaRPr kumimoji="1" lang="ja-JP" altLang="en-US" sz="1000" dirty="0"/>
                    </a:p>
                  </a:txBody>
                  <a:tcPr anchor="ctr"/>
                </a:tc>
                <a:tc>
                  <a:txBody>
                    <a:bodyPr/>
                    <a:lstStyle/>
                    <a:p>
                      <a:pPr algn="ctr"/>
                      <a:r>
                        <a:rPr kumimoji="1" lang="en-US" altLang="ja-JP" sz="1000" dirty="0"/>
                        <a:t>123</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0.24</a:t>
                      </a:r>
                      <a:endParaRPr kumimoji="1" lang="ja-JP" altLang="en-US" sz="1000" dirty="0"/>
                    </a:p>
                  </a:txBody>
                  <a:tcPr anchor="ctr"/>
                </a:tc>
                <a:extLst>
                  <a:ext uri="{0D108BD9-81ED-4DB2-BD59-A6C34878D82A}">
                    <a16:rowId xmlns:a16="http://schemas.microsoft.com/office/drawing/2014/main" xmlns="" val="3623704671"/>
                  </a:ext>
                </a:extLst>
              </a:tr>
              <a:tr h="248376">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tc>
                  <a:txBody>
                    <a:bodyPr/>
                    <a:lstStyle/>
                    <a:p>
                      <a:pPr algn="ctr"/>
                      <a:r>
                        <a:rPr kumimoji="1" lang="en-US" altLang="ja-JP" sz="1000" dirty="0"/>
                        <a:t>…</a:t>
                      </a:r>
                      <a:endParaRPr kumimoji="1" lang="ja-JP" altLang="en-US" sz="1000" dirty="0"/>
                    </a:p>
                  </a:txBody>
                  <a:tcPr vert="eaVert" anchor="ctr"/>
                </a:tc>
                <a:extLst>
                  <a:ext uri="{0D108BD9-81ED-4DB2-BD59-A6C34878D82A}">
                    <a16:rowId xmlns:a16="http://schemas.microsoft.com/office/drawing/2014/main" xmlns="" val="4206149035"/>
                  </a:ext>
                </a:extLst>
              </a:tr>
              <a:tr h="248376">
                <a:tc>
                  <a:txBody>
                    <a:bodyPr/>
                    <a:lstStyle/>
                    <a:p>
                      <a:pPr algn="ctr"/>
                      <a:r>
                        <a:rPr kumimoji="1" lang="en-US" altLang="ja-JP" sz="1000" dirty="0"/>
                        <a:t>645</a:t>
                      </a:r>
                      <a:endParaRPr kumimoji="1" lang="ja-JP" altLang="en-US" sz="1000" dirty="0"/>
                    </a:p>
                  </a:txBody>
                  <a:tcPr anchor="ctr"/>
                </a:tc>
                <a:tc>
                  <a:txBody>
                    <a:bodyPr/>
                    <a:lstStyle/>
                    <a:p>
                      <a:pPr algn="ctr"/>
                      <a:r>
                        <a:rPr kumimoji="1" lang="en-US" altLang="ja-JP" sz="1000" dirty="0"/>
                        <a:t>87</a:t>
                      </a:r>
                      <a:endParaRPr kumimoji="1" lang="ja-JP" altLang="en-US" sz="1000" dirty="0"/>
                    </a:p>
                  </a:txBody>
                  <a:tcPr anchor="ctr"/>
                </a:tc>
                <a:tc>
                  <a:txBody>
                    <a:bodyPr/>
                    <a:lstStyle/>
                    <a:p>
                      <a:pPr algn="ctr"/>
                      <a:r>
                        <a:rPr kumimoji="1" lang="en-US" altLang="ja-JP" sz="1000" dirty="0"/>
                        <a:t>…</a:t>
                      </a:r>
                      <a:endParaRPr kumimoji="1" lang="ja-JP" altLang="en-US" sz="1000" dirty="0"/>
                    </a:p>
                  </a:txBody>
                  <a:tcPr anchor="ctr"/>
                </a:tc>
                <a:tc>
                  <a:txBody>
                    <a:bodyPr/>
                    <a:lstStyle/>
                    <a:p>
                      <a:pPr algn="ctr"/>
                      <a:r>
                        <a:rPr kumimoji="1" lang="en-US" altLang="ja-JP" sz="1000" dirty="0"/>
                        <a:t>0.89</a:t>
                      </a:r>
                      <a:endParaRPr kumimoji="1" lang="ja-JP" altLang="en-US" sz="1000" dirty="0"/>
                    </a:p>
                  </a:txBody>
                  <a:tcPr anchor="ctr"/>
                </a:tc>
                <a:extLst>
                  <a:ext uri="{0D108BD9-81ED-4DB2-BD59-A6C34878D82A}">
                    <a16:rowId xmlns:a16="http://schemas.microsoft.com/office/drawing/2014/main" xmlns="" val="3782671275"/>
                  </a:ext>
                </a:extLst>
              </a:tr>
            </a:tbl>
          </a:graphicData>
        </a:graphic>
      </p:graphicFrame>
      <p:sp>
        <p:nvSpPr>
          <p:cNvPr id="39" name="テキスト ボックス 38">
            <a:extLst>
              <a:ext uri="{FF2B5EF4-FFF2-40B4-BE49-F238E27FC236}">
                <a16:creationId xmlns:a16="http://schemas.microsoft.com/office/drawing/2014/main" xmlns="" id="{D17D3CCF-6FB5-410F-A293-CEF1142B4EC8}"/>
              </a:ext>
            </a:extLst>
          </p:cNvPr>
          <p:cNvSpPr txBox="1"/>
          <p:nvPr/>
        </p:nvSpPr>
        <p:spPr>
          <a:xfrm>
            <a:off x="2578933" y="5045318"/>
            <a:ext cx="3219503" cy="523220"/>
          </a:xfrm>
          <a:prstGeom prst="rect">
            <a:avLst/>
          </a:prstGeom>
          <a:noFill/>
          <a:ln w="25400">
            <a:solidFill>
              <a:srgbClr val="FF0000"/>
            </a:solidFill>
          </a:ln>
        </p:spPr>
        <p:txBody>
          <a:bodyPr wrap="square" rtlCol="0" anchor="ctr">
            <a:spAutoFit/>
          </a:bodyPr>
          <a:lstStyle/>
          <a:p>
            <a:pPr algn="ctr"/>
            <a:r>
              <a:rPr lang="en-US" altLang="ja-JP" sz="2800" b="1" dirty="0">
                <a:solidFill>
                  <a:srgbClr val="FF0000"/>
                </a:solidFill>
              </a:rPr>
              <a:t>LASSO </a:t>
            </a:r>
            <a:r>
              <a:rPr lang="ja-JP" altLang="en-US" sz="2800" b="1" dirty="0">
                <a:solidFill>
                  <a:srgbClr val="FF0000"/>
                </a:solidFill>
              </a:rPr>
              <a:t>の適用</a:t>
            </a:r>
            <a:endParaRPr lang="en-US" altLang="ja-JP" sz="2400" dirty="0"/>
          </a:p>
        </p:txBody>
      </p:sp>
      <p:sp>
        <p:nvSpPr>
          <p:cNvPr id="11" name="テキスト ボックス 10">
            <a:extLst>
              <a:ext uri="{FF2B5EF4-FFF2-40B4-BE49-F238E27FC236}">
                <a16:creationId xmlns:a16="http://schemas.microsoft.com/office/drawing/2014/main" xmlns="" id="{D5379BB7-D1CC-464E-811F-C274CC9EF613}"/>
              </a:ext>
            </a:extLst>
          </p:cNvPr>
          <p:cNvSpPr txBox="1"/>
          <p:nvPr/>
        </p:nvSpPr>
        <p:spPr>
          <a:xfrm>
            <a:off x="12756" y="5835086"/>
            <a:ext cx="8421563" cy="1015663"/>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kumimoji="1" lang="ja-JP" altLang="en-US" sz="2000" dirty="0"/>
              <a:t>それぞれの非</a:t>
            </a:r>
            <a:r>
              <a:rPr lang="ja-JP" altLang="en-US" sz="2000" dirty="0"/>
              <a:t>ゼロ</a:t>
            </a:r>
            <a:r>
              <a:rPr kumimoji="1" lang="ja-JP" altLang="en-US" sz="2000" dirty="0"/>
              <a:t>として選択された説明変数の違いを比較することで、</a:t>
            </a:r>
            <a:r>
              <a:rPr kumimoji="1" lang="en-US" altLang="ja-JP" sz="2000" dirty="0"/>
              <a:t/>
            </a:r>
            <a:br>
              <a:rPr kumimoji="1" lang="en-US" altLang="ja-JP" sz="2000" dirty="0"/>
            </a:br>
            <a:r>
              <a:rPr kumimoji="1" lang="ja-JP" altLang="en-US" sz="2000" dirty="0"/>
              <a:t>スタメンと比較した</a:t>
            </a:r>
            <a:r>
              <a:rPr kumimoji="1" lang="ja-JP" altLang="en-US" sz="2000" dirty="0" smtClean="0"/>
              <a:t>シックスマンに特徴的なアクションを</a:t>
            </a:r>
            <a:r>
              <a:rPr lang="ja-JP" altLang="en-US" sz="2000" dirty="0"/>
              <a:t>検証</a:t>
            </a:r>
            <a:endParaRPr lang="en-US" altLang="ja-JP" sz="2000" dirty="0"/>
          </a:p>
          <a:p>
            <a:pPr marL="342900" indent="-342900">
              <a:buClr>
                <a:schemeClr val="accent1"/>
              </a:buClr>
              <a:buFont typeface="Arial" panose="020B0604020202020204" pitchFamily="34" charset="0"/>
              <a:buChar char="•"/>
            </a:pPr>
            <a:r>
              <a:rPr kumimoji="1" lang="ja-JP" altLang="en-US" sz="2000" dirty="0"/>
              <a:t>選択された変数を，係数が正の変数と負の変数に分けて考察</a:t>
            </a:r>
          </a:p>
        </p:txBody>
      </p:sp>
      <p:sp>
        <p:nvSpPr>
          <p:cNvPr id="12" name="正方形/長方形 11">
            <a:extLst>
              <a:ext uri="{FF2B5EF4-FFF2-40B4-BE49-F238E27FC236}">
                <a16:creationId xmlns:a16="http://schemas.microsoft.com/office/drawing/2014/main" xmlns="" id="{89E85440-3F93-4375-B30B-4A182BB24A5A}"/>
              </a:ext>
            </a:extLst>
          </p:cNvPr>
          <p:cNvSpPr/>
          <p:nvPr/>
        </p:nvSpPr>
        <p:spPr>
          <a:xfrm>
            <a:off x="627760" y="779353"/>
            <a:ext cx="7387137" cy="412730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
            <a:extLst>
              <a:ext uri="{FF2B5EF4-FFF2-40B4-BE49-F238E27FC236}">
                <a16:creationId xmlns:a16="http://schemas.microsoft.com/office/drawing/2014/main" xmlns="" id="{1351248A-AA7E-41A3-88E8-8D5F04433EC2}"/>
              </a:ext>
            </a:extLst>
          </p:cNvPr>
          <p:cNvSpPr/>
          <p:nvPr/>
        </p:nvSpPr>
        <p:spPr>
          <a:xfrm>
            <a:off x="6045689" y="4757878"/>
            <a:ext cx="628646" cy="1026968"/>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
            <a:extLst>
              <a:ext uri="{FF2B5EF4-FFF2-40B4-BE49-F238E27FC236}">
                <a16:creationId xmlns:a16="http://schemas.microsoft.com/office/drawing/2014/main" xmlns="" id="{66D4EA7C-BDDC-4FCA-9CBA-1576F532C271}"/>
              </a:ext>
            </a:extLst>
          </p:cNvPr>
          <p:cNvSpPr/>
          <p:nvPr/>
        </p:nvSpPr>
        <p:spPr>
          <a:xfrm>
            <a:off x="1703034" y="4764061"/>
            <a:ext cx="628646" cy="1026968"/>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中かっこ 39">
            <a:extLst>
              <a:ext uri="{FF2B5EF4-FFF2-40B4-BE49-F238E27FC236}">
                <a16:creationId xmlns:a16="http://schemas.microsoft.com/office/drawing/2014/main" xmlns="" id="{56E9AB16-AD6B-4942-B56F-F9347BBF22ED}"/>
              </a:ext>
            </a:extLst>
          </p:cNvPr>
          <p:cNvSpPr/>
          <p:nvPr/>
        </p:nvSpPr>
        <p:spPr>
          <a:xfrm rot="16200000">
            <a:off x="5720443" y="1639866"/>
            <a:ext cx="248148" cy="1137818"/>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xmlns="" id="{9B51B3F4-2EA5-4148-8C0B-11F9FD1CF96E}"/>
              </a:ext>
            </a:extLst>
          </p:cNvPr>
          <p:cNvSpPr txBox="1"/>
          <p:nvPr/>
        </p:nvSpPr>
        <p:spPr>
          <a:xfrm>
            <a:off x="5082511" y="1294012"/>
            <a:ext cx="1371600" cy="553998"/>
          </a:xfrm>
          <a:prstGeom prst="rect">
            <a:avLst/>
          </a:prstGeom>
          <a:noFill/>
        </p:spPr>
        <p:txBody>
          <a:bodyPr wrap="square" rtlCol="0">
            <a:spAutoFit/>
          </a:bodyPr>
          <a:lstStyle/>
          <a:p>
            <a:pPr algn="ctr"/>
            <a:r>
              <a:rPr lang="ja-JP" altLang="en-US" sz="1600" b="1" dirty="0"/>
              <a:t>説明変数</a:t>
            </a:r>
            <a:endParaRPr lang="en-US" altLang="ja-JP" sz="1600" b="1" dirty="0"/>
          </a:p>
          <a:p>
            <a:pPr algn="ctr"/>
            <a:r>
              <a:rPr lang="en-US" altLang="ja-JP" sz="1400" dirty="0"/>
              <a:t>BOX</a:t>
            </a:r>
            <a:r>
              <a:rPr lang="ja-JP" altLang="en-US" sz="1400" dirty="0"/>
              <a:t>データ</a:t>
            </a:r>
            <a:endParaRPr kumimoji="1" lang="ja-JP" altLang="en-US" sz="1400" dirty="0"/>
          </a:p>
        </p:txBody>
      </p:sp>
      <p:sp>
        <p:nvSpPr>
          <p:cNvPr id="42" name="右中かっこ 41">
            <a:extLst>
              <a:ext uri="{FF2B5EF4-FFF2-40B4-BE49-F238E27FC236}">
                <a16:creationId xmlns:a16="http://schemas.microsoft.com/office/drawing/2014/main" xmlns="" id="{449ED9B7-FC4E-4268-979A-9B0971950189}"/>
              </a:ext>
            </a:extLst>
          </p:cNvPr>
          <p:cNvSpPr/>
          <p:nvPr/>
        </p:nvSpPr>
        <p:spPr>
          <a:xfrm rot="16200000">
            <a:off x="6782851" y="1736541"/>
            <a:ext cx="248147" cy="94447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xmlns="" id="{A1434942-13BD-483C-BC75-99A23872B676}"/>
              </a:ext>
            </a:extLst>
          </p:cNvPr>
          <p:cNvSpPr txBox="1"/>
          <p:nvPr/>
        </p:nvSpPr>
        <p:spPr>
          <a:xfrm>
            <a:off x="6141424" y="1208264"/>
            <a:ext cx="1706860" cy="769441"/>
          </a:xfrm>
          <a:prstGeom prst="rect">
            <a:avLst/>
          </a:prstGeom>
          <a:noFill/>
        </p:spPr>
        <p:txBody>
          <a:bodyPr wrap="square" rtlCol="0">
            <a:spAutoFit/>
          </a:bodyPr>
          <a:lstStyle/>
          <a:p>
            <a:pPr algn="ctr"/>
            <a:r>
              <a:rPr lang="ja-JP" altLang="en-US" sz="1600" b="1" dirty="0"/>
              <a:t>被説明変数</a:t>
            </a:r>
            <a:endParaRPr lang="en-US" altLang="ja-JP" sz="1600" b="1" dirty="0"/>
          </a:p>
          <a:p>
            <a:pPr algn="ctr"/>
            <a:r>
              <a:rPr lang="ja-JP" altLang="en-US" sz="1400" dirty="0"/>
              <a:t>「スタメン</a:t>
            </a:r>
            <a:r>
              <a:rPr lang="en-US" altLang="ja-JP" sz="1400" dirty="0"/>
              <a:t/>
            </a:r>
            <a:br>
              <a:rPr lang="en-US" altLang="ja-JP" sz="1400" dirty="0"/>
            </a:br>
            <a:r>
              <a:rPr lang="ja-JP" altLang="en-US" sz="1400" dirty="0"/>
              <a:t>らしさ」</a:t>
            </a:r>
            <a:endParaRPr lang="en-US" altLang="ja-JP" sz="1400" dirty="0"/>
          </a:p>
        </p:txBody>
      </p:sp>
      <p:sp>
        <p:nvSpPr>
          <p:cNvPr id="6" name="テキスト ボックス 5">
            <a:extLst>
              <a:ext uri="{FF2B5EF4-FFF2-40B4-BE49-F238E27FC236}">
                <a16:creationId xmlns:a16="http://schemas.microsoft.com/office/drawing/2014/main" xmlns="" id="{4ECCF0C1-AA84-4A42-A787-7E19C6EE19F0}"/>
              </a:ext>
            </a:extLst>
          </p:cNvPr>
          <p:cNvSpPr txBox="1"/>
          <p:nvPr/>
        </p:nvSpPr>
        <p:spPr>
          <a:xfrm>
            <a:off x="972546" y="3892341"/>
            <a:ext cx="6848043" cy="923330"/>
          </a:xfrm>
          <a:prstGeom prst="rect">
            <a:avLst/>
          </a:prstGeom>
          <a:noFill/>
        </p:spPr>
        <p:txBody>
          <a:bodyPr wrap="square" rtlCol="0">
            <a:spAutoFit/>
          </a:bodyPr>
          <a:lstStyle/>
          <a:p>
            <a:r>
              <a:rPr lang="ja-JP" altLang="en-US" dirty="0" smtClean="0"/>
              <a:t>各説明変数の値は、</a:t>
            </a:r>
            <a:r>
              <a:rPr lang="en-US" altLang="ja-JP" dirty="0" smtClean="0"/>
              <a:t/>
            </a:r>
            <a:br>
              <a:rPr lang="en-US" altLang="ja-JP" dirty="0" smtClean="0"/>
            </a:br>
            <a:r>
              <a:rPr lang="ja-JP" altLang="en-US" dirty="0" smtClean="0"/>
              <a:t>出場時間あたりの各アクション数に変換したのち標準化した値</a:t>
            </a:r>
            <a:endParaRPr lang="en-US" altLang="ja-JP" dirty="0" smtClean="0"/>
          </a:p>
          <a:p>
            <a:pPr marL="285750" indent="-285750">
              <a:buFont typeface="Arial" charset="0"/>
              <a:buChar char="•"/>
            </a:pPr>
            <a:endParaRPr kumimoji="1" lang="ja-JP" altLang="en-US" dirty="0"/>
          </a:p>
        </p:txBody>
      </p:sp>
    </p:spTree>
    <p:extLst>
      <p:ext uri="{BB962C8B-B14F-4D97-AF65-F5344CB8AC3E}">
        <p14:creationId xmlns:p14="http://schemas.microsoft.com/office/powerpoint/2010/main" val="13090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93EF0C2-EE57-40DD-B754-BF1477FAB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17EA9DC5-4E39-462B-994E-6FF3DCD7A9BB}"/>
              </a:ext>
            </a:extLst>
          </p:cNvPr>
          <p:cNvSpPr>
            <a:spLocks noGrp="1"/>
          </p:cNvSpPr>
          <p:nvPr>
            <p:ph type="ctrTitle"/>
          </p:nvPr>
        </p:nvSpPr>
        <p:spPr>
          <a:xfrm>
            <a:off x="767442" y="965198"/>
            <a:ext cx="5074559" cy="4927601"/>
          </a:xfrm>
        </p:spPr>
        <p:txBody>
          <a:bodyPr anchor="ctr">
            <a:normAutofit/>
          </a:bodyPr>
          <a:lstStyle/>
          <a:p>
            <a:pPr algn="r"/>
            <a:r>
              <a:rPr kumimoji="1" lang="ja-JP" altLang="en-US" dirty="0"/>
              <a:t>分析結果</a:t>
            </a:r>
            <a:r>
              <a:rPr kumimoji="1" lang="en-US" altLang="ja-JP" dirty="0"/>
              <a:t>/</a:t>
            </a:r>
            <a:r>
              <a:rPr kumimoji="1" lang="ja-JP" altLang="en-US" dirty="0"/>
              <a:t>考察</a:t>
            </a:r>
          </a:p>
        </p:txBody>
      </p:sp>
      <p:sp>
        <p:nvSpPr>
          <p:cNvPr id="4" name="スライド番号プレースホルダー 4">
            <a:extLst>
              <a:ext uri="{FF2B5EF4-FFF2-40B4-BE49-F238E27FC236}">
                <a16:creationId xmlns:a16="http://schemas.microsoft.com/office/drawing/2014/main" xmlns="" id="{4F1B5DFE-714F-44E1-AC9D-2B2B45E928A9}"/>
              </a:ext>
            </a:extLst>
          </p:cNvPr>
          <p:cNvSpPr>
            <a:spLocks noGrp="1"/>
          </p:cNvSpPr>
          <p:nvPr>
            <p:ph type="sldNum" sz="quarter" idx="12"/>
          </p:nvPr>
        </p:nvSpPr>
        <p:spPr>
          <a:xfrm>
            <a:off x="8452884" y="6188766"/>
            <a:ext cx="691109" cy="486672"/>
          </a:xfrm>
        </p:spPr>
        <p:txBody>
          <a:bodyPr/>
          <a:lstStyle/>
          <a:p>
            <a:fld id="{BCD34C3C-DFC5-4330-B1CA-452264885617}" type="slidenum">
              <a:rPr kumimoji="1" lang="ja-JP" altLang="en-US" sz="3200" b="1" smtClean="0">
                <a:solidFill>
                  <a:schemeClr val="tx1"/>
                </a:solidFill>
              </a:rPr>
              <a:t>8</a:t>
            </a:fld>
            <a:endParaRPr kumimoji="1" lang="ja-JP" altLang="en-US" sz="3200" b="1" dirty="0">
              <a:solidFill>
                <a:schemeClr val="tx1"/>
              </a:solidFill>
            </a:endParaRPr>
          </a:p>
        </p:txBody>
      </p:sp>
    </p:spTree>
    <p:extLst>
      <p:ext uri="{BB962C8B-B14F-4D97-AF65-F5344CB8AC3E}">
        <p14:creationId xmlns:p14="http://schemas.microsoft.com/office/powerpoint/2010/main" val="38992667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良いプレゼンのフォント">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1430</TotalTime>
  <Words>1508</Words>
  <Application>Microsoft Macintosh PowerPoint</Application>
  <PresentationFormat>画面に合わせる (4:3)</PresentationFormat>
  <Paragraphs>384</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Cambria Math</vt:lpstr>
      <vt:lpstr>Segoe UI</vt:lpstr>
      <vt:lpstr>Wingdings</vt:lpstr>
      <vt:lpstr>メイリオ</vt:lpstr>
      <vt:lpstr>游ゴシック</vt:lpstr>
      <vt:lpstr>Arial</vt:lpstr>
      <vt:lpstr>Office テーマ</vt:lpstr>
      <vt:lpstr>LASSO回帰による シックスマンのアクションの 特徴抽出</vt:lpstr>
      <vt:lpstr>分析の背景/目的</vt:lpstr>
      <vt:lpstr>背景</vt:lpstr>
      <vt:lpstr>目的</vt:lpstr>
      <vt:lpstr>分析の手法</vt:lpstr>
      <vt:lpstr>手法</vt:lpstr>
      <vt:lpstr>手法</vt:lpstr>
      <vt:lpstr>手法</vt:lpstr>
      <vt:lpstr>分析結果/考察</vt:lpstr>
      <vt:lpstr>LASSOによる各説明変数の係数の推定結果 </vt:lpstr>
      <vt:lpstr>LASSOによる各説明変数の係数の推定結果 </vt:lpstr>
      <vt:lpstr>結果の解釈の例①</vt:lpstr>
      <vt:lpstr>結果の解釈の例②</vt:lpstr>
      <vt:lpstr>結果の解釈の例③</vt:lpstr>
      <vt:lpstr>まとめ</vt:lpstr>
      <vt:lpstr>まとめと今後の課題</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梶原裕希</dc:creator>
  <cp:lastModifiedBy>森田　仁美</cp:lastModifiedBy>
  <cp:revision>421</cp:revision>
  <cp:lastPrinted>2017-11-25T10:57:33Z</cp:lastPrinted>
  <dcterms:created xsi:type="dcterms:W3CDTF">2017-11-23T04:48:11Z</dcterms:created>
  <dcterms:modified xsi:type="dcterms:W3CDTF">2017-11-25T11:25:17Z</dcterms:modified>
</cp:coreProperties>
</file>