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30275213" cy="42803763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59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30" d="100"/>
          <a:sy n="30" d="100"/>
        </p:scale>
        <p:origin x="1236" y="24"/>
      </p:cViewPr>
      <p:guideLst>
        <p:guide orient="horz" pos="13459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kazuk\OneDrive\&#12489;&#12461;&#12517;&#12513;&#12531;&#12488;\&#12473;&#12509;&#12540;&#12484;&#12487;&#12540;&#12479;&#35299;&#26512;&#12467;&#12531;&#12506;&#12486;&#12451;&#12471;&#12519;&#12531;2017\&#25552;&#20379;&#12487;&#12540;&#12479;\17~18&#12467;&#12531;&#12506;_&#12496;&#12473;&#12465;&#12483;&#12488;&#12508;&#12540;&#12523;_14\&#21152;&#24037;&#12487;&#12540;&#12479;\&#12471;&#12483;&#12463;&#12473;&#12510;&#12531;&#25226;&#25569;\6man_every_game.xlsm" TargetMode="External"/><Relationship Id="rId4" Type="http://schemas.openxmlformats.org/officeDocument/2006/relationships/themeOverride" Target="../theme/themeOverride1.xm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'6man_player'!$C$175:$C$186</cx:f>
        <cx:lvl ptCount="12">
          <cx:pt idx="0">阿部　友和</cx:pt>
          <cx:pt idx="1">マイケル・パーカー</cx:pt>
          <cx:pt idx="2">西村　文男</cx:pt>
          <cx:pt idx="3">上江田　勇樹</cx:pt>
          <cx:pt idx="4">荒尾　岳</cx:pt>
          <cx:pt idx="5">石井　講祐</cx:pt>
          <cx:pt idx="6">原　修太</cx:pt>
          <cx:pt idx="7">小野　龍猛</cx:pt>
          <cx:pt idx="8">伊藤　俊亮</cx:pt>
          <cx:pt idx="9">富樫　勇樹</cx:pt>
          <cx:pt idx="10">ヒルトン・アームストロング</cx:pt>
          <cx:pt idx="11">タイラー・ストーン</cx:pt>
        </cx:lvl>
      </cx:strDim>
      <cx:numDim type="val">
        <cx:f>'6man_player'!$D$175:$D$186</cx:f>
        <cx:lvl ptCount="12" formatCode="G/標準">
          <cx:pt idx="0">11</cx:pt>
          <cx:pt idx="1">0</cx:pt>
          <cx:pt idx="2">2</cx:pt>
          <cx:pt idx="3">2</cx:pt>
          <cx:pt idx="4">2</cx:pt>
          <cx:pt idx="5">8</cx:pt>
          <cx:pt idx="6">17</cx:pt>
          <cx:pt idx="7">0</cx:pt>
          <cx:pt idx="8">6</cx:pt>
          <cx:pt idx="9">0</cx:pt>
          <cx:pt idx="10">0</cx:pt>
          <cx:pt idx="11">30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 sz="2400"/>
            </a:pPr>
            <a:r>
              <a:rPr lang="ja-JP" altLang="en-US" sz="2400" b="1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游ゴシック" panose="020B0400000000000000" pitchFamily="50" charset="-128"/>
              </a:rPr>
              <a:t>千葉ジェッツにおける</a:t>
            </a:r>
            <a:endParaRPr lang="en-US" altLang="ja-JP" sz="2400" b="1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游ゴシック" panose="020B0400000000000000" pitchFamily="50" charset="-128"/>
            </a:endParaRPr>
          </a:p>
          <a:p>
            <a:pPr algn="ctr" rtl="0">
              <a:defRPr sz="2400"/>
            </a:pPr>
            <a:r>
              <a:rPr lang="ja-JP" altLang="en-US" sz="2400" b="1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游ゴシック" panose="020B0400000000000000" pitchFamily="50" charset="-128"/>
              </a:rPr>
              <a:t>各選手が試合の最初に交代した回数</a:t>
            </a:r>
          </a:p>
        </cx:rich>
      </cx:tx>
    </cx:title>
    <cx:plotArea>
      <cx:plotAreaRegion>
        <cx:plotSurface>
          <cx:spPr>
            <a:ln>
              <a:solidFill>
                <a:schemeClr val="tx1"/>
              </a:solidFill>
            </a:ln>
          </cx:spPr>
        </cx:plotSurface>
        <cx:series layoutId="clusteredColumn" uniqueId="{12C17E58-DBAB-42C5-8015-1A5CAE7BAE40}" formatIdx="0">
          <cx:dataId val="0"/>
          <cx:layoutPr>
            <cx:aggregation/>
          </cx:layoutPr>
          <cx:axisId val="0"/>
        </cx:series>
        <cx:series layoutId="paretoLine" ownerIdx="0" uniqueId="{1752D2AC-5AB2-4BDC-8D6B-36083D688978}">
          <cx:axisId val="2"/>
        </cx:series>
      </cx:plotAreaRegion>
      <cx:axis id="0">
        <cx:valScaling/>
        <cx:title>
          <cx:tx>
            <cx:txData>
              <cx:v>回数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ja-JP" altLang="en-US" sz="1100" b="1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メイリオ"/>
                </a:rPr>
                <a:t>回数</a:t>
              </a:r>
            </a:p>
          </cx:txPr>
        </cx:title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b="1"/>
            </a:pPr>
            <a:endParaRPr lang="ja-JP" altLang="en-US" sz="900" b="1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Segoe UI"/>
              <a:ea typeface="メイリオ"/>
            </a:endParaRPr>
          </a:p>
        </cx:txPr>
      </cx:axis>
      <cx:axis id="1">
        <cx:catScaling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200" b="1"/>
            </a:pPr>
            <a:endParaRPr lang="ja-JP" altLang="en-US" sz="1200" b="1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Segoe UI"/>
              <a:ea typeface="メイリオ"/>
            </a:endParaRPr>
          </a:p>
        </cx:txPr>
      </cx:axis>
      <cx:axis id="2">
        <cx:valScaling max="1" min="0"/>
        <cx:title>
          <cx:tx>
            <cx:txData>
              <cx:v>頻度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100"/>
              </a:pPr>
              <a:r>
                <a:rPr lang="ja-JP" altLang="en-US" sz="1100" b="1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メイリオ"/>
                </a:rPr>
                <a:t>頻度</a:t>
              </a:r>
            </a:p>
          </cx:txPr>
        </cx:title>
        <cx:units unit="percentage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b="1"/>
            </a:pPr>
            <a:endParaRPr lang="ja-JP" altLang="en-US" sz="900" b="1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Segoe UI"/>
              <a:ea typeface="メイリオ"/>
            </a:endParaRPr>
          </a:p>
        </cx:txPr>
      </cx:axis>
    </cx:plotArea>
  </cx:chart>
  <cx:spPr>
    <a:ln>
      <a:noFill/>
    </a:ln>
  </cx:spPr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30EF-EC4D-4220-B930-394D86EFB830}" type="datetimeFigureOut">
              <a:rPr kumimoji="1" lang="ja-JP" altLang="en-US" smtClean="0"/>
              <a:t>2017/12/22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CC46-C316-41A6-8A70-7449E8B0F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76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30EF-EC4D-4220-B930-394D86EFB830}" type="datetimeFigureOut">
              <a:rPr kumimoji="1" lang="ja-JP" altLang="en-US" smtClean="0"/>
              <a:t>2017/12/22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CC46-C316-41A6-8A70-7449E8B0F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711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30EF-EC4D-4220-B930-394D86EFB830}" type="datetimeFigureOut">
              <a:rPr kumimoji="1" lang="ja-JP" altLang="en-US" smtClean="0"/>
              <a:t>2017/12/22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CC46-C316-41A6-8A70-7449E8B0F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36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30EF-EC4D-4220-B930-394D86EFB830}" type="datetimeFigureOut">
              <a:rPr kumimoji="1" lang="ja-JP" altLang="en-US" smtClean="0"/>
              <a:t>2017/12/22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CC46-C316-41A6-8A70-7449E8B0F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35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30EF-EC4D-4220-B930-394D86EFB830}" type="datetimeFigureOut">
              <a:rPr kumimoji="1" lang="ja-JP" altLang="en-US" smtClean="0"/>
              <a:t>2017/12/22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CC46-C316-41A6-8A70-7449E8B0F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67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30EF-EC4D-4220-B930-394D86EFB830}" type="datetimeFigureOut">
              <a:rPr kumimoji="1" lang="ja-JP" altLang="en-US" smtClean="0"/>
              <a:t>2017/12/22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CC46-C316-41A6-8A70-7449E8B0F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08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30EF-EC4D-4220-B930-394D86EFB830}" type="datetimeFigureOut">
              <a:rPr kumimoji="1" lang="ja-JP" altLang="en-US" smtClean="0"/>
              <a:t>2017/12/22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CC46-C316-41A6-8A70-7449E8B0F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37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30EF-EC4D-4220-B930-394D86EFB830}" type="datetimeFigureOut">
              <a:rPr kumimoji="1" lang="ja-JP" altLang="en-US" smtClean="0"/>
              <a:t>2017/12/22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CC46-C316-41A6-8A70-7449E8B0F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69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30EF-EC4D-4220-B930-394D86EFB830}" type="datetimeFigureOut">
              <a:rPr kumimoji="1" lang="ja-JP" altLang="en-US" smtClean="0"/>
              <a:t>2017/12/22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CC46-C316-41A6-8A70-7449E8B0F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259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30EF-EC4D-4220-B930-394D86EFB830}" type="datetimeFigureOut">
              <a:rPr kumimoji="1" lang="ja-JP" altLang="en-US" smtClean="0"/>
              <a:t>2017/12/22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CC46-C316-41A6-8A70-7449E8B0F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07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30EF-EC4D-4220-B930-394D86EFB830}" type="datetimeFigureOut">
              <a:rPr kumimoji="1" lang="ja-JP" altLang="en-US" smtClean="0"/>
              <a:t>2017/12/22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CC46-C316-41A6-8A70-7449E8B0F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14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630EF-EC4D-4220-B930-394D86EFB830}" type="datetimeFigureOut">
              <a:rPr kumimoji="1" lang="ja-JP" altLang="en-US" smtClean="0"/>
              <a:t>2017/12/22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8CC46-C316-41A6-8A70-7449E8B0F1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4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kumimoji="1"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kumimoji="1"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14/relationships/chartEx" Target="../charts/chartEx1.xml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56A2075-ADAB-431E-9743-2B18EDCA31E2}"/>
              </a:ext>
            </a:extLst>
          </p:cNvPr>
          <p:cNvCxnSpPr>
            <a:cxnSpLocks/>
          </p:cNvCxnSpPr>
          <p:nvPr/>
        </p:nvCxnSpPr>
        <p:spPr>
          <a:xfrm flipV="1">
            <a:off x="689141" y="5274884"/>
            <a:ext cx="2854159" cy="1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FED20312-C61E-4ED0-8F26-F08DC87C1676}"/>
              </a:ext>
            </a:extLst>
          </p:cNvPr>
          <p:cNvSpPr/>
          <p:nvPr/>
        </p:nvSpPr>
        <p:spPr>
          <a:xfrm>
            <a:off x="15743988" y="30293497"/>
            <a:ext cx="5425216" cy="16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97300990-CB8C-4464-9D69-C10314A303CC}"/>
              </a:ext>
            </a:extLst>
          </p:cNvPr>
          <p:cNvSpPr/>
          <p:nvPr/>
        </p:nvSpPr>
        <p:spPr>
          <a:xfrm>
            <a:off x="16166890" y="31004623"/>
            <a:ext cx="2643624" cy="16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4B58C3-D891-40D9-8672-ED350677E429}"/>
              </a:ext>
            </a:extLst>
          </p:cNvPr>
          <p:cNvSpPr txBox="1"/>
          <p:nvPr/>
        </p:nvSpPr>
        <p:spPr>
          <a:xfrm>
            <a:off x="15500317" y="3421553"/>
            <a:ext cx="1403526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143000" indent="-1143000">
              <a:buFont typeface="+mj-lt"/>
              <a:buAutoNum type="arabicPeriod" startAt="3"/>
            </a:pPr>
            <a:r>
              <a:rPr kumimoji="1" lang="ja-JP" altLang="en-US" sz="6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結果・考察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0EB9F31-0396-4ACE-96C9-C1B16C391A18}"/>
              </a:ext>
            </a:extLst>
          </p:cNvPr>
          <p:cNvSpPr txBox="1"/>
          <p:nvPr/>
        </p:nvSpPr>
        <p:spPr>
          <a:xfrm>
            <a:off x="683006" y="3441252"/>
            <a:ext cx="1533396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143000" indent="-1143000">
              <a:buFont typeface="+mj-lt"/>
              <a:buAutoNum type="arabicPeriod"/>
            </a:pPr>
            <a:r>
              <a:rPr kumimoji="1" lang="ja-JP" altLang="en-US" sz="6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背景・目的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5F6A6237-552E-4879-8C08-DC67CB812A0D}"/>
              </a:ext>
            </a:extLst>
          </p:cNvPr>
          <p:cNvSpPr/>
          <p:nvPr/>
        </p:nvSpPr>
        <p:spPr>
          <a:xfrm>
            <a:off x="700374" y="4237545"/>
            <a:ext cx="11661499" cy="9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BC816A94-01DC-4555-A2BC-FEE7DBB20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160" y="3450560"/>
            <a:ext cx="4985367" cy="7062605"/>
          </a:xfrm>
          <a:prstGeom prst="rect">
            <a:avLst/>
          </a:prstGeom>
        </p:spPr>
      </p:pic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8992FCF3-05BC-4E32-B27A-EEE8AF6B2AF3}"/>
              </a:ext>
            </a:extLst>
          </p:cNvPr>
          <p:cNvSpPr/>
          <p:nvPr/>
        </p:nvSpPr>
        <p:spPr>
          <a:xfrm>
            <a:off x="15475952" y="4237545"/>
            <a:ext cx="14110414" cy="9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255664D6-1218-4D04-9A3A-28B5D7D1152C}"/>
              </a:ext>
            </a:extLst>
          </p:cNvPr>
          <p:cNvSpPr/>
          <p:nvPr/>
        </p:nvSpPr>
        <p:spPr>
          <a:xfrm>
            <a:off x="22909857" y="30293499"/>
            <a:ext cx="5549539" cy="16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790EDF45-40AE-4978-A18D-46F150C38D69}"/>
              </a:ext>
            </a:extLst>
          </p:cNvPr>
          <p:cNvSpPr txBox="1"/>
          <p:nvPr/>
        </p:nvSpPr>
        <p:spPr>
          <a:xfrm>
            <a:off x="22705564" y="22393375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●ファウル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8490C4E-8943-4936-A40D-40A3C56D07F6}"/>
              </a:ext>
            </a:extLst>
          </p:cNvPr>
          <p:cNvSpPr txBox="1"/>
          <p:nvPr/>
        </p:nvSpPr>
        <p:spPr>
          <a:xfrm>
            <a:off x="15513333" y="22393375"/>
            <a:ext cx="6779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en-US" altLang="ja-JP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3P</a:t>
            </a:r>
            <a:r>
              <a:rPr kumimoji="1"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シュート</a:t>
            </a:r>
            <a:r>
              <a:rPr kumimoji="1" lang="en-US" altLang="ja-JP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(3P</a:t>
            </a:r>
            <a:r>
              <a:rPr kumimoji="1"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試投</a:t>
            </a:r>
            <a:r>
              <a:rPr kumimoji="1" lang="en-US" altLang="ja-JP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4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6" name="四角形: 角を丸くする 105">
            <a:extLst>
              <a:ext uri="{FF2B5EF4-FFF2-40B4-BE49-F238E27FC236}">
                <a16:creationId xmlns:a16="http://schemas.microsoft.com/office/drawing/2014/main" id="{A7C39A6C-2C71-40B2-B433-4D44D78F6F46}"/>
              </a:ext>
            </a:extLst>
          </p:cNvPr>
          <p:cNvSpPr/>
          <p:nvPr/>
        </p:nvSpPr>
        <p:spPr>
          <a:xfrm>
            <a:off x="2781606" y="17601836"/>
            <a:ext cx="10189498" cy="1710587"/>
          </a:xfrm>
          <a:prstGeom prst="roundRect">
            <a:avLst>
              <a:gd name="adj" fmla="val 0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E71BBD47-E4AD-4D17-9BFF-ACF72EE5EBAC}"/>
              </a:ext>
            </a:extLst>
          </p:cNvPr>
          <p:cNvSpPr/>
          <p:nvPr/>
        </p:nvSpPr>
        <p:spPr>
          <a:xfrm>
            <a:off x="5873026" y="17244977"/>
            <a:ext cx="3986158" cy="626945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B885836D-B3FB-4CE7-BA79-8DC23E573636}"/>
              </a:ext>
            </a:extLst>
          </p:cNvPr>
          <p:cNvSpPr txBox="1"/>
          <p:nvPr/>
        </p:nvSpPr>
        <p:spPr>
          <a:xfrm>
            <a:off x="5887621" y="17351131"/>
            <a:ext cx="3986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本分析の目的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9531DF9-3020-4680-BFB3-7E2CAD3FFF3F}"/>
              </a:ext>
            </a:extLst>
          </p:cNvPr>
          <p:cNvSpPr/>
          <p:nvPr/>
        </p:nvSpPr>
        <p:spPr>
          <a:xfrm>
            <a:off x="15743987" y="23018267"/>
            <a:ext cx="6373063" cy="16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EE959385-CEB8-452B-99E5-39C43941C051}"/>
              </a:ext>
            </a:extLst>
          </p:cNvPr>
          <p:cNvSpPr/>
          <p:nvPr/>
        </p:nvSpPr>
        <p:spPr>
          <a:xfrm>
            <a:off x="22912251" y="23026749"/>
            <a:ext cx="2907832" cy="16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D04706E5-CD3C-415D-9A1A-D199C8F010B6}"/>
              </a:ext>
            </a:extLst>
          </p:cNvPr>
          <p:cNvSpPr txBox="1"/>
          <p:nvPr/>
        </p:nvSpPr>
        <p:spPr>
          <a:xfrm>
            <a:off x="666623" y="26845401"/>
            <a:ext cx="13474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パラメータの絶対値に制約を加え、残差二乗和の最小化問題を解く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85A9678-8520-418B-BDA0-BDD9D9C54078}"/>
              </a:ext>
            </a:extLst>
          </p:cNvPr>
          <p:cNvSpPr/>
          <p:nvPr/>
        </p:nvSpPr>
        <p:spPr>
          <a:xfrm>
            <a:off x="-1" y="-1"/>
            <a:ext cx="30275213" cy="3125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4E80181-C384-4C18-A5B6-6685E66DB5FC}"/>
              </a:ext>
            </a:extLst>
          </p:cNvPr>
          <p:cNvSpPr txBox="1"/>
          <p:nvPr/>
        </p:nvSpPr>
        <p:spPr>
          <a:xfrm>
            <a:off x="0" y="472479"/>
            <a:ext cx="3027521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8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LASSO</a:t>
            </a:r>
            <a:r>
              <a:rPr kumimoji="1" lang="ja-JP" altLang="en-US" sz="8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回帰によるシックスマンのアクションの特徴抽出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08ECA8B-2D4B-4D02-B2B4-0BF6C0B28217}"/>
              </a:ext>
            </a:extLst>
          </p:cNvPr>
          <p:cNvSpPr txBox="1"/>
          <p:nvPr/>
        </p:nvSpPr>
        <p:spPr>
          <a:xfrm>
            <a:off x="8283309" y="2055296"/>
            <a:ext cx="21312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800" b="1" dirty="0">
                <a:solidFill>
                  <a:schemeClr val="bg1"/>
                </a:solidFill>
                <a:latin typeface="HG教科書体" panose="02020609000000000000" pitchFamily="17" charset="-128"/>
                <a:ea typeface="HG教科書体" panose="02020609000000000000" pitchFamily="17" charset="-128"/>
              </a:rPr>
              <a:t>東京大学大学院工学系研究科　神谷啓太　妹背政毅　梶原裕希　森田仁美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FA0941E-89A6-4DA3-BF4A-B061B1FD623D}"/>
              </a:ext>
            </a:extLst>
          </p:cNvPr>
          <p:cNvSpPr txBox="1"/>
          <p:nvPr/>
        </p:nvSpPr>
        <p:spPr>
          <a:xfrm>
            <a:off x="683006" y="20078743"/>
            <a:ext cx="1105276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143000" indent="-1143000">
              <a:buFont typeface="+mj-lt"/>
              <a:buAutoNum type="arabicPeriod" startAt="2"/>
            </a:pPr>
            <a:r>
              <a:rPr kumimoji="1" lang="ja-JP" altLang="en-US" sz="6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分析手法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6" name="グラフ 25">
                <a:extLst>
                  <a:ext uri="{FF2B5EF4-FFF2-40B4-BE49-F238E27FC236}">
                    <a16:creationId xmlns:a16="http://schemas.microsoft.com/office/drawing/2014/main" id="{B7B57C7C-259A-4B8E-A551-905F5EEF6F3A}"/>
                  </a:ext>
                </a:extLst>
              </p:cNvPr>
              <p:cNvGraphicFramePr/>
              <p:nvPr>
                <p:extLst/>
              </p:nvPr>
            </p:nvGraphicFramePr>
            <p:xfrm>
              <a:off x="1481740" y="11724584"/>
              <a:ext cx="12803922" cy="538389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6" name="グラフ 25">
                <a:extLst>
                  <a:ext uri="{FF2B5EF4-FFF2-40B4-BE49-F238E27FC236}">
                    <a16:creationId xmlns:a16="http://schemas.microsoft.com/office/drawing/2014/main" id="{B7B57C7C-259A-4B8E-A551-905F5EEF6F3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1740" y="11724584"/>
                <a:ext cx="12803922" cy="5383894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D2B75E9-9D79-4314-B8C5-AFF71858E07E}"/>
              </a:ext>
            </a:extLst>
          </p:cNvPr>
          <p:cNvSpPr txBox="1"/>
          <p:nvPr/>
        </p:nvSpPr>
        <p:spPr>
          <a:xfrm>
            <a:off x="8615502" y="10540779"/>
            <a:ext cx="7372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kumimoji="1" lang="ja-JP" altLang="en-US" sz="2400" b="1" dirty="0">
                <a:solidFill>
                  <a:srgbClr val="FF0000"/>
                </a:solidFill>
                <a:latin typeface="Segoe UI"/>
                <a:ea typeface="メイリオ"/>
              </a:rPr>
              <a:t>タイラー・ストーン選手</a:t>
            </a:r>
            <a:endParaRPr kumimoji="1" lang="en-US" altLang="ja-JP" sz="2400" b="1" dirty="0">
              <a:solidFill>
                <a:srgbClr val="FF0000"/>
              </a:solidFill>
              <a:latin typeface="Segoe UI"/>
              <a:ea typeface="メイリオ"/>
            </a:endParaRPr>
          </a:p>
          <a:p>
            <a:pPr algn="ctr" defTabSz="914400"/>
            <a:r>
              <a:rPr kumimoji="1" lang="ja-JP" altLang="en-US" sz="2000" dirty="0">
                <a:solidFill>
                  <a:prstClr val="black"/>
                </a:solidFill>
                <a:latin typeface="Segoe UI"/>
                <a:ea typeface="メイリオ"/>
              </a:rPr>
              <a:t>（</a:t>
            </a:r>
            <a:r>
              <a:rPr kumimoji="1" lang="en-US" altLang="ja-JP" sz="2000" dirty="0">
                <a:solidFill>
                  <a:prstClr val="black"/>
                </a:solidFill>
                <a:latin typeface="Segoe UI"/>
                <a:ea typeface="メイリオ"/>
              </a:rPr>
              <a:t> </a:t>
            </a:r>
            <a:r>
              <a:rPr kumimoji="1" lang="ja-JP" altLang="en-US" sz="2000" i="1" u="sng" dirty="0">
                <a:solidFill>
                  <a:srgbClr val="FF0000"/>
                </a:solidFill>
                <a:latin typeface="Segoe UI"/>
                <a:ea typeface="メイリオ"/>
              </a:rPr>
              <a:t>ベスト・シックスマン賞</a:t>
            </a:r>
            <a:r>
              <a:rPr kumimoji="1" lang="en-US" altLang="ja-JP" sz="2000" dirty="0">
                <a:solidFill>
                  <a:prstClr val="black"/>
                </a:solidFill>
                <a:latin typeface="Segoe UI"/>
                <a:ea typeface="メイリオ"/>
              </a:rPr>
              <a:t>2016-17</a:t>
            </a:r>
            <a:r>
              <a:rPr kumimoji="1" lang="ja-JP" altLang="en-US" sz="2000" dirty="0">
                <a:solidFill>
                  <a:prstClr val="black"/>
                </a:solidFill>
                <a:latin typeface="Segoe UI"/>
                <a:ea typeface="メイリオ"/>
              </a:rPr>
              <a:t>シーズン）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5B7C287-BC8F-4745-96DF-08A2AC1E28EF}"/>
              </a:ext>
            </a:extLst>
          </p:cNvPr>
          <p:cNvSpPr/>
          <p:nvPr/>
        </p:nvSpPr>
        <p:spPr>
          <a:xfrm rot="3600000">
            <a:off x="1863271" y="15692802"/>
            <a:ext cx="436418" cy="1368066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1673DD2-0DD8-4755-B91A-759F6D68097F}"/>
              </a:ext>
            </a:extLst>
          </p:cNvPr>
          <p:cNvSpPr txBox="1"/>
          <p:nvPr/>
        </p:nvSpPr>
        <p:spPr>
          <a:xfrm>
            <a:off x="11328160" y="9730450"/>
            <a:ext cx="3447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kumimoji="1" lang="en-US" altLang="ja-JP" sz="1200" dirty="0">
                <a:solidFill>
                  <a:schemeClr val="bg1"/>
                </a:solidFill>
                <a:latin typeface="Segoe UI"/>
                <a:ea typeface="メイリオ"/>
              </a:rPr>
              <a:t>http://www.bbspirits.com/column/b170505/</a:t>
            </a:r>
            <a:endParaRPr kumimoji="1" lang="ja-JP" altLang="en-US" sz="1200" dirty="0">
              <a:solidFill>
                <a:schemeClr val="bg1"/>
              </a:solidFill>
              <a:latin typeface="Segoe UI"/>
              <a:ea typeface="メイリオ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99F4ED9-DE4B-4337-A59B-547588BCAB72}"/>
                  </a:ext>
                </a:extLst>
              </p:cNvPr>
              <p:cNvSpPr txBox="1"/>
              <p:nvPr/>
            </p:nvSpPr>
            <p:spPr>
              <a:xfrm>
                <a:off x="683006" y="22390317"/>
                <a:ext cx="14134176" cy="2185214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4000" b="1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LASSO</a:t>
                </a:r>
                <a:r>
                  <a:rPr lang="en-US" altLang="ja-JP" sz="3600" b="1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</a:t>
                </a:r>
                <a:r>
                  <a:rPr lang="en-US" altLang="ja-JP" sz="28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(Least Absolute Shrinkage Selection Operator,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8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正則化</a:t>
                </a:r>
                <a:r>
                  <a:rPr lang="en-US" altLang="ja-JP" sz="28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ja-JP" altLang="en-US" sz="32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データのスパース性を仮定する回帰分析の手法</a:t>
                </a:r>
                <a:endPara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ja-JP" altLang="en-US" sz="32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モデルの精度を保ちながら、</a:t>
                </a:r>
                <a:r>
                  <a:rPr lang="ja-JP" altLang="en-US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説明変数を自動的に選択</a:t>
                </a:r>
                <a:endParaRPr lang="en-US" altLang="ja-JP" sz="32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ja-JP" altLang="en-US" sz="32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高次元なデータから効率よく有用な情報を抽出</a:t>
                </a:r>
                <a:endPara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99F4ED9-DE4B-4337-A59B-547588BCA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06" y="22390317"/>
                <a:ext cx="14134176" cy="2185214"/>
              </a:xfrm>
              <a:prstGeom prst="rect">
                <a:avLst/>
              </a:prstGeom>
              <a:blipFill>
                <a:blip r:embed="rId5"/>
                <a:stretch>
                  <a:fillRect l="-1465" t="-4444" b="-8056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998C5239-F16F-4697-8B93-97CC55DD7C1B}"/>
              </a:ext>
            </a:extLst>
          </p:cNvPr>
          <p:cNvSpPr/>
          <p:nvPr/>
        </p:nvSpPr>
        <p:spPr>
          <a:xfrm>
            <a:off x="5963584" y="29837701"/>
            <a:ext cx="8791882" cy="114143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lIns="108000" tIns="108000" rIns="108000" bIns="108000" anchor="b" anchorCtr="1">
            <a:spAutoFit/>
          </a:bodyPr>
          <a:lstStyle/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統計的・客観的な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変数選択</a:t>
            </a:r>
            <a:endParaRPr lang="en-US" altLang="ja-JP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正則化項の性質によりパラメータが０になりやすい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A391871-554C-4881-A007-DA5F4E2F35D6}"/>
              </a:ext>
            </a:extLst>
          </p:cNvPr>
          <p:cNvSpPr txBox="1"/>
          <p:nvPr/>
        </p:nvSpPr>
        <p:spPr>
          <a:xfrm>
            <a:off x="10755175" y="29349194"/>
            <a:ext cx="1732558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正則化項</a:t>
            </a:r>
            <a:endParaRPr lang="en-US" altLang="ja-JP" sz="2400" b="1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B89A1F2A-F34D-4BBB-AC96-EC7035F788A0}"/>
                  </a:ext>
                </a:extLst>
              </p:cNvPr>
              <p:cNvSpPr txBox="1"/>
              <p:nvPr/>
            </p:nvSpPr>
            <p:spPr>
              <a:xfrm>
                <a:off x="2715335" y="24805383"/>
                <a:ext cx="10336733" cy="5304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3200" b="0" i="0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ja-JP" sz="3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200" i="1">
                          <a:latin typeface="Cambria Math" charset="0"/>
                        </a:rPr>
                        <m:t>+</m:t>
                      </m:r>
                      <m:r>
                        <a:rPr lang="en-US" altLang="ja-JP" sz="3200" b="0" i="1" smtClean="0">
                          <a:latin typeface="Cambria Math" charset="0"/>
                        </a:rPr>
                        <m:t>…+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𝑞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charset="0"/>
                        </a:rPr>
                        <m:t> (</m:t>
                      </m:r>
                      <m:r>
                        <a:rPr lang="en-US" altLang="ja-JP" sz="3200" b="0" i="1" smtClean="0">
                          <a:latin typeface="Cambria Math" charset="0"/>
                        </a:rPr>
                        <m:t>𝑖</m:t>
                      </m:r>
                      <m:r>
                        <a:rPr lang="en-US" altLang="ja-JP" sz="3200" b="0" i="1" smtClean="0">
                          <a:latin typeface="Cambria Math" charset="0"/>
                        </a:rPr>
                        <m:t>=1,2,…,</m:t>
                      </m:r>
                      <m:r>
                        <a:rPr lang="en-US" altLang="ja-JP" sz="3200" b="0" i="1" smtClean="0">
                          <a:latin typeface="Cambria Math" charset="0"/>
                        </a:rPr>
                        <m:t>𝑛</m:t>
                      </m:r>
                      <m:r>
                        <a:rPr lang="en-US" altLang="ja-JP" sz="3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altLang="ja-JP" sz="3200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B89A1F2A-F34D-4BBB-AC96-EC7035F78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335" y="24805383"/>
                <a:ext cx="10336733" cy="5304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9A2A6BDA-24A5-463D-A661-80D9D3C59D0B}"/>
                  </a:ext>
                </a:extLst>
              </p:cNvPr>
              <p:cNvSpPr txBox="1"/>
              <p:nvPr/>
            </p:nvSpPr>
            <p:spPr>
              <a:xfrm>
                <a:off x="3649308" y="25563005"/>
                <a:ext cx="9541628" cy="10608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ja-JP" sz="3200" i="1">
                            <a:latin typeface="Cambria Math" charset="0"/>
                          </a:rPr>
                          <m:t>𝑖</m:t>
                        </m:r>
                        <m:r>
                          <a:rPr lang="en-US" altLang="ja-JP" sz="32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ja-JP" sz="32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ja-JP" sz="3200" i="1">
                            <a:latin typeface="Cambria Math" charset="0"/>
                          </a:rPr>
                          <m:t>𝑖</m:t>
                        </m:r>
                        <m:r>
                          <a:rPr lang="en-US" altLang="ja-JP" sz="32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ja-JP" sz="3200" b="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ja-JP" sz="3200" i="1">
                            <a:latin typeface="Cambria Math" charset="0"/>
                          </a:rPr>
                          <m:t>𝑖</m:t>
                        </m:r>
                        <m:r>
                          <a:rPr lang="en-US" altLang="ja-JP" sz="3200" b="0" i="1" smtClean="0">
                            <a:latin typeface="Cambria Math" charset="0"/>
                          </a:rPr>
                          <m:t>𝑞</m:t>
                        </m:r>
                      </m:sub>
                    </m:sSub>
                    <m:r>
                      <a:rPr lang="en-US" altLang="ja-JP" sz="3200" b="0" i="1" smtClean="0">
                        <a:latin typeface="Cambria Math" charset="0"/>
                      </a:rPr>
                      <m:t> </m:t>
                    </m:r>
                    <m:r>
                      <a:rPr lang="en-US" altLang="ja-JP" sz="3200" i="1">
                        <a:latin typeface="Cambria Math" charset="0"/>
                      </a:rPr>
                      <m:t>: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ja-JP" altLang="en-US" sz="32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説明変数</a:t>
                </a:r>
                <a:r>
                  <a:rPr lang="ja-JP" altLang="en-US" sz="3200" dirty="0"/>
                  <a:t>　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3200" b="0" i="1" smtClean="0">
                        <a:latin typeface="Cambria Math" charset="0"/>
                      </a:rPr>
                      <m:t> :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ja-JP" altLang="en-US" sz="32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被説明変数</a:t>
                </a:r>
                <a:endPara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lang="en-US" altLang="ja-JP" sz="32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 smtClean="0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altLang="ja-JP" sz="3200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altLang="ja-JP" sz="32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altLang="ja-JP" sz="32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ja-JP" sz="3200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altLang="ja-JP" sz="3200" i="1">
                            <a:latin typeface="Cambria Math" charset="0"/>
                          </a:rPr>
                          <m:t>𝑞</m:t>
                        </m:r>
                      </m:sub>
                    </m:sSub>
                    <m:r>
                      <a:rPr lang="en-US" altLang="ja-JP" sz="3200" i="1">
                        <a:latin typeface="Cambria Math" charset="0"/>
                      </a:rPr>
                      <m:t> :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ja-JP" altLang="en-US" sz="32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パラメーター</a:t>
                </a:r>
                <a:endPara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9A2A6BDA-24A5-463D-A661-80D9D3C59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308" y="25563005"/>
                <a:ext cx="9541628" cy="1060803"/>
              </a:xfrm>
              <a:prstGeom prst="rect">
                <a:avLst/>
              </a:prstGeom>
              <a:blipFill>
                <a:blip r:embed="rId7"/>
                <a:stretch>
                  <a:fillRect t="-8046" b="-224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コンテンツ プレースホルダー 2">
            <a:extLst>
              <a:ext uri="{FF2B5EF4-FFF2-40B4-BE49-F238E27FC236}">
                <a16:creationId xmlns:a16="http://schemas.microsoft.com/office/drawing/2014/main" id="{C8588E84-5F5C-4741-BE02-7D381CA37DE3}"/>
              </a:ext>
            </a:extLst>
          </p:cNvPr>
          <p:cNvSpPr txBox="1">
            <a:spLocks/>
          </p:cNvSpPr>
          <p:nvPr/>
        </p:nvSpPr>
        <p:spPr>
          <a:xfrm>
            <a:off x="723667" y="24794355"/>
            <a:ext cx="2207709" cy="424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kumimoji="1"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kumimoji="1"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kumimoji="1"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kumimoji="1"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kumimoji="1"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kumimoji="1"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kumimoji="1"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kumimoji="1"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kumimoji="1"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/>
            </a:pP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回帰式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0ECCF532-5C28-48EA-B90E-35ED74CE7B87}"/>
                  </a:ext>
                </a:extLst>
              </p:cNvPr>
              <p:cNvSpPr txBox="1"/>
              <p:nvPr/>
            </p:nvSpPr>
            <p:spPr>
              <a:xfrm>
                <a:off x="5622934" y="27621448"/>
                <a:ext cx="6959574" cy="15955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altLang="ja-JP" sz="2800" b="0" i="0" smtClean="0"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ja-JP" sz="2800" b="0" i="1" smtClean="0">
                                  <a:latin typeface="Cambria Math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mr-IN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s-I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ja-JP" sz="28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altLang="ja-JP" sz="2800" i="1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ja-JP" sz="2800" i="1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800" i="1">
                                                  <a:latin typeface="Cambria Math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8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sz="28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800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800" i="1">
                                                  <a:latin typeface="Cambria Math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sz="28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is-I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ja-JP" sz="2800" i="1">
                                                  <a:latin typeface="Cambria Math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ja-JP" sz="2800" i="1">
                                                  <a:latin typeface="Cambria Math" charset="0"/>
                                                </a:rPr>
                                                <m:t>=0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ja-JP" sz="2800" i="1">
                                                  <a:latin typeface="Cambria Math" charset="0"/>
                                                </a:rPr>
                                                <m:t>𝑞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ja-JP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2800" i="1">
                                                      <a:latin typeface="Cambria Math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2800" i="1">
                                                      <a:latin typeface="Cambria Math" charset="0"/>
                                                    </a:rPr>
                                                    <m:t>𝑖𝑗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altLang="ja-JP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2800" i="1">
                                                      <a:latin typeface="Cambria Math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2800" i="1">
                                                      <a:latin typeface="Cambria Math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ja-JP" sz="28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ja-JP" sz="2800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altLang="ja-JP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  <m:nary>
                                <m:naryPr>
                                  <m:chr m:val="∑"/>
                                  <m:ctrlPr>
                                    <a:rPr lang="is-I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ja-JP" sz="2800" i="1">
                                      <a:latin typeface="Cambria Math" charset="0"/>
                                    </a:rPr>
                                    <m:t>𝑗</m:t>
                                  </m:r>
                                  <m:r>
                                    <a:rPr lang="en-US" altLang="ja-JP" sz="2800" i="1">
                                      <a:latin typeface="Cambria Math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ja-JP" sz="2800" i="1">
                                      <a:latin typeface="Cambria Math" charset="0"/>
                                    </a:rPr>
                                    <m:t>𝑞</m:t>
                                  </m:r>
                                </m:sup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hr-HR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800" i="1">
                                              <a:latin typeface="Cambria Math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8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altLang="ja-JP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0ECCF532-5C28-48EA-B90E-35ED74CE7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934" y="27621448"/>
                <a:ext cx="6959574" cy="15955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図 61">
            <a:extLst>
              <a:ext uri="{FF2B5EF4-FFF2-40B4-BE49-F238E27FC236}">
                <a16:creationId xmlns:a16="http://schemas.microsoft.com/office/drawing/2014/main" id="{9131E6C2-4C2D-4425-9B3E-8041D38AEC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26" y="27787457"/>
            <a:ext cx="4438885" cy="2570207"/>
          </a:xfrm>
          <a:prstGeom prst="rect">
            <a:avLst/>
          </a:prstGeom>
        </p:spPr>
      </p:pic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690B1AA5-681E-4686-BCED-5FEB2C2351EF}"/>
              </a:ext>
            </a:extLst>
          </p:cNvPr>
          <p:cNvCxnSpPr>
            <a:cxnSpLocks/>
          </p:cNvCxnSpPr>
          <p:nvPr/>
        </p:nvCxnSpPr>
        <p:spPr>
          <a:xfrm>
            <a:off x="10849121" y="29194935"/>
            <a:ext cx="154466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コンテンツ プレースホルダー 2">
            <a:extLst>
              <a:ext uri="{FF2B5EF4-FFF2-40B4-BE49-F238E27FC236}">
                <a16:creationId xmlns:a16="http://schemas.microsoft.com/office/drawing/2014/main" id="{63F2FE6B-A026-48C5-8588-C4F8DB66CC27}"/>
              </a:ext>
            </a:extLst>
          </p:cNvPr>
          <p:cNvSpPr txBox="1">
            <a:spLocks/>
          </p:cNvSpPr>
          <p:nvPr/>
        </p:nvSpPr>
        <p:spPr>
          <a:xfrm>
            <a:off x="1826550" y="30597198"/>
            <a:ext cx="2024053" cy="386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次元の場合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9DCDD0B5-AE59-4834-A110-B99412688FDE}"/>
                  </a:ext>
                </a:extLst>
              </p:cNvPr>
              <p:cNvSpPr txBox="1"/>
              <p:nvPr/>
            </p:nvSpPr>
            <p:spPr>
              <a:xfrm>
                <a:off x="995125" y="39694719"/>
                <a:ext cx="13478311" cy="1033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200" b="1" u="sng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「シックスマンらしさ」</a:t>
                </a:r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該当する</m:t>
                        </m:r>
                        <m:r>
                          <a:rPr lang="ja-JP" altLang="en-US" sz="3200" i="1" smtClean="0">
                            <a:latin typeface="Cambria Math" panose="02040503050406030204" pitchFamily="18" charset="0"/>
                          </a:rPr>
                          <m:t>選手が</m:t>
                        </m:r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試合の</m:t>
                        </m:r>
                        <m:r>
                          <a:rPr lang="ja-JP" altLang="en-US" sz="3200" i="1" smtClean="0">
                            <a:latin typeface="Cambria Math" panose="02040503050406030204" pitchFamily="18" charset="0"/>
                          </a:rPr>
                          <m:t>最初に</m:t>
                        </m:r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交代した</m:t>
                        </m:r>
                        <m:r>
                          <a:rPr lang="ja-JP" altLang="en-US" sz="3200" i="1" smtClean="0">
                            <a:latin typeface="Cambria Math" panose="02040503050406030204" pitchFamily="18" charset="0"/>
                          </a:rPr>
                          <m:t>回数</m:t>
                        </m:r>
                      </m:num>
                      <m:den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該当</m:t>
                        </m:r>
                        <m:r>
                          <a:rPr lang="ja-JP" altLang="en-US" sz="3200" i="1" smtClean="0">
                            <a:latin typeface="Cambria Math" panose="02040503050406030204" pitchFamily="18" charset="0"/>
                          </a:rPr>
                          <m:t>する</m:t>
                        </m:r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選手が</m:t>
                        </m:r>
                        <m:r>
                          <a:rPr lang="ja-JP" altLang="en-US" sz="3200" i="1" smtClean="0">
                            <a:latin typeface="Cambria Math" panose="02040503050406030204" pitchFamily="18" charset="0"/>
                          </a:rPr>
                          <m:t>出た</m:t>
                        </m:r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試合の</m:t>
                        </m:r>
                        <m:r>
                          <a:rPr lang="ja-JP" altLang="en-US" sz="3200" i="1" smtClean="0">
                            <a:latin typeface="Cambria Math" panose="02040503050406030204" pitchFamily="18" charset="0"/>
                          </a:rPr>
                          <m:t>回数</m:t>
                        </m:r>
                      </m:den>
                    </m:f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9DCDD0B5-AE59-4834-A110-B99412688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125" y="39694719"/>
                <a:ext cx="13478311" cy="1033296"/>
              </a:xfrm>
              <a:prstGeom prst="rect">
                <a:avLst/>
              </a:prstGeom>
              <a:blipFill>
                <a:blip r:embed="rId10"/>
                <a:stretch>
                  <a:fillRect l="-1131" b="-41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3A652BBB-D93C-4261-B375-6F36124159EA}"/>
                  </a:ext>
                </a:extLst>
              </p:cNvPr>
              <p:cNvSpPr txBox="1"/>
              <p:nvPr/>
            </p:nvSpPr>
            <p:spPr>
              <a:xfrm>
                <a:off x="1792297" y="41025738"/>
                <a:ext cx="12113811" cy="1033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200" b="1" u="sng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「スタメンらしさ」</a:t>
                </a:r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該当する</m:t>
                        </m:r>
                        <m:r>
                          <a:rPr lang="ja-JP" altLang="en-US" sz="3200" i="1" smtClean="0">
                            <a:latin typeface="Cambria Math" panose="02040503050406030204" pitchFamily="18" charset="0"/>
                          </a:rPr>
                          <m:t>選手が</m:t>
                        </m:r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試合</m:t>
                        </m:r>
                        <m:r>
                          <a:rPr lang="ja-JP" altLang="en-US" sz="3200" i="1" smtClean="0">
                            <a:latin typeface="Cambria Math" panose="02040503050406030204" pitchFamily="18" charset="0"/>
                          </a:rPr>
                          <m:t>に</m:t>
                        </m:r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スタメン</m:t>
                        </m:r>
                        <m:r>
                          <a:rPr lang="ja-JP" altLang="en-US" sz="3200" i="1" smtClean="0">
                            <a:latin typeface="Cambria Math" panose="02040503050406030204" pitchFamily="18" charset="0"/>
                          </a:rPr>
                          <m:t>で</m:t>
                        </m:r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出た</m:t>
                        </m:r>
                        <m:r>
                          <a:rPr lang="ja-JP" altLang="en-US" sz="3200" i="1" smtClean="0">
                            <a:latin typeface="Cambria Math" panose="02040503050406030204" pitchFamily="18" charset="0"/>
                          </a:rPr>
                          <m:t>回数</m:t>
                        </m:r>
                      </m:num>
                      <m:den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該当</m:t>
                        </m:r>
                        <m:r>
                          <a:rPr lang="ja-JP" altLang="en-US" sz="3200" i="1" smtClean="0">
                            <a:latin typeface="Cambria Math" panose="02040503050406030204" pitchFamily="18" charset="0"/>
                          </a:rPr>
                          <m:t>する</m:t>
                        </m:r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選手が</m:t>
                        </m:r>
                        <m:r>
                          <a:rPr lang="ja-JP" altLang="en-US" sz="3200" i="1" smtClean="0">
                            <a:latin typeface="Cambria Math" panose="02040503050406030204" pitchFamily="18" charset="0"/>
                          </a:rPr>
                          <m:t>出た</m:t>
                        </m:r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試合の</m:t>
                        </m:r>
                        <m:r>
                          <a:rPr lang="ja-JP" altLang="en-US" sz="3200" i="1" smtClean="0">
                            <a:latin typeface="Cambria Math" panose="02040503050406030204" pitchFamily="18" charset="0"/>
                          </a:rPr>
                          <m:t>回数</m:t>
                        </m:r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3A652BBB-D93C-4261-B375-6F3612415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97" y="41025738"/>
                <a:ext cx="12113811" cy="1033296"/>
              </a:xfrm>
              <a:prstGeom prst="rect">
                <a:avLst/>
              </a:prstGeom>
              <a:blipFill>
                <a:blip r:embed="rId11"/>
                <a:stretch>
                  <a:fillRect l="-1258" b="-41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9" name="表 68">
            <a:extLst>
              <a:ext uri="{FF2B5EF4-FFF2-40B4-BE49-F238E27FC236}">
                <a16:creationId xmlns:a16="http://schemas.microsoft.com/office/drawing/2014/main" id="{6DE83CC8-A615-402C-B601-714331124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858161"/>
              </p:ext>
            </p:extLst>
          </p:nvPr>
        </p:nvGraphicFramePr>
        <p:xfrm>
          <a:off x="15897443" y="4810721"/>
          <a:ext cx="13662110" cy="15956790"/>
        </p:xfrm>
        <a:graphic>
          <a:graphicData uri="http://schemas.openxmlformats.org/drawingml/2006/table">
            <a:tbl>
              <a:tblPr/>
              <a:tblGrid>
                <a:gridCol w="6836258">
                  <a:extLst>
                    <a:ext uri="{9D8B030D-6E8A-4147-A177-3AD203B41FA5}">
                      <a16:colId xmlns:a16="http://schemas.microsoft.com/office/drawing/2014/main" val="4165452426"/>
                    </a:ext>
                  </a:extLst>
                </a:gridCol>
                <a:gridCol w="3512967">
                  <a:extLst>
                    <a:ext uri="{9D8B030D-6E8A-4147-A177-3AD203B41FA5}">
                      <a16:colId xmlns:a16="http://schemas.microsoft.com/office/drawing/2014/main" val="1476510686"/>
                    </a:ext>
                  </a:extLst>
                </a:gridCol>
                <a:gridCol w="3312885">
                  <a:extLst>
                    <a:ext uri="{9D8B030D-6E8A-4147-A177-3AD203B41FA5}">
                      <a16:colId xmlns:a16="http://schemas.microsoft.com/office/drawing/2014/main" val="2372658699"/>
                    </a:ext>
                  </a:extLst>
                </a:gridCol>
              </a:tblGrid>
              <a:tr h="681457">
                <a:tc rowSpan="2">
                  <a:txBody>
                    <a:bodyPr/>
                    <a:lstStyle/>
                    <a:p>
                      <a:pPr algn="l" fontAlgn="ctr"/>
                      <a:endParaRPr lang="ja-JP" altLang="en-US" sz="4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3917" marR="13917" marT="1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40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回帰係数</a:t>
                      </a:r>
                    </a:p>
                  </a:txBody>
                  <a:tcPr marL="13917" marR="13917" marT="13917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36945"/>
                  </a:ext>
                </a:extLst>
              </a:tr>
              <a:tr h="681457"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シックスマン</a:t>
                      </a:r>
                    </a:p>
                  </a:txBody>
                  <a:tcPr marL="13917" marR="13917" marT="13917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スタメン</a:t>
                      </a:r>
                    </a:p>
                  </a:txBody>
                  <a:tcPr marL="13917" marR="13917" marT="1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668824"/>
                  </a:ext>
                </a:extLst>
              </a:tr>
              <a:tr h="66335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8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得点</a:t>
                      </a:r>
                    </a:p>
                  </a:txBody>
                  <a:tcPr marL="13917" marR="13917" marT="1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7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3917" marR="13917" marT="13917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7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3917" marR="13917" marT="1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7004333"/>
                  </a:ext>
                </a:extLst>
              </a:tr>
              <a:tr h="6633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38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3P</a:t>
                      </a:r>
                      <a:r>
                        <a:rPr lang="ja-JP" altLang="en-US" sz="38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成功</a:t>
                      </a:r>
                    </a:p>
                  </a:txBody>
                  <a:tcPr marL="13917" marR="13917" marT="1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7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3917" marR="13917" marT="13917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7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3917" marR="13917" marT="1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329422"/>
                  </a:ext>
                </a:extLst>
              </a:tr>
              <a:tr h="6633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3800" b="1" i="0" u="sng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3P</a:t>
                      </a:r>
                      <a:r>
                        <a:rPr lang="ja-JP" altLang="en-US" sz="3800" b="1" i="0" u="sng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試投</a:t>
                      </a:r>
                    </a:p>
                  </a:txBody>
                  <a:tcPr marL="13917" marR="13917" marT="1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700" b="1" i="0" u="none" strike="noStrike" dirty="0">
                          <a:solidFill>
                            <a:srgbClr val="0061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0.01592</a:t>
                      </a:r>
                    </a:p>
                  </a:txBody>
                  <a:tcPr marL="13917" marR="13917" marT="13917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700" b="1" i="0" u="none" strike="noStrike" dirty="0">
                          <a:solidFill>
                            <a:srgbClr val="9C0006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-0.03053</a:t>
                      </a:r>
                    </a:p>
                  </a:txBody>
                  <a:tcPr marL="13917" marR="13917" marT="1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170903"/>
                  </a:ext>
                </a:extLst>
              </a:tr>
              <a:tr h="6633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38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2P</a:t>
                      </a:r>
                      <a:r>
                        <a:rPr lang="ja-JP" altLang="en-US" sz="38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成功</a:t>
                      </a:r>
                    </a:p>
                  </a:txBody>
                  <a:tcPr marL="13917" marR="13917" marT="1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7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3917" marR="13917" marT="13917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7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3917" marR="13917" marT="1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053262"/>
                  </a:ext>
                </a:extLst>
              </a:tr>
              <a:tr h="6633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38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2P</a:t>
                      </a:r>
                      <a:r>
                        <a:rPr lang="ja-JP" altLang="en-US" sz="38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試投</a:t>
                      </a:r>
                    </a:p>
                  </a:txBody>
                  <a:tcPr marL="13917" marR="13917" marT="1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7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3917" marR="13917" marT="13917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7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3917" marR="13917" marT="1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441754"/>
                  </a:ext>
                </a:extLst>
              </a:tr>
              <a:tr h="66335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8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ダンク</a:t>
                      </a:r>
                    </a:p>
                  </a:txBody>
                  <a:tcPr marL="13917" marR="13917" marT="1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700" b="1" i="0" u="none" strike="noStrike" dirty="0">
                          <a:solidFill>
                            <a:srgbClr val="0061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0.00099</a:t>
                      </a:r>
                    </a:p>
                  </a:txBody>
                  <a:tcPr marL="13917" marR="13917" marT="13917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7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3917" marR="13917" marT="1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306789"/>
                  </a:ext>
                </a:extLst>
              </a:tr>
              <a:tr h="66335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8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フリースロー成功</a:t>
                      </a:r>
                    </a:p>
                  </a:txBody>
                  <a:tcPr marL="13917" marR="13917" marT="1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700" b="1" i="0" u="none" strike="noStrike" dirty="0">
                          <a:solidFill>
                            <a:srgbClr val="9C0006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-0.00914</a:t>
                      </a:r>
                    </a:p>
                  </a:txBody>
                  <a:tcPr marL="13917" marR="13917" marT="13917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7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3917" marR="13917" marT="1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531850"/>
                  </a:ext>
                </a:extLst>
              </a:tr>
              <a:tr h="66335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8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フリースロー試投</a:t>
                      </a:r>
                    </a:p>
                  </a:txBody>
                  <a:tcPr marL="13917" marR="13917" marT="1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7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3917" marR="13917" marT="13917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7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3917" marR="13917" marT="1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8831031"/>
                  </a:ext>
                </a:extLst>
              </a:tr>
              <a:tr h="66335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800" b="1" i="0" u="sng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ファウル</a:t>
                      </a:r>
                    </a:p>
                  </a:txBody>
                  <a:tcPr marL="13917" marR="13917" marT="1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700" b="1" i="0" u="none" strike="noStrike" dirty="0">
                          <a:solidFill>
                            <a:srgbClr val="0061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0.01882</a:t>
                      </a:r>
                    </a:p>
                  </a:txBody>
                  <a:tcPr marL="13917" marR="13917" marT="13917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700" b="1" i="0" u="none" strike="noStrike" dirty="0">
                          <a:solidFill>
                            <a:srgbClr val="9C0006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-0.08816</a:t>
                      </a:r>
                    </a:p>
                  </a:txBody>
                  <a:tcPr marL="13917" marR="13917" marT="1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55306"/>
                  </a:ext>
                </a:extLst>
              </a:tr>
              <a:tr h="66335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8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被ファウル</a:t>
                      </a:r>
                    </a:p>
                  </a:txBody>
                  <a:tcPr marL="13917" marR="13917" marT="1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7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3917" marR="13917" marT="13917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7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3917" marR="13917" marT="1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927495"/>
                  </a:ext>
                </a:extLst>
              </a:tr>
              <a:tr h="66335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8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オフェンスリバウンド</a:t>
                      </a:r>
                    </a:p>
                  </a:txBody>
                  <a:tcPr marL="13917" marR="13917" marT="1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700" b="1" i="0" u="none" strike="noStrike" dirty="0">
                          <a:solidFill>
                            <a:srgbClr val="0061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0.02428</a:t>
                      </a:r>
                    </a:p>
                  </a:txBody>
                  <a:tcPr marL="13917" marR="13917" marT="13917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7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3917" marR="13917" marT="1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771672"/>
                  </a:ext>
                </a:extLst>
              </a:tr>
              <a:tr h="66335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8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ディフェンスリバウンド</a:t>
                      </a:r>
                    </a:p>
                  </a:txBody>
                  <a:tcPr marL="13917" marR="13917" marT="1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7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3917" marR="13917" marT="13917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7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3917" marR="13917" marT="1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793333"/>
                  </a:ext>
                </a:extLst>
              </a:tr>
              <a:tr h="66335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8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トータルリバウンド</a:t>
                      </a:r>
                    </a:p>
                  </a:txBody>
                  <a:tcPr marL="13917" marR="13917" marT="1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7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3917" marR="13917" marT="13917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7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3917" marR="13917" marT="1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658342"/>
                  </a:ext>
                </a:extLst>
              </a:tr>
              <a:tr h="66335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8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ターンオーバー</a:t>
                      </a:r>
                    </a:p>
                  </a:txBody>
                  <a:tcPr marL="13917" marR="13917" marT="1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7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3917" marR="13917" marT="13917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7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3917" marR="13917" marT="1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641605"/>
                  </a:ext>
                </a:extLst>
              </a:tr>
              <a:tr h="66335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8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アシスト</a:t>
                      </a:r>
                    </a:p>
                  </a:txBody>
                  <a:tcPr marL="13917" marR="13917" marT="1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7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3917" marR="13917" marT="13917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700" b="1" i="0" u="none" strike="noStrike" dirty="0">
                          <a:solidFill>
                            <a:srgbClr val="0061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0.01108</a:t>
                      </a:r>
                    </a:p>
                  </a:txBody>
                  <a:tcPr marL="13917" marR="13917" marT="1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639567"/>
                  </a:ext>
                </a:extLst>
              </a:tr>
              <a:tr h="66335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8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スティール</a:t>
                      </a:r>
                    </a:p>
                  </a:txBody>
                  <a:tcPr marL="13917" marR="13917" marT="1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7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3917" marR="13917" marT="13917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7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3917" marR="13917" marT="1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010219"/>
                  </a:ext>
                </a:extLst>
              </a:tr>
              <a:tr h="66335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800" b="1" i="0" u="sng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ブロックショット</a:t>
                      </a:r>
                    </a:p>
                  </a:txBody>
                  <a:tcPr marL="13917" marR="13917" marT="1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700" b="1" i="0" u="none" strike="noStrike" dirty="0">
                          <a:solidFill>
                            <a:srgbClr val="9C0006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-0.01548</a:t>
                      </a:r>
                    </a:p>
                  </a:txBody>
                  <a:tcPr marL="13917" marR="13917" marT="13917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700" b="1" i="0" u="none" strike="noStrike" dirty="0">
                          <a:solidFill>
                            <a:srgbClr val="0061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0.01361</a:t>
                      </a:r>
                    </a:p>
                  </a:txBody>
                  <a:tcPr marL="13917" marR="13917" marT="1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211312"/>
                  </a:ext>
                </a:extLst>
              </a:tr>
              <a:tr h="66335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8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被ブロックショット</a:t>
                      </a:r>
                    </a:p>
                  </a:txBody>
                  <a:tcPr marL="13917" marR="13917" marT="1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7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3917" marR="13917" marT="13917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700" b="1" i="0" u="none" strike="noStrike" dirty="0">
                          <a:solidFill>
                            <a:srgbClr val="9C0006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-0.00395</a:t>
                      </a:r>
                    </a:p>
                  </a:txBody>
                  <a:tcPr marL="13917" marR="13917" marT="1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352957"/>
                  </a:ext>
                </a:extLst>
              </a:tr>
              <a:tr h="66335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8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ファストブレイクポイント</a:t>
                      </a:r>
                    </a:p>
                  </a:txBody>
                  <a:tcPr marL="13917" marR="13917" marT="1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7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3917" marR="13917" marT="13917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700" b="1" i="0" u="none" strike="noStrike" dirty="0">
                          <a:solidFill>
                            <a:srgbClr val="9C0006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-0.01923</a:t>
                      </a:r>
                    </a:p>
                  </a:txBody>
                  <a:tcPr marL="13917" marR="13917" marT="1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48812"/>
                  </a:ext>
                </a:extLst>
              </a:tr>
              <a:tr h="66335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8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ポイントフロムターンオーバー</a:t>
                      </a:r>
                    </a:p>
                  </a:txBody>
                  <a:tcPr marL="13917" marR="13917" marT="1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7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3917" marR="13917" marT="13917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7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3917" marR="13917" marT="1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239843"/>
                  </a:ext>
                </a:extLst>
              </a:tr>
              <a:tr h="66335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8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2P</a:t>
                      </a:r>
                      <a:r>
                        <a:rPr lang="ja-JP" altLang="en-US" sz="38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インサイドポイント</a:t>
                      </a:r>
                    </a:p>
                  </a:txBody>
                  <a:tcPr marL="13917" marR="13917" marT="1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7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3917" marR="13917" marT="13917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7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13917" marR="13917" marT="1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706365"/>
                  </a:ext>
                </a:extLst>
              </a:tr>
              <a:tr h="66335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800" b="1" i="0" u="sng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セカンドチャンスポイント</a:t>
                      </a:r>
                    </a:p>
                  </a:txBody>
                  <a:tcPr marL="13917" marR="13917" marT="1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700" b="1" i="0" u="none" strike="noStrike" dirty="0">
                          <a:solidFill>
                            <a:srgbClr val="0061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0.00103</a:t>
                      </a:r>
                    </a:p>
                  </a:txBody>
                  <a:tcPr marL="13917" marR="13917" marT="13917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700" b="1" i="0" u="none" strike="noStrike" dirty="0">
                          <a:solidFill>
                            <a:srgbClr val="9C0006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-0.00678</a:t>
                      </a:r>
                    </a:p>
                  </a:txBody>
                  <a:tcPr marL="13917" marR="13917" marT="139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801531"/>
                  </a:ext>
                </a:extLst>
              </a:tr>
            </a:tbl>
          </a:graphicData>
        </a:graphic>
      </p:graphicFrame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A683401-FA7B-40F6-B819-86EE568FC0C2}"/>
              </a:ext>
            </a:extLst>
          </p:cNvPr>
          <p:cNvSpPr txBox="1"/>
          <p:nvPr/>
        </p:nvSpPr>
        <p:spPr>
          <a:xfrm>
            <a:off x="15505857" y="23511125"/>
            <a:ext cx="68202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エリア外から放つシュートであり、得点手段として重要なアクション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スタメン→負</a:t>
            </a:r>
            <a:endParaRPr lang="en-US" altLang="ja-JP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3P</a:t>
            </a: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シュートを試みることではなく、エリア内に侵入して着実な試合展開を構築することが必要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シックスマン→正</a:t>
            </a:r>
            <a:endParaRPr lang="en-US" altLang="ja-JP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３</a:t>
            </a: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シュートを起点とした戦術変更の役割が求められている可能性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868332C-C09B-4ED4-A221-B7AC2D89F2CB}"/>
              </a:ext>
            </a:extLst>
          </p:cNvPr>
          <p:cNvSpPr txBox="1"/>
          <p:nvPr/>
        </p:nvSpPr>
        <p:spPr>
          <a:xfrm>
            <a:off x="22687062" y="23504540"/>
            <a:ext cx="729131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一般的にはチームに不利な状況をもたらすため避けるべきアクション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スタメン→負</a:t>
            </a:r>
            <a:endParaRPr lang="en-US" altLang="ja-JP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より少ないファウル環境の下で有利　な状況を作る堅実なプレーが必要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シックスマン→正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プレーを中断させ、新しい戦況を作るきっかけとして重要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61DBE44E-C336-498D-AF36-6E44FFA0382F}"/>
              </a:ext>
            </a:extLst>
          </p:cNvPr>
          <p:cNvSpPr txBox="1"/>
          <p:nvPr/>
        </p:nvSpPr>
        <p:spPr>
          <a:xfrm>
            <a:off x="22716250" y="31578169"/>
            <a:ext cx="6848523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一般的には相手のシュートを弾き、得点を阻止するアクション</a:t>
            </a:r>
            <a:endParaRPr lang="en-US" altLang="ja-JP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スタメン→正</a:t>
            </a:r>
            <a:endParaRPr lang="en-US" altLang="ja-JP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シュートをブロックすることで相手の得点チャンスが減るため重要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シックスマン→負</a:t>
            </a:r>
            <a:endParaRPr lang="en-US" altLang="ja-JP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負という結果は説明できず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65E64BC-63F8-4D58-A7D2-F4FA3639375D}"/>
              </a:ext>
            </a:extLst>
          </p:cNvPr>
          <p:cNvSpPr txBox="1"/>
          <p:nvPr/>
        </p:nvSpPr>
        <p:spPr>
          <a:xfrm>
            <a:off x="683006" y="37552461"/>
            <a:ext cx="140724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シックスマン・スタメンを完全に分離することは困難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同じ選手が、試合によってシックスマンとして起用されたり、スタメンとして起用されたりする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「シックスマンらしさ」・「スタメンらしさ」を定義し設定</a:t>
            </a:r>
          </a:p>
        </p:txBody>
      </p:sp>
      <p:sp>
        <p:nvSpPr>
          <p:cNvPr id="82" name="コンテンツ プレースホルダー 2">
            <a:extLst>
              <a:ext uri="{FF2B5EF4-FFF2-40B4-BE49-F238E27FC236}">
                <a16:creationId xmlns:a16="http://schemas.microsoft.com/office/drawing/2014/main" id="{04E8E7DC-A0AC-4F03-8D3E-D62C8D87B0BE}"/>
              </a:ext>
            </a:extLst>
          </p:cNvPr>
          <p:cNvSpPr txBox="1">
            <a:spLocks/>
          </p:cNvSpPr>
          <p:nvPr/>
        </p:nvSpPr>
        <p:spPr>
          <a:xfrm>
            <a:off x="666624" y="21484322"/>
            <a:ext cx="13686714" cy="7896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kumimoji="1"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kumimoji="1"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kumimoji="1"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kumimoji="1"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kumimoji="1"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kumimoji="1"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kumimoji="1"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kumimoji="1"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kumimoji="1"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ja-JP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2.1. LASSO</a:t>
            </a:r>
            <a:endParaRPr lang="en-US" altLang="ja-JP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9" name="コンテンツ プレースホルダー 2">
            <a:extLst>
              <a:ext uri="{FF2B5EF4-FFF2-40B4-BE49-F238E27FC236}">
                <a16:creationId xmlns:a16="http://schemas.microsoft.com/office/drawing/2014/main" id="{CB37FCA0-FE74-46AB-9799-013981B76873}"/>
              </a:ext>
            </a:extLst>
          </p:cNvPr>
          <p:cNvSpPr txBox="1">
            <a:spLocks/>
          </p:cNvSpPr>
          <p:nvPr/>
        </p:nvSpPr>
        <p:spPr>
          <a:xfrm>
            <a:off x="712194" y="36440141"/>
            <a:ext cx="13641143" cy="7896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kumimoji="1"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kumimoji="1"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kumimoji="1"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kumimoji="1"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kumimoji="1"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kumimoji="1"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kumimoji="1"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kumimoji="1"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kumimoji="1"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ja-JP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2.3. </a:t>
            </a:r>
            <a:r>
              <a:rPr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被説明変数の設定</a:t>
            </a:r>
            <a:endParaRPr lang="en-US" altLang="ja-JP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6EB599F5-51FF-4145-887F-318986438ACC}"/>
              </a:ext>
            </a:extLst>
          </p:cNvPr>
          <p:cNvSpPr txBox="1"/>
          <p:nvPr/>
        </p:nvSpPr>
        <p:spPr>
          <a:xfrm>
            <a:off x="15513333" y="31604226"/>
            <a:ext cx="681274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一度目のシュート失敗後に獲得した得点であり、攻撃を着実に得点に繋げる点で重要なアクション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スタメン→負</a:t>
            </a:r>
            <a:endParaRPr lang="en-US" altLang="ja-JP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負という結果は説明できず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シックスマン→正</a:t>
            </a:r>
          </a:p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セカンドチャンスを決めきることで、一度シュートを失敗したことによる悪い流れを断ち切ることが必要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19ECC338-B8A1-4860-B75C-923775955FF1}"/>
              </a:ext>
            </a:extLst>
          </p:cNvPr>
          <p:cNvSpPr txBox="1"/>
          <p:nvPr/>
        </p:nvSpPr>
        <p:spPr>
          <a:xfrm>
            <a:off x="15500535" y="38178165"/>
            <a:ext cx="1406270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143000" indent="-1143000">
              <a:buFont typeface="+mj-lt"/>
              <a:buAutoNum type="arabicPeriod" startAt="4"/>
            </a:pPr>
            <a:r>
              <a:rPr kumimoji="1" lang="ja-JP" altLang="en-US" sz="6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まとめ</a:t>
            </a: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D98F8CCE-F599-4822-8BD1-747DE9A5EC96}"/>
              </a:ext>
            </a:extLst>
          </p:cNvPr>
          <p:cNvSpPr txBox="1"/>
          <p:nvPr/>
        </p:nvSpPr>
        <p:spPr>
          <a:xfrm>
            <a:off x="15544079" y="39520398"/>
            <a:ext cx="139775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被説明変数として「シックスマンらしさ」と「スタメンらしさ」を定義し、</a:t>
            </a: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LASSO </a:t>
            </a: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を適用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シックスマン</a:t>
            </a: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とスタメンを</a:t>
            </a:r>
            <a:r>
              <a:rPr lang="ja-JP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区別する</a:t>
            </a: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特徴的なアクションとして、３</a:t>
            </a: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試投・ファウル・セカンドチャンスポイント・ブロックショットを抽出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抽出した各アクションに対して、シックスマンに求められる役割を考察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0FFFC18-1566-49BC-96E7-A173EA7A3188}"/>
              </a:ext>
            </a:extLst>
          </p:cNvPr>
          <p:cNvSpPr/>
          <p:nvPr/>
        </p:nvSpPr>
        <p:spPr>
          <a:xfrm>
            <a:off x="15523665" y="21151387"/>
            <a:ext cx="1250845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▶正負の異なる</a:t>
            </a:r>
            <a:r>
              <a:rPr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en-US" sz="4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つの</a:t>
            </a: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変数に着目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コンテンツ プレースホルダー 2">
            <a:extLst>
              <a:ext uri="{FF2B5EF4-FFF2-40B4-BE49-F238E27FC236}">
                <a16:creationId xmlns:a16="http://schemas.microsoft.com/office/drawing/2014/main" id="{A1C63365-57BD-4B02-A6DA-09B04F317870}"/>
              </a:ext>
            </a:extLst>
          </p:cNvPr>
          <p:cNvSpPr txBox="1">
            <a:spLocks/>
          </p:cNvSpPr>
          <p:nvPr/>
        </p:nvSpPr>
        <p:spPr>
          <a:xfrm>
            <a:off x="2775702" y="17937024"/>
            <a:ext cx="10180807" cy="147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スタメンと比較したシックスマンに</a:t>
            </a:r>
            <a:endParaRPr lang="en-US" altLang="ja-JP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buNone/>
            </a:pPr>
            <a:r>
              <a:rPr lang="ja-JP" altLang="en-US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特徴的なアクションを抽出したい</a:t>
            </a:r>
            <a:endParaRPr lang="en-US" altLang="ja-JP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E6407A10-B5A8-4AAD-A0B9-CE0E63E4A9D3}"/>
              </a:ext>
            </a:extLst>
          </p:cNvPr>
          <p:cNvSpPr txBox="1"/>
          <p:nvPr/>
        </p:nvSpPr>
        <p:spPr>
          <a:xfrm>
            <a:off x="688847" y="5408158"/>
            <a:ext cx="9212779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kumimoji="1" lang="ja-JP" altLang="en-US" sz="3200" dirty="0">
                <a:solidFill>
                  <a:sysClr val="windowText" lastClr="000000"/>
                </a:solidFill>
                <a:latin typeface="Segoe UI"/>
                <a:ea typeface="メイリオ"/>
              </a:rPr>
              <a:t>スターティングメンバー（スタメン）と同様に重要な役割を果たす選手</a:t>
            </a:r>
            <a:endParaRPr kumimoji="1" lang="en-US" altLang="ja-JP" sz="3200" dirty="0">
              <a:solidFill>
                <a:sysClr val="windowText" lastClr="000000"/>
              </a:solidFill>
              <a:latin typeface="Segoe UI"/>
              <a:ea typeface="メイリオ"/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kumimoji="1" lang="ja-JP" altLang="en-US" sz="3200" dirty="0">
                <a:solidFill>
                  <a:sysClr val="windowText" lastClr="000000"/>
                </a:solidFill>
                <a:latin typeface="Segoe UI"/>
                <a:ea typeface="メイリオ"/>
              </a:rPr>
              <a:t>スタメン</a:t>
            </a:r>
            <a:r>
              <a:rPr kumimoji="1" lang="en-US" altLang="ja-JP" sz="3200" dirty="0">
                <a:solidFill>
                  <a:sysClr val="windowText" lastClr="000000"/>
                </a:solidFill>
                <a:latin typeface="Segoe UI"/>
                <a:ea typeface="メイリオ"/>
              </a:rPr>
              <a:t>5</a:t>
            </a:r>
            <a:r>
              <a:rPr kumimoji="1" lang="ja-JP" altLang="en-US" sz="3200" dirty="0">
                <a:solidFill>
                  <a:sysClr val="windowText" lastClr="000000"/>
                </a:solidFill>
                <a:latin typeface="Segoe UI"/>
                <a:ea typeface="メイリオ"/>
              </a:rPr>
              <a:t>人の次の存在</a:t>
            </a:r>
            <a:endParaRPr kumimoji="1" lang="en-US" altLang="ja-JP" sz="3200" dirty="0">
              <a:solidFill>
                <a:sysClr val="windowText" lastClr="000000"/>
              </a:solidFill>
              <a:latin typeface="Segoe UI"/>
              <a:ea typeface="メイリオ"/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>
                <a:solidFill>
                  <a:prstClr val="black"/>
                </a:solidFill>
                <a:latin typeface="Segoe UI"/>
                <a:ea typeface="メイリオ"/>
              </a:rPr>
              <a:t>役割：試合の流れ・テンポを変える</a:t>
            </a:r>
            <a:br>
              <a:rPr lang="en-US" altLang="ja-JP" sz="3200" dirty="0">
                <a:solidFill>
                  <a:prstClr val="black"/>
                </a:solidFill>
                <a:latin typeface="Segoe UI"/>
                <a:ea typeface="メイリオ"/>
              </a:rPr>
            </a:br>
            <a:r>
              <a:rPr lang="ja-JP" altLang="en-US" sz="3200" dirty="0">
                <a:solidFill>
                  <a:prstClr val="black"/>
                </a:solidFill>
                <a:latin typeface="Segoe UI"/>
                <a:ea typeface="メイリオ"/>
              </a:rPr>
              <a:t>→漠然としている</a:t>
            </a:r>
            <a:br>
              <a:rPr lang="en-US" altLang="ja-JP" sz="3200" dirty="0">
                <a:solidFill>
                  <a:prstClr val="black"/>
                </a:solidFill>
                <a:latin typeface="Segoe UI"/>
                <a:ea typeface="メイリオ"/>
              </a:rPr>
            </a:br>
            <a:r>
              <a:rPr lang="ja-JP" altLang="en-US" sz="3200" dirty="0">
                <a:solidFill>
                  <a:prstClr val="black"/>
                </a:solidFill>
                <a:latin typeface="Segoe UI"/>
                <a:ea typeface="メイリオ"/>
              </a:rPr>
              <a:t>→実際にどういうアクションでその役割を</a:t>
            </a:r>
            <a:br>
              <a:rPr lang="en-US" altLang="ja-JP" sz="3200" dirty="0">
                <a:solidFill>
                  <a:prstClr val="black"/>
                </a:solidFill>
                <a:latin typeface="Segoe UI"/>
                <a:ea typeface="メイリオ"/>
              </a:rPr>
            </a:br>
            <a:r>
              <a:rPr lang="ja-JP" altLang="en-US" sz="3200" dirty="0">
                <a:solidFill>
                  <a:prstClr val="black"/>
                </a:solidFill>
                <a:latin typeface="Segoe UI"/>
                <a:ea typeface="メイリオ"/>
              </a:rPr>
              <a:t>　果たしているのか分からない</a:t>
            </a:r>
            <a:endParaRPr lang="en-US" altLang="ja-JP" sz="32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具体的なアクションを抽出することによる</a:t>
            </a:r>
            <a:b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選手・観客のメリット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選手：重点的に練習するべきプレーが分かる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観客：シックスマンの登場時に注目するべきプレーが分かる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" name="コンテンツ プレースホルダー 2">
            <a:extLst>
              <a:ext uri="{FF2B5EF4-FFF2-40B4-BE49-F238E27FC236}">
                <a16:creationId xmlns:a16="http://schemas.microsoft.com/office/drawing/2014/main" id="{116D79C4-A2CC-4558-98C7-1E9B499586B9}"/>
              </a:ext>
            </a:extLst>
          </p:cNvPr>
          <p:cNvSpPr txBox="1">
            <a:spLocks/>
          </p:cNvSpPr>
          <p:nvPr/>
        </p:nvSpPr>
        <p:spPr>
          <a:xfrm>
            <a:off x="666623" y="31360362"/>
            <a:ext cx="13654057" cy="7896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kumimoji="1"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kumimoji="1"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kumimoji="1"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kumimoji="1"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kumimoji="1"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kumimoji="1"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kumimoji="1"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kumimoji="1"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kumimoji="1"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ja-JP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2.2. </a:t>
            </a:r>
            <a:r>
              <a:rPr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用いた説明変数</a:t>
            </a:r>
            <a:endParaRPr lang="en-US" altLang="ja-JP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D15E05E-EA37-4BCC-8854-43EA0632745B}"/>
              </a:ext>
            </a:extLst>
          </p:cNvPr>
          <p:cNvSpPr txBox="1"/>
          <p:nvPr/>
        </p:nvSpPr>
        <p:spPr>
          <a:xfrm>
            <a:off x="683006" y="32541533"/>
            <a:ext cx="141115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BOX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各選手のシュート数等のスタッツを試合毎に記録したもの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分析の上で、以下の操作を行った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各選手毎に出場した全試合の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BOX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データを集計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選手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502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人のうち、出場時間が上位半分以上の選手のデータを選択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シュート数といった各アクション数を出場時間当たりの値に変換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各アクション毎にデータを標準化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75731A9-ABC7-4E14-9BF4-F4B7C6BFCE19}"/>
              </a:ext>
            </a:extLst>
          </p:cNvPr>
          <p:cNvCxnSpPr>
            <a:cxnSpLocks/>
          </p:cNvCxnSpPr>
          <p:nvPr/>
        </p:nvCxnSpPr>
        <p:spPr>
          <a:xfrm>
            <a:off x="15484682" y="29318932"/>
            <a:ext cx="14074871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5F86FAFE-2EA2-40F5-8532-C61E432AB43E}"/>
              </a:ext>
            </a:extLst>
          </p:cNvPr>
          <p:cNvCxnSpPr>
            <a:cxnSpLocks/>
          </p:cNvCxnSpPr>
          <p:nvPr/>
        </p:nvCxnSpPr>
        <p:spPr>
          <a:xfrm flipV="1">
            <a:off x="22469483" y="22497338"/>
            <a:ext cx="0" cy="1481603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96F6894-8AEA-4F37-B9A9-9B99646DCEF2}"/>
              </a:ext>
            </a:extLst>
          </p:cNvPr>
          <p:cNvSpPr/>
          <p:nvPr/>
        </p:nvSpPr>
        <p:spPr>
          <a:xfrm>
            <a:off x="15897443" y="7476511"/>
            <a:ext cx="13688923" cy="680748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A8094BF-8C80-4A3D-92A9-58D3127C5019}"/>
              </a:ext>
            </a:extLst>
          </p:cNvPr>
          <p:cNvSpPr/>
          <p:nvPr/>
        </p:nvSpPr>
        <p:spPr>
          <a:xfrm>
            <a:off x="15897443" y="11457432"/>
            <a:ext cx="13688923" cy="680748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3732A690-83C9-4C66-88AF-F0415EA547D3}"/>
              </a:ext>
            </a:extLst>
          </p:cNvPr>
          <p:cNvSpPr/>
          <p:nvPr/>
        </p:nvSpPr>
        <p:spPr>
          <a:xfrm>
            <a:off x="15897443" y="16773913"/>
            <a:ext cx="13688923" cy="680748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B99DE27-9CB7-4791-A0CA-EF44CAE38EB0}"/>
              </a:ext>
            </a:extLst>
          </p:cNvPr>
          <p:cNvSpPr/>
          <p:nvPr/>
        </p:nvSpPr>
        <p:spPr>
          <a:xfrm>
            <a:off x="15897443" y="20091268"/>
            <a:ext cx="13688923" cy="680748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BAC4B8D7-7A1A-4989-A972-30ED8BF91A23}"/>
              </a:ext>
            </a:extLst>
          </p:cNvPr>
          <p:cNvSpPr/>
          <p:nvPr/>
        </p:nvSpPr>
        <p:spPr>
          <a:xfrm>
            <a:off x="15475952" y="39108318"/>
            <a:ext cx="14110414" cy="9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B0454565-2469-40A5-8F3F-AE2B2BA098FB}"/>
              </a:ext>
            </a:extLst>
          </p:cNvPr>
          <p:cNvSpPr/>
          <p:nvPr/>
        </p:nvSpPr>
        <p:spPr>
          <a:xfrm>
            <a:off x="706768" y="21087226"/>
            <a:ext cx="14110414" cy="9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556F63F8-858E-4288-AEC9-52E6610EBE1B}"/>
              </a:ext>
            </a:extLst>
          </p:cNvPr>
          <p:cNvSpPr txBox="1"/>
          <p:nvPr/>
        </p:nvSpPr>
        <p:spPr>
          <a:xfrm>
            <a:off x="22705564" y="29675615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●ブロックショット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C1AECA9-A2F9-4104-BB5F-E7EF1CDC001D}"/>
              </a:ext>
            </a:extLst>
          </p:cNvPr>
          <p:cNvSpPr txBox="1"/>
          <p:nvPr/>
        </p:nvSpPr>
        <p:spPr>
          <a:xfrm>
            <a:off x="15513333" y="29679669"/>
            <a:ext cx="61474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●セカンドチャンス</a:t>
            </a:r>
            <a:endParaRPr kumimoji="1" lang="en-US" altLang="ja-JP" sz="4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ポイント</a:t>
            </a:r>
          </a:p>
        </p:txBody>
      </p:sp>
      <p:sp>
        <p:nvSpPr>
          <p:cNvPr id="111" name="コンテンツ プレースホルダー 2">
            <a:extLst>
              <a:ext uri="{FF2B5EF4-FFF2-40B4-BE49-F238E27FC236}">
                <a16:creationId xmlns:a16="http://schemas.microsoft.com/office/drawing/2014/main" id="{9F989A41-368C-427D-A46B-B691DA3529A7}"/>
              </a:ext>
            </a:extLst>
          </p:cNvPr>
          <p:cNvSpPr txBox="1">
            <a:spLocks/>
          </p:cNvSpPr>
          <p:nvPr/>
        </p:nvSpPr>
        <p:spPr>
          <a:xfrm>
            <a:off x="715660" y="4780495"/>
            <a:ext cx="8050611" cy="766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シックスマン</a:t>
            </a:r>
            <a:endParaRPr kumimoji="1" lang="en-US" altLang="ja-JP" sz="3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0671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kumimoji="1" sz="9600"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良いプレゼンのフォント">
    <a:majorFont>
      <a:latin typeface="Segoe UI"/>
      <a:ea typeface="メイリオ"/>
      <a:cs typeface=""/>
    </a:majorFont>
    <a:minorFont>
      <a:latin typeface="Segoe UI"/>
      <a:ea typeface="メイリオ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2039</TotalTime>
  <Words>708</Words>
  <Application>Microsoft Office PowerPoint</Application>
  <PresentationFormat>ユーザー設定</PresentationFormat>
  <Paragraphs>159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3" baseType="lpstr">
      <vt:lpstr>HG教科書体</vt:lpstr>
      <vt:lpstr>メイリオ</vt:lpstr>
      <vt:lpstr>游ゴシック</vt:lpstr>
      <vt:lpstr>游ゴシック Light</vt:lpstr>
      <vt:lpstr>Arial</vt:lpstr>
      <vt:lpstr>Calibri</vt:lpstr>
      <vt:lpstr>Calibri Light</vt:lpstr>
      <vt:lpstr>Cambria Math</vt:lpstr>
      <vt:lpstr>Mangal</vt:lpstr>
      <vt:lpstr>Segoe UI</vt:lpstr>
      <vt:lpstr>Wingdings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妹背政毅</dc:creator>
  <cp:lastModifiedBy> </cp:lastModifiedBy>
  <cp:revision>362</cp:revision>
  <cp:lastPrinted>2017-12-19T10:21:44Z</cp:lastPrinted>
  <dcterms:created xsi:type="dcterms:W3CDTF">2017-12-18T06:32:36Z</dcterms:created>
  <dcterms:modified xsi:type="dcterms:W3CDTF">2017-12-22T11:44:39Z</dcterms:modified>
</cp:coreProperties>
</file>