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9"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40" d="100"/>
          <a:sy n="40" d="100"/>
        </p:scale>
        <p:origin x="30" y="-3426"/>
      </p:cViewPr>
      <p:guideLst>
        <p:guide orient="horz" pos="13459"/>
        <p:guide pos="9535"/>
      </p:guideLst>
    </p:cSldViewPr>
  </p:slideViewPr>
  <p:notesTextViewPr>
    <p:cViewPr>
      <p:scale>
        <a:sx n="1" d="1"/>
        <a:sy n="1" d="1"/>
      </p:scale>
      <p:origin x="0" y="0"/>
    </p:cViewPr>
  </p:notesTextViewPr>
  <p:gridSpacing cx="1800000" cy="1800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azuk\OneDrive\&#12489;&#12461;&#12517;&#12513;&#12531;&#12488;\&#12473;&#12509;&#12540;&#12484;&#12487;&#12540;&#12479;&#35299;&#26512;&#12467;&#12531;&#12506;&#12486;&#12451;&#12471;&#12519;&#12531;2017\&#25552;&#20379;&#12487;&#12540;&#12479;\17~18&#12467;&#12531;&#12506;_&#12496;&#12473;&#12465;&#12483;&#12488;&#12508;&#12540;&#12523;_14\&#21152;&#24037;&#12487;&#12540;&#12479;\&#12471;&#12483;&#12463;&#12473;&#12510;&#12531;&#25226;&#25569;\6man_every_game.xlsm" TargetMode="External"/><Relationship Id="rId4" Type="http://schemas.openxmlformats.org/officeDocument/2006/relationships/themeOverride" Target="../theme/themeOverride1.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'6man_player'!$C$175:$C$186</cx:f>
        <cx:lvl ptCount="12">
          <cx:pt idx="0">阿部　友和</cx:pt>
          <cx:pt idx="1">マイケル・パーカー</cx:pt>
          <cx:pt idx="2">西村　文男</cx:pt>
          <cx:pt idx="3">上江田　勇樹</cx:pt>
          <cx:pt idx="4">荒尾　岳</cx:pt>
          <cx:pt idx="5">石井　講祐</cx:pt>
          <cx:pt idx="6">原　修太</cx:pt>
          <cx:pt idx="7">小野　龍猛</cx:pt>
          <cx:pt idx="8">伊藤　俊亮</cx:pt>
          <cx:pt idx="9">富樫　勇樹</cx:pt>
          <cx:pt idx="10">ヒルトン・アームストロング</cx:pt>
          <cx:pt idx="11">タイラー・ストーン</cx:pt>
        </cx:lvl>
      </cx:strDim>
      <cx:numDim type="val">
        <cx:f>'6man_player'!$D$175:$D$186</cx:f>
        <cx:lvl ptCount="12" formatCode="G/標準">
          <cx:pt idx="0">11</cx:pt>
          <cx:pt idx="1">0</cx:pt>
          <cx:pt idx="2">2</cx:pt>
          <cx:pt idx="3">2</cx:pt>
          <cx:pt idx="4">2</cx:pt>
          <cx:pt idx="5">8</cx:pt>
          <cx:pt idx="6">17</cx:pt>
          <cx:pt idx="7">0</cx:pt>
          <cx:pt idx="8">6</cx:pt>
          <cx:pt idx="9">0</cx:pt>
          <cx:pt idx="10">0</cx:pt>
          <cx:pt idx="11">30</cx:pt>
        </cx:lvl>
      </cx:numDim>
    </cx:data>
  </cx:chartData>
  <cx:chart>
    <cx:title pos="t" align="ctr" overlay="0">
      <cx:tx>
        <cx:rich>
          <a:bodyPr spcFirstLastPara="1" vertOverflow="ellipsis" horzOverflow="overflow" wrap="square" lIns="0" tIns="0" rIns="0" bIns="0" anchor="ctr" anchorCtr="1"/>
          <a:lstStyle/>
          <a:p>
            <a:pPr algn="ctr" rtl="0">
              <a:defRPr sz="2400"/>
            </a:pPr>
            <a:r>
              <a:rPr lang="ja-JP" altLang="en-US" sz="2400" b="1" i="0" u="none" strike="noStrike" baseline="0" dirty="0">
                <a:solidFill>
                  <a:sysClr val="windowText" lastClr="000000">
                    <a:lumMod val="65000"/>
                    <a:lumOff val="35000"/>
                  </a:sysClr>
                </a:solidFill>
                <a:latin typeface="Calibri" panose="020F0502020204030204"/>
                <a:ea typeface="游ゴシック" panose="020B0400000000000000" pitchFamily="50" charset="-128"/>
              </a:rPr>
              <a:t>千葉ジェッツにおける</a:t>
            </a:r>
            <a:endParaRPr lang="en-US" altLang="ja-JP" sz="2400" b="1" i="0" u="none" strike="noStrike" baseline="0" dirty="0">
              <a:solidFill>
                <a:sysClr val="windowText" lastClr="000000">
                  <a:lumMod val="65000"/>
                  <a:lumOff val="35000"/>
                </a:sysClr>
              </a:solidFill>
              <a:latin typeface="Calibri" panose="020F0502020204030204"/>
              <a:ea typeface="游ゴシック" panose="020B0400000000000000" pitchFamily="50" charset="-128"/>
            </a:endParaRPr>
          </a:p>
          <a:p>
            <a:pPr algn="ctr" rtl="0">
              <a:defRPr sz="2400"/>
            </a:pPr>
            <a:r>
              <a:rPr lang="ja-JP" altLang="en-US" sz="2400" b="1" i="0" u="none" strike="noStrike" baseline="0" dirty="0">
                <a:solidFill>
                  <a:sysClr val="windowText" lastClr="000000">
                    <a:lumMod val="65000"/>
                    <a:lumOff val="35000"/>
                  </a:sysClr>
                </a:solidFill>
                <a:latin typeface="Calibri" panose="020F0502020204030204"/>
                <a:ea typeface="游ゴシック" panose="020B0400000000000000" pitchFamily="50" charset="-128"/>
              </a:rPr>
              <a:t>各選手が試合の最初に交代した回数</a:t>
            </a:r>
          </a:p>
        </cx:rich>
      </cx:tx>
    </cx:title>
    <cx:plotArea>
      <cx:plotAreaRegion>
        <cx:plotSurface>
          <cx:spPr>
            <a:ln>
              <a:solidFill>
                <a:schemeClr val="tx1"/>
              </a:solidFill>
            </a:ln>
          </cx:spPr>
        </cx:plotSurface>
        <cx:series layoutId="clusteredColumn" uniqueId="{12C17E58-DBAB-42C5-8015-1A5CAE7BAE40}" formatIdx="0">
          <cx:dataId val="0"/>
          <cx:layoutPr>
            <cx:aggregation/>
          </cx:layoutPr>
          <cx:axisId val="0"/>
        </cx:series>
        <cx:series layoutId="paretoLine" ownerIdx="0" uniqueId="{1752D2AC-5AB2-4BDC-8D6B-36083D688978}">
          <cx:axisId val="2"/>
        </cx:series>
      </cx:plotAreaRegion>
      <cx:axis id="0">
        <cx:valScaling/>
        <cx:title>
          <cx:tx>
            <cx:txData>
              <cx:v>回数</cx:v>
            </cx:txData>
          </cx:tx>
          <cx:txPr>
            <a:bodyPr spcFirstLastPara="1" vertOverflow="ellipsis" horzOverflow="overflow" wrap="square" lIns="0" tIns="0" rIns="0" bIns="0" anchor="ctr" anchorCtr="1"/>
            <a:lstStyle/>
            <a:p>
              <a:pPr algn="ctr" rtl="0">
                <a:defRPr/>
              </a:pPr>
              <a:r>
                <a:rPr lang="ja-JP" altLang="en-US" sz="1100" b="1" i="0" u="none" strike="noStrike" baseline="0" dirty="0">
                  <a:solidFill>
                    <a:prstClr val="black">
                      <a:lumMod val="65000"/>
                      <a:lumOff val="35000"/>
                    </a:prstClr>
                  </a:solidFill>
                  <a:latin typeface="Segoe UI"/>
                  <a:ea typeface="メイリオ"/>
                </a:rPr>
                <a:t>回数</a:t>
              </a:r>
            </a:p>
          </cx:txPr>
        </cx:title>
        <cx:tickLabels/>
        <cx:txPr>
          <a:bodyPr spcFirstLastPara="1" vertOverflow="ellipsis" horzOverflow="overflow" wrap="square" lIns="0" tIns="0" rIns="0" bIns="0" anchor="ctr" anchorCtr="1"/>
          <a:lstStyle/>
          <a:p>
            <a:pPr algn="ctr" rtl="0">
              <a:defRPr b="1"/>
            </a:pPr>
            <a:endParaRPr lang="ja-JP" altLang="en-US" sz="900" b="1" i="0" u="none" strike="noStrike" baseline="0">
              <a:solidFill>
                <a:prstClr val="black">
                  <a:lumMod val="65000"/>
                  <a:lumOff val="35000"/>
                </a:prstClr>
              </a:solidFill>
              <a:latin typeface="Segoe UI"/>
              <a:ea typeface="メイリオ"/>
            </a:endParaRPr>
          </a:p>
        </cx:txPr>
      </cx:axis>
      <cx:axis id="1">
        <cx:catScaling/>
        <cx:tickLabels/>
        <cx:txPr>
          <a:bodyPr spcFirstLastPara="1" vertOverflow="ellipsis" horzOverflow="overflow" wrap="square" lIns="0" tIns="0" rIns="0" bIns="0" anchor="ctr" anchorCtr="1"/>
          <a:lstStyle/>
          <a:p>
            <a:pPr algn="ctr" rtl="0">
              <a:defRPr sz="1200" b="1"/>
            </a:pPr>
            <a:endParaRPr lang="ja-JP" altLang="en-US" sz="1200" b="1" i="0" u="none" strike="noStrike" baseline="0">
              <a:solidFill>
                <a:prstClr val="black">
                  <a:lumMod val="65000"/>
                  <a:lumOff val="35000"/>
                </a:prstClr>
              </a:solidFill>
              <a:latin typeface="Segoe UI"/>
              <a:ea typeface="メイリオ"/>
            </a:endParaRPr>
          </a:p>
        </cx:txPr>
      </cx:axis>
      <cx:axis id="2">
        <cx:valScaling max="1" min="0"/>
        <cx:title>
          <cx:tx>
            <cx:txData>
              <cx:v>頻度</cx:v>
            </cx:txData>
          </cx:tx>
          <cx:txPr>
            <a:bodyPr spcFirstLastPara="1" vertOverflow="ellipsis" horzOverflow="overflow" wrap="square" lIns="0" tIns="0" rIns="0" bIns="0" anchor="ctr" anchorCtr="1"/>
            <a:lstStyle/>
            <a:p>
              <a:pPr algn="ctr" rtl="0">
                <a:defRPr sz="1100"/>
              </a:pPr>
              <a:r>
                <a:rPr lang="ja-JP" altLang="en-US" sz="1100" b="1" i="0" u="none" strike="noStrike" baseline="0" dirty="0">
                  <a:solidFill>
                    <a:prstClr val="black">
                      <a:lumMod val="65000"/>
                      <a:lumOff val="35000"/>
                    </a:prstClr>
                  </a:solidFill>
                  <a:latin typeface="Segoe UI"/>
                  <a:ea typeface="メイリオ"/>
                </a:rPr>
                <a:t>頻度</a:t>
              </a:r>
            </a:p>
          </cx:txPr>
        </cx:title>
        <cx:units unit="percentage"/>
        <cx:tickLabels/>
        <cx:txPr>
          <a:bodyPr spcFirstLastPara="1" vertOverflow="ellipsis" horzOverflow="overflow" wrap="square" lIns="0" tIns="0" rIns="0" bIns="0" anchor="ctr" anchorCtr="1"/>
          <a:lstStyle/>
          <a:p>
            <a:pPr algn="ctr" rtl="0">
              <a:defRPr b="1"/>
            </a:pPr>
            <a:endParaRPr lang="ja-JP" altLang="en-US" sz="900" b="1" i="0" u="none" strike="noStrike" baseline="0">
              <a:solidFill>
                <a:prstClr val="black">
                  <a:lumMod val="65000"/>
                  <a:lumOff val="35000"/>
                </a:prstClr>
              </a:solidFill>
              <a:latin typeface="Segoe UI"/>
              <a:ea typeface="メイリオ"/>
            </a:endParaRPr>
          </a:p>
        </cx:txPr>
      </cx:axis>
    </cx:plotArea>
  </cx:chart>
  <cx:spPr>
    <a:ln>
      <a:no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48776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252711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342636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152235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373667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163708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135737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145469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391259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222007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7630EF-EC4D-4220-B930-394D86EFB830}" type="datetimeFigureOut">
              <a:rPr kumimoji="1" lang="ja-JP" altLang="en-US" smtClean="0"/>
              <a:t>2017/12/20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299514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E7630EF-EC4D-4220-B930-394D86EFB830}" type="datetimeFigureOut">
              <a:rPr kumimoji="1" lang="ja-JP" altLang="en-US" smtClean="0"/>
              <a:t>2017/12/20</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1D8CC46-C316-41A6-8A70-7449E8B0F132}" type="slidenum">
              <a:rPr kumimoji="1" lang="ja-JP" altLang="en-US" smtClean="0"/>
              <a:t>‹#›</a:t>
            </a:fld>
            <a:endParaRPr kumimoji="1" lang="ja-JP" altLang="en-US"/>
          </a:p>
        </p:txBody>
      </p:sp>
    </p:spTree>
    <p:extLst>
      <p:ext uri="{BB962C8B-B14F-4D97-AF65-F5344CB8AC3E}">
        <p14:creationId xmlns:p14="http://schemas.microsoft.com/office/powerpoint/2010/main" val="202446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四角形: 角を丸くする 98">
            <a:extLst>
              <a:ext uri="{FF2B5EF4-FFF2-40B4-BE49-F238E27FC236}">
                <a16:creationId xmlns:a16="http://schemas.microsoft.com/office/drawing/2014/main" id="{28781ECF-6029-40DA-9DE5-F2F0E1609F4F}"/>
              </a:ext>
            </a:extLst>
          </p:cNvPr>
          <p:cNvSpPr/>
          <p:nvPr/>
        </p:nvSpPr>
        <p:spPr>
          <a:xfrm>
            <a:off x="22668850" y="19408794"/>
            <a:ext cx="6886758" cy="8078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四角形: 角を丸くする 99">
            <a:extLst>
              <a:ext uri="{FF2B5EF4-FFF2-40B4-BE49-F238E27FC236}">
                <a16:creationId xmlns:a16="http://schemas.microsoft.com/office/drawing/2014/main" id="{B628883C-B4A0-41ED-A502-62A65DE26D04}"/>
              </a:ext>
            </a:extLst>
          </p:cNvPr>
          <p:cNvSpPr/>
          <p:nvPr/>
        </p:nvSpPr>
        <p:spPr>
          <a:xfrm>
            <a:off x="15504772" y="19450912"/>
            <a:ext cx="6886758" cy="80360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四角形: 角を丸くする 100">
            <a:extLst>
              <a:ext uri="{FF2B5EF4-FFF2-40B4-BE49-F238E27FC236}">
                <a16:creationId xmlns:a16="http://schemas.microsoft.com/office/drawing/2014/main" id="{031F26EE-1B7E-440A-A843-7B8FA83DA720}"/>
              </a:ext>
            </a:extLst>
          </p:cNvPr>
          <p:cNvSpPr/>
          <p:nvPr/>
        </p:nvSpPr>
        <p:spPr>
          <a:xfrm>
            <a:off x="22659686" y="12120732"/>
            <a:ext cx="6886758" cy="70022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5754690-71A4-4650-926A-3503C4F0BB00}"/>
              </a:ext>
            </a:extLst>
          </p:cNvPr>
          <p:cNvSpPr/>
          <p:nvPr/>
        </p:nvSpPr>
        <p:spPr>
          <a:xfrm>
            <a:off x="15488607" y="12140988"/>
            <a:ext cx="6886758" cy="70022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D04706E5-CD3C-415D-9A1A-D199C8F010B6}"/>
              </a:ext>
            </a:extLst>
          </p:cNvPr>
          <p:cNvSpPr txBox="1"/>
          <p:nvPr/>
        </p:nvSpPr>
        <p:spPr>
          <a:xfrm>
            <a:off x="663139" y="30888010"/>
            <a:ext cx="13478310" cy="58477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パラメータの絶対値に制約を加え、残差二乗和の最小化問題を解く</a:t>
            </a:r>
          </a:p>
        </p:txBody>
      </p:sp>
      <p:sp>
        <p:nvSpPr>
          <p:cNvPr id="6" name="正方形/長方形 5">
            <a:extLst>
              <a:ext uri="{FF2B5EF4-FFF2-40B4-BE49-F238E27FC236}">
                <a16:creationId xmlns:a16="http://schemas.microsoft.com/office/drawing/2014/main" id="{1BC3CF62-DC45-4E98-909E-961F40987BDA}"/>
              </a:ext>
            </a:extLst>
          </p:cNvPr>
          <p:cNvSpPr/>
          <p:nvPr/>
        </p:nvSpPr>
        <p:spPr>
          <a:xfrm>
            <a:off x="23531815" y="3496415"/>
            <a:ext cx="6008405" cy="83385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08D8651D-8A60-4148-99D1-0647075672A3}"/>
              </a:ext>
            </a:extLst>
          </p:cNvPr>
          <p:cNvSpPr txBox="1"/>
          <p:nvPr/>
        </p:nvSpPr>
        <p:spPr>
          <a:xfrm>
            <a:off x="15500316" y="28043263"/>
            <a:ext cx="14062701" cy="1015663"/>
          </a:xfrm>
          <a:prstGeom prst="rect">
            <a:avLst/>
          </a:prstGeom>
          <a:noFill/>
        </p:spPr>
        <p:txBody>
          <a:bodyPr wrap="square" rtlCol="0" anchor="ctr">
            <a:spAutoFit/>
          </a:bodyPr>
          <a:lstStyle/>
          <a:p>
            <a:pPr marL="1143000" indent="-1143000">
              <a:buFont typeface="+mj-lt"/>
              <a:buAutoNum type="arabicPeriod" startAt="4"/>
            </a:pPr>
            <a:r>
              <a:rPr kumimoji="1" lang="ja-JP" altLang="en-US" sz="6000" b="1" dirty="0">
                <a:latin typeface="メイリオ" panose="020B0604030504040204" pitchFamily="50" charset="-128"/>
                <a:ea typeface="メイリオ" panose="020B0604030504040204" pitchFamily="50" charset="-128"/>
              </a:rPr>
              <a:t>まとめ・今後の展望</a:t>
            </a:r>
          </a:p>
        </p:txBody>
      </p:sp>
      <p:sp>
        <p:nvSpPr>
          <p:cNvPr id="5" name="正方形/長方形 4">
            <a:extLst>
              <a:ext uri="{FF2B5EF4-FFF2-40B4-BE49-F238E27FC236}">
                <a16:creationId xmlns:a16="http://schemas.microsoft.com/office/drawing/2014/main" id="{E85A9678-8520-418B-BDA0-BDD9D9C54078}"/>
              </a:ext>
            </a:extLst>
          </p:cNvPr>
          <p:cNvSpPr/>
          <p:nvPr/>
        </p:nvSpPr>
        <p:spPr>
          <a:xfrm>
            <a:off x="-1" y="0"/>
            <a:ext cx="30275213" cy="2126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4E80181-C384-4C18-A5B6-6685E66DB5FC}"/>
              </a:ext>
            </a:extLst>
          </p:cNvPr>
          <p:cNvSpPr txBox="1"/>
          <p:nvPr/>
        </p:nvSpPr>
        <p:spPr>
          <a:xfrm>
            <a:off x="0" y="472479"/>
            <a:ext cx="30275213" cy="1446550"/>
          </a:xfrm>
          <a:prstGeom prst="rect">
            <a:avLst/>
          </a:prstGeom>
          <a:noFill/>
        </p:spPr>
        <p:txBody>
          <a:bodyPr wrap="square" rtlCol="0" anchor="ctr">
            <a:spAutoFit/>
          </a:bodyPr>
          <a:lstStyle/>
          <a:p>
            <a:pPr algn="ctr"/>
            <a:r>
              <a:rPr kumimoji="1" lang="en-US" altLang="ja-JP" sz="8800" b="1" dirty="0">
                <a:solidFill>
                  <a:schemeClr val="bg1"/>
                </a:solidFill>
                <a:latin typeface="メイリオ" panose="020B0604030504040204" pitchFamily="50" charset="-128"/>
                <a:ea typeface="メイリオ" panose="020B0604030504040204" pitchFamily="50" charset="-128"/>
              </a:rPr>
              <a:t>LASSO</a:t>
            </a:r>
            <a:r>
              <a:rPr kumimoji="1" lang="ja-JP" altLang="en-US" sz="8800" b="1" dirty="0">
                <a:solidFill>
                  <a:schemeClr val="bg1"/>
                </a:solidFill>
                <a:latin typeface="メイリオ" panose="020B0604030504040204" pitchFamily="50" charset="-128"/>
                <a:ea typeface="メイリオ" panose="020B0604030504040204" pitchFamily="50" charset="-128"/>
              </a:rPr>
              <a:t>回帰によるシックスマンのアクションの特徴抽出</a:t>
            </a:r>
          </a:p>
        </p:txBody>
      </p:sp>
      <p:sp>
        <p:nvSpPr>
          <p:cNvPr id="9" name="テキスト ボックス 8">
            <a:extLst>
              <a:ext uri="{FF2B5EF4-FFF2-40B4-BE49-F238E27FC236}">
                <a16:creationId xmlns:a16="http://schemas.microsoft.com/office/drawing/2014/main" id="{808ECA8B-2D4B-4D02-B2B4-0BF6C0B28217}"/>
              </a:ext>
            </a:extLst>
          </p:cNvPr>
          <p:cNvSpPr txBox="1"/>
          <p:nvPr/>
        </p:nvSpPr>
        <p:spPr>
          <a:xfrm>
            <a:off x="18922013" y="40044250"/>
            <a:ext cx="10641004" cy="2308324"/>
          </a:xfrm>
          <a:prstGeom prst="rect">
            <a:avLst/>
          </a:prstGeom>
          <a:noFill/>
        </p:spPr>
        <p:txBody>
          <a:bodyPr wrap="square" rtlCol="0">
            <a:spAutoFit/>
          </a:bodyPr>
          <a:lstStyle/>
          <a:p>
            <a:pPr algn="r"/>
            <a:r>
              <a:rPr kumimoji="1" lang="ja-JP" altLang="en-US" sz="4800" dirty="0">
                <a:latin typeface="HG教科書体" panose="02020609000000000000" pitchFamily="17" charset="-128"/>
                <a:ea typeface="HG教科書体" panose="02020609000000000000" pitchFamily="17" charset="-128"/>
              </a:rPr>
              <a:t>東京大学大学院工学系研究科</a:t>
            </a:r>
            <a:endParaRPr kumimoji="1" lang="en-US" altLang="ja-JP" sz="4800" dirty="0">
              <a:latin typeface="HG教科書体" panose="02020609000000000000" pitchFamily="17" charset="-128"/>
              <a:ea typeface="HG教科書体" panose="02020609000000000000" pitchFamily="17" charset="-128"/>
            </a:endParaRPr>
          </a:p>
          <a:p>
            <a:pPr algn="r"/>
            <a:r>
              <a:rPr kumimoji="1" lang="ja-JP" altLang="en-US" sz="4800" dirty="0">
                <a:latin typeface="HG教科書体" panose="02020609000000000000" pitchFamily="17" charset="-128"/>
                <a:ea typeface="HG教科書体" panose="02020609000000000000" pitchFamily="17" charset="-128"/>
              </a:rPr>
              <a:t>神谷啓太　妹背政毅</a:t>
            </a:r>
            <a:endParaRPr kumimoji="1" lang="en-US" altLang="ja-JP" sz="4800" dirty="0">
              <a:latin typeface="HG教科書体" panose="02020609000000000000" pitchFamily="17" charset="-128"/>
              <a:ea typeface="HG教科書体" panose="02020609000000000000" pitchFamily="17" charset="-128"/>
            </a:endParaRPr>
          </a:p>
          <a:p>
            <a:pPr algn="r"/>
            <a:r>
              <a:rPr kumimoji="1" lang="ja-JP" altLang="en-US" sz="4800" dirty="0">
                <a:latin typeface="HG教科書体" panose="02020609000000000000" pitchFamily="17" charset="-128"/>
                <a:ea typeface="HG教科書体" panose="02020609000000000000" pitchFamily="17" charset="-128"/>
              </a:rPr>
              <a:t>梶原裕希　森田仁美</a:t>
            </a:r>
          </a:p>
        </p:txBody>
      </p:sp>
      <p:sp>
        <p:nvSpPr>
          <p:cNvPr id="14" name="テキスト ボックス 13">
            <a:extLst>
              <a:ext uri="{FF2B5EF4-FFF2-40B4-BE49-F238E27FC236}">
                <a16:creationId xmlns:a16="http://schemas.microsoft.com/office/drawing/2014/main" id="{80EB9F31-0396-4ACE-96C9-C1B16C391A18}"/>
              </a:ext>
            </a:extLst>
          </p:cNvPr>
          <p:cNvSpPr txBox="1"/>
          <p:nvPr/>
        </p:nvSpPr>
        <p:spPr>
          <a:xfrm>
            <a:off x="683006" y="2391508"/>
            <a:ext cx="15333961" cy="1015663"/>
          </a:xfrm>
          <a:prstGeom prst="rect">
            <a:avLst/>
          </a:prstGeom>
          <a:noFill/>
        </p:spPr>
        <p:txBody>
          <a:bodyPr wrap="square" rtlCol="0" anchor="ctr">
            <a:spAutoFit/>
          </a:bodyPr>
          <a:lstStyle/>
          <a:p>
            <a:pPr marL="1143000" indent="-1143000">
              <a:buFont typeface="+mj-lt"/>
              <a:buAutoNum type="arabicPeriod"/>
            </a:pPr>
            <a:r>
              <a:rPr kumimoji="1" lang="ja-JP" altLang="en-US" sz="6000" b="1" dirty="0">
                <a:latin typeface="メイリオ" panose="020B0604030504040204" pitchFamily="50" charset="-128"/>
                <a:ea typeface="メイリオ" panose="020B0604030504040204" pitchFamily="50" charset="-128"/>
              </a:rPr>
              <a:t>背景・目的</a:t>
            </a:r>
          </a:p>
        </p:txBody>
      </p:sp>
      <p:sp>
        <p:nvSpPr>
          <p:cNvPr id="17" name="テキスト ボックス 16">
            <a:extLst>
              <a:ext uri="{FF2B5EF4-FFF2-40B4-BE49-F238E27FC236}">
                <a16:creationId xmlns:a16="http://schemas.microsoft.com/office/drawing/2014/main" id="{8FA0941E-89A6-4DA3-BF4A-B061B1FD623D}"/>
              </a:ext>
            </a:extLst>
          </p:cNvPr>
          <p:cNvSpPr txBox="1"/>
          <p:nvPr/>
        </p:nvSpPr>
        <p:spPr>
          <a:xfrm>
            <a:off x="683006" y="16871464"/>
            <a:ext cx="11052762" cy="1015663"/>
          </a:xfrm>
          <a:prstGeom prst="rect">
            <a:avLst/>
          </a:prstGeom>
          <a:noFill/>
        </p:spPr>
        <p:txBody>
          <a:bodyPr wrap="square" rtlCol="0" anchor="ctr">
            <a:spAutoFit/>
          </a:bodyPr>
          <a:lstStyle/>
          <a:p>
            <a:pPr marL="1143000" indent="-1143000">
              <a:buFont typeface="+mj-lt"/>
              <a:buAutoNum type="arabicPeriod" startAt="2"/>
            </a:pPr>
            <a:r>
              <a:rPr kumimoji="1" lang="ja-JP" altLang="en-US" sz="6000" b="1" dirty="0">
                <a:latin typeface="メイリオ" panose="020B0604030504040204" pitchFamily="50" charset="-128"/>
                <a:ea typeface="メイリオ" panose="020B0604030504040204" pitchFamily="50" charset="-128"/>
              </a:rPr>
              <a:t>分析手法</a:t>
            </a:r>
          </a:p>
        </p:txBody>
      </p:sp>
      <p:sp>
        <p:nvSpPr>
          <p:cNvPr id="18" name="テキスト ボックス 17">
            <a:extLst>
              <a:ext uri="{FF2B5EF4-FFF2-40B4-BE49-F238E27FC236}">
                <a16:creationId xmlns:a16="http://schemas.microsoft.com/office/drawing/2014/main" id="{4D4B58C3-D891-40D9-8672-ED350677E429}"/>
              </a:ext>
            </a:extLst>
          </p:cNvPr>
          <p:cNvSpPr txBox="1"/>
          <p:nvPr/>
        </p:nvSpPr>
        <p:spPr>
          <a:xfrm>
            <a:off x="15500317" y="2418452"/>
            <a:ext cx="14035268" cy="1015663"/>
          </a:xfrm>
          <a:prstGeom prst="rect">
            <a:avLst/>
          </a:prstGeom>
          <a:noFill/>
        </p:spPr>
        <p:txBody>
          <a:bodyPr wrap="square" rtlCol="0" anchor="ctr">
            <a:spAutoFit/>
          </a:bodyPr>
          <a:lstStyle/>
          <a:p>
            <a:pPr marL="1143000" indent="-1143000">
              <a:buFont typeface="+mj-lt"/>
              <a:buAutoNum type="arabicPeriod" startAt="3"/>
            </a:pPr>
            <a:r>
              <a:rPr kumimoji="1" lang="ja-JP" altLang="en-US" sz="6000" b="1" dirty="0">
                <a:latin typeface="メイリオ" panose="020B0604030504040204" pitchFamily="50" charset="-128"/>
                <a:ea typeface="メイリオ" panose="020B0604030504040204" pitchFamily="50" charset="-128"/>
              </a:rPr>
              <a:t>結果・考察</a:t>
            </a:r>
          </a:p>
        </p:txBody>
      </p:sp>
      <mc:AlternateContent xmlns:mc="http://schemas.openxmlformats.org/markup-compatibility/2006">
        <mc:Choice xmlns:cx1="http://schemas.microsoft.com/office/drawing/2015/9/8/chartex" Requires="cx1">
          <p:graphicFrame>
            <p:nvGraphicFramePr>
              <p:cNvPr id="26" name="グラフ 25">
                <a:extLst>
                  <a:ext uri="{FF2B5EF4-FFF2-40B4-BE49-F238E27FC236}">
                    <a16:creationId xmlns:a16="http://schemas.microsoft.com/office/drawing/2014/main" id="{B7B57C7C-259A-4B8E-A551-905F5EEF6F3A}"/>
                  </a:ext>
                </a:extLst>
              </p:cNvPr>
              <p:cNvGraphicFramePr/>
              <p:nvPr>
                <p:extLst>
                  <p:ext uri="{D42A27DB-BD31-4B8C-83A1-F6EECF244321}">
                    <p14:modId xmlns:p14="http://schemas.microsoft.com/office/powerpoint/2010/main" val="3503145113"/>
                  </p:ext>
                </p:extLst>
              </p:nvPr>
            </p:nvGraphicFramePr>
            <p:xfrm>
              <a:off x="939565" y="11472693"/>
              <a:ext cx="8100108" cy="533880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6" name="グラフ 25">
                <a:extLst>
                  <a:ext uri="{FF2B5EF4-FFF2-40B4-BE49-F238E27FC236}">
                    <a16:creationId xmlns:a16="http://schemas.microsoft.com/office/drawing/2014/main" id="{B7B57C7C-259A-4B8E-A551-905F5EEF6F3A}"/>
                  </a:ext>
                </a:extLst>
              </p:cNvPr>
              <p:cNvPicPr>
                <a:picLocks noGrp="1" noRot="1" noChangeAspect="1" noMove="1" noResize="1" noEditPoints="1" noAdjustHandles="1" noChangeArrowheads="1" noChangeShapeType="1"/>
              </p:cNvPicPr>
              <p:nvPr/>
            </p:nvPicPr>
            <p:blipFill>
              <a:blip r:embed="rId3"/>
              <a:stretch>
                <a:fillRect/>
              </a:stretch>
            </p:blipFill>
            <p:spPr>
              <a:xfrm>
                <a:off x="939565" y="11472693"/>
                <a:ext cx="8100108" cy="5338805"/>
              </a:xfrm>
              <a:prstGeom prst="rect">
                <a:avLst/>
              </a:prstGeom>
            </p:spPr>
          </p:pic>
        </mc:Fallback>
      </mc:AlternateContent>
      <p:sp>
        <p:nvSpPr>
          <p:cNvPr id="27" name="テキスト ボックス 26">
            <a:extLst>
              <a:ext uri="{FF2B5EF4-FFF2-40B4-BE49-F238E27FC236}">
                <a16:creationId xmlns:a16="http://schemas.microsoft.com/office/drawing/2014/main" id="{BD2B75E9-9D79-4314-B8C5-AFF71858E07E}"/>
              </a:ext>
            </a:extLst>
          </p:cNvPr>
          <p:cNvSpPr txBox="1"/>
          <p:nvPr/>
        </p:nvSpPr>
        <p:spPr>
          <a:xfrm>
            <a:off x="8338183" y="11478501"/>
            <a:ext cx="7372681" cy="769441"/>
          </a:xfrm>
          <a:prstGeom prst="rect">
            <a:avLst/>
          </a:prstGeom>
          <a:noFill/>
        </p:spPr>
        <p:txBody>
          <a:bodyPr wrap="square" rtlCol="0">
            <a:spAutoFit/>
          </a:bodyPr>
          <a:lstStyle/>
          <a:p>
            <a:pPr algn="ctr" defTabSz="914400"/>
            <a:r>
              <a:rPr kumimoji="1" lang="ja-JP" altLang="en-US" sz="2400" b="1" dirty="0">
                <a:solidFill>
                  <a:srgbClr val="FF0000"/>
                </a:solidFill>
                <a:latin typeface="Segoe UI"/>
                <a:ea typeface="メイリオ"/>
              </a:rPr>
              <a:t>タイラー・ストーン選手</a:t>
            </a:r>
            <a:endParaRPr kumimoji="1" lang="en-US" altLang="ja-JP" sz="2400" b="1" dirty="0">
              <a:solidFill>
                <a:srgbClr val="FF0000"/>
              </a:solidFill>
              <a:latin typeface="Segoe UI"/>
              <a:ea typeface="メイリオ"/>
            </a:endParaRPr>
          </a:p>
          <a:p>
            <a:pPr algn="ctr" defTabSz="914400"/>
            <a:r>
              <a:rPr kumimoji="1" lang="ja-JP" altLang="en-US" sz="2000" dirty="0">
                <a:solidFill>
                  <a:prstClr val="black"/>
                </a:solidFill>
                <a:latin typeface="Segoe UI"/>
                <a:ea typeface="メイリオ"/>
              </a:rPr>
              <a:t>（</a:t>
            </a:r>
            <a:r>
              <a:rPr kumimoji="1" lang="en-US" altLang="ja-JP" sz="2000" dirty="0">
                <a:solidFill>
                  <a:prstClr val="black"/>
                </a:solidFill>
                <a:latin typeface="Segoe UI"/>
                <a:ea typeface="メイリオ"/>
              </a:rPr>
              <a:t> </a:t>
            </a:r>
            <a:r>
              <a:rPr kumimoji="1" lang="ja-JP" altLang="en-US" sz="2000" i="1" u="sng" dirty="0">
                <a:solidFill>
                  <a:srgbClr val="FF0000"/>
                </a:solidFill>
                <a:latin typeface="Segoe UI"/>
                <a:ea typeface="メイリオ"/>
              </a:rPr>
              <a:t>ベスト・シックスマン賞</a:t>
            </a:r>
            <a:r>
              <a:rPr kumimoji="1" lang="en-US" altLang="ja-JP" sz="2000" dirty="0">
                <a:solidFill>
                  <a:prstClr val="black"/>
                </a:solidFill>
                <a:latin typeface="Segoe UI"/>
                <a:ea typeface="メイリオ"/>
              </a:rPr>
              <a:t>2016-17</a:t>
            </a:r>
            <a:r>
              <a:rPr kumimoji="1" lang="ja-JP" altLang="en-US" sz="2000" dirty="0">
                <a:solidFill>
                  <a:prstClr val="black"/>
                </a:solidFill>
                <a:latin typeface="Segoe UI"/>
                <a:ea typeface="メイリオ"/>
              </a:rPr>
              <a:t>シーズン）</a:t>
            </a:r>
          </a:p>
        </p:txBody>
      </p:sp>
      <p:sp>
        <p:nvSpPr>
          <p:cNvPr id="28" name="正方形/長方形 27">
            <a:extLst>
              <a:ext uri="{FF2B5EF4-FFF2-40B4-BE49-F238E27FC236}">
                <a16:creationId xmlns:a16="http://schemas.microsoft.com/office/drawing/2014/main" id="{B5B7C287-BC8F-4745-96DF-08A2AC1E28EF}"/>
              </a:ext>
            </a:extLst>
          </p:cNvPr>
          <p:cNvSpPr/>
          <p:nvPr/>
        </p:nvSpPr>
        <p:spPr>
          <a:xfrm rot="1899781">
            <a:off x="1312409" y="15059883"/>
            <a:ext cx="436418" cy="1368066"/>
          </a:xfrm>
          <a:prstGeom prst="rect">
            <a:avLst/>
          </a:prstGeom>
          <a:noFill/>
          <a:ln w="762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Segoe UI"/>
              <a:ea typeface="メイリオ"/>
              <a:cs typeface="+mn-cs"/>
            </a:endParaRPr>
          </a:p>
        </p:txBody>
      </p:sp>
      <p:sp>
        <p:nvSpPr>
          <p:cNvPr id="29" name="テキスト ボックス 28">
            <a:extLst>
              <a:ext uri="{FF2B5EF4-FFF2-40B4-BE49-F238E27FC236}">
                <a16:creationId xmlns:a16="http://schemas.microsoft.com/office/drawing/2014/main" id="{21673DD2-0DD8-4755-B91A-759F6D68097F}"/>
              </a:ext>
            </a:extLst>
          </p:cNvPr>
          <p:cNvSpPr txBox="1"/>
          <p:nvPr/>
        </p:nvSpPr>
        <p:spPr>
          <a:xfrm>
            <a:off x="10295672" y="16629857"/>
            <a:ext cx="3447815" cy="276999"/>
          </a:xfrm>
          <a:prstGeom prst="rect">
            <a:avLst/>
          </a:prstGeom>
          <a:noFill/>
        </p:spPr>
        <p:txBody>
          <a:bodyPr wrap="square" rtlCol="0">
            <a:spAutoFit/>
          </a:bodyPr>
          <a:lstStyle/>
          <a:p>
            <a:pPr algn="ctr" defTabSz="914400"/>
            <a:r>
              <a:rPr kumimoji="1" lang="en-US" altLang="ja-JP" sz="1200" dirty="0">
                <a:solidFill>
                  <a:prstClr val="black"/>
                </a:solidFill>
                <a:latin typeface="Segoe UI"/>
                <a:ea typeface="メイリオ"/>
              </a:rPr>
              <a:t>http://www.bbspirits.com/column/b170505/</a:t>
            </a:r>
            <a:endParaRPr kumimoji="1" lang="ja-JP" altLang="en-US" sz="1200" dirty="0">
              <a:solidFill>
                <a:prstClr val="black"/>
              </a:solidFill>
              <a:latin typeface="Segoe UI"/>
              <a:ea typeface="メイリオ"/>
            </a:endParaRPr>
          </a:p>
        </p:txBody>
      </p:sp>
      <p:pic>
        <p:nvPicPr>
          <p:cNvPr id="30" name="図 29">
            <a:extLst>
              <a:ext uri="{FF2B5EF4-FFF2-40B4-BE49-F238E27FC236}">
                <a16:creationId xmlns:a16="http://schemas.microsoft.com/office/drawing/2014/main" id="{BC816A94-01DC-4555-A2BC-FEE7DBB20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2328" y="12294139"/>
            <a:ext cx="3044390" cy="4312887"/>
          </a:xfrm>
          <a:prstGeom prst="rect">
            <a:avLst/>
          </a:prstGeom>
        </p:spPr>
      </p:pic>
      <p:graphicFrame>
        <p:nvGraphicFramePr>
          <p:cNvPr id="37" name="表 36">
            <a:extLst>
              <a:ext uri="{FF2B5EF4-FFF2-40B4-BE49-F238E27FC236}">
                <a16:creationId xmlns:a16="http://schemas.microsoft.com/office/drawing/2014/main" id="{B12D6DC2-4E86-438C-8BB2-F8F1EEDFB1D5}"/>
              </a:ext>
            </a:extLst>
          </p:cNvPr>
          <p:cNvGraphicFramePr>
            <a:graphicFrameLocks noGrp="1"/>
          </p:cNvGraphicFramePr>
          <p:nvPr>
            <p:extLst>
              <p:ext uri="{D42A27DB-BD31-4B8C-83A1-F6EECF244321}">
                <p14:modId xmlns:p14="http://schemas.microsoft.com/office/powerpoint/2010/main" val="2383875115"/>
              </p:ext>
            </p:extLst>
          </p:nvPr>
        </p:nvGraphicFramePr>
        <p:xfrm>
          <a:off x="1445439" y="20135770"/>
          <a:ext cx="5751568" cy="2108192"/>
        </p:xfrm>
        <a:graphic>
          <a:graphicData uri="http://schemas.openxmlformats.org/drawingml/2006/table">
            <a:tbl>
              <a:tblPr firstRow="1" bandRow="1">
                <a:tableStyleId>{5C22544A-7EE6-4342-B048-85BDC9FD1C3A}</a:tableStyleId>
              </a:tblPr>
              <a:tblGrid>
                <a:gridCol w="1231210">
                  <a:extLst>
                    <a:ext uri="{9D8B030D-6E8A-4147-A177-3AD203B41FA5}">
                      <a16:colId xmlns:a16="http://schemas.microsoft.com/office/drawing/2014/main" val="3478577482"/>
                    </a:ext>
                  </a:extLst>
                </a:gridCol>
                <a:gridCol w="1231210">
                  <a:extLst>
                    <a:ext uri="{9D8B030D-6E8A-4147-A177-3AD203B41FA5}">
                      <a16:colId xmlns:a16="http://schemas.microsoft.com/office/drawing/2014/main" val="2455082839"/>
                    </a:ext>
                  </a:extLst>
                </a:gridCol>
                <a:gridCol w="1231210">
                  <a:extLst>
                    <a:ext uri="{9D8B030D-6E8A-4147-A177-3AD203B41FA5}">
                      <a16:colId xmlns:a16="http://schemas.microsoft.com/office/drawing/2014/main" val="746474418"/>
                    </a:ext>
                  </a:extLst>
                </a:gridCol>
                <a:gridCol w="2057938">
                  <a:extLst>
                    <a:ext uri="{9D8B030D-6E8A-4147-A177-3AD203B41FA5}">
                      <a16:colId xmlns:a16="http://schemas.microsoft.com/office/drawing/2014/main" val="3275871196"/>
                    </a:ext>
                  </a:extLst>
                </a:gridCol>
              </a:tblGrid>
              <a:tr h="657325">
                <a:tc>
                  <a:txBody>
                    <a:bodyPr/>
                    <a:lstStyle/>
                    <a:p>
                      <a:pPr algn="ctr"/>
                      <a:r>
                        <a:rPr kumimoji="1" lang="ja-JP" altLang="en-US" sz="2000" dirty="0">
                          <a:latin typeface="メイリオ" panose="020B0604030504040204" pitchFamily="50" charset="-128"/>
                          <a:ea typeface="メイリオ" panose="020B0604030504040204" pitchFamily="50" charset="-128"/>
                        </a:rPr>
                        <a:t>選手</a:t>
                      </a:r>
                      <a:r>
                        <a:rPr kumimoji="1" lang="en-US" altLang="ja-JP" sz="2000" dirty="0">
                          <a:latin typeface="メイリオ" panose="020B0604030504040204" pitchFamily="50" charset="-128"/>
                          <a:ea typeface="メイリオ" panose="020B0604030504040204" pitchFamily="50" charset="-128"/>
                        </a:rPr>
                        <a:t>ID</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得点</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シックスマン</a:t>
                      </a:r>
                      <a:br>
                        <a:rPr kumimoji="1" lang="en-US" altLang="ja-JP" sz="2000" dirty="0">
                          <a:latin typeface="メイリオ" panose="020B0604030504040204" pitchFamily="50" charset="-128"/>
                          <a:ea typeface="メイリオ" panose="020B0604030504040204" pitchFamily="50" charset="-128"/>
                        </a:rPr>
                      </a:br>
                      <a:r>
                        <a:rPr kumimoji="1" lang="ja-JP" altLang="en-US" sz="2000" dirty="0">
                          <a:latin typeface="メイリオ" panose="020B0604030504040204" pitchFamily="50" charset="-128"/>
                          <a:ea typeface="メイリオ" panose="020B0604030504040204" pitchFamily="50" charset="-128"/>
                        </a:rPr>
                        <a:t>らしさ</a:t>
                      </a:r>
                    </a:p>
                  </a:txBody>
                  <a:tcPr anchor="ctr"/>
                </a:tc>
                <a:extLst>
                  <a:ext uri="{0D108BD9-81ED-4DB2-BD59-A6C34878D82A}">
                    <a16:rowId xmlns:a16="http://schemas.microsoft.com/office/drawing/2014/main" val="176373640"/>
                  </a:ext>
                </a:extLst>
              </a:tr>
              <a:tr h="371532">
                <a:tc>
                  <a:txBody>
                    <a:bodyPr/>
                    <a:lstStyle/>
                    <a:p>
                      <a:pPr algn="ctr"/>
                      <a:r>
                        <a:rPr kumimoji="1" lang="en-US" altLang="ja-JP" sz="2000" dirty="0">
                          <a:latin typeface="メイリオ" panose="020B0604030504040204" pitchFamily="50" charset="-128"/>
                          <a:ea typeface="メイリオ" panose="020B0604030504040204" pitchFamily="50" charset="-128"/>
                        </a:rPr>
                        <a:t>234</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0.45</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0.19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76317080"/>
                  </a:ext>
                </a:extLst>
              </a:tr>
              <a:tr h="371532">
                <a:tc>
                  <a:txBody>
                    <a:bodyPr/>
                    <a:lstStyle/>
                    <a:p>
                      <a:pPr algn="ctr"/>
                      <a:r>
                        <a:rPr kumimoji="1" lang="en-US" altLang="ja-JP" sz="2000" dirty="0">
                          <a:latin typeface="メイリオ" panose="020B0604030504040204" pitchFamily="50" charset="-128"/>
                          <a:ea typeface="メイリオ" panose="020B0604030504040204" pitchFamily="50" charset="-128"/>
                        </a:rPr>
                        <a:t>235</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1.23</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0.34</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23704671"/>
                  </a:ext>
                </a:extLst>
              </a:tr>
              <a:tr h="218432">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extLst>
                  <a:ext uri="{0D108BD9-81ED-4DB2-BD59-A6C34878D82A}">
                    <a16:rowId xmlns:a16="http://schemas.microsoft.com/office/drawing/2014/main" val="4206149035"/>
                  </a:ext>
                </a:extLst>
              </a:tr>
              <a:tr h="371532">
                <a:tc>
                  <a:txBody>
                    <a:bodyPr/>
                    <a:lstStyle/>
                    <a:p>
                      <a:pPr algn="ctr"/>
                      <a:r>
                        <a:rPr kumimoji="1" lang="en-US" altLang="ja-JP" sz="2000" dirty="0">
                          <a:latin typeface="メイリオ" panose="020B0604030504040204" pitchFamily="50" charset="-128"/>
                          <a:ea typeface="メイリオ" panose="020B0604030504040204" pitchFamily="50" charset="-128"/>
                        </a:rPr>
                        <a:t>645</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0.87</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0.04</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782671275"/>
                  </a:ext>
                </a:extLst>
              </a:tr>
            </a:tbl>
          </a:graphicData>
        </a:graphic>
      </p:graphicFrame>
      <p:sp>
        <p:nvSpPr>
          <p:cNvPr id="39" name="テキスト ボックス 38">
            <a:extLst>
              <a:ext uri="{FF2B5EF4-FFF2-40B4-BE49-F238E27FC236}">
                <a16:creationId xmlns:a16="http://schemas.microsoft.com/office/drawing/2014/main" id="{1129AEF6-BA43-4ECF-B1A1-4DB6FB7189D7}"/>
              </a:ext>
            </a:extLst>
          </p:cNvPr>
          <p:cNvSpPr txBox="1"/>
          <p:nvPr/>
        </p:nvSpPr>
        <p:spPr>
          <a:xfrm>
            <a:off x="2251951" y="18815014"/>
            <a:ext cx="3307101" cy="707886"/>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説明変数</a:t>
            </a:r>
            <a:endParaRPr lang="en-US" altLang="ja-JP" sz="2000" b="1" dirty="0">
              <a:latin typeface="メイリオ" panose="020B0604030504040204" pitchFamily="50" charset="-128"/>
              <a:ea typeface="メイリオ" panose="020B0604030504040204" pitchFamily="50" charset="-128"/>
            </a:endParaRPr>
          </a:p>
          <a:p>
            <a:pPr algn="ctr"/>
            <a:r>
              <a:rPr lang="en-US" altLang="ja-JP" sz="2000" dirty="0">
                <a:latin typeface="メイリオ" panose="020B0604030504040204" pitchFamily="50" charset="-128"/>
                <a:ea typeface="メイリオ" panose="020B0604030504040204" pitchFamily="50" charset="-128"/>
              </a:rPr>
              <a:t>BOX</a:t>
            </a:r>
            <a:r>
              <a:rPr lang="ja-JP" altLang="en-US" sz="2000" dirty="0">
                <a:latin typeface="メイリオ" panose="020B0604030504040204" pitchFamily="50" charset="-128"/>
                <a:ea typeface="メイリオ" panose="020B0604030504040204" pitchFamily="50" charset="-128"/>
              </a:rPr>
              <a:t>データ</a:t>
            </a:r>
            <a:endParaRPr kumimoji="1" lang="ja-JP" altLang="en-US" sz="20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A5D4C127-204A-4D82-BBF2-2210CA9C0616}"/>
              </a:ext>
            </a:extLst>
          </p:cNvPr>
          <p:cNvSpPr txBox="1"/>
          <p:nvPr/>
        </p:nvSpPr>
        <p:spPr>
          <a:xfrm>
            <a:off x="3420600" y="18964792"/>
            <a:ext cx="5577574" cy="400110"/>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被説明変数</a:t>
            </a:r>
            <a:endParaRPr lang="en-US" altLang="ja-JP" sz="2000" b="1"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D3D83236-14E0-447F-994C-282D724D3EB7}"/>
              </a:ext>
            </a:extLst>
          </p:cNvPr>
          <p:cNvSpPr txBox="1"/>
          <p:nvPr/>
        </p:nvSpPr>
        <p:spPr>
          <a:xfrm>
            <a:off x="668540" y="23931374"/>
            <a:ext cx="14104988" cy="1569660"/>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それぞれの非</a:t>
            </a:r>
            <a:r>
              <a:rPr lang="ja-JP" altLang="en-US" sz="3200" dirty="0">
                <a:latin typeface="メイリオ" panose="020B0604030504040204" pitchFamily="50" charset="-128"/>
                <a:ea typeface="メイリオ" panose="020B0604030504040204" pitchFamily="50" charset="-128"/>
              </a:rPr>
              <a:t>ゼロ</a:t>
            </a:r>
            <a:r>
              <a:rPr kumimoji="1" lang="ja-JP" altLang="en-US" sz="3200" dirty="0">
                <a:latin typeface="メイリオ" panose="020B0604030504040204" pitchFamily="50" charset="-128"/>
                <a:ea typeface="メイリオ" panose="020B0604030504040204" pitchFamily="50" charset="-128"/>
              </a:rPr>
              <a:t>として選択された説明変数の違いを比較することで、スタメンと比較したシックスマンに特徴的なアクションを</a:t>
            </a:r>
            <a:r>
              <a:rPr lang="ja-JP" altLang="en-US" sz="3200" dirty="0">
                <a:latin typeface="メイリオ" panose="020B0604030504040204" pitchFamily="50" charset="-128"/>
                <a:ea typeface="メイリオ" panose="020B0604030504040204" pitchFamily="50" charset="-128"/>
              </a:rPr>
              <a:t>検証</a:t>
            </a:r>
            <a:endParaRPr lang="en-US" altLang="ja-JP" sz="3200" dirty="0">
              <a:latin typeface="メイリオ" panose="020B0604030504040204" pitchFamily="50" charset="-128"/>
              <a:ea typeface="メイリオ" panose="020B0604030504040204" pitchFamily="50" charset="-128"/>
            </a:endParaRPr>
          </a:p>
          <a:p>
            <a:pPr marL="342900"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選択された変数を，係数が正の変数と負の変数に分けて考察</a:t>
            </a:r>
          </a:p>
        </p:txBody>
      </p:sp>
      <p:sp>
        <p:nvSpPr>
          <p:cNvPr id="45" name="正方形/長方形 44">
            <a:extLst>
              <a:ext uri="{FF2B5EF4-FFF2-40B4-BE49-F238E27FC236}">
                <a16:creationId xmlns:a16="http://schemas.microsoft.com/office/drawing/2014/main" id="{84DFDAFC-7F6C-469D-8E50-E08EE9B3EA99}"/>
              </a:ext>
            </a:extLst>
          </p:cNvPr>
          <p:cNvSpPr/>
          <p:nvPr/>
        </p:nvSpPr>
        <p:spPr>
          <a:xfrm>
            <a:off x="683007" y="18718294"/>
            <a:ext cx="14090522" cy="426276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
            <a:extLst>
              <a:ext uri="{FF2B5EF4-FFF2-40B4-BE49-F238E27FC236}">
                <a16:creationId xmlns:a16="http://schemas.microsoft.com/office/drawing/2014/main" id="{11CF02CD-C3EA-4D37-B045-AA41BBC2A0BC}"/>
              </a:ext>
            </a:extLst>
          </p:cNvPr>
          <p:cNvSpPr/>
          <p:nvPr/>
        </p:nvSpPr>
        <p:spPr>
          <a:xfrm>
            <a:off x="10787376" y="22930469"/>
            <a:ext cx="936541" cy="82316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25DC19F9-4FBC-477B-9B47-165AC9D63CBA}"/>
              </a:ext>
            </a:extLst>
          </p:cNvPr>
          <p:cNvSpPr txBox="1"/>
          <p:nvPr/>
        </p:nvSpPr>
        <p:spPr>
          <a:xfrm>
            <a:off x="7309326" y="22298171"/>
            <a:ext cx="8501446" cy="646331"/>
          </a:xfrm>
          <a:prstGeom prst="rect">
            <a:avLst/>
          </a:prstGeom>
          <a:noFill/>
        </p:spPr>
        <p:txBody>
          <a:bodyPr wrap="square" rtlCol="0">
            <a:spAutoFit/>
          </a:bodyPr>
          <a:lstStyle/>
          <a:p>
            <a:r>
              <a:rPr lang="ja-JP" altLang="en-US" dirty="0"/>
              <a:t>各説明変数の値には、</a:t>
            </a:r>
            <a:br>
              <a:rPr lang="en-US" altLang="ja-JP" dirty="0"/>
            </a:br>
            <a:r>
              <a:rPr lang="ja-JP" altLang="en-US" dirty="0"/>
              <a:t>出場時間あたりの各アクション数に変換したのち標準化した値を用いた</a:t>
            </a:r>
            <a:endParaRPr lang="en-US" altLang="ja-JP" dirty="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99F4ED9-DE4B-4337-A59B-547588BCAB72}"/>
                  </a:ext>
                </a:extLst>
              </p:cNvPr>
              <p:cNvSpPr txBox="1"/>
              <p:nvPr/>
            </p:nvSpPr>
            <p:spPr>
              <a:xfrm>
                <a:off x="683006" y="26432926"/>
                <a:ext cx="14134176" cy="2185214"/>
              </a:xfrm>
              <a:prstGeom prst="rect">
                <a:avLst/>
              </a:prstGeom>
              <a:noFill/>
              <a:ln w="25400">
                <a:solidFill>
                  <a:srgbClr val="FF0000"/>
                </a:solidFill>
              </a:ln>
            </p:spPr>
            <p:txBody>
              <a:bodyPr wrap="square" rtlCol="0">
                <a:spAutoFit/>
              </a:bodyPr>
              <a:lstStyle/>
              <a:p>
                <a:r>
                  <a:rPr lang="en-US" altLang="ja-JP" sz="4000" b="1" dirty="0">
                    <a:solidFill>
                      <a:srgbClr val="FF0000"/>
                    </a:solidFill>
                    <a:latin typeface="メイリオ" panose="020B0604030504040204" pitchFamily="50" charset="-128"/>
                    <a:ea typeface="メイリオ" panose="020B0604030504040204" pitchFamily="50" charset="-128"/>
                  </a:rPr>
                  <a:t>LASSO</a:t>
                </a:r>
                <a:r>
                  <a:rPr lang="en-US" altLang="ja-JP" sz="3600" b="1" dirty="0">
                    <a:solidFill>
                      <a:srgbClr val="FF0000"/>
                    </a:solidFill>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(Least Absolute Shrinkage Selection Operator,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𝑙</m:t>
                        </m:r>
                      </m:e>
                      <m:sub>
                        <m:r>
                          <a:rPr lang="en-US" altLang="ja-JP" sz="2800" i="1">
                            <a:latin typeface="Cambria Math" panose="02040503050406030204" pitchFamily="18" charset="0"/>
                          </a:rPr>
                          <m:t>1</m:t>
                        </m:r>
                      </m:sub>
                    </m:sSub>
                  </m:oMath>
                </a14:m>
                <a:r>
                  <a:rPr lang="ja-JP" altLang="en-US" sz="2800" dirty="0">
                    <a:latin typeface="メイリオ" panose="020B0604030504040204" pitchFamily="50" charset="-128"/>
                    <a:ea typeface="メイリオ" panose="020B0604030504040204" pitchFamily="50" charset="-128"/>
                  </a:rPr>
                  <a:t>正則化</a:t>
                </a:r>
                <a:r>
                  <a:rPr lang="en-US" altLang="ja-JP" sz="2800" dirty="0">
                    <a:latin typeface="メイリオ" panose="020B0604030504040204" pitchFamily="50" charset="-128"/>
                    <a:ea typeface="メイリオ" panose="020B0604030504040204" pitchFamily="50" charset="-128"/>
                  </a:rPr>
                  <a:t>)</a:t>
                </a:r>
              </a:p>
              <a:p>
                <a:pPr marL="342900" indent="-342900">
                  <a:buFont typeface="Wingdings" panose="05000000000000000000" pitchFamily="2" charset="2"/>
                  <a:buChar char="n"/>
                </a:pPr>
                <a:r>
                  <a:rPr lang="ja-JP" altLang="en-US" sz="3200" dirty="0">
                    <a:latin typeface="メイリオ" panose="020B0604030504040204" pitchFamily="50" charset="-128"/>
                    <a:ea typeface="メイリオ" panose="020B0604030504040204" pitchFamily="50" charset="-128"/>
                  </a:rPr>
                  <a:t>データのスパース性を仮定する回帰分析の手法</a:t>
                </a:r>
                <a:endParaRPr lang="en-US" altLang="ja-JP" sz="32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n"/>
                </a:pPr>
                <a:r>
                  <a:rPr lang="ja-JP" altLang="en-US" sz="3200" dirty="0">
                    <a:latin typeface="メイリオ" panose="020B0604030504040204" pitchFamily="50" charset="-128"/>
                    <a:ea typeface="メイリオ" panose="020B0604030504040204" pitchFamily="50" charset="-128"/>
                  </a:rPr>
                  <a:t>モデルの精度を保ちながら、</a:t>
                </a:r>
                <a:r>
                  <a:rPr lang="ja-JP" altLang="en-US" sz="3200" b="1" dirty="0">
                    <a:latin typeface="メイリオ" panose="020B0604030504040204" pitchFamily="50" charset="-128"/>
                    <a:ea typeface="メイリオ" panose="020B0604030504040204" pitchFamily="50" charset="-128"/>
                  </a:rPr>
                  <a:t>説明変数を自動的に選択</a:t>
                </a:r>
                <a:endParaRPr lang="en-US" altLang="ja-JP" sz="3200" b="1"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n"/>
                </a:pPr>
                <a:r>
                  <a:rPr lang="ja-JP" altLang="en-US" sz="3200" dirty="0">
                    <a:latin typeface="メイリオ" panose="020B0604030504040204" pitchFamily="50" charset="-128"/>
                    <a:ea typeface="メイリオ" panose="020B0604030504040204" pitchFamily="50" charset="-128"/>
                  </a:rPr>
                  <a:t>高次元なデータから効率よく有用な情報を抽出</a:t>
                </a:r>
                <a:endParaRPr lang="en-US" altLang="ja-JP" sz="32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699F4ED9-DE4B-4337-A59B-547588BCAB72}"/>
                  </a:ext>
                </a:extLst>
              </p:cNvPr>
              <p:cNvSpPr txBox="1">
                <a:spLocks noRot="1" noChangeAspect="1" noMove="1" noResize="1" noEditPoints="1" noAdjustHandles="1" noChangeArrowheads="1" noChangeShapeType="1" noTextEdit="1"/>
              </p:cNvSpPr>
              <p:nvPr/>
            </p:nvSpPr>
            <p:spPr>
              <a:xfrm>
                <a:off x="683006" y="26432926"/>
                <a:ext cx="14134176" cy="2185214"/>
              </a:xfrm>
              <a:prstGeom prst="rect">
                <a:avLst/>
              </a:prstGeom>
              <a:blipFill>
                <a:blip r:embed="rId5"/>
                <a:stretch>
                  <a:fillRect l="-1421" t="-4132" b="-7438"/>
                </a:stretch>
              </a:blipFill>
              <a:ln w="25400">
                <a:solidFill>
                  <a:srgbClr val="FF0000"/>
                </a:solidFill>
              </a:ln>
            </p:spPr>
            <p:txBody>
              <a:bodyPr/>
              <a:lstStyle/>
              <a:p>
                <a:r>
                  <a:rPr lang="ja-JP" altLang="en-US">
                    <a:noFill/>
                  </a:rPr>
                  <a:t> </a:t>
                </a:r>
              </a:p>
            </p:txBody>
          </p:sp>
        </mc:Fallback>
      </mc:AlternateContent>
      <p:sp>
        <p:nvSpPr>
          <p:cNvPr id="54" name="正方形/長方形 53">
            <a:extLst>
              <a:ext uri="{FF2B5EF4-FFF2-40B4-BE49-F238E27FC236}">
                <a16:creationId xmlns:a16="http://schemas.microsoft.com/office/drawing/2014/main" id="{998C5239-F16F-4697-8B93-97CC55DD7C1B}"/>
              </a:ext>
            </a:extLst>
          </p:cNvPr>
          <p:cNvSpPr/>
          <p:nvPr/>
        </p:nvSpPr>
        <p:spPr>
          <a:xfrm>
            <a:off x="5996241" y="34038743"/>
            <a:ext cx="8791882" cy="1015663"/>
          </a:xfrm>
          <a:prstGeom prst="rect">
            <a:avLst/>
          </a:prstGeom>
          <a:noFill/>
          <a:ln>
            <a:solidFill>
              <a:schemeClr val="accent1"/>
            </a:solidFill>
          </a:ln>
        </p:spPr>
        <p:txBody>
          <a:bodyPr wrap="square" lIns="36000" rIns="36000">
            <a:spAutoFit/>
          </a:bodyPr>
          <a:lstStyle/>
          <a:p>
            <a:r>
              <a:rPr lang="ja-JP" altLang="en-US" sz="3200" dirty="0">
                <a:latin typeface="メイリオ" panose="020B0604030504040204" pitchFamily="50" charset="-128"/>
                <a:ea typeface="メイリオ" panose="020B0604030504040204" pitchFamily="50" charset="-128"/>
              </a:rPr>
              <a:t>統計的・客観的な</a:t>
            </a:r>
            <a:r>
              <a:rPr lang="ja-JP" altLang="en-US" sz="3200" b="1" dirty="0">
                <a:latin typeface="メイリオ" panose="020B0604030504040204" pitchFamily="50" charset="-128"/>
                <a:ea typeface="メイリオ" panose="020B0604030504040204" pitchFamily="50" charset="-128"/>
              </a:rPr>
              <a:t>変数選択</a:t>
            </a:r>
            <a:endParaRPr lang="en-US" altLang="ja-JP" sz="3600" b="1"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n"/>
            </a:pPr>
            <a:r>
              <a:rPr lang="ja-JP" altLang="en-US" sz="2800" dirty="0">
                <a:latin typeface="メイリオ" panose="020B0604030504040204" pitchFamily="50" charset="-128"/>
                <a:ea typeface="メイリオ" panose="020B0604030504040204" pitchFamily="50" charset="-128"/>
              </a:rPr>
              <a:t>正則化項の性質によりパラメータが０になりやすい</a:t>
            </a:r>
            <a:endParaRPr lang="en-US" altLang="ja-JP" sz="28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A391871-554C-4881-A007-DA5F4E2F35D6}"/>
              </a:ext>
            </a:extLst>
          </p:cNvPr>
          <p:cNvSpPr txBox="1"/>
          <p:nvPr/>
        </p:nvSpPr>
        <p:spPr>
          <a:xfrm>
            <a:off x="10755175" y="33391803"/>
            <a:ext cx="1732558" cy="461665"/>
          </a:xfrm>
          <a:prstGeom prst="rect">
            <a:avLst/>
          </a:prstGeom>
          <a:noFill/>
          <a:ln w="19050">
            <a:noFill/>
          </a:ln>
        </p:spPr>
        <p:txBody>
          <a:bodyPr wrap="square" rtlCol="0">
            <a:spAutoFit/>
          </a:bodyPr>
          <a:lstStyle/>
          <a:p>
            <a:pPr algn="ctr"/>
            <a:r>
              <a:rPr lang="ja-JP" altLang="en-US" sz="2400" b="1" dirty="0">
                <a:solidFill>
                  <a:srgbClr val="FF0000"/>
                </a:solidFill>
                <a:latin typeface="メイリオ" panose="020B0604030504040204" pitchFamily="50" charset="-128"/>
                <a:ea typeface="メイリオ" panose="020B0604030504040204" pitchFamily="50" charset="-128"/>
              </a:rPr>
              <a:t>正則化項</a:t>
            </a:r>
            <a:endParaRPr lang="en-US" altLang="ja-JP" sz="2400" b="1" dirty="0">
              <a:solidFill>
                <a:srgbClr val="FF0000"/>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B89A1F2A-F34D-4BBB-AC96-EC7035F788A0}"/>
                  </a:ext>
                </a:extLst>
              </p:cNvPr>
              <p:cNvSpPr txBox="1"/>
              <p:nvPr/>
            </p:nvSpPr>
            <p:spPr>
              <a:xfrm>
                <a:off x="2715335" y="28847992"/>
                <a:ext cx="10336733" cy="530402"/>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charset="0"/>
                            </a:rPr>
                            <m:t>𝑦</m:t>
                          </m:r>
                        </m:e>
                        <m:sub>
                          <m:r>
                            <a:rPr kumimoji="1" lang="en-US" altLang="ja-JP" sz="3200" b="0" i="1" smtClean="0">
                              <a:latin typeface="Cambria Math" charset="0"/>
                            </a:rPr>
                            <m:t>𝑖</m:t>
                          </m:r>
                        </m:sub>
                      </m:sSub>
                      <m:r>
                        <a:rPr kumimoji="1" lang="en-US" altLang="ja-JP" sz="3200" b="0" i="1" smtClean="0">
                          <a:latin typeface="Cambria Math"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charset="0"/>
                            </a:rPr>
                            <m:t>𝛽</m:t>
                          </m:r>
                        </m:e>
                        <m:sub>
                          <m:r>
                            <a:rPr kumimoji="1" lang="en-US" altLang="ja-JP" sz="3200" b="0" i="1" smtClean="0">
                              <a:latin typeface="Cambria Math" charset="0"/>
                            </a:rPr>
                            <m:t>0</m:t>
                          </m:r>
                        </m:sub>
                      </m:sSub>
                      <m:r>
                        <a:rPr kumimoji="1" lang="en-US" altLang="ja-JP" sz="3200" b="0" i="0" smtClean="0">
                          <a:latin typeface="Cambria Math"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charset="0"/>
                            </a:rPr>
                            <m:t>𝛽</m:t>
                          </m:r>
                        </m:e>
                        <m:sub>
                          <m:r>
                            <a:rPr kumimoji="1" lang="en-US" altLang="ja-JP" sz="3200" b="0" i="1" smtClean="0">
                              <a:latin typeface="Cambria Math" charset="0"/>
                            </a:rPr>
                            <m:t>1</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charset="0"/>
                            </a:rPr>
                            <m:t>𝑥</m:t>
                          </m:r>
                        </m:e>
                        <m:sub>
                          <m:r>
                            <a:rPr kumimoji="1" lang="en-US" altLang="ja-JP" sz="3200" b="0" i="1" smtClean="0">
                              <a:latin typeface="Cambria Math" charset="0"/>
                            </a:rPr>
                            <m:t>𝑖</m:t>
                          </m:r>
                          <m:r>
                            <a:rPr kumimoji="1" lang="en-US" altLang="ja-JP" sz="3200" b="0" i="1" smtClean="0">
                              <a:latin typeface="Cambria Math" charset="0"/>
                            </a:rPr>
                            <m:t>1</m:t>
                          </m:r>
                        </m:sub>
                      </m:sSub>
                      <m:r>
                        <a:rPr kumimoji="1" lang="en-US" altLang="ja-JP" sz="3200" b="0" i="1" smtClean="0">
                          <a:latin typeface="Cambria Math" charset="0"/>
                        </a:rPr>
                        <m:t>+</m:t>
                      </m:r>
                      <m:sSub>
                        <m:sSubPr>
                          <m:ctrlPr>
                            <a:rPr lang="en-US" altLang="ja-JP" sz="3200" i="1">
                              <a:latin typeface="Cambria Math" panose="02040503050406030204" pitchFamily="18" charset="0"/>
                            </a:rPr>
                          </m:ctrlPr>
                        </m:sSubPr>
                        <m:e>
                          <m:r>
                            <a:rPr lang="en-US" altLang="ja-JP" sz="3200" i="1">
                              <a:latin typeface="Cambria Math" charset="0"/>
                            </a:rPr>
                            <m:t>𝛽</m:t>
                          </m:r>
                        </m:e>
                        <m:sub>
                          <m:r>
                            <a:rPr lang="en-US" altLang="ja-JP" sz="3200" b="0" i="1" smtClean="0">
                              <a:latin typeface="Cambria Math" charset="0"/>
                            </a:rPr>
                            <m:t>2</m:t>
                          </m:r>
                        </m:sub>
                      </m:sSub>
                      <m:sSub>
                        <m:sSubPr>
                          <m:ctrlPr>
                            <a:rPr lang="en-US" altLang="ja-JP" sz="3200" i="1">
                              <a:latin typeface="Cambria Math" panose="02040503050406030204" pitchFamily="18" charset="0"/>
                            </a:rPr>
                          </m:ctrlPr>
                        </m:sSubPr>
                        <m:e>
                          <m:r>
                            <a:rPr lang="en-US" altLang="ja-JP" sz="3200" i="1">
                              <a:latin typeface="Cambria Math" charset="0"/>
                            </a:rPr>
                            <m:t>𝑥</m:t>
                          </m:r>
                        </m:e>
                        <m:sub>
                          <m:r>
                            <a:rPr lang="en-US" altLang="ja-JP" sz="3200" i="1">
                              <a:latin typeface="Cambria Math" charset="0"/>
                            </a:rPr>
                            <m:t>𝑖</m:t>
                          </m:r>
                          <m:r>
                            <a:rPr lang="en-US" altLang="ja-JP" sz="3200" b="0" i="1" smtClean="0">
                              <a:latin typeface="Cambria Math" charset="0"/>
                            </a:rPr>
                            <m:t>2</m:t>
                          </m:r>
                        </m:sub>
                      </m:sSub>
                      <m:r>
                        <a:rPr lang="en-US" altLang="ja-JP" sz="3200" i="1">
                          <a:latin typeface="Cambria Math" charset="0"/>
                        </a:rPr>
                        <m:t>+</m:t>
                      </m:r>
                      <m:r>
                        <a:rPr lang="en-US" altLang="ja-JP" sz="3200" b="0" i="1" smtClean="0">
                          <a:latin typeface="Cambria Math" charset="0"/>
                        </a:rPr>
                        <m:t>…+</m:t>
                      </m:r>
                      <m:sSub>
                        <m:sSubPr>
                          <m:ctrlPr>
                            <a:rPr lang="en-US" altLang="ja-JP" sz="3200" i="1">
                              <a:latin typeface="Cambria Math" panose="02040503050406030204" pitchFamily="18" charset="0"/>
                            </a:rPr>
                          </m:ctrlPr>
                        </m:sSubPr>
                        <m:e>
                          <m:r>
                            <a:rPr lang="en-US" altLang="ja-JP" sz="3200" i="1">
                              <a:latin typeface="Cambria Math" charset="0"/>
                            </a:rPr>
                            <m:t>𝛽</m:t>
                          </m:r>
                        </m:e>
                        <m:sub>
                          <m:r>
                            <a:rPr lang="en-US" altLang="ja-JP" sz="3200" b="0" i="1" smtClean="0">
                              <a:latin typeface="Cambria Math" charset="0"/>
                            </a:rPr>
                            <m:t>𝑞</m:t>
                          </m:r>
                        </m:sub>
                      </m:sSub>
                      <m:sSub>
                        <m:sSubPr>
                          <m:ctrlPr>
                            <a:rPr lang="en-US" altLang="ja-JP" sz="3200" i="1">
                              <a:latin typeface="Cambria Math" panose="02040503050406030204" pitchFamily="18" charset="0"/>
                            </a:rPr>
                          </m:ctrlPr>
                        </m:sSubPr>
                        <m:e>
                          <m:r>
                            <a:rPr lang="en-US" altLang="ja-JP" sz="3200" i="1">
                              <a:latin typeface="Cambria Math" charset="0"/>
                            </a:rPr>
                            <m:t>𝑥</m:t>
                          </m:r>
                        </m:e>
                        <m:sub>
                          <m:r>
                            <a:rPr lang="en-US" altLang="ja-JP" sz="3200" i="1">
                              <a:latin typeface="Cambria Math" charset="0"/>
                            </a:rPr>
                            <m:t>𝑖</m:t>
                          </m:r>
                          <m:r>
                            <a:rPr lang="en-US" altLang="ja-JP" sz="3200" b="0" i="1" smtClean="0">
                              <a:latin typeface="Cambria Math" charset="0"/>
                            </a:rPr>
                            <m:t>𝑞</m:t>
                          </m:r>
                        </m:sub>
                      </m:sSub>
                      <m:r>
                        <a:rPr lang="en-US" altLang="ja-JP" sz="3200" b="0" i="1" smtClean="0">
                          <a:latin typeface="Cambria Math" charset="0"/>
                        </a:rPr>
                        <m:t> (</m:t>
                      </m:r>
                      <m:r>
                        <a:rPr lang="en-US" altLang="ja-JP" sz="3200" b="0" i="1" smtClean="0">
                          <a:latin typeface="Cambria Math" charset="0"/>
                        </a:rPr>
                        <m:t>𝑖</m:t>
                      </m:r>
                      <m:r>
                        <a:rPr lang="en-US" altLang="ja-JP" sz="3200" b="0" i="1" smtClean="0">
                          <a:latin typeface="Cambria Math" charset="0"/>
                        </a:rPr>
                        <m:t>=1,2,…,</m:t>
                      </m:r>
                      <m:r>
                        <a:rPr lang="en-US" altLang="ja-JP" sz="3200" b="0" i="1" smtClean="0">
                          <a:latin typeface="Cambria Math" charset="0"/>
                        </a:rPr>
                        <m:t>𝑛</m:t>
                      </m:r>
                      <m:r>
                        <a:rPr lang="en-US" altLang="ja-JP" sz="3200" b="0" i="1" smtClean="0">
                          <a:latin typeface="Cambria Math" charset="0"/>
                        </a:rPr>
                        <m:t>)</m:t>
                      </m:r>
                    </m:oMath>
                  </m:oMathPara>
                </a14:m>
                <a:endParaRPr lang="en-US" altLang="ja-JP" sz="3200" dirty="0"/>
              </a:p>
            </p:txBody>
          </p:sp>
        </mc:Choice>
        <mc:Fallback xmlns="">
          <p:sp>
            <p:nvSpPr>
              <p:cNvPr id="57" name="テキスト ボックス 56">
                <a:extLst>
                  <a:ext uri="{FF2B5EF4-FFF2-40B4-BE49-F238E27FC236}">
                    <a16:creationId xmlns:a16="http://schemas.microsoft.com/office/drawing/2014/main" id="{B89A1F2A-F34D-4BBB-AC96-EC7035F788A0}"/>
                  </a:ext>
                </a:extLst>
              </p:cNvPr>
              <p:cNvSpPr txBox="1">
                <a:spLocks noRot="1" noChangeAspect="1" noMove="1" noResize="1" noEditPoints="1" noAdjustHandles="1" noChangeArrowheads="1" noChangeShapeType="1" noTextEdit="1"/>
              </p:cNvSpPr>
              <p:nvPr/>
            </p:nvSpPr>
            <p:spPr>
              <a:xfrm>
                <a:off x="2715335" y="28847992"/>
                <a:ext cx="10336733" cy="530402"/>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9A2A6BDA-24A5-463D-A661-80D9D3C59D0B}"/>
                  </a:ext>
                </a:extLst>
              </p:cNvPr>
              <p:cNvSpPr txBox="1"/>
              <p:nvPr/>
            </p:nvSpPr>
            <p:spPr>
              <a:xfrm>
                <a:off x="3649308" y="29605614"/>
                <a:ext cx="9541628" cy="1060803"/>
              </a:xfrm>
              <a:prstGeom prst="rect">
                <a:avLst/>
              </a:prstGeom>
              <a:noFill/>
            </p:spPr>
            <p:txBody>
              <a:bodyPr wrap="square" lIns="0" tIns="0" rIns="0" bIns="0" rtlCol="0">
                <a:spAutoFit/>
              </a:bodyPr>
              <a:lstStyle/>
              <a:p>
                <a14:m>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charset="0"/>
                          </a:rPr>
                          <m:t>𝑥</m:t>
                        </m:r>
                      </m:e>
                      <m:sub>
                        <m:r>
                          <a:rPr lang="en-US" altLang="ja-JP" sz="3200" i="1">
                            <a:latin typeface="Cambria Math" charset="0"/>
                          </a:rPr>
                          <m:t>𝑖</m:t>
                        </m:r>
                        <m:r>
                          <a:rPr lang="en-US" altLang="ja-JP" sz="3200" b="0" i="1" smtClean="0">
                            <a:latin typeface="Cambria Math" charset="0"/>
                          </a:rPr>
                          <m:t>1</m:t>
                        </m:r>
                      </m:sub>
                    </m:sSub>
                    <m:r>
                      <a:rPr lang="en-US" altLang="ja-JP" sz="3200" b="0" i="1" smtClean="0">
                        <a:latin typeface="Cambria Math" charset="0"/>
                      </a:rPr>
                      <m:t>,</m:t>
                    </m:r>
                    <m:sSub>
                      <m:sSubPr>
                        <m:ctrlPr>
                          <a:rPr lang="en-US" altLang="ja-JP" sz="3200" i="1">
                            <a:latin typeface="Cambria Math" panose="02040503050406030204" pitchFamily="18" charset="0"/>
                          </a:rPr>
                        </m:ctrlPr>
                      </m:sSubPr>
                      <m:e>
                        <m:r>
                          <a:rPr lang="en-US" altLang="ja-JP" sz="3200" i="1">
                            <a:latin typeface="Cambria Math" charset="0"/>
                          </a:rPr>
                          <m:t>𝑥</m:t>
                        </m:r>
                      </m:e>
                      <m:sub>
                        <m:r>
                          <a:rPr lang="en-US" altLang="ja-JP" sz="3200" i="1">
                            <a:latin typeface="Cambria Math" charset="0"/>
                          </a:rPr>
                          <m:t>𝑖</m:t>
                        </m:r>
                        <m:r>
                          <a:rPr lang="en-US" altLang="ja-JP" sz="3200" b="0" i="1" smtClean="0">
                            <a:latin typeface="Cambria Math" charset="0"/>
                          </a:rPr>
                          <m:t>2</m:t>
                        </m:r>
                      </m:sub>
                    </m:sSub>
                    <m:r>
                      <a:rPr lang="en-US" altLang="ja-JP" sz="3200" b="0" i="1" smtClean="0">
                        <a:latin typeface="Cambria Math" charset="0"/>
                      </a:rPr>
                      <m:t>,…,</m:t>
                    </m:r>
                    <m:sSub>
                      <m:sSubPr>
                        <m:ctrlPr>
                          <a:rPr lang="en-US" altLang="ja-JP" sz="3200" i="1">
                            <a:latin typeface="Cambria Math" panose="02040503050406030204" pitchFamily="18" charset="0"/>
                          </a:rPr>
                        </m:ctrlPr>
                      </m:sSubPr>
                      <m:e>
                        <m:r>
                          <a:rPr lang="en-US" altLang="ja-JP" sz="3200" i="1">
                            <a:latin typeface="Cambria Math" charset="0"/>
                          </a:rPr>
                          <m:t>𝑥</m:t>
                        </m:r>
                      </m:e>
                      <m:sub>
                        <m:r>
                          <a:rPr lang="en-US" altLang="ja-JP" sz="3200" i="1">
                            <a:latin typeface="Cambria Math" charset="0"/>
                          </a:rPr>
                          <m:t>𝑖</m:t>
                        </m:r>
                        <m:r>
                          <a:rPr lang="en-US" altLang="ja-JP" sz="3200" b="0" i="1" smtClean="0">
                            <a:latin typeface="Cambria Math" charset="0"/>
                          </a:rPr>
                          <m:t>𝑞</m:t>
                        </m:r>
                      </m:sub>
                    </m:sSub>
                    <m:r>
                      <a:rPr lang="en-US" altLang="ja-JP" sz="3200" b="0" i="1" smtClean="0">
                        <a:latin typeface="Cambria Math" charset="0"/>
                      </a:rPr>
                      <m:t> </m:t>
                    </m:r>
                    <m:r>
                      <a:rPr lang="en-US" altLang="ja-JP" sz="3200" i="1">
                        <a:latin typeface="Cambria Math" charset="0"/>
                      </a:rPr>
                      <m:t>:</m:t>
                    </m:r>
                    <m:r>
                      <a:rPr lang="en-US" altLang="ja-JP" sz="3200" b="0" i="1" smtClean="0">
                        <a:latin typeface="Cambria Math" panose="02040503050406030204" pitchFamily="18" charset="0"/>
                      </a:rPr>
                      <m:t>   </m:t>
                    </m:r>
                  </m:oMath>
                </a14:m>
                <a:r>
                  <a:rPr lang="ja-JP" altLang="en-US" sz="3200" dirty="0">
                    <a:latin typeface="メイリオ" panose="020B0604030504040204" pitchFamily="50" charset="-128"/>
                    <a:ea typeface="メイリオ" panose="020B0604030504040204" pitchFamily="50" charset="-128"/>
                  </a:rPr>
                  <a:t>説明変数</a:t>
                </a:r>
                <a:r>
                  <a:rPr lang="ja-JP" altLang="en-US" sz="3200" dirty="0"/>
                  <a:t>　　</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charset="0"/>
                          </a:rPr>
                          <m:t>𝑦</m:t>
                        </m:r>
                      </m:e>
                      <m:sub>
                        <m:r>
                          <a:rPr kumimoji="1" lang="en-US" altLang="ja-JP" sz="3200" b="0" i="1" smtClean="0">
                            <a:latin typeface="Cambria Math" charset="0"/>
                          </a:rPr>
                          <m:t>𝑖</m:t>
                        </m:r>
                      </m:sub>
                    </m:sSub>
                    <m:r>
                      <a:rPr kumimoji="1" lang="en-US" altLang="ja-JP" sz="3200" b="0" i="1" smtClean="0">
                        <a:latin typeface="Cambria Math" charset="0"/>
                      </a:rPr>
                      <m:t> :</m:t>
                    </m:r>
                    <m:r>
                      <a:rPr kumimoji="1" lang="en-US" altLang="ja-JP" sz="3200" b="0" i="1" smtClean="0">
                        <a:latin typeface="Cambria Math" panose="02040503050406030204" pitchFamily="18" charset="0"/>
                      </a:rPr>
                      <m:t>   </m:t>
                    </m:r>
                  </m:oMath>
                </a14:m>
                <a:r>
                  <a:rPr lang="ja-JP" altLang="en-US" sz="3200" dirty="0">
                    <a:latin typeface="メイリオ" panose="020B0604030504040204" pitchFamily="50" charset="-128"/>
                    <a:ea typeface="メイリオ" panose="020B0604030504040204" pitchFamily="50" charset="-128"/>
                  </a:rPr>
                  <a:t>被説明変数</a:t>
                </a:r>
                <a:endParaRPr lang="en-US" altLang="ja-JP" sz="3200" dirty="0">
                  <a:latin typeface="メイリオ" panose="020B0604030504040204" pitchFamily="50" charset="-128"/>
                  <a:ea typeface="メイリオ" panose="020B0604030504040204" pitchFamily="50" charset="-128"/>
                </a:endParaRPr>
              </a:p>
              <a:p>
                <a:r>
                  <a:rPr lang="en-US" altLang="ja-JP" sz="3200" dirty="0"/>
                  <a:t>   </a:t>
                </a:r>
                <a14:m>
                  <m:oMath xmlns:m="http://schemas.openxmlformats.org/officeDocument/2006/math">
                    <m:sSub>
                      <m:sSubPr>
                        <m:ctrlPr>
                          <a:rPr lang="en-US" altLang="ja-JP" sz="3200" i="1">
                            <a:latin typeface="Cambria Math" panose="02040503050406030204" pitchFamily="18" charset="0"/>
                          </a:rPr>
                        </m:ctrlPr>
                      </m:sSubPr>
                      <m:e>
                        <m:r>
                          <a:rPr lang="en-US" altLang="ja-JP" sz="3200" i="1" smtClean="0">
                            <a:latin typeface="Cambria Math" charset="0"/>
                          </a:rPr>
                          <m:t>𝛽</m:t>
                        </m:r>
                      </m:e>
                      <m:sub>
                        <m:r>
                          <a:rPr lang="en-US" altLang="ja-JP" sz="3200" i="1">
                            <a:latin typeface="Cambria Math" charset="0"/>
                          </a:rPr>
                          <m:t>0</m:t>
                        </m:r>
                      </m:sub>
                    </m:sSub>
                    <m:r>
                      <a:rPr lang="en-US" altLang="ja-JP" sz="3200" i="1">
                        <a:latin typeface="Cambria Math" charset="0"/>
                      </a:rPr>
                      <m:t>,</m:t>
                    </m:r>
                    <m:sSub>
                      <m:sSubPr>
                        <m:ctrlPr>
                          <a:rPr lang="en-US" altLang="ja-JP" sz="3200" i="1">
                            <a:latin typeface="Cambria Math" panose="02040503050406030204" pitchFamily="18" charset="0"/>
                          </a:rPr>
                        </m:ctrlPr>
                      </m:sSubPr>
                      <m:e>
                        <m:r>
                          <a:rPr lang="en-US" altLang="ja-JP" sz="3200" i="1">
                            <a:latin typeface="Cambria Math" charset="0"/>
                          </a:rPr>
                          <m:t>𝛽</m:t>
                        </m:r>
                      </m:e>
                      <m:sub>
                        <m:r>
                          <a:rPr lang="en-US" altLang="ja-JP" sz="3200" i="1">
                            <a:latin typeface="Cambria Math" charset="0"/>
                          </a:rPr>
                          <m:t>1</m:t>
                        </m:r>
                      </m:sub>
                    </m:sSub>
                    <m:r>
                      <a:rPr lang="en-US" altLang="ja-JP" sz="3200" i="1">
                        <a:latin typeface="Cambria Math" charset="0"/>
                      </a:rPr>
                      <m:t>,…,</m:t>
                    </m:r>
                    <m:sSub>
                      <m:sSubPr>
                        <m:ctrlPr>
                          <a:rPr lang="en-US" altLang="ja-JP" sz="3200" i="1">
                            <a:latin typeface="Cambria Math" panose="02040503050406030204" pitchFamily="18" charset="0"/>
                          </a:rPr>
                        </m:ctrlPr>
                      </m:sSubPr>
                      <m:e>
                        <m:r>
                          <a:rPr lang="en-US" altLang="ja-JP" sz="3200" i="1">
                            <a:latin typeface="Cambria Math" charset="0"/>
                          </a:rPr>
                          <m:t>𝛽</m:t>
                        </m:r>
                      </m:e>
                      <m:sub>
                        <m:r>
                          <a:rPr lang="en-US" altLang="ja-JP" sz="3200" i="1">
                            <a:latin typeface="Cambria Math" charset="0"/>
                          </a:rPr>
                          <m:t>𝑞</m:t>
                        </m:r>
                      </m:sub>
                    </m:sSub>
                    <m:r>
                      <a:rPr lang="en-US" altLang="ja-JP" sz="3200" i="1">
                        <a:latin typeface="Cambria Math" charset="0"/>
                      </a:rPr>
                      <m:t> :</m:t>
                    </m:r>
                    <m:r>
                      <a:rPr lang="en-US" altLang="ja-JP" sz="3200" b="0" i="1" smtClean="0">
                        <a:latin typeface="Cambria Math" panose="02040503050406030204" pitchFamily="18" charset="0"/>
                      </a:rPr>
                      <m:t>   </m:t>
                    </m:r>
                  </m:oMath>
                </a14:m>
                <a:r>
                  <a:rPr lang="ja-JP" altLang="en-US" sz="3200" dirty="0">
                    <a:latin typeface="メイリオ" panose="020B0604030504040204" pitchFamily="50" charset="-128"/>
                    <a:ea typeface="メイリオ" panose="020B0604030504040204" pitchFamily="50" charset="-128"/>
                  </a:rPr>
                  <a:t>パラメーター</a:t>
                </a:r>
                <a:endParaRPr lang="en-US" altLang="ja-JP" sz="3200"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9A2A6BDA-24A5-463D-A661-80D9D3C59D0B}"/>
                  </a:ext>
                </a:extLst>
              </p:cNvPr>
              <p:cNvSpPr txBox="1">
                <a:spLocks noRot="1" noChangeAspect="1" noMove="1" noResize="1" noEditPoints="1" noAdjustHandles="1" noChangeArrowheads="1" noChangeShapeType="1" noTextEdit="1"/>
              </p:cNvSpPr>
              <p:nvPr/>
            </p:nvSpPr>
            <p:spPr>
              <a:xfrm>
                <a:off x="3649308" y="29605614"/>
                <a:ext cx="9541628" cy="1060803"/>
              </a:xfrm>
              <a:prstGeom prst="rect">
                <a:avLst/>
              </a:prstGeom>
              <a:blipFill>
                <a:blip r:embed="rId7"/>
                <a:stretch>
                  <a:fillRect t="-8621" b="-21839"/>
                </a:stretch>
              </a:blipFill>
            </p:spPr>
            <p:txBody>
              <a:bodyPr/>
              <a:lstStyle/>
              <a:p>
                <a:r>
                  <a:rPr lang="ja-JP" altLang="en-US">
                    <a:noFill/>
                  </a:rPr>
                  <a:t> </a:t>
                </a:r>
              </a:p>
            </p:txBody>
          </p:sp>
        </mc:Fallback>
      </mc:AlternateContent>
      <p:sp>
        <p:nvSpPr>
          <p:cNvPr id="59" name="コンテンツ プレースホルダー 2">
            <a:extLst>
              <a:ext uri="{FF2B5EF4-FFF2-40B4-BE49-F238E27FC236}">
                <a16:creationId xmlns:a16="http://schemas.microsoft.com/office/drawing/2014/main" id="{C8588E84-5F5C-4741-BE02-7D381CA37DE3}"/>
              </a:ext>
            </a:extLst>
          </p:cNvPr>
          <p:cNvSpPr txBox="1">
            <a:spLocks/>
          </p:cNvSpPr>
          <p:nvPr/>
        </p:nvSpPr>
        <p:spPr>
          <a:xfrm>
            <a:off x="723667" y="28836964"/>
            <a:ext cx="2207709" cy="424926"/>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kumimoji="1"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kumimoji="1"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kumimoji="1"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9pPr>
          </a:lstStyle>
          <a:p>
            <a:pPr algn="l" defTabSz="914400">
              <a:lnSpc>
                <a:spcPct val="100000"/>
              </a:lnSpc>
              <a:spcBef>
                <a:spcPts val="0"/>
              </a:spcBef>
              <a:buClr>
                <a:schemeClr val="accent1"/>
              </a:buClr>
              <a:buFontTx/>
              <a:buNone/>
              <a:defRPr/>
            </a:pPr>
            <a:r>
              <a:rPr lang="ja-JP" altLang="en-US" sz="3200" dirty="0">
                <a:latin typeface="メイリオ" panose="020B0604030504040204" pitchFamily="50" charset="-128"/>
                <a:ea typeface="メイリオ" panose="020B0604030504040204" pitchFamily="50" charset="-128"/>
              </a:rPr>
              <a:t>回帰式</a:t>
            </a:r>
            <a:endParaRPr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ECCF532-5C28-48EA-B90E-35ED74CE7B87}"/>
                  </a:ext>
                </a:extLst>
              </p:cNvPr>
              <p:cNvSpPr txBox="1"/>
              <p:nvPr/>
            </p:nvSpPr>
            <p:spPr>
              <a:xfrm>
                <a:off x="5622934" y="31664057"/>
                <a:ext cx="6959574" cy="1595501"/>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mr-IN" altLang="ja-JP" sz="2800" b="0" i="1" smtClean="0">
                              <a:latin typeface="Cambria Math" panose="02040503050406030204" pitchFamily="18" charset="0"/>
                            </a:rPr>
                          </m:ctrlPr>
                        </m:funcPr>
                        <m:fName>
                          <m:limLow>
                            <m:limLowPr>
                              <m:ctrlPr>
                                <a:rPr lang="mr-IN" altLang="ja-JP" sz="2800" b="0" i="1" smtClean="0">
                                  <a:latin typeface="Cambria Math" panose="02040503050406030204" pitchFamily="18" charset="0"/>
                                </a:rPr>
                              </m:ctrlPr>
                            </m:limLowPr>
                            <m:e>
                              <m:r>
                                <m:rPr>
                                  <m:sty m:val="p"/>
                                </m:rPr>
                                <a:rPr lang="mr-IN" altLang="ja-JP" sz="2800" b="0" i="0" smtClean="0">
                                  <a:latin typeface="Cambria Math" charset="0"/>
                                </a:rPr>
                                <m:t>min</m:t>
                              </m:r>
                            </m:e>
                            <m:lim>
                              <m:r>
                                <a:rPr lang="en-US" altLang="ja-JP" sz="2800" b="0" i="1" smtClean="0">
                                  <a:latin typeface="Cambria Math" charset="0"/>
                                </a:rPr>
                                <m:t>𝛽</m:t>
                              </m:r>
                            </m:lim>
                          </m:limLow>
                        </m:fName>
                        <m:e>
                          <m:d>
                            <m:dPr>
                              <m:begChr m:val="{"/>
                              <m:endChr m:val="}"/>
                              <m:ctrlPr>
                                <a:rPr lang="mr-IN" altLang="ja-JP" sz="2800" b="0" i="1" smtClean="0">
                                  <a:latin typeface="Cambria Math" panose="02040503050406030204" pitchFamily="18" charset="0"/>
                                </a:rPr>
                              </m:ctrlPr>
                            </m:dPr>
                            <m:e>
                              <m:nary>
                                <m:naryPr>
                                  <m:chr m:val="∑"/>
                                  <m:ctrlPr>
                                    <a:rPr lang="is-IS" altLang="ja-JP" sz="2800" i="1">
                                      <a:latin typeface="Cambria Math" panose="02040503050406030204" pitchFamily="18" charset="0"/>
                                    </a:rPr>
                                  </m:ctrlPr>
                                </m:naryPr>
                                <m:sub>
                                  <m:r>
                                    <m:rPr>
                                      <m:brk m:alnAt="23"/>
                                    </m:rPr>
                                    <a:rPr lang="en-US" altLang="ja-JP" sz="2800" i="1">
                                      <a:latin typeface="Cambria Math" charset="0"/>
                                    </a:rPr>
                                    <m:t>𝑖</m:t>
                                  </m:r>
                                  <m:r>
                                    <a:rPr lang="en-US" altLang="ja-JP" sz="2800" i="1">
                                      <a:latin typeface="Cambria Math" charset="0"/>
                                    </a:rPr>
                                    <m:t>=1</m:t>
                                  </m:r>
                                </m:sub>
                                <m:sup>
                                  <m:r>
                                    <a:rPr lang="en-US" altLang="ja-JP" sz="2800" i="1">
                                      <a:latin typeface="Cambria Math" charset="0"/>
                                    </a:rPr>
                                    <m:t>𝑛</m:t>
                                  </m:r>
                                </m:sup>
                                <m:e>
                                  <m:sSup>
                                    <m:sSupPr>
                                      <m:ctrlPr>
                                        <a:rPr lang="en-US" altLang="ja-JP" sz="2800" i="1">
                                          <a:latin typeface="Cambria Math" panose="02040503050406030204" pitchFamily="18" charset="0"/>
                                        </a:rPr>
                                      </m:ctrlPr>
                                    </m:sSupPr>
                                    <m:e>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charset="0"/>
                                                </a:rPr>
                                                <m:t>𝑦</m:t>
                                              </m:r>
                                            </m:e>
                                            <m:sub>
                                              <m:r>
                                                <a:rPr lang="en-US" altLang="ja-JP" sz="2800" i="1">
                                                  <a:latin typeface="Cambria Math" charset="0"/>
                                                </a:rPr>
                                                <m:t>𝑖</m:t>
                                              </m:r>
                                            </m:sub>
                                          </m:sSub>
                                          <m:r>
                                            <a:rPr lang="en-US" altLang="ja-JP" sz="2800" i="1">
                                              <a:latin typeface="Cambria Math" charset="0"/>
                                            </a:rPr>
                                            <m:t>−</m:t>
                                          </m:r>
                                          <m:sSub>
                                            <m:sSubPr>
                                              <m:ctrlPr>
                                                <a:rPr lang="en-US" altLang="ja-JP" sz="2800" i="1">
                                                  <a:latin typeface="Cambria Math" panose="02040503050406030204" pitchFamily="18" charset="0"/>
                                                </a:rPr>
                                              </m:ctrlPr>
                                            </m:sSubPr>
                                            <m:e>
                                              <m:r>
                                                <a:rPr lang="en-US" altLang="ja-JP" sz="2800" i="1">
                                                  <a:latin typeface="Cambria Math" charset="0"/>
                                                </a:rPr>
                                                <m:t>𝛽</m:t>
                                              </m:r>
                                            </m:e>
                                            <m:sub>
                                              <m:r>
                                                <a:rPr lang="en-US" altLang="ja-JP" sz="2800" i="1">
                                                  <a:latin typeface="Cambria Math" charset="0"/>
                                                </a:rPr>
                                                <m:t>0</m:t>
                                              </m:r>
                                            </m:sub>
                                          </m:sSub>
                                          <m:r>
                                            <a:rPr lang="en-US" altLang="ja-JP" sz="2800" i="1">
                                              <a:latin typeface="Cambria Math" charset="0"/>
                                            </a:rPr>
                                            <m:t>−</m:t>
                                          </m:r>
                                          <m:nary>
                                            <m:naryPr>
                                              <m:chr m:val="∑"/>
                                              <m:ctrlPr>
                                                <a:rPr lang="is-IS" altLang="ja-JP" sz="2800" i="1">
                                                  <a:latin typeface="Cambria Math" panose="02040503050406030204" pitchFamily="18" charset="0"/>
                                                </a:rPr>
                                              </m:ctrlPr>
                                            </m:naryPr>
                                            <m:sub>
                                              <m:r>
                                                <m:rPr>
                                                  <m:brk m:alnAt="23"/>
                                                </m:rPr>
                                                <a:rPr lang="en-US" altLang="ja-JP" sz="2800" i="1">
                                                  <a:latin typeface="Cambria Math" charset="0"/>
                                                </a:rPr>
                                                <m:t>𝑗</m:t>
                                              </m:r>
                                              <m:r>
                                                <a:rPr lang="en-US" altLang="ja-JP" sz="2800" i="1">
                                                  <a:latin typeface="Cambria Math" charset="0"/>
                                                </a:rPr>
                                                <m:t>=0</m:t>
                                              </m:r>
                                            </m:sub>
                                            <m:sup>
                                              <m:r>
                                                <a:rPr lang="en-US" altLang="ja-JP" sz="2800" i="1">
                                                  <a:latin typeface="Cambria Math" charset="0"/>
                                                </a:rPr>
                                                <m:t>𝑞</m:t>
                                              </m:r>
                                            </m:sup>
                                            <m:e>
                                              <m:sSub>
                                                <m:sSubPr>
                                                  <m:ctrlPr>
                                                    <a:rPr lang="en-US" altLang="ja-JP" sz="2800" i="1">
                                                      <a:latin typeface="Cambria Math" panose="02040503050406030204" pitchFamily="18" charset="0"/>
                                                    </a:rPr>
                                                  </m:ctrlPr>
                                                </m:sSubPr>
                                                <m:e>
                                                  <m:r>
                                                    <a:rPr lang="en-US" altLang="ja-JP" sz="2800" i="1">
                                                      <a:latin typeface="Cambria Math" charset="0"/>
                                                    </a:rPr>
                                                    <m:t>𝑥</m:t>
                                                  </m:r>
                                                </m:e>
                                                <m:sub>
                                                  <m:r>
                                                    <a:rPr lang="en-US" altLang="ja-JP" sz="2800" i="1">
                                                      <a:latin typeface="Cambria Math" charset="0"/>
                                                    </a:rPr>
                                                    <m:t>𝑖𝑗</m:t>
                                                  </m:r>
                                                </m:sub>
                                              </m:sSub>
                                              <m:sSub>
                                                <m:sSubPr>
                                                  <m:ctrlPr>
                                                    <a:rPr lang="en-US" altLang="ja-JP" sz="2800" i="1">
                                                      <a:latin typeface="Cambria Math" panose="02040503050406030204" pitchFamily="18" charset="0"/>
                                                    </a:rPr>
                                                  </m:ctrlPr>
                                                </m:sSubPr>
                                                <m:e>
                                                  <m:r>
                                                    <a:rPr lang="en-US" altLang="ja-JP" sz="2800" i="1">
                                                      <a:latin typeface="Cambria Math" charset="0"/>
                                                    </a:rPr>
                                                    <m:t>𝛽</m:t>
                                                  </m:r>
                                                </m:e>
                                                <m:sub>
                                                  <m:r>
                                                    <a:rPr lang="en-US" altLang="ja-JP" sz="2800" i="1">
                                                      <a:latin typeface="Cambria Math" charset="0"/>
                                                    </a:rPr>
                                                    <m:t>𝑗</m:t>
                                                  </m:r>
                                                </m:sub>
                                              </m:sSub>
                                            </m:e>
                                          </m:nary>
                                        </m:e>
                                      </m:d>
                                    </m:e>
                                    <m:sup>
                                      <m:r>
                                        <a:rPr lang="en-US" altLang="ja-JP" sz="2800" i="1">
                                          <a:latin typeface="Cambria Math" charset="0"/>
                                        </a:rPr>
                                        <m:t>2</m:t>
                                      </m:r>
                                    </m:sup>
                                  </m:sSup>
                                </m:e>
                              </m:nary>
                              <m:r>
                                <a:rPr lang="en-US" altLang="ja-JP" sz="2800" i="1">
                                  <a:latin typeface="Cambria Math" charset="0"/>
                                </a:rPr>
                                <m:t>+</m:t>
                              </m:r>
                              <m:r>
                                <a:rPr lang="en-US" altLang="ja-JP" sz="2800" i="1">
                                  <a:latin typeface="Cambria Math" charset="0"/>
                                  <a:ea typeface="Cambria Math" charset="0"/>
                                  <a:cs typeface="Cambria Math" charset="0"/>
                                </a:rPr>
                                <m:t>𝜆</m:t>
                              </m:r>
                              <m:nary>
                                <m:naryPr>
                                  <m:chr m:val="∑"/>
                                  <m:ctrlPr>
                                    <a:rPr lang="is-IS" altLang="ja-JP" sz="2800" i="1">
                                      <a:latin typeface="Cambria Math" panose="02040503050406030204" pitchFamily="18" charset="0"/>
                                    </a:rPr>
                                  </m:ctrlPr>
                                </m:naryPr>
                                <m:sub>
                                  <m:r>
                                    <m:rPr>
                                      <m:brk m:alnAt="23"/>
                                    </m:rPr>
                                    <a:rPr lang="en-US" altLang="ja-JP" sz="2800" i="1">
                                      <a:latin typeface="Cambria Math" charset="0"/>
                                    </a:rPr>
                                    <m:t>𝑗</m:t>
                                  </m:r>
                                  <m:r>
                                    <a:rPr lang="en-US" altLang="ja-JP" sz="2800" i="1">
                                      <a:latin typeface="Cambria Math" charset="0"/>
                                    </a:rPr>
                                    <m:t>=0</m:t>
                                  </m:r>
                                </m:sub>
                                <m:sup>
                                  <m:r>
                                    <a:rPr lang="en-US" altLang="ja-JP" sz="2800" i="1">
                                      <a:latin typeface="Cambria Math" charset="0"/>
                                    </a:rPr>
                                    <m:t>𝑞</m:t>
                                  </m:r>
                                </m:sup>
                                <m:e>
                                  <m:d>
                                    <m:dPr>
                                      <m:begChr m:val="|"/>
                                      <m:endChr m:val="|"/>
                                      <m:ctrlPr>
                                        <a:rPr lang="hr-HR"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charset="0"/>
                                            </a:rPr>
                                            <m:t>𝛽</m:t>
                                          </m:r>
                                        </m:e>
                                        <m:sub>
                                          <m:r>
                                            <a:rPr lang="en-US" altLang="ja-JP" sz="2800" i="1">
                                              <a:latin typeface="Cambria Math" charset="0"/>
                                            </a:rPr>
                                            <m:t>𝑖</m:t>
                                          </m:r>
                                        </m:sub>
                                      </m:sSub>
                                    </m:e>
                                  </m:d>
                                </m:e>
                              </m:nary>
                            </m:e>
                          </m:d>
                        </m:e>
                      </m:func>
                    </m:oMath>
                  </m:oMathPara>
                </a14:m>
                <a:endParaRPr lang="en-US" altLang="ja-JP" dirty="0">
                  <a:latin typeface="メイリオ" panose="020B0604030504040204" pitchFamily="50" charset="-128"/>
                  <a:ea typeface="メイリオ" panose="020B0604030504040204" pitchFamily="50" charset="-128"/>
                </a:endParaRPr>
              </a:p>
            </p:txBody>
          </p:sp>
        </mc:Choice>
        <mc:Fallback xmlns="">
          <p:sp>
            <p:nvSpPr>
              <p:cNvPr id="61" name="テキスト ボックス 60">
                <a:extLst>
                  <a:ext uri="{FF2B5EF4-FFF2-40B4-BE49-F238E27FC236}">
                    <a16:creationId xmlns:a16="http://schemas.microsoft.com/office/drawing/2014/main" id="{0ECCF532-5C28-48EA-B90E-35ED74CE7B87}"/>
                  </a:ext>
                </a:extLst>
              </p:cNvPr>
              <p:cNvSpPr txBox="1">
                <a:spLocks noRot="1" noChangeAspect="1" noMove="1" noResize="1" noEditPoints="1" noAdjustHandles="1" noChangeArrowheads="1" noChangeShapeType="1" noTextEdit="1"/>
              </p:cNvSpPr>
              <p:nvPr/>
            </p:nvSpPr>
            <p:spPr>
              <a:xfrm>
                <a:off x="5622934" y="31664057"/>
                <a:ext cx="6959574" cy="1595501"/>
              </a:xfrm>
              <a:prstGeom prst="rect">
                <a:avLst/>
              </a:prstGeom>
              <a:blipFill>
                <a:blip r:embed="rId8"/>
                <a:stretch>
                  <a:fillRect/>
                </a:stretch>
              </a:blipFill>
              <a:ln>
                <a:noFill/>
              </a:ln>
            </p:spPr>
            <p:txBody>
              <a:bodyPr/>
              <a:lstStyle/>
              <a:p>
                <a:r>
                  <a:rPr lang="ja-JP" altLang="en-US">
                    <a:noFill/>
                  </a:rPr>
                  <a:t> </a:t>
                </a:r>
              </a:p>
            </p:txBody>
          </p:sp>
        </mc:Fallback>
      </mc:AlternateContent>
      <p:pic>
        <p:nvPicPr>
          <p:cNvPr id="62" name="図 61">
            <a:extLst>
              <a:ext uri="{FF2B5EF4-FFF2-40B4-BE49-F238E27FC236}">
                <a16:creationId xmlns:a16="http://schemas.microsoft.com/office/drawing/2014/main" id="{9131E6C2-4C2D-4425-9B3E-8041D38AEC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4326" y="31830066"/>
            <a:ext cx="4438885" cy="2570207"/>
          </a:xfrm>
          <a:prstGeom prst="rect">
            <a:avLst/>
          </a:prstGeom>
        </p:spPr>
      </p:pic>
      <p:cxnSp>
        <p:nvCxnSpPr>
          <p:cNvPr id="63" name="直線コネクタ 62">
            <a:extLst>
              <a:ext uri="{FF2B5EF4-FFF2-40B4-BE49-F238E27FC236}">
                <a16:creationId xmlns:a16="http://schemas.microsoft.com/office/drawing/2014/main" id="{690B1AA5-681E-4686-BCED-5FEB2C2351EF}"/>
              </a:ext>
            </a:extLst>
          </p:cNvPr>
          <p:cNvCxnSpPr>
            <a:cxnSpLocks/>
          </p:cNvCxnSpPr>
          <p:nvPr/>
        </p:nvCxnSpPr>
        <p:spPr>
          <a:xfrm>
            <a:off x="10849121" y="33237544"/>
            <a:ext cx="15446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コンテンツ プレースホルダー 2">
            <a:extLst>
              <a:ext uri="{FF2B5EF4-FFF2-40B4-BE49-F238E27FC236}">
                <a16:creationId xmlns:a16="http://schemas.microsoft.com/office/drawing/2014/main" id="{63F2FE6B-A026-48C5-8588-C4F8DB66CC27}"/>
              </a:ext>
            </a:extLst>
          </p:cNvPr>
          <p:cNvSpPr txBox="1">
            <a:spLocks/>
          </p:cNvSpPr>
          <p:nvPr/>
        </p:nvSpPr>
        <p:spPr>
          <a:xfrm>
            <a:off x="1826550" y="34574493"/>
            <a:ext cx="2024053" cy="38661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buClr>
                <a:schemeClr val="accent1"/>
              </a:buClr>
              <a:buFontTx/>
              <a:buNone/>
            </a:pPr>
            <a:r>
              <a:rPr lang="en-US" altLang="ja-JP" sz="2000" dirty="0"/>
              <a:t>2</a:t>
            </a:r>
            <a:r>
              <a:rPr lang="ja-JP" altLang="en-US" sz="2000" dirty="0"/>
              <a:t>次元の場合</a:t>
            </a:r>
            <a:endParaRPr lang="en-US" altLang="ja-JP" sz="2000"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9DCDD0B5-AE59-4834-A110-B99412688FDE}"/>
                  </a:ext>
                </a:extLst>
              </p:cNvPr>
              <p:cNvSpPr txBox="1"/>
              <p:nvPr/>
            </p:nvSpPr>
            <p:spPr>
              <a:xfrm>
                <a:off x="995125" y="39954255"/>
                <a:ext cx="13478311" cy="1033296"/>
              </a:xfrm>
              <a:prstGeom prst="rect">
                <a:avLst/>
              </a:prstGeom>
              <a:noFill/>
            </p:spPr>
            <p:txBody>
              <a:bodyPr wrap="square" rtlCol="0">
                <a:spAutoFit/>
              </a:bodyPr>
              <a:lstStyle/>
              <a:p>
                <a:r>
                  <a:rPr kumimoji="1" lang="ja-JP" altLang="en-US" sz="3200" b="1" u="sng" dirty="0">
                    <a:latin typeface="メイリオ" panose="020B0604030504040204" pitchFamily="50" charset="-128"/>
                    <a:ea typeface="メイリオ" panose="020B0604030504040204" pitchFamily="50" charset="-128"/>
                  </a:rPr>
                  <a:t>「シックスマンらしさ」</a:t>
                </a:r>
                <a14:m>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lang="ja-JP" altLang="en-US" sz="3200" i="1">
                            <a:latin typeface="Cambria Math" panose="02040503050406030204" pitchFamily="18" charset="0"/>
                          </a:rPr>
                          <m:t>該当する</m:t>
                        </m:r>
                        <m:r>
                          <a:rPr lang="ja-JP" altLang="en-US" sz="3200" i="1" smtClean="0">
                            <a:latin typeface="Cambria Math" panose="02040503050406030204" pitchFamily="18" charset="0"/>
                          </a:rPr>
                          <m:t>選手が</m:t>
                        </m:r>
                        <m:r>
                          <a:rPr lang="ja-JP" altLang="en-US" sz="3200" i="1">
                            <a:latin typeface="Cambria Math" panose="02040503050406030204" pitchFamily="18" charset="0"/>
                          </a:rPr>
                          <m:t>試合の</m:t>
                        </m:r>
                        <m:r>
                          <a:rPr lang="ja-JP" altLang="en-US" sz="3200" i="1" smtClean="0">
                            <a:latin typeface="Cambria Math" panose="02040503050406030204" pitchFamily="18" charset="0"/>
                          </a:rPr>
                          <m:t>最初に</m:t>
                        </m:r>
                        <m:r>
                          <a:rPr lang="ja-JP" altLang="en-US" sz="3200" i="1">
                            <a:latin typeface="Cambria Math" panose="02040503050406030204" pitchFamily="18" charset="0"/>
                          </a:rPr>
                          <m:t>交代した</m:t>
                        </m:r>
                        <m:r>
                          <a:rPr lang="ja-JP" altLang="en-US" sz="3200" i="1" smtClean="0">
                            <a:latin typeface="Cambria Math" panose="02040503050406030204" pitchFamily="18" charset="0"/>
                          </a:rPr>
                          <m:t>回数</m:t>
                        </m:r>
                      </m:num>
                      <m:den>
                        <m:r>
                          <a:rPr lang="ja-JP" altLang="en-US" sz="3200" i="1">
                            <a:latin typeface="Cambria Math" panose="02040503050406030204" pitchFamily="18" charset="0"/>
                          </a:rPr>
                          <m:t>該当</m:t>
                        </m:r>
                        <m:r>
                          <a:rPr lang="ja-JP" altLang="en-US" sz="3200" i="1" smtClean="0">
                            <a:latin typeface="Cambria Math" panose="02040503050406030204" pitchFamily="18" charset="0"/>
                          </a:rPr>
                          <m:t>する</m:t>
                        </m:r>
                        <m:r>
                          <a:rPr lang="ja-JP" altLang="en-US" sz="3200" i="1">
                            <a:latin typeface="Cambria Math" panose="02040503050406030204" pitchFamily="18" charset="0"/>
                          </a:rPr>
                          <m:t>選手が</m:t>
                        </m:r>
                        <m:r>
                          <a:rPr lang="ja-JP" altLang="en-US" sz="3200" i="1" smtClean="0">
                            <a:latin typeface="Cambria Math" panose="02040503050406030204" pitchFamily="18" charset="0"/>
                          </a:rPr>
                          <m:t>出た</m:t>
                        </m:r>
                        <m:r>
                          <a:rPr lang="ja-JP" altLang="en-US" sz="3200" i="1">
                            <a:latin typeface="Cambria Math" panose="02040503050406030204" pitchFamily="18" charset="0"/>
                          </a:rPr>
                          <m:t>試合の</m:t>
                        </m:r>
                        <m:r>
                          <a:rPr lang="ja-JP" altLang="en-US" sz="3200" i="1" smtClean="0">
                            <a:latin typeface="Cambria Math" panose="02040503050406030204" pitchFamily="18" charset="0"/>
                          </a:rPr>
                          <m:t>回数</m:t>
                        </m:r>
                      </m:den>
                    </m:f>
                  </m:oMath>
                </a14:m>
                <a:endParaRPr kumimoji="1" lang="ja-JP" altLang="en-US" sz="2800" dirty="0"/>
              </a:p>
            </p:txBody>
          </p:sp>
        </mc:Choice>
        <mc:Fallback xmlns="">
          <p:sp>
            <p:nvSpPr>
              <p:cNvPr id="67" name="テキスト ボックス 66">
                <a:extLst>
                  <a:ext uri="{FF2B5EF4-FFF2-40B4-BE49-F238E27FC236}">
                    <a16:creationId xmlns:a16="http://schemas.microsoft.com/office/drawing/2014/main" id="{9DCDD0B5-AE59-4834-A110-B99412688FDE}"/>
                  </a:ext>
                </a:extLst>
              </p:cNvPr>
              <p:cNvSpPr txBox="1">
                <a:spLocks noRot="1" noChangeAspect="1" noMove="1" noResize="1" noEditPoints="1" noAdjustHandles="1" noChangeArrowheads="1" noChangeShapeType="1" noTextEdit="1"/>
              </p:cNvSpPr>
              <p:nvPr/>
            </p:nvSpPr>
            <p:spPr>
              <a:xfrm>
                <a:off x="995125" y="39954255"/>
                <a:ext cx="13478311" cy="1033296"/>
              </a:xfrm>
              <a:prstGeom prst="rect">
                <a:avLst/>
              </a:prstGeom>
              <a:blipFill>
                <a:blip r:embed="rId10"/>
                <a:stretch>
                  <a:fillRect l="-1131" b="-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3A652BBB-D93C-4261-B375-6F36124159EA}"/>
                  </a:ext>
                </a:extLst>
              </p:cNvPr>
              <p:cNvSpPr txBox="1"/>
              <p:nvPr/>
            </p:nvSpPr>
            <p:spPr>
              <a:xfrm>
                <a:off x="1792297" y="41285274"/>
                <a:ext cx="12113811" cy="1033296"/>
              </a:xfrm>
              <a:prstGeom prst="rect">
                <a:avLst/>
              </a:prstGeom>
              <a:noFill/>
            </p:spPr>
            <p:txBody>
              <a:bodyPr wrap="square" rtlCol="0">
                <a:spAutoFit/>
              </a:bodyPr>
              <a:lstStyle/>
              <a:p>
                <a:r>
                  <a:rPr kumimoji="1" lang="ja-JP" altLang="en-US" sz="3200" b="1" u="sng" dirty="0">
                    <a:latin typeface="メイリオ" panose="020B0604030504040204" pitchFamily="50" charset="-128"/>
                    <a:ea typeface="メイリオ" panose="020B0604030504040204" pitchFamily="50" charset="-128"/>
                  </a:rPr>
                  <a:t>「スタメンらしさ」</a:t>
                </a:r>
                <a14:m>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lang="ja-JP" altLang="en-US" sz="3200" i="1">
                            <a:latin typeface="Cambria Math" panose="02040503050406030204" pitchFamily="18" charset="0"/>
                          </a:rPr>
                          <m:t>該当する</m:t>
                        </m:r>
                        <m:r>
                          <a:rPr lang="ja-JP" altLang="en-US" sz="3200" i="1" smtClean="0">
                            <a:latin typeface="Cambria Math" panose="02040503050406030204" pitchFamily="18" charset="0"/>
                          </a:rPr>
                          <m:t>選手が</m:t>
                        </m:r>
                        <m:r>
                          <a:rPr lang="ja-JP" altLang="en-US" sz="3200" i="1">
                            <a:latin typeface="Cambria Math" panose="02040503050406030204" pitchFamily="18" charset="0"/>
                          </a:rPr>
                          <m:t>試合</m:t>
                        </m:r>
                        <m:r>
                          <a:rPr lang="ja-JP" altLang="en-US" sz="3200" i="1" smtClean="0">
                            <a:latin typeface="Cambria Math" panose="02040503050406030204" pitchFamily="18" charset="0"/>
                          </a:rPr>
                          <m:t>に</m:t>
                        </m:r>
                        <m:r>
                          <a:rPr lang="ja-JP" altLang="en-US" sz="3200" i="1">
                            <a:latin typeface="Cambria Math" panose="02040503050406030204" pitchFamily="18" charset="0"/>
                          </a:rPr>
                          <m:t>スタメン</m:t>
                        </m:r>
                        <m:r>
                          <a:rPr lang="ja-JP" altLang="en-US" sz="3200" i="1" smtClean="0">
                            <a:latin typeface="Cambria Math" panose="02040503050406030204" pitchFamily="18" charset="0"/>
                          </a:rPr>
                          <m:t>で</m:t>
                        </m:r>
                        <m:r>
                          <a:rPr lang="ja-JP" altLang="en-US" sz="3200" i="1">
                            <a:latin typeface="Cambria Math" panose="02040503050406030204" pitchFamily="18" charset="0"/>
                          </a:rPr>
                          <m:t>出た</m:t>
                        </m:r>
                        <m:r>
                          <a:rPr lang="ja-JP" altLang="en-US" sz="3200" i="1" smtClean="0">
                            <a:latin typeface="Cambria Math" panose="02040503050406030204" pitchFamily="18" charset="0"/>
                          </a:rPr>
                          <m:t>回数</m:t>
                        </m:r>
                      </m:num>
                      <m:den>
                        <m:r>
                          <a:rPr lang="ja-JP" altLang="en-US" sz="3200" i="1">
                            <a:latin typeface="Cambria Math" panose="02040503050406030204" pitchFamily="18" charset="0"/>
                          </a:rPr>
                          <m:t>該当</m:t>
                        </m:r>
                        <m:r>
                          <a:rPr lang="ja-JP" altLang="en-US" sz="3200" i="1" smtClean="0">
                            <a:latin typeface="Cambria Math" panose="02040503050406030204" pitchFamily="18" charset="0"/>
                          </a:rPr>
                          <m:t>する</m:t>
                        </m:r>
                        <m:r>
                          <a:rPr lang="ja-JP" altLang="en-US" sz="3200" i="1">
                            <a:latin typeface="Cambria Math" panose="02040503050406030204" pitchFamily="18" charset="0"/>
                          </a:rPr>
                          <m:t>選手が</m:t>
                        </m:r>
                        <m:r>
                          <a:rPr lang="ja-JP" altLang="en-US" sz="3200" i="1" smtClean="0">
                            <a:latin typeface="Cambria Math" panose="02040503050406030204" pitchFamily="18" charset="0"/>
                          </a:rPr>
                          <m:t>出た</m:t>
                        </m:r>
                        <m:r>
                          <a:rPr lang="ja-JP" altLang="en-US" sz="3200" i="1">
                            <a:latin typeface="Cambria Math" panose="02040503050406030204" pitchFamily="18" charset="0"/>
                          </a:rPr>
                          <m:t>試合の</m:t>
                        </m:r>
                        <m:r>
                          <a:rPr lang="ja-JP" altLang="en-US" sz="3200" i="1" smtClean="0">
                            <a:latin typeface="Cambria Math" panose="02040503050406030204" pitchFamily="18" charset="0"/>
                          </a:rPr>
                          <m:t>回数</m:t>
                        </m:r>
                      </m:den>
                    </m:f>
                  </m:oMath>
                </a14:m>
                <a:endParaRPr kumimoji="1" lang="ja-JP" altLang="en-US" dirty="0"/>
              </a:p>
            </p:txBody>
          </p:sp>
        </mc:Choice>
        <mc:Fallback xmlns="">
          <p:sp>
            <p:nvSpPr>
              <p:cNvPr id="68" name="テキスト ボックス 67">
                <a:extLst>
                  <a:ext uri="{FF2B5EF4-FFF2-40B4-BE49-F238E27FC236}">
                    <a16:creationId xmlns:a16="http://schemas.microsoft.com/office/drawing/2014/main" id="{3A652BBB-D93C-4261-B375-6F36124159EA}"/>
                  </a:ext>
                </a:extLst>
              </p:cNvPr>
              <p:cNvSpPr txBox="1">
                <a:spLocks noRot="1" noChangeAspect="1" noMove="1" noResize="1" noEditPoints="1" noAdjustHandles="1" noChangeArrowheads="1" noChangeShapeType="1" noTextEdit="1"/>
              </p:cNvSpPr>
              <p:nvPr/>
            </p:nvSpPr>
            <p:spPr>
              <a:xfrm>
                <a:off x="1792297" y="41285274"/>
                <a:ext cx="12113811" cy="1033296"/>
              </a:xfrm>
              <a:prstGeom prst="rect">
                <a:avLst/>
              </a:prstGeom>
              <a:blipFill>
                <a:blip r:embed="rId11"/>
                <a:stretch>
                  <a:fillRect l="-1258" b="-4142"/>
                </a:stretch>
              </a:blipFill>
            </p:spPr>
            <p:txBody>
              <a:bodyPr/>
              <a:lstStyle/>
              <a:p>
                <a:r>
                  <a:rPr lang="ja-JP" altLang="en-US">
                    <a:noFill/>
                  </a:rPr>
                  <a:t> </a:t>
                </a:r>
              </a:p>
            </p:txBody>
          </p:sp>
        </mc:Fallback>
      </mc:AlternateContent>
      <p:graphicFrame>
        <p:nvGraphicFramePr>
          <p:cNvPr id="69" name="表 68">
            <a:extLst>
              <a:ext uri="{FF2B5EF4-FFF2-40B4-BE49-F238E27FC236}">
                <a16:creationId xmlns:a16="http://schemas.microsoft.com/office/drawing/2014/main" id="{6DE83CC8-A615-402C-B601-7143311244C3}"/>
              </a:ext>
            </a:extLst>
          </p:cNvPr>
          <p:cNvGraphicFramePr>
            <a:graphicFrameLocks noGrp="1"/>
          </p:cNvGraphicFramePr>
          <p:nvPr>
            <p:extLst>
              <p:ext uri="{D42A27DB-BD31-4B8C-83A1-F6EECF244321}">
                <p14:modId xmlns:p14="http://schemas.microsoft.com/office/powerpoint/2010/main" val="1244835634"/>
              </p:ext>
            </p:extLst>
          </p:nvPr>
        </p:nvGraphicFramePr>
        <p:xfrm>
          <a:off x="15522540" y="3496416"/>
          <a:ext cx="7780691" cy="8338511"/>
        </p:xfrm>
        <a:graphic>
          <a:graphicData uri="http://schemas.openxmlformats.org/drawingml/2006/table">
            <a:tbl>
              <a:tblPr/>
              <a:tblGrid>
                <a:gridCol w="4001747">
                  <a:extLst>
                    <a:ext uri="{9D8B030D-6E8A-4147-A177-3AD203B41FA5}">
                      <a16:colId xmlns:a16="http://schemas.microsoft.com/office/drawing/2014/main" val="4165452426"/>
                    </a:ext>
                  </a:extLst>
                </a:gridCol>
                <a:gridCol w="1889472">
                  <a:extLst>
                    <a:ext uri="{9D8B030D-6E8A-4147-A177-3AD203B41FA5}">
                      <a16:colId xmlns:a16="http://schemas.microsoft.com/office/drawing/2014/main" val="1476510686"/>
                    </a:ext>
                  </a:extLst>
                </a:gridCol>
                <a:gridCol w="1889472">
                  <a:extLst>
                    <a:ext uri="{9D8B030D-6E8A-4147-A177-3AD203B41FA5}">
                      <a16:colId xmlns:a16="http://schemas.microsoft.com/office/drawing/2014/main" val="2372658699"/>
                    </a:ext>
                  </a:extLst>
                </a:gridCol>
              </a:tblGrid>
              <a:tr h="267740">
                <a:tc rowSpan="2">
                  <a:txBody>
                    <a:bodyPr/>
                    <a:lstStyle/>
                    <a:p>
                      <a:pPr algn="l" fontAlgn="ct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被説明変数</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2">
                  <a:txBody>
                    <a:bodyPr/>
                    <a:lstStyle/>
                    <a:p>
                      <a:pPr algn="ctr" fontAlgn="ct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回帰係数</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pPr algn="ctr" fontAlgn="ct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37836945"/>
                  </a:ext>
                </a:extLst>
              </a:tr>
              <a:tr h="267740">
                <a:tc vMerge="1">
                  <a:txBody>
                    <a:bodyPr/>
                    <a:lstStyle/>
                    <a:p>
                      <a:pPr algn="l" fontAlgn="ctr"/>
                      <a:endParaRPr lang="ja-JP" altLang="en-US" sz="12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シックスマン</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スタメン</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451668824"/>
                  </a:ext>
                </a:extLst>
              </a:tr>
              <a:tr h="267740">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得点</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7004333"/>
                  </a:ext>
                </a:extLst>
              </a:tr>
              <a:tr h="257443">
                <a:tc>
                  <a:txBody>
                    <a:bodyPr/>
                    <a:lstStyle/>
                    <a:p>
                      <a:pPr algn="l" fontAlgn="ctr"/>
                      <a:r>
                        <a:rPr lang="en-US" sz="2200" b="1" i="0" u="none" strike="noStrike" dirty="0">
                          <a:solidFill>
                            <a:srgbClr val="000000"/>
                          </a:solidFill>
                          <a:effectLst/>
                          <a:latin typeface="メイリオ" panose="020B0604030504040204" pitchFamily="50" charset="-128"/>
                          <a:ea typeface="メイリオ" panose="020B0604030504040204" pitchFamily="50" charset="-128"/>
                        </a:rPr>
                        <a:t>3P</a:t>
                      </a: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329422"/>
                  </a:ext>
                </a:extLst>
              </a:tr>
              <a:tr h="257443">
                <a:tc>
                  <a:txBody>
                    <a:bodyPr/>
                    <a:lstStyle/>
                    <a:p>
                      <a:pPr algn="l" fontAlgn="ctr"/>
                      <a:r>
                        <a:rPr lang="en-US" sz="2200" b="1" i="0" u="sng" strike="noStrike" dirty="0">
                          <a:solidFill>
                            <a:srgbClr val="FF0000"/>
                          </a:solidFill>
                          <a:effectLst/>
                          <a:latin typeface="メイリオ" panose="020B0604030504040204" pitchFamily="50" charset="-128"/>
                          <a:ea typeface="メイリオ" panose="020B0604030504040204" pitchFamily="50" charset="-128"/>
                        </a:rPr>
                        <a:t>3P</a:t>
                      </a:r>
                      <a:r>
                        <a:rPr lang="ja-JP" altLang="en-US" sz="2200" b="1" i="0" u="sng" strike="noStrike" dirty="0">
                          <a:solidFill>
                            <a:srgbClr val="FF0000"/>
                          </a:solidFill>
                          <a:effectLst/>
                          <a:latin typeface="メイリオ" panose="020B0604030504040204" pitchFamily="50" charset="-128"/>
                          <a:ea typeface="メイリオ" panose="020B0604030504040204" pitchFamily="50" charset="-128"/>
                        </a:rPr>
                        <a:t>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0.01592</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-0.03053</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1022170903"/>
                  </a:ext>
                </a:extLst>
              </a:tr>
              <a:tr h="257443">
                <a:tc>
                  <a:txBody>
                    <a:bodyPr/>
                    <a:lstStyle/>
                    <a:p>
                      <a:pPr algn="l" fontAlgn="ctr"/>
                      <a:r>
                        <a:rPr lang="en-US" sz="2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053262"/>
                  </a:ext>
                </a:extLst>
              </a:tr>
              <a:tr h="257443">
                <a:tc>
                  <a:txBody>
                    <a:bodyPr/>
                    <a:lstStyle/>
                    <a:p>
                      <a:pPr algn="l" fontAlgn="ctr"/>
                      <a:r>
                        <a:rPr lang="en-US" sz="2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441754"/>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ダンク</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0.00099</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306789"/>
                  </a:ext>
                </a:extLst>
              </a:tr>
              <a:tr h="392668">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フリースロー成功</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-0.00914</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4531850"/>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フリースロー試投</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831031"/>
                  </a:ext>
                </a:extLst>
              </a:tr>
              <a:tr h="257443">
                <a:tc>
                  <a:txBody>
                    <a:bodyPr/>
                    <a:lstStyle/>
                    <a:p>
                      <a:pPr algn="l" fontAlgn="ctr"/>
                      <a:r>
                        <a:rPr lang="ja-JP" altLang="en-US" sz="2200" b="1" i="0" u="sng" strike="noStrike" dirty="0">
                          <a:solidFill>
                            <a:srgbClr val="FF0000"/>
                          </a:solidFill>
                          <a:effectLst/>
                          <a:latin typeface="メイリオ" panose="020B0604030504040204" pitchFamily="50" charset="-128"/>
                          <a:ea typeface="メイリオ" panose="020B0604030504040204" pitchFamily="50" charset="-128"/>
                        </a:rPr>
                        <a:t>ファウル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0.01882</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-0.08816</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40155306"/>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被ファウル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927495"/>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オフェンスリバウンド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0.02428</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771672"/>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ディフェンスリバウンド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793333"/>
                  </a:ext>
                </a:extLst>
              </a:tr>
              <a:tr h="0">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トータルリバウンド</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658342"/>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ターンオーバー</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641605"/>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アシスト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0.01108</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3602639567"/>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スティール</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010219"/>
                  </a:ext>
                </a:extLst>
              </a:tr>
              <a:tr h="257443">
                <a:tc>
                  <a:txBody>
                    <a:bodyPr/>
                    <a:lstStyle/>
                    <a:p>
                      <a:pPr algn="l" fontAlgn="ctr"/>
                      <a:r>
                        <a:rPr lang="ja-JP" altLang="en-US" sz="2200" b="1" i="0" u="sng" strike="noStrike" dirty="0">
                          <a:solidFill>
                            <a:srgbClr val="FF0000"/>
                          </a:solidFill>
                          <a:effectLst/>
                          <a:latin typeface="メイリオ" panose="020B0604030504040204" pitchFamily="50" charset="-128"/>
                          <a:ea typeface="メイリオ" panose="020B0604030504040204" pitchFamily="50" charset="-128"/>
                        </a:rPr>
                        <a:t>ブロックショット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-0.01548</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0.01361</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553211312"/>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被ブロックショット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-0.00395</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2406352957"/>
                  </a:ext>
                </a:extLst>
              </a:tr>
              <a:tr h="0">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ファストブレイクポイント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-0.01923</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566848812"/>
                  </a:ext>
                </a:extLst>
              </a:tr>
              <a:tr h="257443">
                <a:tc>
                  <a:txBody>
                    <a:bodyPr/>
                    <a:lstStyle/>
                    <a:p>
                      <a:pPr algn="l" fontAlgn="ct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ポイントフロムターンオーバー</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239843"/>
                  </a:ext>
                </a:extLst>
              </a:tr>
              <a:tr h="257443">
                <a:tc>
                  <a:txBody>
                    <a:bodyPr/>
                    <a:lstStyle/>
                    <a:p>
                      <a:pPr algn="l" fontAlgn="ctr"/>
                      <a:r>
                        <a:rPr lang="en-US" altLang="ja-JP" sz="2200" b="1" i="0" u="none" strike="noStrike" dirty="0">
                          <a:solidFill>
                            <a:srgbClr val="000000"/>
                          </a:solidFill>
                          <a:effectLst/>
                          <a:latin typeface="メイリオ" panose="020B0604030504040204" pitchFamily="50" charset="-128"/>
                          <a:ea typeface="メイリオ" panose="020B0604030504040204" pitchFamily="50" charset="-128"/>
                        </a:rPr>
                        <a:t>2P</a:t>
                      </a:r>
                      <a:r>
                        <a:rPr lang="ja-JP" altLang="en-US" sz="2200" b="1" i="0" u="none" strike="noStrike" dirty="0">
                          <a:solidFill>
                            <a:srgbClr val="000000"/>
                          </a:solidFill>
                          <a:effectLst/>
                          <a:latin typeface="メイリオ" panose="020B0604030504040204" pitchFamily="50" charset="-128"/>
                          <a:ea typeface="メイリオ" panose="020B0604030504040204" pitchFamily="50" charset="-128"/>
                        </a:rPr>
                        <a:t>インサイドポイント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0</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2706365"/>
                  </a:ext>
                </a:extLst>
              </a:tr>
              <a:tr h="257443">
                <a:tc>
                  <a:txBody>
                    <a:bodyPr/>
                    <a:lstStyle/>
                    <a:p>
                      <a:pPr algn="l" fontAlgn="ctr"/>
                      <a:r>
                        <a:rPr lang="ja-JP" altLang="en-US" sz="2200" b="1" i="0" u="sng" strike="noStrike" dirty="0">
                          <a:solidFill>
                            <a:srgbClr val="FF0000"/>
                          </a:solidFill>
                          <a:effectLst/>
                          <a:latin typeface="メイリオ" panose="020B0604030504040204" pitchFamily="50" charset="-128"/>
                          <a:ea typeface="メイリオ" panose="020B0604030504040204" pitchFamily="50" charset="-128"/>
                        </a:rPr>
                        <a:t>セカンドチャンスポイント</a:t>
                      </a:r>
                    </a:p>
                  </a:txBody>
                  <a:tcPr marL="7541" marR="7541" marT="7541"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1" i="0" u="none" strike="noStrike" dirty="0">
                          <a:solidFill>
                            <a:srgbClr val="006100"/>
                          </a:solidFill>
                          <a:effectLst/>
                          <a:latin typeface="メイリオ" panose="020B0604030504040204" pitchFamily="50" charset="-128"/>
                          <a:ea typeface="メイリオ" panose="020B0604030504040204" pitchFamily="50" charset="-128"/>
                        </a:rPr>
                        <a:t>0.00103</a:t>
                      </a:r>
                    </a:p>
                  </a:txBody>
                  <a:tcPr marL="7541" marR="7541" marT="7541"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r" fontAlgn="ctr"/>
                      <a:r>
                        <a:rPr lang="en-US" altLang="ja-JP" sz="2000" b="1" i="0" u="none" strike="noStrike" dirty="0">
                          <a:solidFill>
                            <a:srgbClr val="9C0006"/>
                          </a:solidFill>
                          <a:effectLst/>
                          <a:latin typeface="メイリオ" panose="020B0604030504040204" pitchFamily="50" charset="-128"/>
                          <a:ea typeface="メイリオ" panose="020B0604030504040204" pitchFamily="50" charset="-128"/>
                        </a:rPr>
                        <a:t>-0.00678</a:t>
                      </a:r>
                    </a:p>
                  </a:txBody>
                  <a:tcPr marL="7541" marR="7541" marT="75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318801531"/>
                  </a:ext>
                </a:extLst>
              </a:tr>
            </a:tbl>
          </a:graphicData>
        </a:graphic>
      </p:graphicFrame>
      <p:sp>
        <p:nvSpPr>
          <p:cNvPr id="70" name="テキスト ボックス 69">
            <a:extLst>
              <a:ext uri="{FF2B5EF4-FFF2-40B4-BE49-F238E27FC236}">
                <a16:creationId xmlns:a16="http://schemas.microsoft.com/office/drawing/2014/main" id="{C6FB6317-EED1-4F3F-9F6E-676AC7D0D006}"/>
              </a:ext>
            </a:extLst>
          </p:cNvPr>
          <p:cNvSpPr txBox="1"/>
          <p:nvPr/>
        </p:nvSpPr>
        <p:spPr>
          <a:xfrm>
            <a:off x="23617687" y="3880018"/>
            <a:ext cx="5922533" cy="7571303"/>
          </a:xfrm>
          <a:prstGeom prst="rect">
            <a:avLst/>
          </a:prstGeom>
          <a:noFill/>
        </p:spPr>
        <p:txBody>
          <a:bodyPr wrap="square" rtlCol="0">
            <a:spAutoFit/>
          </a:bodyPr>
          <a:lstStyle/>
          <a:p>
            <a:endParaRPr lang="en-US" altLang="ja-JP" sz="2000" b="1" dirty="0">
              <a:latin typeface="+mn-ea"/>
            </a:endParaRPr>
          </a:p>
          <a:p>
            <a:r>
              <a:rPr lang="ja-JP" altLang="ja-JP" sz="3200" b="1" dirty="0">
                <a:latin typeface="メイリオ" panose="020B0604030504040204" pitchFamily="50" charset="-128"/>
                <a:ea typeface="メイリオ" panose="020B0604030504040204" pitchFamily="50" charset="-128"/>
              </a:rPr>
              <a:t>３</a:t>
            </a:r>
            <a:r>
              <a:rPr lang="en-US" altLang="ja-JP" sz="3200" b="1" dirty="0">
                <a:latin typeface="メイリオ" panose="020B0604030504040204" pitchFamily="50" charset="-128"/>
                <a:ea typeface="メイリオ" panose="020B0604030504040204" pitchFamily="50" charset="-128"/>
              </a:rPr>
              <a:t>P</a:t>
            </a:r>
            <a:r>
              <a:rPr lang="ja-JP" altLang="ja-JP" sz="3200" b="1" dirty="0">
                <a:latin typeface="メイリオ" panose="020B0604030504040204" pitchFamily="50" charset="-128"/>
                <a:ea typeface="メイリオ" panose="020B0604030504040204" pitchFamily="50" charset="-128"/>
              </a:rPr>
              <a:t>試投</a:t>
            </a:r>
            <a:r>
              <a:rPr lang="ja-JP" altLang="en-US" sz="3200" b="1" dirty="0">
                <a:latin typeface="メイリオ" panose="020B0604030504040204" pitchFamily="50" charset="-128"/>
                <a:ea typeface="メイリオ" panose="020B0604030504040204" pitchFamily="50" charset="-128"/>
              </a:rPr>
              <a:t>・</a:t>
            </a:r>
            <a:r>
              <a:rPr lang="ja-JP" altLang="ja-JP" sz="3200" b="1" dirty="0">
                <a:latin typeface="メイリオ" panose="020B0604030504040204" pitchFamily="50" charset="-128"/>
                <a:ea typeface="メイリオ" panose="020B0604030504040204" pitchFamily="50" charset="-128"/>
              </a:rPr>
              <a:t>ファウル</a:t>
            </a:r>
            <a:r>
              <a:rPr lang="ja-JP" altLang="en-US" sz="3200" b="1" dirty="0">
                <a:latin typeface="メイリオ" panose="020B0604030504040204" pitchFamily="50" charset="-128"/>
                <a:ea typeface="メイリオ" panose="020B0604030504040204" pitchFamily="50" charset="-128"/>
              </a:rPr>
              <a:t>・セカンドチャンスポイント・</a:t>
            </a:r>
            <a:r>
              <a:rPr lang="ja-JP" altLang="ja-JP" sz="3200" b="1" dirty="0">
                <a:latin typeface="メイリオ" panose="020B0604030504040204" pitchFamily="50" charset="-128"/>
                <a:ea typeface="メイリオ" panose="020B0604030504040204" pitchFamily="50" charset="-128"/>
              </a:rPr>
              <a:t>ブロックショット</a:t>
            </a:r>
            <a:r>
              <a:rPr lang="ja-JP" altLang="en-US" sz="3200" b="1" dirty="0">
                <a:latin typeface="メイリオ" panose="020B0604030504040204" pitchFamily="50" charset="-128"/>
                <a:ea typeface="メイリオ" panose="020B0604030504040204" pitchFamily="50" charset="-128"/>
              </a:rPr>
              <a:t>に着目</a:t>
            </a:r>
            <a:endParaRPr lang="en-US" altLang="ja-JP" sz="3200" dirty="0">
              <a:latin typeface="メイリオ" panose="020B0604030504040204" pitchFamily="50" charset="-128"/>
              <a:ea typeface="メイリオ" panose="020B0604030504040204" pitchFamily="50" charset="-128"/>
            </a:endParaRPr>
          </a:p>
          <a:p>
            <a:pPr marL="342900" indent="-342900">
              <a:buFont typeface="Arial" charset="0"/>
              <a:buChar char="•"/>
            </a:pPr>
            <a:r>
              <a:rPr lang="ja-JP" altLang="ja-JP" sz="3200" dirty="0">
                <a:latin typeface="メイリオ" panose="020B0604030504040204" pitchFamily="50" charset="-128"/>
                <a:ea typeface="メイリオ" panose="020B0604030504040204" pitchFamily="50" charset="-128"/>
              </a:rPr>
              <a:t>シックスマンとスタメンの両方に変数選択されている変数であ</a:t>
            </a:r>
            <a:r>
              <a:rPr lang="ja-JP" altLang="en-US" sz="3200" dirty="0">
                <a:latin typeface="メイリオ" panose="020B0604030504040204" pitchFamily="50" charset="-128"/>
                <a:ea typeface="メイリオ" panose="020B0604030504040204" pitchFamily="50" charset="-128"/>
              </a:rPr>
              <a:t>る</a:t>
            </a:r>
            <a:endParaRPr lang="en-US" altLang="ja-JP" sz="3200" dirty="0">
              <a:latin typeface="メイリオ" panose="020B0604030504040204" pitchFamily="50" charset="-128"/>
              <a:ea typeface="メイリオ" panose="020B0604030504040204" pitchFamily="50" charset="-128"/>
            </a:endParaRPr>
          </a:p>
          <a:p>
            <a:pPr marL="342900" indent="-342900">
              <a:buFont typeface="Arial" charset="0"/>
              <a:buChar char="•"/>
            </a:pPr>
            <a:r>
              <a:rPr lang="ja-JP" altLang="ja-JP" sz="3200" dirty="0">
                <a:latin typeface="メイリオ" panose="020B0604030504040204" pitchFamily="50" charset="-128"/>
                <a:ea typeface="メイリオ" panose="020B0604030504040204" pitchFamily="50" charset="-128"/>
              </a:rPr>
              <a:t>正負が逆の変数である</a:t>
            </a:r>
            <a:endParaRPr lang="en-US" altLang="ja-JP" sz="3200" dirty="0">
              <a:latin typeface="メイリオ" panose="020B0604030504040204" pitchFamily="50" charset="-128"/>
              <a:ea typeface="メイリオ" panose="020B0604030504040204" pitchFamily="50" charset="-128"/>
            </a:endParaRPr>
          </a:p>
          <a:p>
            <a:pPr marL="342900" indent="-342900">
              <a:buFont typeface="Arial" charset="0"/>
              <a:buChar char="•"/>
            </a:pPr>
            <a:endParaRPr lang="ja-JP" altLang="ja-JP" sz="3200" dirty="0">
              <a:latin typeface="メイリオ" panose="020B0604030504040204" pitchFamily="50" charset="-128"/>
              <a:ea typeface="メイリオ" panose="020B0604030504040204" pitchFamily="50" charset="-128"/>
            </a:endParaRPr>
          </a:p>
          <a:p>
            <a:r>
              <a:rPr lang="ja-JP" altLang="ja-JP" sz="3200" dirty="0">
                <a:latin typeface="メイリオ" panose="020B0604030504040204" pitchFamily="50" charset="-128"/>
                <a:ea typeface="メイリオ" panose="020B0604030504040204" pitchFamily="50" charset="-128"/>
              </a:rPr>
              <a:t>シックスマン</a:t>
            </a:r>
            <a:r>
              <a:rPr lang="ja-JP" altLang="en-US" sz="3200" dirty="0">
                <a:latin typeface="メイリオ" panose="020B0604030504040204" pitchFamily="50" charset="-128"/>
                <a:ea typeface="メイリオ" panose="020B0604030504040204" pitchFamily="50" charset="-128"/>
              </a:rPr>
              <a:t>とスタメンを</a:t>
            </a:r>
            <a:r>
              <a:rPr lang="ja-JP" altLang="ja-JP" sz="3200" dirty="0">
                <a:latin typeface="メイリオ" panose="020B0604030504040204" pitchFamily="50" charset="-128"/>
                <a:ea typeface="メイリオ" panose="020B0604030504040204" pitchFamily="50" charset="-128"/>
              </a:rPr>
              <a:t>区別する</a:t>
            </a:r>
            <a:r>
              <a:rPr lang="ja-JP" altLang="en-US" sz="3200" dirty="0">
                <a:latin typeface="メイリオ" panose="020B0604030504040204" pitchFamily="50" charset="-128"/>
                <a:ea typeface="メイリオ" panose="020B0604030504040204" pitchFamily="50" charset="-128"/>
              </a:rPr>
              <a:t>特徴的なアクションではないか？</a:t>
            </a:r>
            <a:endParaRPr lang="en-US" altLang="ja-JP" sz="3200" dirty="0">
              <a:latin typeface="メイリオ" panose="020B0604030504040204" pitchFamily="50" charset="-128"/>
              <a:ea typeface="メイリオ" panose="020B0604030504040204" pitchFamily="50" charset="-128"/>
            </a:endParaRPr>
          </a:p>
          <a:p>
            <a:endParaRPr lang="ja-JP" altLang="ja-JP" sz="3200" dirty="0">
              <a:latin typeface="メイリオ" panose="020B0604030504040204" pitchFamily="50" charset="-128"/>
              <a:ea typeface="メイリオ" panose="020B0604030504040204" pitchFamily="50" charset="-128"/>
            </a:endParaRPr>
          </a:p>
          <a:p>
            <a:r>
              <a:rPr lang="ja-JP" altLang="ja-JP" sz="3200" dirty="0">
                <a:latin typeface="メイリオ" panose="020B0604030504040204" pitchFamily="50" charset="-128"/>
                <a:ea typeface="メイリオ" panose="020B0604030504040204" pitchFamily="50" charset="-128"/>
              </a:rPr>
              <a:t>それぞれの</a:t>
            </a:r>
            <a:r>
              <a:rPr lang="ja-JP" altLang="en-US" sz="3200" dirty="0">
                <a:latin typeface="メイリオ" panose="020B0604030504040204" pitchFamily="50" charset="-128"/>
                <a:ea typeface="メイリオ" panose="020B0604030504040204" pitchFamily="50" charset="-128"/>
              </a:rPr>
              <a:t>アクションの</a:t>
            </a:r>
            <a:r>
              <a:rPr lang="ja-JP" altLang="ja-JP" sz="3200" dirty="0">
                <a:latin typeface="メイリオ" panose="020B0604030504040204" pitchFamily="50" charset="-128"/>
                <a:ea typeface="メイリオ" panose="020B0604030504040204" pitchFamily="50" charset="-128"/>
              </a:rPr>
              <a:t>一般的</a:t>
            </a:r>
            <a:r>
              <a:rPr lang="ja-JP" altLang="en-US" sz="3200" dirty="0">
                <a:latin typeface="メイリオ" panose="020B0604030504040204" pitchFamily="50" charset="-128"/>
                <a:ea typeface="メイリオ" panose="020B0604030504040204" pitchFamily="50" charset="-128"/>
              </a:rPr>
              <a:t>な特徴に</a:t>
            </a:r>
            <a:r>
              <a:rPr lang="ja-JP" altLang="ja-JP" sz="3200" dirty="0">
                <a:latin typeface="メイリオ" panose="020B0604030504040204" pitchFamily="50" charset="-128"/>
                <a:ea typeface="メイリオ" panose="020B0604030504040204" pitchFamily="50" charset="-128"/>
              </a:rPr>
              <a:t>基づき</a:t>
            </a:r>
            <a:r>
              <a:rPr lang="ja-JP" altLang="en-US" sz="3200" dirty="0">
                <a:latin typeface="メイリオ" panose="020B0604030504040204" pitchFamily="50" charset="-128"/>
                <a:ea typeface="メイリオ" panose="020B0604030504040204" pitchFamily="50" charset="-128"/>
              </a:rPr>
              <a:t>、</a:t>
            </a:r>
            <a:r>
              <a:rPr lang="ja-JP" altLang="ja-JP" sz="3200" dirty="0">
                <a:latin typeface="メイリオ" panose="020B0604030504040204" pitchFamily="50" charset="-128"/>
                <a:ea typeface="メイリオ" panose="020B0604030504040204" pitchFamily="50" charset="-128"/>
              </a:rPr>
              <a:t>解釈を加える</a:t>
            </a:r>
          </a:p>
          <a:p>
            <a:endParaRPr kumimoji="1" lang="ja-JP" altLang="en-US" dirty="0"/>
          </a:p>
        </p:txBody>
      </p:sp>
      <p:sp>
        <p:nvSpPr>
          <p:cNvPr id="73" name="テキスト ボックス 72">
            <a:extLst>
              <a:ext uri="{FF2B5EF4-FFF2-40B4-BE49-F238E27FC236}">
                <a16:creationId xmlns:a16="http://schemas.microsoft.com/office/drawing/2014/main" id="{0A683401-FA7B-40F6-B819-86EE568FC0C2}"/>
              </a:ext>
            </a:extLst>
          </p:cNvPr>
          <p:cNvSpPr txBox="1"/>
          <p:nvPr/>
        </p:nvSpPr>
        <p:spPr>
          <a:xfrm>
            <a:off x="15503700" y="12617657"/>
            <a:ext cx="6871665" cy="6001643"/>
          </a:xfrm>
          <a:prstGeom prst="rect">
            <a:avLst/>
          </a:prstGeom>
          <a:noFill/>
        </p:spPr>
        <p:txBody>
          <a:bodyPr wrap="square" rtlCol="0">
            <a:spAutoFit/>
          </a:bodyPr>
          <a:lstStyle/>
          <a:p>
            <a:r>
              <a:rPr lang="ja-JP" altLang="en-US" sz="3200" b="1" dirty="0">
                <a:latin typeface="メイリオ" panose="020B0604030504040204" pitchFamily="50" charset="-128"/>
                <a:ea typeface="メイリオ" panose="020B0604030504040204" pitchFamily="50" charset="-128"/>
              </a:rPr>
              <a:t>スタメンにおいて</a:t>
            </a:r>
            <a:r>
              <a:rPr lang="en-US" altLang="ja-JP" sz="3200" b="1" dirty="0">
                <a:latin typeface="メイリオ" panose="020B0604030504040204" pitchFamily="50" charset="-128"/>
                <a:ea typeface="メイリオ" panose="020B0604030504040204" pitchFamily="50" charset="-128"/>
              </a:rPr>
              <a:t>3P</a:t>
            </a:r>
            <a:r>
              <a:rPr lang="ja-JP" altLang="en-US" sz="3200" b="1" dirty="0">
                <a:latin typeface="メイリオ" panose="020B0604030504040204" pitchFamily="50" charset="-128"/>
                <a:ea typeface="メイリオ" panose="020B0604030504040204" pitchFamily="50" charset="-128"/>
              </a:rPr>
              <a:t>試投が負</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スタメンには、</a:t>
            </a:r>
            <a:r>
              <a:rPr lang="en-US" altLang="ja-JP" sz="3200" dirty="0">
                <a:latin typeface="メイリオ" panose="020B0604030504040204" pitchFamily="50" charset="-128"/>
                <a:ea typeface="メイリオ" panose="020B0604030504040204" pitchFamily="50" charset="-128"/>
              </a:rPr>
              <a:t>3P</a:t>
            </a:r>
            <a:r>
              <a:rPr lang="ja-JP" altLang="en-US" sz="3200" dirty="0">
                <a:latin typeface="メイリオ" panose="020B0604030504040204" pitchFamily="50" charset="-128"/>
                <a:ea typeface="メイリオ" panose="020B0604030504040204" pitchFamily="50" charset="-128"/>
              </a:rPr>
              <a:t>を試みることではなく、エリア内に侵入して着実な試合展開を構築できることが求められていると考えられる。</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あるいは、そのような戦術を採用するチームが多いのではないか。</a:t>
            </a:r>
            <a:endParaRPr lang="en-US" altLang="ja-JP" sz="3200" dirty="0">
              <a:latin typeface="メイリオ" panose="020B0604030504040204" pitchFamily="50" charset="-128"/>
              <a:ea typeface="メイリオ" panose="020B0604030504040204" pitchFamily="50" charset="-128"/>
            </a:endParaRPr>
          </a:p>
          <a:p>
            <a:endParaRPr lang="ja-JP" altLang="en-US" sz="3200" dirty="0">
              <a:latin typeface="メイリオ" panose="020B0604030504040204" pitchFamily="50" charset="-128"/>
              <a:ea typeface="メイリオ" panose="020B0604030504040204" pitchFamily="50" charset="-128"/>
            </a:endParaRPr>
          </a:p>
          <a:p>
            <a:r>
              <a:rPr lang="ja-JP" altLang="en-US" sz="3200" b="1" dirty="0">
                <a:latin typeface="メイリオ" panose="020B0604030504040204" pitchFamily="50" charset="-128"/>
                <a:ea typeface="メイリオ" panose="020B0604030504040204" pitchFamily="50" charset="-128"/>
              </a:rPr>
              <a:t>シックスマンにおいて</a:t>
            </a:r>
            <a:r>
              <a:rPr lang="en-US" altLang="ja-JP" sz="3200" b="1" dirty="0">
                <a:latin typeface="メイリオ" panose="020B0604030504040204" pitchFamily="50" charset="-128"/>
                <a:ea typeface="メイリオ" panose="020B0604030504040204" pitchFamily="50" charset="-128"/>
              </a:rPr>
              <a:t>3P</a:t>
            </a:r>
            <a:r>
              <a:rPr lang="ja-JP" altLang="en-US" sz="3200" b="1" dirty="0">
                <a:latin typeface="メイリオ" panose="020B0604030504040204" pitchFamily="50" charset="-128"/>
                <a:ea typeface="メイリオ" panose="020B0604030504040204" pitchFamily="50" charset="-128"/>
              </a:rPr>
              <a:t>試投は正</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シックスマンには、３</a:t>
            </a:r>
            <a:r>
              <a:rPr lang="en-US" altLang="ja-JP" sz="3200" dirty="0">
                <a:latin typeface="メイリオ" panose="020B0604030504040204" pitchFamily="50" charset="-128"/>
                <a:ea typeface="メイリオ" panose="020B0604030504040204" pitchFamily="50" charset="-128"/>
              </a:rPr>
              <a:t>P</a:t>
            </a:r>
            <a:r>
              <a:rPr lang="ja-JP" altLang="en-US" sz="3200" dirty="0">
                <a:latin typeface="メイリオ" panose="020B0604030504040204" pitchFamily="50" charset="-128"/>
                <a:ea typeface="メイリオ" panose="020B0604030504040204" pitchFamily="50" charset="-128"/>
              </a:rPr>
              <a:t>シュートを起点とした戦術変更の役割が求められているのではないか</a:t>
            </a:r>
          </a:p>
        </p:txBody>
      </p:sp>
      <p:sp>
        <p:nvSpPr>
          <p:cNvPr id="74" name="テキスト ボックス 73">
            <a:extLst>
              <a:ext uri="{FF2B5EF4-FFF2-40B4-BE49-F238E27FC236}">
                <a16:creationId xmlns:a16="http://schemas.microsoft.com/office/drawing/2014/main" id="{B868332C-C09B-4ED4-A221-B7AC2D89F2CB}"/>
              </a:ext>
            </a:extLst>
          </p:cNvPr>
          <p:cNvSpPr txBox="1"/>
          <p:nvPr/>
        </p:nvSpPr>
        <p:spPr>
          <a:xfrm>
            <a:off x="22714358" y="12617655"/>
            <a:ext cx="6821227" cy="6001643"/>
          </a:xfrm>
          <a:prstGeom prst="rect">
            <a:avLst/>
          </a:prstGeom>
          <a:noFill/>
        </p:spPr>
        <p:txBody>
          <a:bodyPr wrap="square" rtlCol="0">
            <a:spAutoFit/>
          </a:bodyPr>
          <a:lstStyle/>
          <a:p>
            <a:r>
              <a:rPr lang="ja-JP" altLang="en-US" sz="3200" b="1" dirty="0">
                <a:latin typeface="メイリオ" panose="020B0604030504040204" pitchFamily="50" charset="-128"/>
                <a:ea typeface="メイリオ" panose="020B0604030504040204" pitchFamily="50" charset="-128"/>
              </a:rPr>
              <a:t>スタメンにおいてファウルが負</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スタメンには、より少ないファウル環境の下で有利な状況を作る堅実なプレーが求められるのではないか。</a:t>
            </a:r>
            <a:endParaRPr lang="en-US" altLang="ja-JP" sz="3200" dirty="0">
              <a:latin typeface="メイリオ" panose="020B0604030504040204" pitchFamily="50" charset="-128"/>
              <a:ea typeface="メイリオ" panose="020B0604030504040204" pitchFamily="50" charset="-128"/>
            </a:endParaRPr>
          </a:p>
          <a:p>
            <a:endParaRPr lang="ja-JP" altLang="en-US" sz="3200" dirty="0">
              <a:latin typeface="メイリオ" panose="020B0604030504040204" pitchFamily="50" charset="-128"/>
              <a:ea typeface="メイリオ" panose="020B0604030504040204" pitchFamily="50" charset="-128"/>
            </a:endParaRPr>
          </a:p>
          <a:p>
            <a:r>
              <a:rPr lang="ja-JP" altLang="en-US" sz="3200" b="1" dirty="0">
                <a:latin typeface="メイリオ" panose="020B0604030504040204" pitchFamily="50" charset="-128"/>
                <a:ea typeface="メイリオ" panose="020B0604030504040204" pitchFamily="50" charset="-128"/>
              </a:rPr>
              <a:t>シックスマンにおいてファウルが正</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ファウルは、一般的にはチームに不利な状況をもたらすため避けるべきアクションである。しかし、シックスマンには、プレーを中断させ、新しい戦況を作るきっかけとしてファウルが重要なのかもしれない。</a:t>
            </a:r>
          </a:p>
        </p:txBody>
      </p:sp>
      <p:sp>
        <p:nvSpPr>
          <p:cNvPr id="76" name="テキスト ボックス 75">
            <a:extLst>
              <a:ext uri="{FF2B5EF4-FFF2-40B4-BE49-F238E27FC236}">
                <a16:creationId xmlns:a16="http://schemas.microsoft.com/office/drawing/2014/main" id="{61DBE44E-C336-498D-AF36-6E44FFA0382F}"/>
              </a:ext>
            </a:extLst>
          </p:cNvPr>
          <p:cNvSpPr txBox="1"/>
          <p:nvPr/>
        </p:nvSpPr>
        <p:spPr>
          <a:xfrm>
            <a:off x="22674503" y="19922894"/>
            <a:ext cx="6901742" cy="6494085"/>
          </a:xfrm>
          <a:prstGeom prst="rect">
            <a:avLst/>
          </a:prstGeom>
          <a:noFill/>
        </p:spPr>
        <p:txBody>
          <a:bodyPr wrap="square" rtlCol="0">
            <a:spAutoFit/>
          </a:bodyPr>
          <a:lstStyle/>
          <a:p>
            <a:r>
              <a:rPr lang="ja-JP" altLang="en-US" sz="3200" b="1" dirty="0">
                <a:latin typeface="メイリオ" panose="020B0604030504040204" pitchFamily="50" charset="-128"/>
                <a:ea typeface="メイリオ" panose="020B0604030504040204" pitchFamily="50" charset="-128"/>
              </a:rPr>
              <a:t>スタメンにおいてブロックショットが正</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相手のシュートをブロックすることで、相手の得点チャンスが減るため、スタメンにおいて重要なアクションであると考えられる。</a:t>
            </a:r>
            <a:endParaRPr lang="en-US" altLang="ja-JP" sz="3200" dirty="0">
              <a:latin typeface="メイリオ" panose="020B0604030504040204" pitchFamily="50" charset="-128"/>
              <a:ea typeface="メイリオ" panose="020B0604030504040204" pitchFamily="50" charset="-128"/>
            </a:endParaRPr>
          </a:p>
          <a:p>
            <a:endParaRPr lang="ja-JP" altLang="en-US" sz="3200" dirty="0">
              <a:latin typeface="メイリオ" panose="020B0604030504040204" pitchFamily="50" charset="-128"/>
              <a:ea typeface="メイリオ" panose="020B0604030504040204" pitchFamily="50" charset="-128"/>
            </a:endParaRPr>
          </a:p>
          <a:p>
            <a:r>
              <a:rPr lang="ja-JP" altLang="en-US" sz="3200" b="1" dirty="0">
                <a:latin typeface="メイリオ" panose="020B0604030504040204" pitchFamily="50" charset="-128"/>
                <a:ea typeface="メイリオ" panose="020B0604030504040204" pitchFamily="50" charset="-128"/>
              </a:rPr>
              <a:t>シックスマンにおいてブロックショットが負</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ブロックショットは、一般に、相手の得点を阻止する重要なアクションである。負という結果は説明ができなかった。</a:t>
            </a:r>
          </a:p>
        </p:txBody>
      </p:sp>
      <p:sp>
        <p:nvSpPr>
          <p:cNvPr id="85" name="正方形/長方形 84">
            <a:extLst>
              <a:ext uri="{FF2B5EF4-FFF2-40B4-BE49-F238E27FC236}">
                <a16:creationId xmlns:a16="http://schemas.microsoft.com/office/drawing/2014/main" id="{9FCC403D-2294-4F06-9C4B-72E8483E5503}"/>
              </a:ext>
            </a:extLst>
          </p:cNvPr>
          <p:cNvSpPr/>
          <p:nvPr/>
        </p:nvSpPr>
        <p:spPr>
          <a:xfrm>
            <a:off x="19421041" y="4860127"/>
            <a:ext cx="3968062" cy="465852"/>
          </a:xfrm>
          <a:prstGeom prst="rect">
            <a:avLst/>
          </a:prstGeom>
          <a:noFill/>
          <a:ln w="762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Segoe UI"/>
              <a:ea typeface="メイリオ"/>
              <a:cs typeface="+mn-cs"/>
            </a:endParaRPr>
          </a:p>
        </p:txBody>
      </p:sp>
      <p:sp>
        <p:nvSpPr>
          <p:cNvPr id="86" name="正方形/長方形 85">
            <a:extLst>
              <a:ext uri="{FF2B5EF4-FFF2-40B4-BE49-F238E27FC236}">
                <a16:creationId xmlns:a16="http://schemas.microsoft.com/office/drawing/2014/main" id="{E4610B78-FD97-4544-A77E-2D1B83ADF22B}"/>
              </a:ext>
            </a:extLst>
          </p:cNvPr>
          <p:cNvSpPr/>
          <p:nvPr/>
        </p:nvSpPr>
        <p:spPr>
          <a:xfrm>
            <a:off x="19421041" y="6956118"/>
            <a:ext cx="3968062" cy="465852"/>
          </a:xfrm>
          <a:prstGeom prst="rect">
            <a:avLst/>
          </a:prstGeom>
          <a:noFill/>
          <a:ln w="762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Segoe UI"/>
              <a:ea typeface="メイリオ"/>
              <a:cs typeface="+mn-cs"/>
            </a:endParaRPr>
          </a:p>
        </p:txBody>
      </p:sp>
      <p:sp>
        <p:nvSpPr>
          <p:cNvPr id="87" name="正方形/長方形 86">
            <a:extLst>
              <a:ext uri="{FF2B5EF4-FFF2-40B4-BE49-F238E27FC236}">
                <a16:creationId xmlns:a16="http://schemas.microsoft.com/office/drawing/2014/main" id="{11ED0AB2-D1A2-4150-AD0B-79E7C6D7B358}"/>
              </a:ext>
            </a:extLst>
          </p:cNvPr>
          <p:cNvSpPr/>
          <p:nvPr/>
        </p:nvSpPr>
        <p:spPr>
          <a:xfrm>
            <a:off x="19421041" y="9685159"/>
            <a:ext cx="3968062" cy="465852"/>
          </a:xfrm>
          <a:prstGeom prst="rect">
            <a:avLst/>
          </a:prstGeom>
          <a:noFill/>
          <a:ln w="762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Segoe UI"/>
              <a:ea typeface="メイリオ"/>
              <a:cs typeface="+mn-cs"/>
            </a:endParaRPr>
          </a:p>
        </p:txBody>
      </p:sp>
      <p:sp>
        <p:nvSpPr>
          <p:cNvPr id="88" name="正方形/長方形 87">
            <a:extLst>
              <a:ext uri="{FF2B5EF4-FFF2-40B4-BE49-F238E27FC236}">
                <a16:creationId xmlns:a16="http://schemas.microsoft.com/office/drawing/2014/main" id="{0F38E8EF-C048-41AD-823C-1F8C95338F55}"/>
              </a:ext>
            </a:extLst>
          </p:cNvPr>
          <p:cNvSpPr/>
          <p:nvPr/>
        </p:nvSpPr>
        <p:spPr>
          <a:xfrm>
            <a:off x="19421041" y="11415389"/>
            <a:ext cx="3968062" cy="465852"/>
          </a:xfrm>
          <a:prstGeom prst="rect">
            <a:avLst/>
          </a:prstGeom>
          <a:noFill/>
          <a:ln w="762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Segoe UI"/>
              <a:ea typeface="メイリオ"/>
              <a:cs typeface="+mn-cs"/>
            </a:endParaRPr>
          </a:p>
        </p:txBody>
      </p:sp>
      <p:sp>
        <p:nvSpPr>
          <p:cNvPr id="90" name="コンテンツ プレースホルダー 2">
            <a:extLst>
              <a:ext uri="{FF2B5EF4-FFF2-40B4-BE49-F238E27FC236}">
                <a16:creationId xmlns:a16="http://schemas.microsoft.com/office/drawing/2014/main" id="{9643832A-4CC2-42CC-A29C-72FF29C74BDB}"/>
              </a:ext>
            </a:extLst>
          </p:cNvPr>
          <p:cNvSpPr txBox="1">
            <a:spLocks/>
          </p:cNvSpPr>
          <p:nvPr/>
        </p:nvSpPr>
        <p:spPr>
          <a:xfrm>
            <a:off x="712196" y="17923370"/>
            <a:ext cx="13641142" cy="789684"/>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kumimoji="1"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kumimoji="1"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kumimoji="1"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9pPr>
          </a:lstStyle>
          <a:p>
            <a:pPr algn="l">
              <a:lnSpc>
                <a:spcPct val="100000"/>
              </a:lnSpc>
            </a:pPr>
            <a:r>
              <a:rPr lang="en-US" altLang="ja-JP" sz="4800" dirty="0">
                <a:latin typeface="メイリオ" panose="020B0604030504040204" pitchFamily="50" charset="-128"/>
                <a:ea typeface="メイリオ" panose="020B0604030504040204" pitchFamily="50" charset="-128"/>
              </a:rPr>
              <a:t>2.1. </a:t>
            </a:r>
            <a:r>
              <a:rPr lang="ja-JP" altLang="en-US" sz="4800" dirty="0">
                <a:latin typeface="メイリオ" panose="020B0604030504040204" pitchFamily="50" charset="-128"/>
                <a:ea typeface="メイリオ" panose="020B0604030504040204" pitchFamily="50" charset="-128"/>
              </a:rPr>
              <a:t>分析の枠組み</a:t>
            </a:r>
            <a:endParaRPr lang="en-US" altLang="ja-JP" sz="3200" dirty="0">
              <a:latin typeface="メイリオ" panose="020B0604030504040204" pitchFamily="50" charset="-128"/>
              <a:ea typeface="メイリオ" panose="020B0604030504040204" pitchFamily="50" charset="-128"/>
            </a:endParaRPr>
          </a:p>
        </p:txBody>
      </p:sp>
      <p:sp>
        <p:nvSpPr>
          <p:cNvPr id="91" name="右中かっこ 90">
            <a:extLst>
              <a:ext uri="{FF2B5EF4-FFF2-40B4-BE49-F238E27FC236}">
                <a16:creationId xmlns:a16="http://schemas.microsoft.com/office/drawing/2014/main" id="{71D159B0-9D7D-4481-B652-A1463A80093D}"/>
              </a:ext>
            </a:extLst>
          </p:cNvPr>
          <p:cNvSpPr/>
          <p:nvPr/>
        </p:nvSpPr>
        <p:spPr>
          <a:xfrm rot="16200000">
            <a:off x="6006121" y="18900426"/>
            <a:ext cx="367782" cy="2033040"/>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FF0000"/>
              </a:solidFill>
            </a:endParaRPr>
          </a:p>
        </p:txBody>
      </p:sp>
      <p:sp>
        <p:nvSpPr>
          <p:cNvPr id="71" name="テキスト ボックス 70">
            <a:extLst>
              <a:ext uri="{FF2B5EF4-FFF2-40B4-BE49-F238E27FC236}">
                <a16:creationId xmlns:a16="http://schemas.microsoft.com/office/drawing/2014/main" id="{D65E64BC-63F8-4D58-A7D2-F4FA3639375D}"/>
              </a:ext>
            </a:extLst>
          </p:cNvPr>
          <p:cNvSpPr txBox="1"/>
          <p:nvPr/>
        </p:nvSpPr>
        <p:spPr>
          <a:xfrm>
            <a:off x="683006" y="36311496"/>
            <a:ext cx="13261293" cy="3539430"/>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kumimoji="1" lang="en-US" altLang="ja-JP" sz="3200" dirty="0">
                <a:latin typeface="メイリオ" panose="020B0604030504040204" pitchFamily="50" charset="-128"/>
                <a:ea typeface="メイリオ" panose="020B0604030504040204" pitchFamily="50" charset="-128"/>
              </a:rPr>
              <a:t>LASSO </a:t>
            </a:r>
            <a:r>
              <a:rPr kumimoji="1" lang="ja-JP" altLang="en-US" sz="3200" dirty="0">
                <a:latin typeface="メイリオ" panose="020B0604030504040204" pitchFamily="50" charset="-128"/>
                <a:ea typeface="メイリオ" panose="020B0604030504040204" pitchFamily="50" charset="-128"/>
              </a:rPr>
              <a:t>を適用する際、何を被説明変数として用いるかが問題</a:t>
            </a:r>
          </a:p>
          <a:p>
            <a:pPr marL="342900"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シックスマンの選手・スタメンの選手を完全に分離することは困難</a:t>
            </a:r>
            <a:endParaRPr kumimoji="1" lang="en-US" altLang="ja-JP" sz="3200" dirty="0">
              <a:latin typeface="メイリオ" panose="020B0604030504040204" pitchFamily="50" charset="-128"/>
              <a:ea typeface="メイリオ" panose="020B0604030504040204" pitchFamily="50" charset="-128"/>
            </a:endParaRPr>
          </a:p>
          <a:p>
            <a:pPr marL="800100" lvl="1"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同じ選手が、試合によってシックスマンと起用されたり、スタメンとして起用されたりする</a:t>
            </a:r>
          </a:p>
          <a:p>
            <a:pPr marL="342900"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そのため、各選手についてシックスマン</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スタメンとしての起用頻度を表す変数を作成し、被説明変数として用いる</a:t>
            </a:r>
            <a:endParaRPr kumimoji="1" lang="en-US" altLang="ja-JP" sz="3200" dirty="0">
              <a:latin typeface="メイリオ" panose="020B0604030504040204" pitchFamily="50" charset="-128"/>
              <a:ea typeface="メイリオ" panose="020B0604030504040204" pitchFamily="50" charset="-128"/>
            </a:endParaRPr>
          </a:p>
          <a:p>
            <a:pPr marL="342900"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「シックスマンらしさ」・「スタメンらしさ」を定義</a:t>
            </a:r>
          </a:p>
        </p:txBody>
      </p:sp>
      <p:sp>
        <p:nvSpPr>
          <p:cNvPr id="79" name="テキスト ボックス 78">
            <a:extLst>
              <a:ext uri="{FF2B5EF4-FFF2-40B4-BE49-F238E27FC236}">
                <a16:creationId xmlns:a16="http://schemas.microsoft.com/office/drawing/2014/main" id="{49F8F2BA-E1BB-4070-94C8-C764458272D9}"/>
              </a:ext>
            </a:extLst>
          </p:cNvPr>
          <p:cNvSpPr txBox="1"/>
          <p:nvPr/>
        </p:nvSpPr>
        <p:spPr>
          <a:xfrm>
            <a:off x="693385" y="3682607"/>
            <a:ext cx="14080143" cy="649408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バスケにおいて、スターティングメンバー（スタメン）と同様に重要な役割を果たす選手として、シックスマンがいる</a:t>
            </a:r>
          </a:p>
          <a:p>
            <a:pPr marL="800100" lvl="1"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スターティングメンバー</a:t>
            </a:r>
            <a:r>
              <a:rPr kumimoji="1" lang="en-US" altLang="ja-JP" sz="3200" dirty="0">
                <a:latin typeface="メイリオ" panose="020B0604030504040204" pitchFamily="50" charset="-128"/>
                <a:ea typeface="メイリオ" panose="020B0604030504040204" pitchFamily="50" charset="-128"/>
              </a:rPr>
              <a:t>5</a:t>
            </a:r>
            <a:r>
              <a:rPr kumimoji="1" lang="ja-JP" altLang="en-US" sz="3200" dirty="0">
                <a:latin typeface="メイリオ" panose="020B0604030504040204" pitchFamily="50" charset="-128"/>
                <a:ea typeface="メイリオ" panose="020B0604030504040204" pitchFamily="50" charset="-128"/>
              </a:rPr>
              <a:t>人の次の存在</a:t>
            </a:r>
          </a:p>
          <a:p>
            <a:pPr marL="800100" lvl="1" indent="-342900">
              <a:buClr>
                <a:schemeClr val="accent1"/>
              </a:buClr>
              <a:buFont typeface="Arial" panose="020B0604020202020204" pitchFamily="34" charset="0"/>
              <a:buChar char="•"/>
            </a:pPr>
            <a:r>
              <a:rPr kumimoji="1" lang="ja-JP" altLang="en-US" sz="3200" dirty="0">
                <a:latin typeface="メイリオ" panose="020B0604030504040204" pitchFamily="50" charset="-128"/>
                <a:ea typeface="メイリオ" panose="020B0604030504040204" pitchFamily="50" charset="-128"/>
              </a:rPr>
              <a:t>実際、複数のチームにおいて、高い頻度で特定の選手が</a:t>
            </a:r>
            <a:r>
              <a:rPr kumimoji="1" lang="en-US" altLang="ja-JP" sz="3200" dirty="0">
                <a:latin typeface="メイリオ" panose="020B0604030504040204" pitchFamily="50" charset="-128"/>
                <a:ea typeface="メイリオ" panose="020B0604030504040204" pitchFamily="50" charset="-128"/>
              </a:rPr>
              <a:t>6</a:t>
            </a:r>
            <a:r>
              <a:rPr kumimoji="1" lang="ja-JP" altLang="en-US" sz="3200" dirty="0">
                <a:latin typeface="メイリオ" panose="020B0604030504040204" pitchFamily="50" charset="-128"/>
                <a:ea typeface="メイリオ" panose="020B0604030504040204" pitchFamily="50" charset="-128"/>
              </a:rPr>
              <a:t>番目の選手</a:t>
            </a:r>
            <a:br>
              <a:rPr kumimoji="1" lang="ja-JP" altLang="en-US" sz="3200" dirty="0">
                <a:latin typeface="メイリオ" panose="020B0604030504040204" pitchFamily="50" charset="-128"/>
                <a:ea typeface="メイリオ" panose="020B0604030504040204" pitchFamily="50" charset="-128"/>
              </a:rPr>
            </a:br>
            <a:r>
              <a:rPr kumimoji="1" lang="ja-JP" altLang="en-US" sz="3200" dirty="0">
                <a:latin typeface="メイリオ" panose="020B0604030504040204" pitchFamily="50" charset="-128"/>
                <a:ea typeface="メイリオ" panose="020B0604030504040204" pitchFamily="50" charset="-128"/>
              </a:rPr>
              <a:t>として起用されている</a:t>
            </a:r>
            <a:endParaRPr kumimoji="1" lang="en-US" altLang="ja-JP" sz="3200" dirty="0">
              <a:latin typeface="メイリオ" panose="020B0604030504040204" pitchFamily="50" charset="-128"/>
              <a:ea typeface="メイリオ" panose="020B0604030504040204" pitchFamily="50" charset="-128"/>
            </a:endParaRPr>
          </a:p>
          <a:p>
            <a:pPr marL="342900" indent="-3429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シックスマンは、「試合の流れ・テンポを変える」などといった漠然とした役割をあたえられていることが多い</a:t>
            </a:r>
            <a:endParaRPr lang="en-US" altLang="ja-JP" sz="3200" dirty="0">
              <a:latin typeface="メイリオ" panose="020B0604030504040204" pitchFamily="50" charset="-128"/>
              <a:ea typeface="メイリオ" panose="020B0604030504040204" pitchFamily="50" charset="-128"/>
            </a:endParaRPr>
          </a:p>
          <a:p>
            <a:pPr marL="342900" indent="-3429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シックスマンの役割が明確化されれば、選手・観客に次のようなメリットがある</a:t>
            </a:r>
            <a:endParaRPr lang="en-US" altLang="ja-JP" sz="3200" dirty="0">
              <a:latin typeface="メイリオ" panose="020B0604030504040204" pitchFamily="50" charset="-128"/>
              <a:ea typeface="メイリオ" panose="020B0604030504040204" pitchFamily="50" charset="-128"/>
            </a:endParaRPr>
          </a:p>
          <a:p>
            <a:pPr marL="800100" lvl="1" indent="-3429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シックスマンとして起用される選手にとって、重点的に練習するべきプレーが分かる</a:t>
            </a:r>
            <a:endParaRPr lang="en-US" altLang="ja-JP" sz="3200" dirty="0">
              <a:latin typeface="メイリオ" panose="020B0604030504040204" pitchFamily="50" charset="-128"/>
              <a:ea typeface="メイリオ" panose="020B0604030504040204" pitchFamily="50" charset="-128"/>
            </a:endParaRPr>
          </a:p>
          <a:p>
            <a:pPr marL="800100" lvl="1" indent="-3429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バスケ観戦の初心者にとって、シックスマンの登場時に注目するべきプレーが分かる</a:t>
            </a:r>
            <a:endParaRPr lang="en-US" altLang="ja-JP" sz="3200" dirty="0">
              <a:latin typeface="メイリオ" panose="020B0604030504040204" pitchFamily="50" charset="-128"/>
              <a:ea typeface="メイリオ" panose="020B0604030504040204" pitchFamily="50" charset="-128"/>
            </a:endParaRPr>
          </a:p>
        </p:txBody>
      </p:sp>
      <p:sp>
        <p:nvSpPr>
          <p:cNvPr id="81" name="下矢印 4">
            <a:extLst>
              <a:ext uri="{FF2B5EF4-FFF2-40B4-BE49-F238E27FC236}">
                <a16:creationId xmlns:a16="http://schemas.microsoft.com/office/drawing/2014/main" id="{898679AA-57A3-4BE2-9847-9F9863ACF15B}"/>
              </a:ext>
            </a:extLst>
          </p:cNvPr>
          <p:cNvSpPr/>
          <p:nvPr/>
        </p:nvSpPr>
        <p:spPr>
          <a:xfrm>
            <a:off x="3736108" y="22930470"/>
            <a:ext cx="936541" cy="823159"/>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コンテンツ プレースホルダー 2">
            <a:extLst>
              <a:ext uri="{FF2B5EF4-FFF2-40B4-BE49-F238E27FC236}">
                <a16:creationId xmlns:a16="http://schemas.microsoft.com/office/drawing/2014/main" id="{04E8E7DC-A0AC-4F03-8D3E-D62C8D87B0BE}"/>
              </a:ext>
            </a:extLst>
          </p:cNvPr>
          <p:cNvSpPr txBox="1">
            <a:spLocks/>
          </p:cNvSpPr>
          <p:nvPr/>
        </p:nvSpPr>
        <p:spPr>
          <a:xfrm>
            <a:off x="712194" y="25624902"/>
            <a:ext cx="13641143" cy="789684"/>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kumimoji="1"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kumimoji="1"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kumimoji="1"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9pPr>
          </a:lstStyle>
          <a:p>
            <a:pPr algn="l">
              <a:lnSpc>
                <a:spcPct val="100000"/>
              </a:lnSpc>
            </a:pPr>
            <a:r>
              <a:rPr lang="en-US" altLang="ja-JP" sz="4800" dirty="0">
                <a:latin typeface="メイリオ" panose="020B0604030504040204" pitchFamily="50" charset="-128"/>
                <a:ea typeface="メイリオ" panose="020B0604030504040204" pitchFamily="50" charset="-128"/>
              </a:rPr>
              <a:t>2.2. LASSO</a:t>
            </a:r>
            <a:endParaRPr lang="en-US" altLang="ja-JP" sz="3200" dirty="0">
              <a:latin typeface="メイリオ" panose="020B0604030504040204" pitchFamily="50" charset="-128"/>
              <a:ea typeface="メイリオ" panose="020B0604030504040204" pitchFamily="50" charset="-128"/>
            </a:endParaRPr>
          </a:p>
        </p:txBody>
      </p:sp>
      <p:grpSp>
        <p:nvGrpSpPr>
          <p:cNvPr id="2" name="グループ化 1">
            <a:extLst>
              <a:ext uri="{FF2B5EF4-FFF2-40B4-BE49-F238E27FC236}">
                <a16:creationId xmlns:a16="http://schemas.microsoft.com/office/drawing/2014/main" id="{54F4F387-B73B-4C43-9945-63F00FF4C1FF}"/>
              </a:ext>
            </a:extLst>
          </p:cNvPr>
          <p:cNvGrpSpPr/>
          <p:nvPr/>
        </p:nvGrpSpPr>
        <p:grpSpPr>
          <a:xfrm>
            <a:off x="5917389" y="23128791"/>
            <a:ext cx="3610284" cy="693394"/>
            <a:chOff x="5717754" y="25496050"/>
            <a:chExt cx="3610284" cy="693394"/>
          </a:xfrm>
        </p:grpSpPr>
        <p:sp>
          <p:nvSpPr>
            <p:cNvPr id="43" name="テキスト ボックス 42">
              <a:extLst>
                <a:ext uri="{FF2B5EF4-FFF2-40B4-BE49-F238E27FC236}">
                  <a16:creationId xmlns:a16="http://schemas.microsoft.com/office/drawing/2014/main" id="{CF87DA5E-214B-4554-A8F1-35394A8623C1}"/>
                </a:ext>
              </a:extLst>
            </p:cNvPr>
            <p:cNvSpPr txBox="1"/>
            <p:nvPr/>
          </p:nvSpPr>
          <p:spPr>
            <a:xfrm>
              <a:off x="5717754" y="25543113"/>
              <a:ext cx="3610284" cy="646331"/>
            </a:xfrm>
            <a:prstGeom prst="rect">
              <a:avLst/>
            </a:prstGeom>
            <a:noFill/>
            <a:ln w="25400">
              <a:noFill/>
            </a:ln>
          </p:spPr>
          <p:txBody>
            <a:bodyPr wrap="square" rtlCol="0" anchor="ctr">
              <a:spAutoFit/>
            </a:bodyPr>
            <a:lstStyle/>
            <a:p>
              <a:pPr algn="ctr"/>
              <a:r>
                <a:rPr lang="en-US" altLang="ja-JP" sz="3600" b="1" dirty="0">
                  <a:solidFill>
                    <a:srgbClr val="FF0000"/>
                  </a:solidFill>
                  <a:latin typeface="メイリオ" panose="020B0604030504040204" pitchFamily="50" charset="-128"/>
                  <a:ea typeface="メイリオ" panose="020B0604030504040204" pitchFamily="50" charset="-128"/>
                </a:rPr>
                <a:t>LASSO </a:t>
              </a:r>
              <a:r>
                <a:rPr lang="ja-JP" altLang="en-US" sz="3600" b="1" dirty="0">
                  <a:solidFill>
                    <a:srgbClr val="FF0000"/>
                  </a:solidFill>
                  <a:latin typeface="メイリオ" panose="020B0604030504040204" pitchFamily="50" charset="-128"/>
                  <a:ea typeface="メイリオ" panose="020B0604030504040204" pitchFamily="50" charset="-128"/>
                </a:rPr>
                <a:t>の適用</a:t>
              </a:r>
              <a:endParaRPr lang="en-US" altLang="ja-JP" sz="3200" dirty="0">
                <a:latin typeface="メイリオ" panose="020B0604030504040204" pitchFamily="50" charset="-128"/>
                <a:ea typeface="メイリオ" panose="020B0604030504040204" pitchFamily="50" charset="-128"/>
              </a:endParaRPr>
            </a:p>
          </p:txBody>
        </p:sp>
        <p:sp>
          <p:nvSpPr>
            <p:cNvPr id="83" name="正方形/長方形 82">
              <a:extLst>
                <a:ext uri="{FF2B5EF4-FFF2-40B4-BE49-F238E27FC236}">
                  <a16:creationId xmlns:a16="http://schemas.microsoft.com/office/drawing/2014/main" id="{4B93B9FF-856A-42F1-AC97-DCC55E05A235}"/>
                </a:ext>
              </a:extLst>
            </p:cNvPr>
            <p:cNvSpPr/>
            <p:nvPr/>
          </p:nvSpPr>
          <p:spPr>
            <a:xfrm>
              <a:off x="5890437" y="25496050"/>
              <a:ext cx="3306726" cy="58439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Segoe UI"/>
                <a:ea typeface="メイリオ"/>
                <a:cs typeface="+mn-cs"/>
              </a:endParaRPr>
            </a:p>
          </p:txBody>
        </p:sp>
      </p:grpSp>
      <p:sp>
        <p:nvSpPr>
          <p:cNvPr id="89" name="コンテンツ プレースホルダー 2">
            <a:extLst>
              <a:ext uri="{FF2B5EF4-FFF2-40B4-BE49-F238E27FC236}">
                <a16:creationId xmlns:a16="http://schemas.microsoft.com/office/drawing/2014/main" id="{CB37FCA0-FE74-46AB-9799-013981B76873}"/>
              </a:ext>
            </a:extLst>
          </p:cNvPr>
          <p:cNvSpPr txBox="1">
            <a:spLocks/>
          </p:cNvSpPr>
          <p:nvPr/>
        </p:nvSpPr>
        <p:spPr>
          <a:xfrm>
            <a:off x="712194" y="35403716"/>
            <a:ext cx="13641143" cy="789684"/>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kumimoji="1"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kumimoji="1"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kumimoji="1"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kumimoji="1" sz="5297" kern="1200">
                <a:solidFill>
                  <a:schemeClr val="tx1"/>
                </a:solidFill>
                <a:latin typeface="+mn-lt"/>
                <a:ea typeface="+mn-ea"/>
                <a:cs typeface="+mn-cs"/>
              </a:defRPr>
            </a:lvl9pPr>
          </a:lstStyle>
          <a:p>
            <a:pPr algn="l">
              <a:lnSpc>
                <a:spcPct val="100000"/>
              </a:lnSpc>
            </a:pPr>
            <a:r>
              <a:rPr lang="en-US" altLang="ja-JP" sz="4800" dirty="0">
                <a:latin typeface="メイリオ" panose="020B0604030504040204" pitchFamily="50" charset="-128"/>
                <a:ea typeface="メイリオ" panose="020B0604030504040204" pitchFamily="50" charset="-128"/>
              </a:rPr>
              <a:t>2.3. </a:t>
            </a:r>
            <a:r>
              <a:rPr lang="ja-JP" altLang="en-US" sz="4800" dirty="0">
                <a:latin typeface="メイリオ" panose="020B0604030504040204" pitchFamily="50" charset="-128"/>
                <a:ea typeface="メイリオ" panose="020B0604030504040204" pitchFamily="50" charset="-128"/>
              </a:rPr>
              <a:t>被説明変数の設定</a:t>
            </a:r>
            <a:endParaRPr lang="en-US" altLang="ja-JP" sz="32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EFB22CC9-8EFF-4DE3-8E48-4040BADE42FB}"/>
              </a:ext>
            </a:extLst>
          </p:cNvPr>
          <p:cNvSpPr txBox="1"/>
          <p:nvPr/>
        </p:nvSpPr>
        <p:spPr>
          <a:xfrm>
            <a:off x="3242813" y="10199303"/>
            <a:ext cx="9212778" cy="1077218"/>
          </a:xfrm>
          <a:prstGeom prst="rect">
            <a:avLst/>
          </a:prstGeom>
          <a:noFill/>
          <a:ln w="57150">
            <a:solidFill>
              <a:srgbClr val="FF0000"/>
            </a:solidFill>
          </a:ln>
        </p:spPr>
        <p:txBody>
          <a:bodyPr wrap="none" rtlCol="0" anchor="ctr">
            <a:spAutoFit/>
          </a:bodyPr>
          <a:lstStyle/>
          <a:p>
            <a:r>
              <a:rPr lang="ja-JP" altLang="en-US" sz="3200" dirty="0">
                <a:latin typeface="メイリオ" panose="020B0604030504040204" pitchFamily="50" charset="-128"/>
                <a:ea typeface="メイリオ" panose="020B0604030504040204" pitchFamily="50" charset="-128"/>
              </a:rPr>
              <a:t>あいまいなシックスマンの役割を明示するために</a:t>
            </a:r>
            <a:endParaRPr lang="en-US" altLang="ja-JP" sz="3200" dirty="0">
              <a:latin typeface="メイリオ" panose="020B0604030504040204" pitchFamily="50" charset="-128"/>
              <a:ea typeface="メイリオ" panose="020B0604030504040204" pitchFamily="50" charset="-128"/>
            </a:endParaRPr>
          </a:p>
          <a:p>
            <a:r>
              <a:rPr lang="ja-JP" altLang="en-US" sz="3200" b="1" dirty="0">
                <a:latin typeface="メイリオ" panose="020B0604030504040204" pitchFamily="50" charset="-128"/>
                <a:ea typeface="メイリオ" panose="020B0604030504040204" pitchFamily="50" charset="-128"/>
              </a:rPr>
              <a:t>シックスマンに特徴的なアクションを抽出したい</a:t>
            </a:r>
            <a:endParaRPr kumimoji="1" lang="ja-JP" altLang="en-US" sz="3200" dirty="0">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0A2C71E2-7945-45E9-834D-2AD5B4DCA12F}"/>
              </a:ext>
            </a:extLst>
          </p:cNvPr>
          <p:cNvSpPr/>
          <p:nvPr/>
        </p:nvSpPr>
        <p:spPr>
          <a:xfrm>
            <a:off x="1" y="2150507"/>
            <a:ext cx="683005" cy="4065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7C33732B-EA12-4BC5-9A98-E122D1FA6609}"/>
              </a:ext>
            </a:extLst>
          </p:cNvPr>
          <p:cNvSpPr/>
          <p:nvPr/>
        </p:nvSpPr>
        <p:spPr>
          <a:xfrm>
            <a:off x="14802717" y="2150507"/>
            <a:ext cx="683005" cy="4065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99E51A1F-37D3-4B86-A370-A9B3D9D50B1E}"/>
              </a:ext>
            </a:extLst>
          </p:cNvPr>
          <p:cNvSpPr/>
          <p:nvPr/>
        </p:nvSpPr>
        <p:spPr>
          <a:xfrm>
            <a:off x="29564772" y="2150507"/>
            <a:ext cx="683005" cy="406532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B642EA81-D3F5-4813-A00F-09837CFA3C7F}"/>
              </a:ext>
            </a:extLst>
          </p:cNvPr>
          <p:cNvSpPr txBox="1"/>
          <p:nvPr/>
        </p:nvSpPr>
        <p:spPr>
          <a:xfrm>
            <a:off x="15522540" y="29118286"/>
            <a:ext cx="14069667" cy="9694962"/>
          </a:xfrm>
          <a:prstGeom prst="rect">
            <a:avLst/>
          </a:prstGeom>
          <a:noFill/>
        </p:spPr>
        <p:txBody>
          <a:bodyPr wrap="square" rtlCol="0">
            <a:spAutoFit/>
          </a:bodyPr>
          <a:lstStyle/>
          <a:p>
            <a:pPr>
              <a:buClr>
                <a:schemeClr val="accent1"/>
              </a:buClr>
            </a:pPr>
            <a:r>
              <a:rPr kumimoji="1" lang="en-US" altLang="ja-JP" sz="4800" dirty="0">
                <a:latin typeface="メイリオ" panose="020B0604030504040204" pitchFamily="50" charset="-128"/>
                <a:ea typeface="メイリオ" panose="020B0604030504040204" pitchFamily="50" charset="-128"/>
              </a:rPr>
              <a:t>4.1. </a:t>
            </a:r>
            <a:r>
              <a:rPr kumimoji="1" lang="ja-JP" altLang="en-US" sz="4800" dirty="0">
                <a:latin typeface="メイリオ" panose="020B0604030504040204" pitchFamily="50" charset="-128"/>
                <a:ea typeface="メイリオ" panose="020B0604030504040204" pitchFamily="50" charset="-128"/>
              </a:rPr>
              <a:t>まとめ</a:t>
            </a:r>
            <a:endParaRPr kumimoji="1" lang="en-US" altLang="ja-JP" sz="48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被説明変数として「シックスマンらしさ」と「スタメンらしさ」を定義し、出場時間あたりの各アクション数を説明変数として </a:t>
            </a:r>
            <a:r>
              <a:rPr lang="en-US" altLang="ja-JP" sz="3200" dirty="0">
                <a:latin typeface="メイリオ" panose="020B0604030504040204" pitchFamily="50" charset="-128"/>
                <a:ea typeface="メイリオ" panose="020B0604030504040204" pitchFamily="50" charset="-128"/>
              </a:rPr>
              <a:t>LASSO </a:t>
            </a:r>
            <a:r>
              <a:rPr lang="ja-JP" altLang="en-US" sz="3200" dirty="0">
                <a:latin typeface="メイリオ" panose="020B0604030504040204" pitchFamily="50" charset="-128"/>
                <a:ea typeface="メイリオ" panose="020B0604030504040204" pitchFamily="50" charset="-128"/>
              </a:rPr>
              <a:t>を適用</a:t>
            </a:r>
            <a:endParaRPr lang="en-US" altLang="ja-JP" sz="32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ja-JP" altLang="ja-JP" sz="3200" dirty="0">
                <a:latin typeface="メイリオ" panose="020B0604030504040204" pitchFamily="50" charset="-128"/>
                <a:ea typeface="メイリオ" panose="020B0604030504040204" pitchFamily="50" charset="-128"/>
              </a:rPr>
              <a:t>シックスマン</a:t>
            </a:r>
            <a:r>
              <a:rPr lang="ja-JP" altLang="en-US" sz="3200" dirty="0">
                <a:latin typeface="メイリオ" panose="020B0604030504040204" pitchFamily="50" charset="-128"/>
                <a:ea typeface="メイリオ" panose="020B0604030504040204" pitchFamily="50" charset="-128"/>
              </a:rPr>
              <a:t>とスタメンを</a:t>
            </a:r>
            <a:r>
              <a:rPr lang="ja-JP" altLang="ja-JP" sz="3200" dirty="0">
                <a:latin typeface="メイリオ" panose="020B0604030504040204" pitchFamily="50" charset="-128"/>
                <a:ea typeface="メイリオ" panose="020B0604030504040204" pitchFamily="50" charset="-128"/>
              </a:rPr>
              <a:t>区別する</a:t>
            </a:r>
            <a:r>
              <a:rPr lang="ja-JP" altLang="en-US" sz="3200" dirty="0">
                <a:latin typeface="メイリオ" panose="020B0604030504040204" pitchFamily="50" charset="-128"/>
                <a:ea typeface="メイリオ" panose="020B0604030504040204" pitchFamily="50" charset="-128"/>
              </a:rPr>
              <a:t>特徴的なアクションとして、３</a:t>
            </a:r>
            <a:r>
              <a:rPr lang="en-US" altLang="ja-JP" sz="3200" dirty="0">
                <a:latin typeface="メイリオ" panose="020B0604030504040204" pitchFamily="50" charset="-128"/>
                <a:ea typeface="メイリオ" panose="020B0604030504040204" pitchFamily="50" charset="-128"/>
              </a:rPr>
              <a:t>P</a:t>
            </a:r>
            <a:r>
              <a:rPr lang="ja-JP" altLang="en-US" sz="3200" dirty="0">
                <a:latin typeface="メイリオ" panose="020B0604030504040204" pitchFamily="50" charset="-128"/>
                <a:ea typeface="メイリオ" panose="020B0604030504040204" pitchFamily="50" charset="-128"/>
              </a:rPr>
              <a:t>試投・ファウル・セカンドチャンスポイント・ブロックショットを抽出</a:t>
            </a:r>
            <a:endParaRPr lang="en-US" altLang="ja-JP" sz="32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抽出した各アクションに対して、シックスマンに求められる役割を考察</a:t>
            </a:r>
            <a:endParaRPr lang="en-US" altLang="ja-JP" sz="32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endParaRPr lang="ja-JP" altLang="en-US" sz="3200" dirty="0">
              <a:latin typeface="メイリオ" panose="020B0604030504040204" pitchFamily="50" charset="-128"/>
              <a:ea typeface="メイリオ" panose="020B0604030504040204" pitchFamily="50" charset="-128"/>
            </a:endParaRPr>
          </a:p>
          <a:p>
            <a:pPr>
              <a:buClr>
                <a:schemeClr val="accent1"/>
              </a:buClr>
            </a:pPr>
            <a:r>
              <a:rPr lang="en-US" altLang="ja-JP" sz="4800" dirty="0">
                <a:latin typeface="メイリオ" panose="020B0604030504040204" pitchFamily="50" charset="-128"/>
                <a:ea typeface="メイリオ" panose="020B0604030504040204" pitchFamily="50" charset="-128"/>
              </a:rPr>
              <a:t>4.2. </a:t>
            </a:r>
            <a:r>
              <a:rPr lang="ja-JP" altLang="en-US" sz="4800" dirty="0">
                <a:latin typeface="メイリオ" panose="020B0604030504040204" pitchFamily="50" charset="-128"/>
                <a:ea typeface="メイリオ" panose="020B0604030504040204" pitchFamily="50" charset="-128"/>
              </a:rPr>
              <a:t>今後の展望</a:t>
            </a:r>
            <a:endParaRPr lang="en-US" altLang="ja-JP" sz="48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本分析では、シックスマンに特徴的なアクションを抽出したのみで、具体的な戦況や勝敗への影響評価はしていない。しがたって、シックスマンとしての素質や、警戒すべきプレーの抽出までは至っていない</a:t>
            </a:r>
            <a:endParaRPr lang="en-US" altLang="ja-JP" sz="32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en-US" altLang="ja-JP" sz="3200" dirty="0">
                <a:latin typeface="メイリオ" panose="020B0604030504040204" pitchFamily="50" charset="-128"/>
                <a:ea typeface="メイリオ" panose="020B0604030504040204" pitchFamily="50" charset="-128"/>
              </a:rPr>
              <a:t>LASSO</a:t>
            </a:r>
            <a:r>
              <a:rPr lang="ja-JP" altLang="en-US" sz="3200" dirty="0" err="1">
                <a:latin typeface="メイリオ" panose="020B0604030504040204" pitchFamily="50" charset="-128"/>
                <a:ea typeface="メイリオ" panose="020B0604030504040204" pitchFamily="50" charset="-128"/>
              </a:rPr>
              <a:t>で抽</a:t>
            </a:r>
            <a:r>
              <a:rPr lang="ja-JP" altLang="en-US" sz="3200" dirty="0">
                <a:latin typeface="メイリオ" panose="020B0604030504040204" pitchFamily="50" charset="-128"/>
                <a:ea typeface="メイリオ" panose="020B0604030504040204" pitchFamily="50" charset="-128"/>
              </a:rPr>
              <a:t>出したアクションが戦況変化へ与える影響の</a:t>
            </a:r>
            <a:r>
              <a:rPr lang="ja-JP" altLang="ja-JP" sz="3200" dirty="0">
                <a:latin typeface="メイリオ" panose="020B0604030504040204" pitchFamily="50" charset="-128"/>
                <a:ea typeface="メイリオ" panose="020B0604030504040204" pitchFamily="50" charset="-128"/>
              </a:rPr>
              <a:t>モデリング構築</a:t>
            </a:r>
            <a:r>
              <a:rPr lang="ja-JP" altLang="en-US" sz="3200" dirty="0">
                <a:latin typeface="メイリオ" panose="020B0604030504040204" pitchFamily="50" charset="-128"/>
                <a:ea typeface="メイリオ" panose="020B0604030504040204" pitchFamily="50" charset="-128"/>
              </a:rPr>
              <a:t>は</a:t>
            </a:r>
            <a:r>
              <a:rPr lang="ja-JP" altLang="ja-JP" sz="3200" dirty="0">
                <a:latin typeface="メイリオ" panose="020B0604030504040204" pitchFamily="50" charset="-128"/>
                <a:ea typeface="メイリオ" panose="020B0604030504040204" pitchFamily="50" charset="-128"/>
              </a:rPr>
              <a:t>今後の課題</a:t>
            </a:r>
            <a:r>
              <a:rPr lang="ja-JP" altLang="en-US" sz="3200" dirty="0">
                <a:latin typeface="メイリオ" panose="020B0604030504040204" pitchFamily="50" charset="-128"/>
                <a:ea typeface="メイリオ" panose="020B0604030504040204" pitchFamily="50" charset="-128"/>
              </a:rPr>
              <a:t>である</a:t>
            </a:r>
            <a:endParaRPr lang="en-US" altLang="ja-JP" sz="32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（）ポジションによって求められるものが異なると考えられるため，ポジション別に分析することも重要になってくる</a:t>
            </a:r>
            <a:endParaRPr lang="en-US" altLang="ja-JP" sz="3200" dirty="0">
              <a:latin typeface="メイリオ" panose="020B0604030504040204" pitchFamily="50" charset="-128"/>
              <a:ea typeface="メイリオ" panose="020B0604030504040204" pitchFamily="50" charset="-128"/>
            </a:endParaRPr>
          </a:p>
          <a:p>
            <a:pPr marL="457200" indent="-457200">
              <a:buClr>
                <a:schemeClr val="accent1"/>
              </a:buClr>
              <a:buFont typeface="Arial" panose="020B0604020202020204" pitchFamily="34" charset="0"/>
              <a:buChar char="•"/>
            </a:pPr>
            <a:r>
              <a:rPr lang="ja-JP" altLang="en-US" sz="3200" dirty="0">
                <a:latin typeface="メイリオ" panose="020B0604030504040204" pitchFamily="50" charset="-128"/>
                <a:ea typeface="メイリオ" panose="020B0604030504040204" pitchFamily="50" charset="-128"/>
              </a:rPr>
              <a:t>（）選手起用の判断指標として活用できる可能性がある</a:t>
            </a:r>
            <a:endParaRPr lang="en-US" altLang="ja-JP" sz="3200" dirty="0">
              <a:latin typeface="メイリオ" panose="020B0604030504040204" pitchFamily="50" charset="-128"/>
              <a:ea typeface="メイリオ" panose="020B0604030504040204" pitchFamily="50" charset="-128"/>
            </a:endParaRPr>
          </a:p>
          <a:p>
            <a:pPr marL="342900" indent="-342900">
              <a:buClr>
                <a:schemeClr val="accent1"/>
              </a:buClr>
              <a:buFont typeface="Arial" panose="020B0604020202020204" pitchFamily="34" charset="0"/>
              <a:buChar char="•"/>
            </a:pPr>
            <a:endParaRPr kumimoji="1" lang="en-US" altLang="ja-JP" sz="4800" dirty="0">
              <a:latin typeface="メイリオ" panose="020B0604030504040204" pitchFamily="50" charset="-128"/>
              <a:ea typeface="メイリオ" panose="020B0604030504040204" pitchFamily="50" charset="-128"/>
            </a:endParaRPr>
          </a:p>
          <a:p>
            <a:pPr marL="342900" indent="-342900">
              <a:buClr>
                <a:schemeClr val="accent1"/>
              </a:buClr>
              <a:buFont typeface="Arial" panose="020B0604020202020204" pitchFamily="34" charset="0"/>
              <a:buChar char="•"/>
            </a:pPr>
            <a:endParaRPr kumimoji="1" lang="en-US" altLang="ja-JP" sz="32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6EB599F5-51FF-4145-887F-318986438ACC}"/>
              </a:ext>
            </a:extLst>
          </p:cNvPr>
          <p:cNvSpPr txBox="1"/>
          <p:nvPr/>
        </p:nvSpPr>
        <p:spPr>
          <a:xfrm>
            <a:off x="15487695" y="19951412"/>
            <a:ext cx="6903835" cy="6986528"/>
          </a:xfrm>
          <a:prstGeom prst="rect">
            <a:avLst/>
          </a:prstGeom>
          <a:noFill/>
        </p:spPr>
        <p:txBody>
          <a:bodyPr wrap="square" rtlCol="0">
            <a:spAutoFit/>
          </a:bodyPr>
          <a:lstStyle/>
          <a:p>
            <a:r>
              <a:rPr lang="ja-JP" altLang="en-US" sz="3200" b="1" dirty="0">
                <a:latin typeface="メイリオ" panose="020B0604030504040204" pitchFamily="50" charset="-128"/>
                <a:ea typeface="メイリオ" panose="020B0604030504040204" pitchFamily="50" charset="-128"/>
              </a:rPr>
              <a:t>スタメンにおいてセカンドチャンスポイントが負</a:t>
            </a:r>
            <a:endParaRPr lang="en-US" altLang="ja-JP" sz="3200" b="1"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セカンドチャンスを決めることは、エリアへの侵入を着実に得点に繋げるという点で重要である。負という結果は説明ができなかった。</a:t>
            </a:r>
            <a:endParaRPr lang="en-US" altLang="ja-JP" sz="3200" dirty="0">
              <a:latin typeface="メイリオ" panose="020B0604030504040204" pitchFamily="50" charset="-128"/>
              <a:ea typeface="メイリオ" panose="020B0604030504040204" pitchFamily="50" charset="-128"/>
            </a:endParaRPr>
          </a:p>
          <a:p>
            <a:endParaRPr lang="ja-JP" altLang="en-US" sz="3200" dirty="0">
              <a:latin typeface="メイリオ" panose="020B0604030504040204" pitchFamily="50" charset="-128"/>
              <a:ea typeface="メイリオ" panose="020B0604030504040204" pitchFamily="50" charset="-128"/>
            </a:endParaRPr>
          </a:p>
          <a:p>
            <a:r>
              <a:rPr lang="ja-JP" altLang="en-US" sz="3200" b="1" dirty="0">
                <a:latin typeface="メイリオ" panose="020B0604030504040204" pitchFamily="50" charset="-128"/>
                <a:ea typeface="メイリオ" panose="020B0604030504040204" pitchFamily="50" charset="-128"/>
              </a:rPr>
              <a:t>シックスマンにおいてセカンドチャンスポイントが正</a:t>
            </a:r>
          </a:p>
          <a:p>
            <a:r>
              <a:rPr lang="ja-JP" altLang="en-US" sz="3200" dirty="0">
                <a:latin typeface="メイリオ" panose="020B0604030504040204" pitchFamily="50" charset="-128"/>
                <a:ea typeface="メイリオ" panose="020B0604030504040204" pitchFamily="50" charset="-128"/>
              </a:rPr>
              <a:t>セカンドチャンスポイントは、一度目のシュート失敗後に獲得した得点である。セカンドチャンスを決めきることで、悪い流れを断ち切ることが重要なのかもしれない。</a:t>
            </a:r>
          </a:p>
        </p:txBody>
      </p:sp>
      <p:sp>
        <p:nvSpPr>
          <p:cNvPr id="75" name="右中かっこ 74">
            <a:extLst>
              <a:ext uri="{FF2B5EF4-FFF2-40B4-BE49-F238E27FC236}">
                <a16:creationId xmlns:a16="http://schemas.microsoft.com/office/drawing/2014/main" id="{7FBB8EE1-1A95-4E09-94EC-0CA08CEFD457}"/>
              </a:ext>
            </a:extLst>
          </p:cNvPr>
          <p:cNvSpPr/>
          <p:nvPr/>
        </p:nvSpPr>
        <p:spPr>
          <a:xfrm rot="16200000">
            <a:off x="3721611" y="18726779"/>
            <a:ext cx="367782" cy="2380333"/>
          </a:xfrm>
          <a:prstGeom prst="rightBrace">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FF0000"/>
              </a:solidFill>
            </a:endParaRPr>
          </a:p>
        </p:txBody>
      </p:sp>
      <p:graphicFrame>
        <p:nvGraphicFramePr>
          <p:cNvPr id="77" name="表 76">
            <a:extLst>
              <a:ext uri="{FF2B5EF4-FFF2-40B4-BE49-F238E27FC236}">
                <a16:creationId xmlns:a16="http://schemas.microsoft.com/office/drawing/2014/main" id="{E1C59F23-7FD9-4710-862E-48BA663C7FD0}"/>
              </a:ext>
            </a:extLst>
          </p:cNvPr>
          <p:cNvGraphicFramePr>
            <a:graphicFrameLocks noGrp="1"/>
          </p:cNvGraphicFramePr>
          <p:nvPr>
            <p:extLst>
              <p:ext uri="{D42A27DB-BD31-4B8C-83A1-F6EECF244321}">
                <p14:modId xmlns:p14="http://schemas.microsoft.com/office/powerpoint/2010/main" val="3308790218"/>
              </p:ext>
            </p:extLst>
          </p:nvPr>
        </p:nvGraphicFramePr>
        <p:xfrm>
          <a:off x="8338183" y="20135770"/>
          <a:ext cx="5751568" cy="2108192"/>
        </p:xfrm>
        <a:graphic>
          <a:graphicData uri="http://schemas.openxmlformats.org/drawingml/2006/table">
            <a:tbl>
              <a:tblPr firstRow="1" bandRow="1">
                <a:tableStyleId>{5C22544A-7EE6-4342-B048-85BDC9FD1C3A}</a:tableStyleId>
              </a:tblPr>
              <a:tblGrid>
                <a:gridCol w="1231210">
                  <a:extLst>
                    <a:ext uri="{9D8B030D-6E8A-4147-A177-3AD203B41FA5}">
                      <a16:colId xmlns:a16="http://schemas.microsoft.com/office/drawing/2014/main" val="3478577482"/>
                    </a:ext>
                  </a:extLst>
                </a:gridCol>
                <a:gridCol w="1231210">
                  <a:extLst>
                    <a:ext uri="{9D8B030D-6E8A-4147-A177-3AD203B41FA5}">
                      <a16:colId xmlns:a16="http://schemas.microsoft.com/office/drawing/2014/main" val="2455082839"/>
                    </a:ext>
                  </a:extLst>
                </a:gridCol>
                <a:gridCol w="1231210">
                  <a:extLst>
                    <a:ext uri="{9D8B030D-6E8A-4147-A177-3AD203B41FA5}">
                      <a16:colId xmlns:a16="http://schemas.microsoft.com/office/drawing/2014/main" val="746474418"/>
                    </a:ext>
                  </a:extLst>
                </a:gridCol>
                <a:gridCol w="2057938">
                  <a:extLst>
                    <a:ext uri="{9D8B030D-6E8A-4147-A177-3AD203B41FA5}">
                      <a16:colId xmlns:a16="http://schemas.microsoft.com/office/drawing/2014/main" val="3275871196"/>
                    </a:ext>
                  </a:extLst>
                </a:gridCol>
              </a:tblGrid>
              <a:tr h="657325">
                <a:tc>
                  <a:txBody>
                    <a:bodyPr/>
                    <a:lstStyle/>
                    <a:p>
                      <a:pPr algn="ctr"/>
                      <a:r>
                        <a:rPr kumimoji="1" lang="ja-JP" altLang="en-US" sz="2000" dirty="0">
                          <a:latin typeface="メイリオ" panose="020B0604030504040204" pitchFamily="50" charset="-128"/>
                          <a:ea typeface="メイリオ" panose="020B0604030504040204" pitchFamily="50" charset="-128"/>
                        </a:rPr>
                        <a:t>選手</a:t>
                      </a:r>
                      <a:r>
                        <a:rPr kumimoji="1" lang="en-US" altLang="ja-JP" sz="2000" dirty="0">
                          <a:latin typeface="メイリオ" panose="020B0604030504040204" pitchFamily="50" charset="-128"/>
                          <a:ea typeface="メイリオ" panose="020B0604030504040204" pitchFamily="50" charset="-128"/>
                        </a:rPr>
                        <a:t>ID</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得点</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スタメン</a:t>
                      </a:r>
                      <a:br>
                        <a:rPr kumimoji="1" lang="en-US" altLang="ja-JP" sz="2000" dirty="0">
                          <a:latin typeface="メイリオ" panose="020B0604030504040204" pitchFamily="50" charset="-128"/>
                          <a:ea typeface="メイリオ" panose="020B0604030504040204" pitchFamily="50" charset="-128"/>
                        </a:rPr>
                      </a:br>
                      <a:r>
                        <a:rPr kumimoji="1" lang="ja-JP" altLang="en-US" sz="2000" dirty="0">
                          <a:latin typeface="メイリオ" panose="020B0604030504040204" pitchFamily="50" charset="-128"/>
                          <a:ea typeface="メイリオ" panose="020B0604030504040204" pitchFamily="50" charset="-128"/>
                        </a:rPr>
                        <a:t>らしさ</a:t>
                      </a:r>
                    </a:p>
                  </a:txBody>
                  <a:tcPr anchor="ctr"/>
                </a:tc>
                <a:extLst>
                  <a:ext uri="{0D108BD9-81ED-4DB2-BD59-A6C34878D82A}">
                    <a16:rowId xmlns:a16="http://schemas.microsoft.com/office/drawing/2014/main" val="176373640"/>
                  </a:ext>
                </a:extLst>
              </a:tr>
              <a:tr h="371532">
                <a:tc>
                  <a:txBody>
                    <a:bodyPr/>
                    <a:lstStyle/>
                    <a:p>
                      <a:pPr algn="ctr"/>
                      <a:r>
                        <a:rPr kumimoji="1" lang="en-US" altLang="ja-JP" sz="2000" dirty="0">
                          <a:latin typeface="メイリオ" panose="020B0604030504040204" pitchFamily="50" charset="-128"/>
                          <a:ea typeface="メイリオ" panose="020B0604030504040204" pitchFamily="50" charset="-128"/>
                        </a:rPr>
                        <a:t>234</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0.45</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0.19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76317080"/>
                  </a:ext>
                </a:extLst>
              </a:tr>
              <a:tr h="371532">
                <a:tc>
                  <a:txBody>
                    <a:bodyPr/>
                    <a:lstStyle/>
                    <a:p>
                      <a:pPr algn="ctr"/>
                      <a:r>
                        <a:rPr kumimoji="1" lang="en-US" altLang="ja-JP" sz="2000" dirty="0">
                          <a:latin typeface="メイリオ" panose="020B0604030504040204" pitchFamily="50" charset="-128"/>
                          <a:ea typeface="メイリオ" panose="020B0604030504040204" pitchFamily="50" charset="-128"/>
                        </a:rPr>
                        <a:t>235</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1.23</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0.34</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23704671"/>
                  </a:ext>
                </a:extLst>
              </a:tr>
              <a:tr h="218432">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vert="eaVert" anchor="ctr"/>
                </a:tc>
                <a:extLst>
                  <a:ext uri="{0D108BD9-81ED-4DB2-BD59-A6C34878D82A}">
                    <a16:rowId xmlns:a16="http://schemas.microsoft.com/office/drawing/2014/main" val="4206149035"/>
                  </a:ext>
                </a:extLst>
              </a:tr>
              <a:tr h="371532">
                <a:tc>
                  <a:txBody>
                    <a:bodyPr/>
                    <a:lstStyle/>
                    <a:p>
                      <a:pPr algn="ctr"/>
                      <a:r>
                        <a:rPr kumimoji="1" lang="en-US" altLang="ja-JP" sz="2000" dirty="0">
                          <a:latin typeface="メイリオ" panose="020B0604030504040204" pitchFamily="50" charset="-128"/>
                          <a:ea typeface="メイリオ" panose="020B0604030504040204" pitchFamily="50" charset="-128"/>
                        </a:rPr>
                        <a:t>645</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0.87</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0.04</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782671275"/>
                  </a:ext>
                </a:extLst>
              </a:tr>
            </a:tbl>
          </a:graphicData>
        </a:graphic>
      </p:graphicFrame>
      <p:sp>
        <p:nvSpPr>
          <p:cNvPr id="78" name="テキスト ボックス 77">
            <a:extLst>
              <a:ext uri="{FF2B5EF4-FFF2-40B4-BE49-F238E27FC236}">
                <a16:creationId xmlns:a16="http://schemas.microsoft.com/office/drawing/2014/main" id="{68A0E598-2921-4F9C-9CE0-7499EF35B3D2}"/>
              </a:ext>
            </a:extLst>
          </p:cNvPr>
          <p:cNvSpPr txBox="1"/>
          <p:nvPr/>
        </p:nvSpPr>
        <p:spPr>
          <a:xfrm>
            <a:off x="9144695" y="18815014"/>
            <a:ext cx="3307101" cy="707886"/>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説明変数</a:t>
            </a:r>
            <a:endParaRPr lang="en-US" altLang="ja-JP" sz="2000" b="1" dirty="0">
              <a:latin typeface="メイリオ" panose="020B0604030504040204" pitchFamily="50" charset="-128"/>
              <a:ea typeface="メイリオ" panose="020B0604030504040204" pitchFamily="50" charset="-128"/>
            </a:endParaRPr>
          </a:p>
          <a:p>
            <a:pPr algn="ctr"/>
            <a:r>
              <a:rPr lang="en-US" altLang="ja-JP" sz="2000" dirty="0">
                <a:latin typeface="メイリオ" panose="020B0604030504040204" pitchFamily="50" charset="-128"/>
                <a:ea typeface="メイリオ" panose="020B0604030504040204" pitchFamily="50" charset="-128"/>
              </a:rPr>
              <a:t>BOX</a:t>
            </a:r>
            <a:r>
              <a:rPr lang="ja-JP" altLang="en-US" sz="2000" dirty="0">
                <a:latin typeface="メイリオ" panose="020B0604030504040204" pitchFamily="50" charset="-128"/>
                <a:ea typeface="メイリオ" panose="020B0604030504040204" pitchFamily="50" charset="-128"/>
              </a:rPr>
              <a:t>データ</a:t>
            </a:r>
            <a:endParaRPr kumimoji="1" lang="ja-JP" altLang="en-US" sz="2000" dirty="0">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E3EDCFAD-F63A-4891-A26D-D1C843C5D93E}"/>
              </a:ext>
            </a:extLst>
          </p:cNvPr>
          <p:cNvSpPr txBox="1"/>
          <p:nvPr/>
        </p:nvSpPr>
        <p:spPr>
          <a:xfrm>
            <a:off x="10313344" y="18964792"/>
            <a:ext cx="5577574" cy="400110"/>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被説明変数</a:t>
            </a:r>
            <a:endParaRPr lang="en-US" altLang="ja-JP" sz="2000" b="1" dirty="0">
              <a:latin typeface="メイリオ" panose="020B0604030504040204" pitchFamily="50" charset="-128"/>
              <a:ea typeface="メイリオ" panose="020B0604030504040204" pitchFamily="50" charset="-128"/>
            </a:endParaRPr>
          </a:p>
        </p:txBody>
      </p:sp>
      <p:sp>
        <p:nvSpPr>
          <p:cNvPr id="98" name="右中かっこ 97">
            <a:extLst>
              <a:ext uri="{FF2B5EF4-FFF2-40B4-BE49-F238E27FC236}">
                <a16:creationId xmlns:a16="http://schemas.microsoft.com/office/drawing/2014/main" id="{F748A8ED-6C4A-4A59-81EF-F4E56B957EB3}"/>
              </a:ext>
            </a:extLst>
          </p:cNvPr>
          <p:cNvSpPr/>
          <p:nvPr/>
        </p:nvSpPr>
        <p:spPr>
          <a:xfrm rot="16200000">
            <a:off x="12898865" y="18900426"/>
            <a:ext cx="367782" cy="2033040"/>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FF0000"/>
              </a:solidFill>
            </a:endParaRPr>
          </a:p>
        </p:txBody>
      </p:sp>
      <p:sp>
        <p:nvSpPr>
          <p:cNvPr id="104" name="右中かっこ 103">
            <a:extLst>
              <a:ext uri="{FF2B5EF4-FFF2-40B4-BE49-F238E27FC236}">
                <a16:creationId xmlns:a16="http://schemas.microsoft.com/office/drawing/2014/main" id="{D13BDF33-1A2B-4A36-91F1-896C12071C0F}"/>
              </a:ext>
            </a:extLst>
          </p:cNvPr>
          <p:cNvSpPr/>
          <p:nvPr/>
        </p:nvSpPr>
        <p:spPr>
          <a:xfrm rot="16200000">
            <a:off x="10614355" y="18726779"/>
            <a:ext cx="367782" cy="2380333"/>
          </a:xfrm>
          <a:prstGeom prst="rightBrace">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FF0000"/>
              </a:solidFill>
            </a:endParaRPr>
          </a:p>
        </p:txBody>
      </p:sp>
    </p:spTree>
    <p:extLst>
      <p:ext uri="{BB962C8B-B14F-4D97-AF65-F5344CB8AC3E}">
        <p14:creationId xmlns:p14="http://schemas.microsoft.com/office/powerpoint/2010/main" val="25942358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kumimoji="1" sz="96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良いプレゼンのフォント">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489</TotalTime>
  <Words>1115</Words>
  <Application>Microsoft Office PowerPoint</Application>
  <PresentationFormat>ユーザー設定</PresentationFormat>
  <Paragraphs>207</Paragraphs>
  <Slides>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HG教科書体</vt:lpstr>
      <vt:lpstr>メイリオ</vt:lpstr>
      <vt:lpstr>游ゴシック</vt:lpstr>
      <vt:lpstr>游ゴシック Light</vt:lpstr>
      <vt:lpstr>Arial</vt:lpstr>
      <vt:lpstr>Calibri</vt:lpstr>
      <vt:lpstr>Calibri Light</vt:lpstr>
      <vt:lpstr>Cambria Math</vt:lpstr>
      <vt:lpstr>Mangal</vt:lpstr>
      <vt:lpstr>Segoe UI</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妹背政毅</dc:creator>
  <cp:lastModifiedBy>妹背政毅</cp:lastModifiedBy>
  <cp:revision>149</cp:revision>
  <cp:lastPrinted>2017-12-19T10:21:44Z</cp:lastPrinted>
  <dcterms:created xsi:type="dcterms:W3CDTF">2017-12-18T06:32:36Z</dcterms:created>
  <dcterms:modified xsi:type="dcterms:W3CDTF">2017-12-20T08:33:21Z</dcterms:modified>
</cp:coreProperties>
</file>