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31"/>
  </p:notesMasterIdLst>
  <p:sldIdLst>
    <p:sldId id="287" r:id="rId2"/>
    <p:sldId id="283" r:id="rId3"/>
    <p:sldId id="298" r:id="rId4"/>
    <p:sldId id="335" r:id="rId5"/>
    <p:sldId id="311" r:id="rId6"/>
    <p:sldId id="315" r:id="rId7"/>
    <p:sldId id="313" r:id="rId8"/>
    <p:sldId id="316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339" r:id="rId17"/>
    <p:sldId id="334" r:id="rId18"/>
    <p:sldId id="340" r:id="rId19"/>
    <p:sldId id="337" r:id="rId20"/>
    <p:sldId id="338" r:id="rId21"/>
    <p:sldId id="317" r:id="rId22"/>
    <p:sldId id="318" r:id="rId23"/>
    <p:sldId id="320" r:id="rId24"/>
    <p:sldId id="319" r:id="rId25"/>
    <p:sldId id="321" r:id="rId26"/>
    <p:sldId id="332" r:id="rId27"/>
    <p:sldId id="333" r:id="rId28"/>
    <p:sldId id="322" r:id="rId29"/>
    <p:sldId id="331" r:id="rId30"/>
  </p:sldIdLst>
  <p:sldSz cx="9144000" cy="6858000" type="screen4x3"/>
  <p:notesSz cx="6805613" cy="9939338"/>
  <p:embeddedFontLst>
    <p:embeddedFont>
      <p:font typeface="나눔고딕" panose="020B0600000101010101" charset="-127"/>
      <p:regular r:id="rId32"/>
      <p:bold r:id="rId33"/>
    </p:embeddedFont>
    <p:embeddedFont>
      <p:font typeface="나눔고딕 ExtraBold" panose="020B0600000101010101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34" userDrawn="1">
          <p15:clr>
            <a:srgbClr val="A4A3A4"/>
          </p15:clr>
        </p15:guide>
        <p15:guide id="7" pos="295" userDrawn="1">
          <p15:clr>
            <a:srgbClr val="A4A3A4"/>
          </p15:clr>
        </p15:guide>
        <p15:guide id="8" pos="14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73C"/>
    <a:srgbClr val="FD7C35"/>
    <a:srgbClr val="FF8232"/>
    <a:srgbClr val="FF963C"/>
    <a:srgbClr val="FF863B"/>
    <a:srgbClr val="FF9933"/>
    <a:srgbClr val="FF7D25"/>
    <a:srgbClr val="FF6600"/>
    <a:srgbClr val="FF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86364" autoAdjust="0"/>
  </p:normalViewPr>
  <p:slideViewPr>
    <p:cSldViewPr>
      <p:cViewPr varScale="1">
        <p:scale>
          <a:sx n="90" d="100"/>
          <a:sy n="90" d="100"/>
        </p:scale>
        <p:origin x="1338" y="78"/>
      </p:cViewPr>
      <p:guideLst>
        <p:guide orient="horz" pos="391"/>
        <p:guide orient="horz" pos="2795"/>
        <p:guide orient="horz" pos="4110"/>
        <p:guide pos="2880"/>
        <p:guide pos="5507"/>
        <p:guide pos="1134"/>
        <p:guide pos="295"/>
        <p:guide pos="14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2019-12-15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ter.net/archives/237680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2.jpeg"/><Relationship Id="rId3" Type="http://schemas.openxmlformats.org/officeDocument/2006/relationships/image" Target="../media/image28.PNG"/><Relationship Id="rId7" Type="http://schemas.openxmlformats.org/officeDocument/2006/relationships/image" Target="../media/image45.jpg"/><Relationship Id="rId12" Type="http://schemas.openxmlformats.org/officeDocument/2006/relationships/image" Target="../media/image35.jp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48.svg"/><Relationship Id="rId5" Type="http://schemas.openxmlformats.org/officeDocument/2006/relationships/image" Target="../media/image30.PNG"/><Relationship Id="rId10" Type="http://schemas.openxmlformats.org/officeDocument/2006/relationships/image" Target="../media/image47.png"/><Relationship Id="rId4" Type="http://schemas.openxmlformats.org/officeDocument/2006/relationships/image" Target="../media/image29.PNG"/><Relationship Id="rId9" Type="http://schemas.openxmlformats.org/officeDocument/2006/relationships/hyperlink" Target="https://zetawiki.com/wiki/%ED%85%94%EB%A0%88%EA%B7%B8%EB%9E%A8" TargetMode="External"/><Relationship Id="rId14" Type="http://schemas.openxmlformats.org/officeDocument/2006/relationships/hyperlink" Target="http://www.bloter.net/archives/237680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0.PNG"/><Relationship Id="rId7" Type="http://schemas.openxmlformats.org/officeDocument/2006/relationships/image" Target="../media/image4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etawiki.com/wiki/%ED%85%94%EB%A0%88%EA%B7%B8%EB%9E%A8" TargetMode="External"/><Relationship Id="rId5" Type="http://schemas.openxmlformats.org/officeDocument/2006/relationships/image" Target="../media/image46.png"/><Relationship Id="rId10" Type="http://schemas.openxmlformats.org/officeDocument/2006/relationships/hyperlink" Target="http://www.bloter.net/archives/237680" TargetMode="External"/><Relationship Id="rId4" Type="http://schemas.openxmlformats.org/officeDocument/2006/relationships/image" Target="../media/image45.jpg"/><Relationship Id="rId9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hyperlink" Target="https://zetawiki.com/wiki/%ED%85%94%EB%A0%88%EA%B7%B8%EB%9E%A8" TargetMode="External"/><Relationship Id="rId12" Type="http://schemas.openxmlformats.org/officeDocument/2006/relationships/hyperlink" Target="http://www.bloter.net/archives/237680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32.jpeg"/><Relationship Id="rId5" Type="http://schemas.openxmlformats.org/officeDocument/2006/relationships/image" Target="../media/image45.jpg"/><Relationship Id="rId10" Type="http://schemas.openxmlformats.org/officeDocument/2006/relationships/image" Target="../media/image35.jpg"/><Relationship Id="rId4" Type="http://schemas.openxmlformats.org/officeDocument/2006/relationships/image" Target="../media/image31.PNG"/><Relationship Id="rId9" Type="http://schemas.openxmlformats.org/officeDocument/2006/relationships/image" Target="../media/image4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OI76Q3VrIQ&amp;feature=youtu.be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5" Type="http://schemas.openxmlformats.org/officeDocument/2006/relationships/image" Target="../media/image23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PNG"/><Relationship Id="rId7" Type="http://schemas.openxmlformats.org/officeDocument/2006/relationships/hyperlink" Target="http://www.bloter.net/archives/23768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10" Type="http://schemas.openxmlformats.org/officeDocument/2006/relationships/image" Target="../media/image35.jpg"/><Relationship Id="rId4" Type="http://schemas.openxmlformats.org/officeDocument/2006/relationships/image" Target="../media/image30.PNG"/><Relationship Id="rId9" Type="http://schemas.openxmlformats.org/officeDocument/2006/relationships/image" Target="../media/image3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92918" y="3203567"/>
            <a:ext cx="215816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Team </a:t>
            </a: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누구인가</a:t>
            </a:r>
            <a:r>
              <a:rPr lang="en-US" altLang="ko-KR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ctr"/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IT</a:t>
            </a:r>
            <a:r>
              <a:rPr lang="ko-KR" alt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경영 </a:t>
            </a:r>
            <a:r>
              <a:rPr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유종민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IT</a:t>
            </a:r>
            <a:r>
              <a:rPr lang="ko-KR" alt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경영</a:t>
            </a:r>
            <a:r>
              <a:rPr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/  </a:t>
            </a:r>
            <a:r>
              <a:rPr lang="ko-KR" alt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한현식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 fontScale="90000"/>
          </a:bodyPr>
          <a:lstStyle/>
          <a:p>
            <a:r>
              <a:rPr lang="ko-KR" altLang="en-US" sz="4200" b="1" spc="-150" dirty="0">
                <a:latin typeface="+mj-ea"/>
              </a:rPr>
              <a:t>방화 및 방범 </a:t>
            </a:r>
            <a:br>
              <a:rPr lang="en-US" altLang="ko-KR" sz="4200" b="1" spc="-150" dirty="0">
                <a:latin typeface="+mj-ea"/>
              </a:rPr>
            </a:br>
            <a:r>
              <a:rPr lang="ko-KR" altLang="en-US" sz="4200" b="1" spc="-150" dirty="0">
                <a:latin typeface="+mj-ea"/>
              </a:rPr>
              <a:t>집지킴이</a:t>
            </a:r>
            <a:br>
              <a:rPr lang="en-US" altLang="ko-KR" sz="4200" b="1" spc="-150" dirty="0">
                <a:latin typeface="+mj-ea"/>
              </a:rPr>
            </a:br>
            <a:endParaRPr lang="ko-KR" altLang="en-US" sz="4200" b="1" spc="-15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793320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>
                <a:latin typeface="+mj-ea"/>
              </a:rPr>
              <a:t>시스템 구성요소 및 회로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(3)</a:t>
            </a:r>
            <a:r>
              <a:rPr lang="ko-KR" altLang="en-US" sz="3600" spc="-100" dirty="0">
                <a:latin typeface="+mj-ea"/>
              </a:rPr>
              <a:t>스마트폰</a:t>
            </a:r>
            <a:endParaRPr lang="ko-KR" altLang="en-US" sz="3600" spc="-100" dirty="0"/>
          </a:p>
        </p:txBody>
      </p:sp>
      <p:pic>
        <p:nvPicPr>
          <p:cNvPr id="7" name="그림 6" descr="휴대폰이(가) 표시된 사진&#10;&#10;자동 생성된 설명">
            <a:extLst>
              <a:ext uri="{FF2B5EF4-FFF2-40B4-BE49-F238E27FC236}">
                <a16:creationId xmlns:a16="http://schemas.microsoft.com/office/drawing/2014/main" id="{8C9C6508-9A97-4D62-94E1-622892BEC4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8893" y="1628800"/>
            <a:ext cx="1863127" cy="1484781"/>
          </a:xfrm>
          <a:prstGeom prst="rect">
            <a:avLst/>
          </a:prstGeom>
        </p:spPr>
      </p:pic>
      <p:pic>
        <p:nvPicPr>
          <p:cNvPr id="8" name="그림 7" descr="휴대폰이(가) 표시된 사진&#10;&#10;자동 생성된 설명">
            <a:extLst>
              <a:ext uri="{FF2B5EF4-FFF2-40B4-BE49-F238E27FC236}">
                <a16:creationId xmlns:a16="http://schemas.microsoft.com/office/drawing/2014/main" id="{A7D054C1-980C-49CC-A5B8-9DF57BCE9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9752" y="2348880"/>
            <a:ext cx="5112568" cy="40743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A467F1F-8CE8-4076-A881-1D7D1B68C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24" y="1844824"/>
            <a:ext cx="321037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7404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793320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>
                <a:latin typeface="+mj-ea"/>
              </a:rPr>
              <a:t>시스템 구성요소 및 회로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(4)</a:t>
            </a:r>
            <a:r>
              <a:rPr lang="ko-KR" altLang="en-US" sz="3600" spc="-100" dirty="0">
                <a:latin typeface="+mj-ea"/>
              </a:rPr>
              <a:t>적외선센서</a:t>
            </a:r>
            <a:endParaRPr lang="ko-KR" altLang="en-US" sz="3600" spc="-100" dirty="0"/>
          </a:p>
        </p:txBody>
      </p:sp>
      <p:pic>
        <p:nvPicPr>
          <p:cNvPr id="7" name="그림 6" descr="장난감, 공기, 남자, 높이뛰는이(가) 표시된 사진&#10;&#10;자동 생성된 설명">
            <a:extLst>
              <a:ext uri="{FF2B5EF4-FFF2-40B4-BE49-F238E27FC236}">
                <a16:creationId xmlns:a16="http://schemas.microsoft.com/office/drawing/2014/main" id="{F889C27D-490D-4208-A657-2E697400B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3" y="1664804"/>
            <a:ext cx="1863127" cy="1484253"/>
          </a:xfrm>
          <a:prstGeom prst="rect">
            <a:avLst/>
          </a:prstGeom>
        </p:spPr>
      </p:pic>
      <p:pic>
        <p:nvPicPr>
          <p:cNvPr id="3" name="그림 2" descr="시계, 앉아있는, 녹색, 하얀색이(가) 표시된 사진&#10;&#10;자동 생성된 설명">
            <a:extLst>
              <a:ext uri="{FF2B5EF4-FFF2-40B4-BE49-F238E27FC236}">
                <a16:creationId xmlns:a16="http://schemas.microsoft.com/office/drawing/2014/main" id="{93734CDB-3424-4CD7-997E-2B23F8875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669" y="1664804"/>
            <a:ext cx="6812870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936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793320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>
                <a:latin typeface="+mj-ea"/>
              </a:rPr>
              <a:t>시스템 구성요소 및 회로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(5)LED</a:t>
            </a:r>
            <a:endParaRPr lang="ko-KR" altLang="en-US" sz="3600" spc="-100" dirty="0"/>
          </a:p>
        </p:txBody>
      </p:sp>
      <p:pic>
        <p:nvPicPr>
          <p:cNvPr id="7" name="그림 6" descr="빨간색, 앉아있는, 테이블, 쥐고있는이(가) 표시된 사진&#10;&#10;자동 생성된 설명">
            <a:extLst>
              <a:ext uri="{FF2B5EF4-FFF2-40B4-BE49-F238E27FC236}">
                <a16:creationId xmlns:a16="http://schemas.microsoft.com/office/drawing/2014/main" id="{44BD4D66-F4C0-4E3D-BF8E-EFBFCCCF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1" y="1664804"/>
            <a:ext cx="1862411" cy="1512866"/>
          </a:xfrm>
          <a:prstGeom prst="rect">
            <a:avLst/>
          </a:prstGeom>
        </p:spPr>
      </p:pic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C9F072D6-73BF-46E6-8636-007066459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1433881"/>
            <a:ext cx="4724809" cy="53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364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793320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>
                <a:latin typeface="+mj-ea"/>
              </a:rPr>
              <a:t>시스템 구성요소 및 회로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(6)</a:t>
            </a:r>
            <a:r>
              <a:rPr lang="ko-KR" altLang="en-US" sz="3600" spc="-100" dirty="0">
                <a:latin typeface="+mj-ea"/>
              </a:rPr>
              <a:t>카메라</a:t>
            </a:r>
            <a:endParaRPr lang="ko-KR" altLang="en-US" sz="3600" spc="-100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EE3DB56-B5A2-456E-B6F5-C95ED2055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3" y="1770491"/>
            <a:ext cx="1863127" cy="1482536"/>
          </a:xfrm>
          <a:prstGeom prst="rect">
            <a:avLst/>
          </a:prstGeom>
        </p:spPr>
      </p:pic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E7D57526-1256-45C7-A763-3BBF14B1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1510348"/>
            <a:ext cx="4525006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9794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5268776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>
                <a:latin typeface="+mj-ea"/>
              </a:rPr>
              <a:t>시스템 구성요소 및 회로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(7)</a:t>
            </a:r>
            <a:r>
              <a:rPr lang="ko-KR" altLang="en-US" sz="3600" spc="-100" dirty="0">
                <a:latin typeface="+mj-ea"/>
              </a:rPr>
              <a:t>조도센서</a:t>
            </a:r>
            <a:r>
              <a:rPr lang="en-US" altLang="ko-KR" sz="3600" spc="-100" dirty="0">
                <a:latin typeface="+mj-ea"/>
              </a:rPr>
              <a:t>&amp;</a:t>
            </a:r>
            <a:r>
              <a:rPr lang="ko-KR" altLang="en-US" sz="3600" spc="-100" dirty="0">
                <a:latin typeface="+mj-ea"/>
              </a:rPr>
              <a:t>레이저 모듈</a:t>
            </a:r>
            <a:endParaRPr lang="ko-KR" altLang="en-US" sz="3600" spc="-100" dirty="0"/>
          </a:p>
        </p:txBody>
      </p:sp>
      <p:pic>
        <p:nvPicPr>
          <p:cNvPr id="7" name="그림 6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5D9A2FF3-708F-40AB-BE58-11AAB739F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7" y="1700808"/>
            <a:ext cx="1863127" cy="1484780"/>
          </a:xfrm>
          <a:prstGeom prst="rect">
            <a:avLst/>
          </a:prstGeom>
        </p:spPr>
      </p:pic>
      <p:pic>
        <p:nvPicPr>
          <p:cNvPr id="8" name="그림 7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C33E2C09-EB76-4D9C-AD41-AFB0337CE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3" y="3313949"/>
            <a:ext cx="1862411" cy="1529208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74D7B62-F575-42E8-87BB-8D44330D9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38" y="1700807"/>
            <a:ext cx="6749358" cy="40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4564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793320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>
                <a:latin typeface="+mj-ea"/>
              </a:rPr>
              <a:t>시스템 구성요소 및 회로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(8)</a:t>
            </a:r>
            <a:r>
              <a:rPr lang="ko-KR" altLang="en-US" sz="3600" spc="-100" dirty="0">
                <a:latin typeface="+mj-ea"/>
              </a:rPr>
              <a:t>종합회로도</a:t>
            </a:r>
            <a:endParaRPr lang="ko-KR" altLang="en-US" sz="3600" spc="-100" dirty="0"/>
          </a:p>
        </p:txBody>
      </p:sp>
      <p:pic>
        <p:nvPicPr>
          <p:cNvPr id="8" name="그림 7" descr="회로이(가) 표시된 사진&#10;&#10;자동 생성된 설명">
            <a:extLst>
              <a:ext uri="{FF2B5EF4-FFF2-40B4-BE49-F238E27FC236}">
                <a16:creationId xmlns:a16="http://schemas.microsoft.com/office/drawing/2014/main" id="{6185BEBD-0D57-4C82-936C-6B8A9ED3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0" y="1461817"/>
            <a:ext cx="7380820" cy="50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5861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793320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>
                <a:latin typeface="+mj-ea"/>
              </a:rPr>
              <a:t>시스템 동작 순서</a:t>
            </a:r>
            <a:endParaRPr lang="ko-KR" altLang="en-US" sz="3600" spc="-100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6630E6A3-B3E3-4798-845C-09790ADE01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20" y="1046573"/>
            <a:ext cx="1404156" cy="1404156"/>
          </a:xfrm>
          <a:prstGeom prst="rect">
            <a:avLst/>
          </a:pr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BC7F676-1C61-42AA-9DF3-69C58EB69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76" y="1349491"/>
            <a:ext cx="1408598" cy="1014191"/>
          </a:xfrm>
          <a:prstGeom prst="rect">
            <a:avLst/>
          </a:prstGeom>
        </p:spPr>
      </p:pic>
      <p:pic>
        <p:nvPicPr>
          <p:cNvPr id="11" name="그림 10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D8F2404F-4B7F-48F0-9934-0AAFE37BC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5" y="5263650"/>
            <a:ext cx="2119941" cy="1133922"/>
          </a:xfrm>
          <a:prstGeom prst="rect">
            <a:avLst/>
          </a:prstGeom>
        </p:spPr>
      </p:pic>
      <p:pic>
        <p:nvPicPr>
          <p:cNvPr id="12" name="그림 11" descr="실내, 테이블, 앉아있는, 장난감이(가) 표시된 사진&#10;&#10;자동 생성된 설명">
            <a:extLst>
              <a:ext uri="{FF2B5EF4-FFF2-40B4-BE49-F238E27FC236}">
                <a16:creationId xmlns:a16="http://schemas.microsoft.com/office/drawing/2014/main" id="{84FD909D-3EAA-4F54-8971-5D2D72E60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56" y="1244948"/>
            <a:ext cx="1549458" cy="1225481"/>
          </a:xfrm>
          <a:prstGeom prst="rect">
            <a:avLst/>
          </a:prstGeom>
        </p:spPr>
      </p:pic>
      <p:pic>
        <p:nvPicPr>
          <p:cNvPr id="13" name="그림 12" descr="장난감, 공기, 남자, 높이뛰는이(가) 표시된 사진&#10;&#10;자동 생성된 설명">
            <a:extLst>
              <a:ext uri="{FF2B5EF4-FFF2-40B4-BE49-F238E27FC236}">
                <a16:creationId xmlns:a16="http://schemas.microsoft.com/office/drawing/2014/main" id="{DFFFD3F8-16EE-4EB8-A2DC-62A58E2B4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56" y="5054156"/>
            <a:ext cx="1554218" cy="1459200"/>
          </a:xfrm>
          <a:prstGeom prst="rect">
            <a:avLst/>
          </a:prstGeom>
        </p:spPr>
      </p:pic>
      <p:pic>
        <p:nvPicPr>
          <p:cNvPr id="14" name="그림 1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F2DB880-0E88-4F0B-9745-1D537D3A4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3" y="2769206"/>
            <a:ext cx="2044243" cy="204424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1C5B82-3602-458D-A758-0E7D23F6E43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14240" y="2867467"/>
            <a:ext cx="1995603" cy="92386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C0BAADE-4AF0-4003-AF9C-2F76A451EC7C}"/>
              </a:ext>
            </a:extLst>
          </p:cNvPr>
          <p:cNvCxnSpPr>
            <a:cxnSpLocks/>
          </p:cNvCxnSpPr>
          <p:nvPr/>
        </p:nvCxnSpPr>
        <p:spPr>
          <a:xfrm>
            <a:off x="4474384" y="4813449"/>
            <a:ext cx="0" cy="2407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46B550B-685C-4DFC-98E4-A89C83BDC798}"/>
              </a:ext>
            </a:extLst>
          </p:cNvPr>
          <p:cNvCxnSpPr>
            <a:cxnSpLocks/>
          </p:cNvCxnSpPr>
          <p:nvPr/>
        </p:nvCxnSpPr>
        <p:spPr>
          <a:xfrm>
            <a:off x="5842536" y="4813711"/>
            <a:ext cx="0" cy="44993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A75163E-4624-475C-9363-CF36493321AF}"/>
              </a:ext>
            </a:extLst>
          </p:cNvPr>
          <p:cNvCxnSpPr>
            <a:cxnSpLocks/>
          </p:cNvCxnSpPr>
          <p:nvPr/>
        </p:nvCxnSpPr>
        <p:spPr>
          <a:xfrm flipH="1">
            <a:off x="4950685" y="2470429"/>
            <a:ext cx="20654" cy="29877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58F0742D-3D25-4AC6-9EC6-EFA719E55A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505327" y="2568690"/>
            <a:ext cx="950597" cy="950597"/>
          </a:xfrm>
          <a:prstGeom prst="rect">
            <a:avLst/>
          </a:prstGeom>
        </p:spPr>
      </p:pic>
      <p:pic>
        <p:nvPicPr>
          <p:cNvPr id="23" name="그래픽 40" descr="번개">
            <a:extLst>
              <a:ext uri="{FF2B5EF4-FFF2-40B4-BE49-F238E27FC236}">
                <a16:creationId xmlns:a16="http://schemas.microsoft.com/office/drawing/2014/main" id="{62DA790F-A70D-4FBC-AFE0-9B078A5A79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903475">
            <a:off x="1909805" y="3476171"/>
            <a:ext cx="1787531" cy="1787531"/>
          </a:xfrm>
          <a:prstGeom prst="rect">
            <a:avLst/>
          </a:prstGeom>
        </p:spPr>
      </p:pic>
      <p:pic>
        <p:nvPicPr>
          <p:cNvPr id="24" name="그림 2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3646781F-2316-4C28-9D0B-80ECE6EBC4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" y="1705825"/>
            <a:ext cx="1862411" cy="1529208"/>
          </a:xfrm>
          <a:prstGeom prst="rect">
            <a:avLst/>
          </a:prstGeom>
        </p:spPr>
      </p:pic>
      <p:pic>
        <p:nvPicPr>
          <p:cNvPr id="25" name="그림 24" descr="휴대폰이(가) 표시된 사진&#10;&#10;자동 생성된 설명">
            <a:extLst>
              <a:ext uri="{FF2B5EF4-FFF2-40B4-BE49-F238E27FC236}">
                <a16:creationId xmlns:a16="http://schemas.microsoft.com/office/drawing/2014/main" id="{20E9C524-A0CD-4D1E-87FD-950877B667B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77813" y="5337691"/>
            <a:ext cx="1863127" cy="1484781"/>
          </a:xfrm>
          <a:prstGeom prst="rect">
            <a:avLst/>
          </a:prstGeom>
        </p:spPr>
      </p:pic>
      <p:pic>
        <p:nvPicPr>
          <p:cNvPr id="26" name="그림 25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21B0E4B2-B032-43B6-80E8-7D16989537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740518" y="5129484"/>
            <a:ext cx="950597" cy="95059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B18E2D-DE1A-4B5F-A3F4-FDD7BE3653AB}"/>
              </a:ext>
            </a:extLst>
          </p:cNvPr>
          <p:cNvCxnSpPr>
            <a:cxnSpLocks/>
          </p:cNvCxnSpPr>
          <p:nvPr/>
        </p:nvCxnSpPr>
        <p:spPr>
          <a:xfrm flipH="1">
            <a:off x="6055996" y="2363586"/>
            <a:ext cx="602698" cy="4812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제목 9">
            <a:extLst>
              <a:ext uri="{FF2B5EF4-FFF2-40B4-BE49-F238E27FC236}">
                <a16:creationId xmlns:a16="http://schemas.microsoft.com/office/drawing/2014/main" id="{786A6AB7-0C9A-432B-8382-D5D8432E7D3F}"/>
              </a:ext>
            </a:extLst>
          </p:cNvPr>
          <p:cNvSpPr txBox="1">
            <a:spLocks/>
          </p:cNvSpPr>
          <p:nvPr/>
        </p:nvSpPr>
        <p:spPr>
          <a:xfrm>
            <a:off x="76689" y="4852506"/>
            <a:ext cx="2964805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3-1.</a:t>
            </a:r>
            <a:r>
              <a:rPr lang="ko-KR" altLang="en-US" sz="1500" b="1" spc="-100" dirty="0" err="1">
                <a:solidFill>
                  <a:schemeClr val="tx1"/>
                </a:solidFill>
                <a:latin typeface="+mj-ea"/>
              </a:rPr>
              <a:t>텔레그램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 앱으로 보안모드 동작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0" name="제목 9">
            <a:extLst>
              <a:ext uri="{FF2B5EF4-FFF2-40B4-BE49-F238E27FC236}">
                <a16:creationId xmlns:a16="http://schemas.microsoft.com/office/drawing/2014/main" id="{696B55C6-24C0-444B-85BB-C92FD4E0155C}"/>
              </a:ext>
            </a:extLst>
          </p:cNvPr>
          <p:cNvSpPr txBox="1">
            <a:spLocks/>
          </p:cNvSpPr>
          <p:nvPr/>
        </p:nvSpPr>
        <p:spPr>
          <a:xfrm>
            <a:off x="4346095" y="4494414"/>
            <a:ext cx="2485306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1.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 시스템 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on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1" name="제목 9">
            <a:extLst>
              <a:ext uri="{FF2B5EF4-FFF2-40B4-BE49-F238E27FC236}">
                <a16:creationId xmlns:a16="http://schemas.microsoft.com/office/drawing/2014/main" id="{E56C7FF2-6BB7-4FE8-BD2C-52E098511A8B}"/>
              </a:ext>
            </a:extLst>
          </p:cNvPr>
          <p:cNvSpPr txBox="1">
            <a:spLocks/>
          </p:cNvSpPr>
          <p:nvPr/>
        </p:nvSpPr>
        <p:spPr>
          <a:xfrm>
            <a:off x="36392" y="3199171"/>
            <a:ext cx="2259087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)3-2.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조도센서의 변화로 침입자 감지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2" name="제목 9">
            <a:extLst>
              <a:ext uri="{FF2B5EF4-FFF2-40B4-BE49-F238E27FC236}">
                <a16:creationId xmlns:a16="http://schemas.microsoft.com/office/drawing/2014/main" id="{E9205E78-A16E-4F06-9A34-671D89F6D215}"/>
              </a:ext>
            </a:extLst>
          </p:cNvPr>
          <p:cNvSpPr txBox="1">
            <a:spLocks/>
          </p:cNvSpPr>
          <p:nvPr/>
        </p:nvSpPr>
        <p:spPr>
          <a:xfrm>
            <a:off x="5373167" y="6376411"/>
            <a:ext cx="2485306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)2-1.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불꽃센서가 화재감지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3" name="제목 9">
            <a:extLst>
              <a:ext uri="{FF2B5EF4-FFF2-40B4-BE49-F238E27FC236}">
                <a16:creationId xmlns:a16="http://schemas.microsoft.com/office/drawing/2014/main" id="{C8DA846A-B62D-454B-934F-A370B0B083BB}"/>
              </a:ext>
            </a:extLst>
          </p:cNvPr>
          <p:cNvSpPr txBox="1">
            <a:spLocks/>
          </p:cNvSpPr>
          <p:nvPr/>
        </p:nvSpPr>
        <p:spPr>
          <a:xfrm>
            <a:off x="2648484" y="6470055"/>
            <a:ext cx="2977082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)3-2.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 적외선센서가 침입자 감지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4" name="제목 9">
            <a:extLst>
              <a:ext uri="{FF2B5EF4-FFF2-40B4-BE49-F238E27FC236}">
                <a16:creationId xmlns:a16="http://schemas.microsoft.com/office/drawing/2014/main" id="{4D9F3273-CB0A-4040-AC17-26316653AA80}"/>
              </a:ext>
            </a:extLst>
          </p:cNvPr>
          <p:cNvSpPr txBox="1">
            <a:spLocks/>
          </p:cNvSpPr>
          <p:nvPr/>
        </p:nvSpPr>
        <p:spPr>
          <a:xfrm>
            <a:off x="6559043" y="2421406"/>
            <a:ext cx="2485306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</a:rPr>
              <a:t>방범</a:t>
            </a:r>
            <a:r>
              <a:rPr lang="en-US" altLang="ko-KR" sz="1500" b="1" spc="-100" dirty="0">
                <a:solidFill>
                  <a:schemeClr val="tx1"/>
                </a:solidFill>
              </a:rPr>
              <a:t>)3-3.</a:t>
            </a:r>
            <a:r>
              <a:rPr lang="ko-KR" altLang="en-US" sz="1500" b="1" spc="-100" dirty="0">
                <a:solidFill>
                  <a:schemeClr val="tx1"/>
                </a:solidFill>
              </a:rPr>
              <a:t>사진 촬영</a:t>
            </a:r>
          </a:p>
        </p:txBody>
      </p:sp>
      <p:sp>
        <p:nvSpPr>
          <p:cNvPr id="37" name="제목 9">
            <a:extLst>
              <a:ext uri="{FF2B5EF4-FFF2-40B4-BE49-F238E27FC236}">
                <a16:creationId xmlns:a16="http://schemas.microsoft.com/office/drawing/2014/main" id="{18AD209C-C4AC-4799-B028-6F1701CDD439}"/>
              </a:ext>
            </a:extLst>
          </p:cNvPr>
          <p:cNvSpPr txBox="1">
            <a:spLocks/>
          </p:cNvSpPr>
          <p:nvPr/>
        </p:nvSpPr>
        <p:spPr>
          <a:xfrm>
            <a:off x="5952033" y="3570661"/>
            <a:ext cx="2896555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)3-4.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사진 저장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 err="1">
                <a:solidFill>
                  <a:schemeClr val="tx1"/>
                </a:solidFill>
                <a:latin typeface="+mj-ea"/>
              </a:rPr>
              <a:t>라즈베리파이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8" name="제목 9">
            <a:extLst>
              <a:ext uri="{FF2B5EF4-FFF2-40B4-BE49-F238E27FC236}">
                <a16:creationId xmlns:a16="http://schemas.microsoft.com/office/drawing/2014/main" id="{58A42EDF-62E5-4595-9716-BD58D39513F6}"/>
              </a:ext>
            </a:extLst>
          </p:cNvPr>
          <p:cNvSpPr txBox="1">
            <a:spLocks/>
          </p:cNvSpPr>
          <p:nvPr/>
        </p:nvSpPr>
        <p:spPr>
          <a:xfrm>
            <a:off x="1165935" y="4188917"/>
            <a:ext cx="2896555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)3-5.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침입자 알림 메시지 전송 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9" name="제목 9">
            <a:extLst>
              <a:ext uri="{FF2B5EF4-FFF2-40B4-BE49-F238E27FC236}">
                <a16:creationId xmlns:a16="http://schemas.microsoft.com/office/drawing/2014/main" id="{AE6409D5-32DB-4CC1-94AB-52F3EAE115FC}"/>
              </a:ext>
            </a:extLst>
          </p:cNvPr>
          <p:cNvSpPr txBox="1">
            <a:spLocks/>
          </p:cNvSpPr>
          <p:nvPr/>
        </p:nvSpPr>
        <p:spPr>
          <a:xfrm>
            <a:off x="3955108" y="2200237"/>
            <a:ext cx="2485306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)2-2.</a:t>
            </a:r>
            <a:r>
              <a:rPr lang="ko-KR" altLang="en-US" sz="1500" b="1" spc="-100" dirty="0" err="1">
                <a:solidFill>
                  <a:schemeClr val="tx1"/>
                </a:solidFill>
                <a:latin typeface="+mj-ea"/>
              </a:rPr>
              <a:t>서보모터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 작동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40" name="제목 9">
            <a:extLst>
              <a:ext uri="{FF2B5EF4-FFF2-40B4-BE49-F238E27FC236}">
                <a16:creationId xmlns:a16="http://schemas.microsoft.com/office/drawing/2014/main" id="{F4BF651F-0055-4D8B-81D2-86BDBBFB93DB}"/>
              </a:ext>
            </a:extLst>
          </p:cNvPr>
          <p:cNvSpPr txBox="1">
            <a:spLocks/>
          </p:cNvSpPr>
          <p:nvPr/>
        </p:nvSpPr>
        <p:spPr>
          <a:xfrm>
            <a:off x="1378155" y="3824612"/>
            <a:ext cx="2659967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)2-3.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화재발생 메시지 전송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42" name="제목 9">
            <a:extLst>
              <a:ext uri="{FF2B5EF4-FFF2-40B4-BE49-F238E27FC236}">
                <a16:creationId xmlns:a16="http://schemas.microsoft.com/office/drawing/2014/main" id="{6E4414F7-097C-4693-8237-BD08E94A92C0}"/>
              </a:ext>
            </a:extLst>
          </p:cNvPr>
          <p:cNvSpPr txBox="1">
            <a:spLocks/>
          </p:cNvSpPr>
          <p:nvPr/>
        </p:nvSpPr>
        <p:spPr>
          <a:xfrm>
            <a:off x="94013" y="4897132"/>
            <a:ext cx="2631449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43" name="더하기 기호 42">
            <a:extLst>
              <a:ext uri="{FF2B5EF4-FFF2-40B4-BE49-F238E27FC236}">
                <a16:creationId xmlns:a16="http://schemas.microsoft.com/office/drawing/2014/main" id="{61BE7A73-9856-4C03-8FFC-45B4C8B4EAA9}"/>
              </a:ext>
            </a:extLst>
          </p:cNvPr>
          <p:cNvSpPr/>
          <p:nvPr/>
        </p:nvSpPr>
        <p:spPr>
          <a:xfrm>
            <a:off x="1847052" y="1701745"/>
            <a:ext cx="630090" cy="61066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6369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793320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>
                <a:latin typeface="+mj-ea"/>
              </a:rPr>
              <a:t>시스템 동작 순서</a:t>
            </a:r>
            <a:endParaRPr lang="ko-KR" altLang="en-US" sz="3600" spc="-100" dirty="0"/>
          </a:p>
        </p:txBody>
      </p:sp>
      <p:pic>
        <p:nvPicPr>
          <p:cNvPr id="11" name="그림 10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D8F2404F-4B7F-48F0-9934-0AAFE37B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5" y="5263650"/>
            <a:ext cx="2119941" cy="1133922"/>
          </a:xfrm>
          <a:prstGeom prst="rect">
            <a:avLst/>
          </a:prstGeom>
        </p:spPr>
      </p:pic>
      <p:pic>
        <p:nvPicPr>
          <p:cNvPr id="12" name="그림 11" descr="실내, 테이블, 앉아있는, 장난감이(가) 표시된 사진&#10;&#10;자동 생성된 설명">
            <a:extLst>
              <a:ext uri="{FF2B5EF4-FFF2-40B4-BE49-F238E27FC236}">
                <a16:creationId xmlns:a16="http://schemas.microsoft.com/office/drawing/2014/main" id="{84FD909D-3EAA-4F54-8971-5D2D72E60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56" y="1244948"/>
            <a:ext cx="1549458" cy="1225481"/>
          </a:xfrm>
          <a:prstGeom prst="rect">
            <a:avLst/>
          </a:prstGeom>
        </p:spPr>
      </p:pic>
      <p:pic>
        <p:nvPicPr>
          <p:cNvPr id="14" name="그림 1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F2DB880-0E88-4F0B-9745-1D537D3A4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3" y="2769206"/>
            <a:ext cx="2044243" cy="2044243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46B550B-685C-4DFC-98E4-A89C83BDC798}"/>
              </a:ext>
            </a:extLst>
          </p:cNvPr>
          <p:cNvCxnSpPr>
            <a:cxnSpLocks/>
          </p:cNvCxnSpPr>
          <p:nvPr/>
        </p:nvCxnSpPr>
        <p:spPr>
          <a:xfrm>
            <a:off x="5842536" y="4813711"/>
            <a:ext cx="0" cy="44993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A75163E-4624-475C-9363-CF36493321AF}"/>
              </a:ext>
            </a:extLst>
          </p:cNvPr>
          <p:cNvCxnSpPr>
            <a:cxnSpLocks/>
          </p:cNvCxnSpPr>
          <p:nvPr/>
        </p:nvCxnSpPr>
        <p:spPr>
          <a:xfrm flipH="1">
            <a:off x="4950685" y="2470429"/>
            <a:ext cx="20654" cy="29877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58F0742D-3D25-4AC6-9EC6-EFA719E55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05327" y="2568690"/>
            <a:ext cx="950597" cy="950597"/>
          </a:xfrm>
          <a:prstGeom prst="rect">
            <a:avLst/>
          </a:prstGeom>
        </p:spPr>
      </p:pic>
      <p:pic>
        <p:nvPicPr>
          <p:cNvPr id="23" name="그래픽 40" descr="번개">
            <a:extLst>
              <a:ext uri="{FF2B5EF4-FFF2-40B4-BE49-F238E27FC236}">
                <a16:creationId xmlns:a16="http://schemas.microsoft.com/office/drawing/2014/main" id="{62DA790F-A70D-4FBC-AFE0-9B078A5A7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903475">
            <a:off x="1909805" y="3476171"/>
            <a:ext cx="1787531" cy="1787531"/>
          </a:xfrm>
          <a:prstGeom prst="rect">
            <a:avLst/>
          </a:prstGeom>
        </p:spPr>
      </p:pic>
      <p:pic>
        <p:nvPicPr>
          <p:cNvPr id="25" name="그림 24" descr="휴대폰이(가) 표시된 사진&#10;&#10;자동 생성된 설명">
            <a:extLst>
              <a:ext uri="{FF2B5EF4-FFF2-40B4-BE49-F238E27FC236}">
                <a16:creationId xmlns:a16="http://schemas.microsoft.com/office/drawing/2014/main" id="{20E9C524-A0CD-4D1E-87FD-950877B667B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84413" y="5043531"/>
            <a:ext cx="1863127" cy="1484781"/>
          </a:xfrm>
          <a:prstGeom prst="rect">
            <a:avLst/>
          </a:prstGeom>
        </p:spPr>
      </p:pic>
      <p:pic>
        <p:nvPicPr>
          <p:cNvPr id="26" name="그림 25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21B0E4B2-B032-43B6-80E8-7D1698953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740518" y="4788351"/>
            <a:ext cx="950597" cy="950597"/>
          </a:xfrm>
          <a:prstGeom prst="rect">
            <a:avLst/>
          </a:prstGeom>
        </p:spPr>
      </p:pic>
      <p:sp>
        <p:nvSpPr>
          <p:cNvPr id="30" name="제목 9">
            <a:extLst>
              <a:ext uri="{FF2B5EF4-FFF2-40B4-BE49-F238E27FC236}">
                <a16:creationId xmlns:a16="http://schemas.microsoft.com/office/drawing/2014/main" id="{696B55C6-24C0-444B-85BB-C92FD4E0155C}"/>
              </a:ext>
            </a:extLst>
          </p:cNvPr>
          <p:cNvSpPr txBox="1">
            <a:spLocks/>
          </p:cNvSpPr>
          <p:nvPr/>
        </p:nvSpPr>
        <p:spPr>
          <a:xfrm>
            <a:off x="4346095" y="4494414"/>
            <a:ext cx="2485306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1.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 시스템 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on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2" name="제목 9">
            <a:extLst>
              <a:ext uri="{FF2B5EF4-FFF2-40B4-BE49-F238E27FC236}">
                <a16:creationId xmlns:a16="http://schemas.microsoft.com/office/drawing/2014/main" id="{E9205E78-A16E-4F06-9A34-671D89F6D215}"/>
              </a:ext>
            </a:extLst>
          </p:cNvPr>
          <p:cNvSpPr txBox="1">
            <a:spLocks/>
          </p:cNvSpPr>
          <p:nvPr/>
        </p:nvSpPr>
        <p:spPr>
          <a:xfrm>
            <a:off x="5373167" y="6376411"/>
            <a:ext cx="2485306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)2-1.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불꽃센서가 화재감지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9" name="제목 9">
            <a:extLst>
              <a:ext uri="{FF2B5EF4-FFF2-40B4-BE49-F238E27FC236}">
                <a16:creationId xmlns:a16="http://schemas.microsoft.com/office/drawing/2014/main" id="{AE6409D5-32DB-4CC1-94AB-52F3EAE115FC}"/>
              </a:ext>
            </a:extLst>
          </p:cNvPr>
          <p:cNvSpPr txBox="1">
            <a:spLocks/>
          </p:cNvSpPr>
          <p:nvPr/>
        </p:nvSpPr>
        <p:spPr>
          <a:xfrm>
            <a:off x="3955108" y="2200237"/>
            <a:ext cx="2485306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)2-2.</a:t>
            </a:r>
            <a:r>
              <a:rPr lang="ko-KR" altLang="en-US" sz="1500" b="1" spc="-100" dirty="0" err="1">
                <a:solidFill>
                  <a:schemeClr val="tx1"/>
                </a:solidFill>
                <a:latin typeface="+mj-ea"/>
              </a:rPr>
              <a:t>서보모터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 작동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40" name="제목 9">
            <a:extLst>
              <a:ext uri="{FF2B5EF4-FFF2-40B4-BE49-F238E27FC236}">
                <a16:creationId xmlns:a16="http://schemas.microsoft.com/office/drawing/2014/main" id="{F4BF651F-0055-4D8B-81D2-86BDBBFB93DB}"/>
              </a:ext>
            </a:extLst>
          </p:cNvPr>
          <p:cNvSpPr txBox="1">
            <a:spLocks/>
          </p:cNvSpPr>
          <p:nvPr/>
        </p:nvSpPr>
        <p:spPr>
          <a:xfrm>
            <a:off x="1378155" y="3824612"/>
            <a:ext cx="2659967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)2-3.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화재발생 메시지 전송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179B71-13D5-4ACC-8CA7-D2D9D9327047}"/>
              </a:ext>
            </a:extLst>
          </p:cNvPr>
          <p:cNvSpPr/>
          <p:nvPr/>
        </p:nvSpPr>
        <p:spPr>
          <a:xfrm>
            <a:off x="1378155" y="3791328"/>
            <a:ext cx="2523525" cy="413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38B7BA-E3AC-4AF0-B559-96E08EF3BE5E}"/>
              </a:ext>
            </a:extLst>
          </p:cNvPr>
          <p:cNvSpPr/>
          <p:nvPr/>
        </p:nvSpPr>
        <p:spPr>
          <a:xfrm>
            <a:off x="4330979" y="4497863"/>
            <a:ext cx="1294588" cy="413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C83F4E-3513-483C-8162-1AAB0BDC6372}"/>
              </a:ext>
            </a:extLst>
          </p:cNvPr>
          <p:cNvSpPr/>
          <p:nvPr/>
        </p:nvSpPr>
        <p:spPr>
          <a:xfrm>
            <a:off x="5396931" y="6344023"/>
            <a:ext cx="2523525" cy="413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00E358-0138-4210-B88D-AEE543814467}"/>
              </a:ext>
            </a:extLst>
          </p:cNvPr>
          <p:cNvSpPr/>
          <p:nvPr/>
        </p:nvSpPr>
        <p:spPr>
          <a:xfrm>
            <a:off x="4009843" y="2179030"/>
            <a:ext cx="1937168" cy="413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151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36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793320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>
                <a:latin typeface="+mj-ea"/>
              </a:rPr>
              <a:t>시스템 동작 순서</a:t>
            </a:r>
            <a:endParaRPr lang="ko-KR" altLang="en-US" sz="3600" spc="-100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6630E6A3-B3E3-4798-845C-09790ADE01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20" y="1046573"/>
            <a:ext cx="1404156" cy="1404156"/>
          </a:xfrm>
          <a:prstGeom prst="rect">
            <a:avLst/>
          </a:pr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BC7F676-1C61-42AA-9DF3-69C58EB69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81" y="1276969"/>
            <a:ext cx="1408598" cy="1014191"/>
          </a:xfrm>
          <a:prstGeom prst="rect">
            <a:avLst/>
          </a:prstGeom>
        </p:spPr>
      </p:pic>
      <p:pic>
        <p:nvPicPr>
          <p:cNvPr id="13" name="그림 12" descr="장난감, 공기, 남자, 높이뛰는이(가) 표시된 사진&#10;&#10;자동 생성된 설명">
            <a:extLst>
              <a:ext uri="{FF2B5EF4-FFF2-40B4-BE49-F238E27FC236}">
                <a16:creationId xmlns:a16="http://schemas.microsoft.com/office/drawing/2014/main" id="{DFFFD3F8-16EE-4EB8-A2DC-62A58E2B4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56" y="5054156"/>
            <a:ext cx="1554218" cy="1459200"/>
          </a:xfrm>
          <a:prstGeom prst="rect">
            <a:avLst/>
          </a:prstGeom>
        </p:spPr>
      </p:pic>
      <p:pic>
        <p:nvPicPr>
          <p:cNvPr id="14" name="그림 1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F2DB880-0E88-4F0B-9745-1D537D3A4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3" y="2769206"/>
            <a:ext cx="2044243" cy="204424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1C5B82-3602-458D-A758-0E7D23F6E43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14240" y="2867467"/>
            <a:ext cx="1995603" cy="92386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C0BAADE-4AF0-4003-AF9C-2F76A451EC7C}"/>
              </a:ext>
            </a:extLst>
          </p:cNvPr>
          <p:cNvCxnSpPr>
            <a:cxnSpLocks/>
          </p:cNvCxnSpPr>
          <p:nvPr/>
        </p:nvCxnSpPr>
        <p:spPr>
          <a:xfrm>
            <a:off x="4474384" y="4813449"/>
            <a:ext cx="0" cy="2407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58F0742D-3D25-4AC6-9EC6-EFA719E55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505327" y="2568690"/>
            <a:ext cx="950597" cy="950597"/>
          </a:xfrm>
          <a:prstGeom prst="rect">
            <a:avLst/>
          </a:prstGeom>
        </p:spPr>
      </p:pic>
      <p:pic>
        <p:nvPicPr>
          <p:cNvPr id="23" name="그래픽 40" descr="번개">
            <a:extLst>
              <a:ext uri="{FF2B5EF4-FFF2-40B4-BE49-F238E27FC236}">
                <a16:creationId xmlns:a16="http://schemas.microsoft.com/office/drawing/2014/main" id="{62DA790F-A70D-4FBC-AFE0-9B078A5A79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903475">
            <a:off x="1932054" y="3426654"/>
            <a:ext cx="1787531" cy="1847046"/>
          </a:xfrm>
          <a:prstGeom prst="rect">
            <a:avLst/>
          </a:prstGeom>
        </p:spPr>
      </p:pic>
      <p:pic>
        <p:nvPicPr>
          <p:cNvPr id="24" name="그림 2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3646781F-2316-4C28-9D0B-80ECE6EBC4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" y="1460184"/>
            <a:ext cx="1862411" cy="1529208"/>
          </a:xfrm>
          <a:prstGeom prst="rect">
            <a:avLst/>
          </a:prstGeom>
        </p:spPr>
      </p:pic>
      <p:pic>
        <p:nvPicPr>
          <p:cNvPr id="25" name="그림 24" descr="휴대폰이(가) 표시된 사진&#10;&#10;자동 생성된 설명">
            <a:extLst>
              <a:ext uri="{FF2B5EF4-FFF2-40B4-BE49-F238E27FC236}">
                <a16:creationId xmlns:a16="http://schemas.microsoft.com/office/drawing/2014/main" id="{20E9C524-A0CD-4D1E-87FD-950877B667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77813" y="5337691"/>
            <a:ext cx="1863127" cy="1484781"/>
          </a:xfrm>
          <a:prstGeom prst="rect">
            <a:avLst/>
          </a:prstGeom>
        </p:spPr>
      </p:pic>
      <p:pic>
        <p:nvPicPr>
          <p:cNvPr id="26" name="그림 25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21B0E4B2-B032-43B6-80E8-7D1698953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740518" y="5129484"/>
            <a:ext cx="950597" cy="95059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B18E2D-DE1A-4B5F-A3F4-FDD7BE3653AB}"/>
              </a:ext>
            </a:extLst>
          </p:cNvPr>
          <p:cNvCxnSpPr>
            <a:cxnSpLocks/>
          </p:cNvCxnSpPr>
          <p:nvPr/>
        </p:nvCxnSpPr>
        <p:spPr>
          <a:xfrm flipH="1">
            <a:off x="6055996" y="2363586"/>
            <a:ext cx="602698" cy="4812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제목 9">
            <a:extLst>
              <a:ext uri="{FF2B5EF4-FFF2-40B4-BE49-F238E27FC236}">
                <a16:creationId xmlns:a16="http://schemas.microsoft.com/office/drawing/2014/main" id="{786A6AB7-0C9A-432B-8382-D5D8432E7D3F}"/>
              </a:ext>
            </a:extLst>
          </p:cNvPr>
          <p:cNvSpPr txBox="1">
            <a:spLocks/>
          </p:cNvSpPr>
          <p:nvPr/>
        </p:nvSpPr>
        <p:spPr>
          <a:xfrm>
            <a:off x="76689" y="4852506"/>
            <a:ext cx="2964805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3-1.</a:t>
            </a:r>
            <a:r>
              <a:rPr lang="ko-KR" altLang="en-US" sz="1500" b="1" spc="-100" dirty="0" err="1">
                <a:solidFill>
                  <a:schemeClr val="tx1"/>
                </a:solidFill>
                <a:latin typeface="+mj-ea"/>
              </a:rPr>
              <a:t>텔레그램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 앱으로 보안모드 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on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1" name="제목 9">
            <a:extLst>
              <a:ext uri="{FF2B5EF4-FFF2-40B4-BE49-F238E27FC236}">
                <a16:creationId xmlns:a16="http://schemas.microsoft.com/office/drawing/2014/main" id="{E56C7FF2-6BB7-4FE8-BD2C-52E098511A8B}"/>
              </a:ext>
            </a:extLst>
          </p:cNvPr>
          <p:cNvSpPr txBox="1">
            <a:spLocks/>
          </p:cNvSpPr>
          <p:nvPr/>
        </p:nvSpPr>
        <p:spPr>
          <a:xfrm>
            <a:off x="183942" y="3127530"/>
            <a:ext cx="2259087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)3-2.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조도센서의 변화로 침입자 감지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3" name="제목 9">
            <a:extLst>
              <a:ext uri="{FF2B5EF4-FFF2-40B4-BE49-F238E27FC236}">
                <a16:creationId xmlns:a16="http://schemas.microsoft.com/office/drawing/2014/main" id="{C8DA846A-B62D-454B-934F-A370B0B083BB}"/>
              </a:ext>
            </a:extLst>
          </p:cNvPr>
          <p:cNvSpPr txBox="1">
            <a:spLocks/>
          </p:cNvSpPr>
          <p:nvPr/>
        </p:nvSpPr>
        <p:spPr>
          <a:xfrm>
            <a:off x="2648484" y="6470055"/>
            <a:ext cx="2977082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)3-2.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 적외선센서가 침입자 감지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4" name="제목 9">
            <a:extLst>
              <a:ext uri="{FF2B5EF4-FFF2-40B4-BE49-F238E27FC236}">
                <a16:creationId xmlns:a16="http://schemas.microsoft.com/office/drawing/2014/main" id="{4D9F3273-CB0A-4040-AC17-26316653AA80}"/>
              </a:ext>
            </a:extLst>
          </p:cNvPr>
          <p:cNvSpPr txBox="1">
            <a:spLocks/>
          </p:cNvSpPr>
          <p:nvPr/>
        </p:nvSpPr>
        <p:spPr>
          <a:xfrm>
            <a:off x="6559043" y="2421406"/>
            <a:ext cx="2485306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</a:rPr>
              <a:t>방범</a:t>
            </a:r>
            <a:r>
              <a:rPr lang="en-US" altLang="ko-KR" sz="1500" b="1" spc="-100" dirty="0">
                <a:solidFill>
                  <a:schemeClr val="tx1"/>
                </a:solidFill>
              </a:rPr>
              <a:t>)3-3.</a:t>
            </a:r>
            <a:r>
              <a:rPr lang="ko-KR" altLang="en-US" sz="1500" b="1" spc="-100" dirty="0">
                <a:solidFill>
                  <a:schemeClr val="tx1"/>
                </a:solidFill>
              </a:rPr>
              <a:t>사진 촬영</a:t>
            </a:r>
          </a:p>
        </p:txBody>
      </p:sp>
      <p:sp>
        <p:nvSpPr>
          <p:cNvPr id="37" name="제목 9">
            <a:extLst>
              <a:ext uri="{FF2B5EF4-FFF2-40B4-BE49-F238E27FC236}">
                <a16:creationId xmlns:a16="http://schemas.microsoft.com/office/drawing/2014/main" id="{18AD209C-C4AC-4799-B028-6F1701CDD439}"/>
              </a:ext>
            </a:extLst>
          </p:cNvPr>
          <p:cNvSpPr txBox="1">
            <a:spLocks/>
          </p:cNvSpPr>
          <p:nvPr/>
        </p:nvSpPr>
        <p:spPr>
          <a:xfrm>
            <a:off x="5952033" y="3570661"/>
            <a:ext cx="2896555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)3-4.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사진 저장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 err="1">
                <a:solidFill>
                  <a:schemeClr val="tx1"/>
                </a:solidFill>
                <a:latin typeface="+mj-ea"/>
              </a:rPr>
              <a:t>라즈베리파이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38" name="제목 9">
            <a:extLst>
              <a:ext uri="{FF2B5EF4-FFF2-40B4-BE49-F238E27FC236}">
                <a16:creationId xmlns:a16="http://schemas.microsoft.com/office/drawing/2014/main" id="{58A42EDF-62E5-4595-9716-BD58D39513F6}"/>
              </a:ext>
            </a:extLst>
          </p:cNvPr>
          <p:cNvSpPr txBox="1">
            <a:spLocks/>
          </p:cNvSpPr>
          <p:nvPr/>
        </p:nvSpPr>
        <p:spPr>
          <a:xfrm>
            <a:off x="1165935" y="4188917"/>
            <a:ext cx="2896555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방범</a:t>
            </a:r>
            <a:r>
              <a:rPr lang="en-US" altLang="ko-KR" sz="1500" b="1" spc="-100" dirty="0">
                <a:solidFill>
                  <a:schemeClr val="tx1"/>
                </a:solidFill>
                <a:latin typeface="+mj-ea"/>
              </a:rPr>
              <a:t>)3-4.</a:t>
            </a:r>
            <a:r>
              <a:rPr lang="ko-KR" altLang="en-US" sz="1500" b="1" spc="-100" dirty="0">
                <a:solidFill>
                  <a:schemeClr val="tx1"/>
                </a:solidFill>
                <a:latin typeface="+mj-ea"/>
              </a:rPr>
              <a:t>침입자 알림 메시지 전송 </a:t>
            </a:r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42" name="제목 9">
            <a:extLst>
              <a:ext uri="{FF2B5EF4-FFF2-40B4-BE49-F238E27FC236}">
                <a16:creationId xmlns:a16="http://schemas.microsoft.com/office/drawing/2014/main" id="{6E4414F7-097C-4693-8237-BD08E94A92C0}"/>
              </a:ext>
            </a:extLst>
          </p:cNvPr>
          <p:cNvSpPr txBox="1">
            <a:spLocks/>
          </p:cNvSpPr>
          <p:nvPr/>
        </p:nvSpPr>
        <p:spPr>
          <a:xfrm>
            <a:off x="94013" y="4897132"/>
            <a:ext cx="2631449" cy="446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500" b="1" spc="-100" dirty="0">
              <a:solidFill>
                <a:schemeClr val="tx1"/>
              </a:solidFill>
            </a:endParaRPr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15F45494-551F-458C-8401-BF238E71F1C2}"/>
              </a:ext>
            </a:extLst>
          </p:cNvPr>
          <p:cNvSpPr/>
          <p:nvPr/>
        </p:nvSpPr>
        <p:spPr>
          <a:xfrm>
            <a:off x="1847052" y="1701745"/>
            <a:ext cx="630090" cy="61066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12C9FB-3486-4FBD-AE70-4A85CED673F7}"/>
              </a:ext>
            </a:extLst>
          </p:cNvPr>
          <p:cNvSpPr/>
          <p:nvPr/>
        </p:nvSpPr>
        <p:spPr>
          <a:xfrm>
            <a:off x="167591" y="3102251"/>
            <a:ext cx="2259088" cy="5691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C4C7C8-FE5F-4D93-A31B-D11CA35B20B7}"/>
              </a:ext>
            </a:extLst>
          </p:cNvPr>
          <p:cNvSpPr/>
          <p:nvPr/>
        </p:nvSpPr>
        <p:spPr>
          <a:xfrm>
            <a:off x="119798" y="4790293"/>
            <a:ext cx="2733953" cy="413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E73EC0-EB67-47E8-B6F6-89F708F135B3}"/>
              </a:ext>
            </a:extLst>
          </p:cNvPr>
          <p:cNvSpPr/>
          <p:nvPr/>
        </p:nvSpPr>
        <p:spPr>
          <a:xfrm>
            <a:off x="2691115" y="6407426"/>
            <a:ext cx="2852991" cy="413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21E9AB-F24A-49BB-A74A-C0600F2B816D}"/>
              </a:ext>
            </a:extLst>
          </p:cNvPr>
          <p:cNvSpPr/>
          <p:nvPr/>
        </p:nvSpPr>
        <p:spPr>
          <a:xfrm>
            <a:off x="6013965" y="3504159"/>
            <a:ext cx="2698495" cy="413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17DDAC-9AED-44B8-B91E-A4225FB22186}"/>
              </a:ext>
            </a:extLst>
          </p:cNvPr>
          <p:cNvSpPr/>
          <p:nvPr/>
        </p:nvSpPr>
        <p:spPr>
          <a:xfrm>
            <a:off x="6589759" y="2430939"/>
            <a:ext cx="1669007" cy="413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054DD8-AC42-49EE-AA97-085CC0B930E9}"/>
              </a:ext>
            </a:extLst>
          </p:cNvPr>
          <p:cNvSpPr/>
          <p:nvPr/>
        </p:nvSpPr>
        <p:spPr>
          <a:xfrm>
            <a:off x="1215341" y="4134146"/>
            <a:ext cx="2698495" cy="413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136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>
            <a:extLst>
              <a:ext uri="{FF2B5EF4-FFF2-40B4-BE49-F238E27FC236}">
                <a16:creationId xmlns:a16="http://schemas.microsoft.com/office/drawing/2014/main" id="{56DA348C-3EFF-4AD4-B24A-6ADCA2CCA646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900" spc="-100" dirty="0"/>
              <a:t>파이썬 코드</a:t>
            </a:r>
            <a:endParaRPr lang="en-US" altLang="ko-KR" sz="3900" spc="-100" dirty="0"/>
          </a:p>
          <a:p>
            <a:pPr algn="l"/>
            <a:r>
              <a:rPr lang="en-US" altLang="ko-KR" sz="2100" spc="-100" dirty="0"/>
              <a:t>(</a:t>
            </a:r>
            <a:r>
              <a:rPr lang="ko-KR" altLang="en-US" sz="1900" spc="-100" dirty="0" err="1"/>
              <a:t>텔레그램</a:t>
            </a:r>
            <a:r>
              <a:rPr lang="ko-KR" altLang="en-US" sz="1900" spc="-100" dirty="0"/>
              <a:t> 연결</a:t>
            </a:r>
            <a:r>
              <a:rPr lang="en-US" altLang="ko-KR" sz="1900" spc="-100" dirty="0"/>
              <a:t>)</a:t>
            </a:r>
            <a:endParaRPr lang="ko-KR" altLang="en-US" sz="1900" spc="-10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C32DB63F-074D-453E-A4C6-CAF8EE2E4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24" y="1653185"/>
            <a:ext cx="2340000" cy="448173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C074211-429A-4AAE-8A45-76C1369C5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57329"/>
            <a:ext cx="2339999" cy="44817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57721B-FBC2-4739-B8A9-AC4D0634C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61" y="1653185"/>
            <a:ext cx="2231988" cy="46201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202DBD-75BE-4A39-8E6A-FEB8FC3CC490}"/>
              </a:ext>
            </a:extLst>
          </p:cNvPr>
          <p:cNvSpPr/>
          <p:nvPr/>
        </p:nvSpPr>
        <p:spPr>
          <a:xfrm>
            <a:off x="328861" y="3537012"/>
            <a:ext cx="2231987" cy="4680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0DFBD9-9E2B-4292-9225-C7E69FF1541E}"/>
              </a:ext>
            </a:extLst>
          </p:cNvPr>
          <p:cNvSpPr/>
          <p:nvPr/>
        </p:nvSpPr>
        <p:spPr>
          <a:xfrm>
            <a:off x="4628412" y="3609020"/>
            <a:ext cx="1008112" cy="3960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B3B67-2C0F-46DC-98BF-0B3A62543524}"/>
              </a:ext>
            </a:extLst>
          </p:cNvPr>
          <p:cNvSpPr/>
          <p:nvPr/>
        </p:nvSpPr>
        <p:spPr>
          <a:xfrm>
            <a:off x="4628412" y="4475926"/>
            <a:ext cx="1008112" cy="3960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B2DEBF-BBAB-4D0B-AE46-57262881A1A0}"/>
              </a:ext>
            </a:extLst>
          </p:cNvPr>
          <p:cNvSpPr/>
          <p:nvPr/>
        </p:nvSpPr>
        <p:spPr>
          <a:xfrm>
            <a:off x="4550221" y="5445224"/>
            <a:ext cx="1008112" cy="3960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AD565B-E253-4F6E-B632-1396C12E7D6A}"/>
              </a:ext>
            </a:extLst>
          </p:cNvPr>
          <p:cNvSpPr/>
          <p:nvPr/>
        </p:nvSpPr>
        <p:spPr>
          <a:xfrm>
            <a:off x="6446114" y="4545124"/>
            <a:ext cx="1798294" cy="6555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92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799" y="102850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015716" y="1556792"/>
            <a:ext cx="6624736" cy="4485983"/>
          </a:xfrm>
        </p:spPr>
        <p:txBody>
          <a:bodyPr>
            <a:normAutofit fontScale="90000"/>
          </a:bodyPr>
          <a:lstStyle/>
          <a:p>
            <a:pPr algn="l">
              <a:lnSpc>
                <a:spcPct val="120000"/>
              </a:lnSpc>
            </a:pPr>
            <a:r>
              <a:rPr lang="ko-KR" altLang="en-US" sz="2200" spc="-100" dirty="0">
                <a:latin typeface="+mj-ea"/>
              </a:rPr>
              <a:t>1</a:t>
            </a:r>
            <a:r>
              <a:rPr lang="en-US" altLang="ko-KR" sz="2200" spc="-100" dirty="0">
                <a:latin typeface="+mj-ea"/>
              </a:rPr>
              <a:t>. </a:t>
            </a:r>
            <a:r>
              <a:rPr lang="ko-KR" altLang="en-US" sz="2200" spc="-100" dirty="0">
                <a:latin typeface="+mj-ea"/>
              </a:rPr>
              <a:t>시스템 개요</a:t>
            </a:r>
            <a:br>
              <a:rPr lang="en-US" altLang="ko-KR" sz="2700" spc="-100" dirty="0">
                <a:latin typeface="+mj-ea"/>
              </a:rPr>
            </a:br>
            <a:r>
              <a:rPr lang="en-US" altLang="ko-KR" sz="1800" spc="-100" dirty="0">
                <a:latin typeface="+mj-ea"/>
              </a:rPr>
              <a:t>1.1 </a:t>
            </a:r>
            <a:r>
              <a:rPr lang="ko-KR" altLang="en-US" sz="1800" spc="-100" dirty="0">
                <a:latin typeface="+mj-ea"/>
              </a:rPr>
              <a:t>주제 및 </a:t>
            </a:r>
            <a:r>
              <a:rPr lang="ko-KR" altLang="en-US" sz="1800" spc="-100" dirty="0" err="1">
                <a:latin typeface="+mj-ea"/>
              </a:rPr>
              <a:t>팀명</a:t>
            </a:r>
            <a:r>
              <a:rPr lang="ko-KR" altLang="en-US" sz="1800" spc="-100" dirty="0">
                <a:latin typeface="+mj-ea"/>
              </a:rPr>
              <a:t> 선정이유</a:t>
            </a:r>
            <a:br>
              <a:rPr lang="en-US" altLang="ko-KR" sz="1800" spc="-100" dirty="0">
                <a:latin typeface="+mj-ea"/>
              </a:rPr>
            </a:br>
            <a:r>
              <a:rPr lang="en-US" altLang="ko-KR" sz="1800" spc="-100" dirty="0">
                <a:latin typeface="+mj-ea"/>
              </a:rPr>
              <a:t>1.2 </a:t>
            </a:r>
            <a:r>
              <a:rPr lang="ko-KR" altLang="en-US" sz="1800" spc="-100" dirty="0">
                <a:latin typeface="+mj-ea"/>
              </a:rPr>
              <a:t>시나리오</a:t>
            </a:r>
            <a:br>
              <a:rPr lang="en-US" altLang="ko-KR" sz="1800" spc="-100" dirty="0">
                <a:latin typeface="+mj-ea"/>
              </a:rPr>
            </a:br>
            <a:r>
              <a:rPr lang="en-US" altLang="ko-KR" sz="1800" spc="-100" dirty="0">
                <a:latin typeface="+mj-ea"/>
              </a:rPr>
              <a:t>1.3 </a:t>
            </a:r>
            <a:r>
              <a:rPr lang="ko-KR" altLang="en-US" sz="1800" spc="-100" dirty="0">
                <a:latin typeface="+mj-ea"/>
              </a:rPr>
              <a:t>시스템 구성도</a:t>
            </a:r>
            <a:br>
              <a:rPr lang="en-US" altLang="ko-KR" sz="1800" spc="-100" dirty="0">
                <a:latin typeface="+mj-ea"/>
              </a:rPr>
            </a:br>
            <a:r>
              <a:rPr lang="en-US" altLang="ko-KR" sz="1800" spc="-100" dirty="0">
                <a:latin typeface="+mj-ea"/>
              </a:rPr>
              <a:t>					</a:t>
            </a:r>
            <a:br>
              <a:rPr lang="en-US" altLang="ko-KR" sz="2700" spc="-100" baseline="0" dirty="0">
                <a:latin typeface="+mj-ea"/>
              </a:rPr>
            </a:br>
            <a:r>
              <a:rPr lang="en-US" altLang="ko-KR" sz="2200" spc="-100" dirty="0">
                <a:latin typeface="+mj-ea"/>
              </a:rPr>
              <a:t>2. </a:t>
            </a:r>
            <a:r>
              <a:rPr lang="ko-KR" altLang="en-US" sz="2200" spc="-100" dirty="0">
                <a:latin typeface="+mj-ea"/>
              </a:rPr>
              <a:t>시스템 구성요소 및 회로</a:t>
            </a:r>
            <a:br>
              <a:rPr lang="en-US" altLang="ko-KR" sz="2700" spc="-100" dirty="0">
                <a:latin typeface="+mj-ea"/>
              </a:rPr>
            </a:br>
            <a:r>
              <a:rPr lang="en-US" altLang="ko-KR" sz="1800" spc="-100" dirty="0">
                <a:latin typeface="+mj-ea"/>
              </a:rPr>
              <a:t>2.1 </a:t>
            </a:r>
            <a:r>
              <a:rPr lang="ko-KR" altLang="en-US" sz="1800" spc="-100" dirty="0">
                <a:latin typeface="+mj-ea"/>
              </a:rPr>
              <a:t>불꽃센서 </a:t>
            </a:r>
            <a:r>
              <a:rPr lang="en-US" altLang="ko-KR" sz="1800" spc="-100" dirty="0">
                <a:latin typeface="+mj-ea"/>
              </a:rPr>
              <a:t>		2.6 </a:t>
            </a:r>
            <a:r>
              <a:rPr lang="ko-KR" altLang="en-US" sz="1800" spc="-100" dirty="0">
                <a:latin typeface="+mj-ea"/>
              </a:rPr>
              <a:t>카메라</a:t>
            </a:r>
            <a:br>
              <a:rPr lang="en-US" altLang="ko-KR" sz="1800" spc="-100" dirty="0">
                <a:latin typeface="+mj-ea"/>
              </a:rPr>
            </a:br>
            <a:r>
              <a:rPr lang="en-US" altLang="ko-KR" sz="1800" spc="-100" dirty="0">
                <a:latin typeface="+mj-ea"/>
              </a:rPr>
              <a:t>2.2 </a:t>
            </a:r>
            <a:r>
              <a:rPr lang="ko-KR" altLang="en-US" sz="1800" spc="-100" dirty="0" err="1">
                <a:latin typeface="+mj-ea"/>
              </a:rPr>
              <a:t>서보모터</a:t>
            </a:r>
            <a:r>
              <a:rPr lang="en-US" altLang="ko-KR" sz="1800" spc="-100" dirty="0">
                <a:latin typeface="+mj-ea"/>
              </a:rPr>
              <a:t>		2.7 </a:t>
            </a:r>
            <a:r>
              <a:rPr lang="ko-KR" altLang="en-US" sz="1800" spc="-100" dirty="0">
                <a:latin typeface="+mj-ea"/>
              </a:rPr>
              <a:t>레이저 모듈</a:t>
            </a:r>
            <a:r>
              <a:rPr lang="en-US" altLang="ko-KR" sz="1800" spc="-100" dirty="0">
                <a:latin typeface="+mj-ea"/>
              </a:rPr>
              <a:t>&amp;</a:t>
            </a:r>
            <a:r>
              <a:rPr lang="ko-KR" altLang="en-US" sz="1800" spc="-100" dirty="0">
                <a:latin typeface="+mj-ea"/>
              </a:rPr>
              <a:t>조도센서</a:t>
            </a:r>
            <a:br>
              <a:rPr lang="en-US" altLang="ko-KR" sz="1800" spc="-100" dirty="0">
                <a:latin typeface="+mj-ea"/>
              </a:rPr>
            </a:br>
            <a:r>
              <a:rPr lang="en-US" altLang="ko-KR" sz="1800" spc="-100" dirty="0">
                <a:latin typeface="+mj-ea"/>
              </a:rPr>
              <a:t>2.3 </a:t>
            </a:r>
            <a:r>
              <a:rPr lang="ko-KR" altLang="en-US" sz="1800" spc="-100" dirty="0">
                <a:latin typeface="+mj-ea"/>
              </a:rPr>
              <a:t>스마트폰</a:t>
            </a:r>
            <a:r>
              <a:rPr lang="en-US" altLang="ko-KR" sz="1800" spc="-100" dirty="0">
                <a:latin typeface="+mj-ea"/>
              </a:rPr>
              <a:t>(</a:t>
            </a:r>
            <a:r>
              <a:rPr lang="ko-KR" altLang="en-US" sz="1800" spc="-100" dirty="0" err="1">
                <a:latin typeface="+mj-ea"/>
              </a:rPr>
              <a:t>텔레그램</a:t>
            </a:r>
            <a:r>
              <a:rPr lang="en-US" altLang="ko-KR" sz="1800" spc="-100" dirty="0">
                <a:latin typeface="+mj-ea"/>
              </a:rPr>
              <a:t>)	2.8 </a:t>
            </a:r>
            <a:r>
              <a:rPr lang="ko-KR" altLang="en-US" sz="1800" spc="-100" dirty="0">
                <a:latin typeface="+mj-ea"/>
              </a:rPr>
              <a:t>종합회로도</a:t>
            </a:r>
            <a:br>
              <a:rPr lang="en-US" altLang="ko-KR" sz="1800" spc="-100" dirty="0">
                <a:latin typeface="+mj-ea"/>
              </a:rPr>
            </a:br>
            <a:r>
              <a:rPr lang="en-US" altLang="ko-KR" sz="1800" spc="-100" dirty="0">
                <a:latin typeface="+mj-ea"/>
              </a:rPr>
              <a:t>2.4 </a:t>
            </a:r>
            <a:r>
              <a:rPr lang="ko-KR" altLang="en-US" sz="1800" spc="-100" dirty="0">
                <a:latin typeface="+mj-ea"/>
              </a:rPr>
              <a:t>적외선 센서</a:t>
            </a:r>
            <a:r>
              <a:rPr lang="en-US" altLang="ko-KR" sz="1800" spc="-100" dirty="0">
                <a:latin typeface="+mj-ea"/>
              </a:rPr>
              <a:t>		2.9 </a:t>
            </a:r>
            <a:r>
              <a:rPr lang="ko-KR" altLang="en-US" sz="1800" spc="-100" dirty="0">
                <a:latin typeface="+mj-ea"/>
              </a:rPr>
              <a:t>시스템 동작 순서</a:t>
            </a:r>
            <a:br>
              <a:rPr lang="en-US" altLang="ko-KR" sz="1800" spc="-100" dirty="0">
                <a:latin typeface="+mj-ea"/>
              </a:rPr>
            </a:br>
            <a:r>
              <a:rPr lang="en-US" altLang="ko-KR" sz="1800" spc="-100" dirty="0">
                <a:latin typeface="+mj-ea"/>
              </a:rPr>
              <a:t>2.5 LED</a:t>
            </a:r>
            <a:br>
              <a:rPr lang="en-US" altLang="ko-KR" sz="1800" spc="-100" dirty="0">
                <a:latin typeface="+mj-ea"/>
              </a:rPr>
            </a:br>
            <a:br>
              <a:rPr lang="en-US" altLang="ko-KR" sz="2700" spc="-100" dirty="0">
                <a:latin typeface="+mj-ea"/>
              </a:rPr>
            </a:br>
            <a:r>
              <a:rPr lang="en-US" altLang="ko-KR" sz="2200" spc="-100" dirty="0">
                <a:latin typeface="+mj-ea"/>
              </a:rPr>
              <a:t>3. </a:t>
            </a:r>
            <a:r>
              <a:rPr lang="ko-KR" altLang="en-US" sz="2200" spc="-100" dirty="0">
                <a:latin typeface="+mj-ea"/>
              </a:rPr>
              <a:t>파이썬 코드</a:t>
            </a:r>
            <a:br>
              <a:rPr lang="en-US" altLang="ko-KR" sz="2200" spc="-100" dirty="0">
                <a:latin typeface="+mj-ea"/>
              </a:rPr>
            </a:br>
            <a:br>
              <a:rPr lang="en-US" altLang="ko-KR" sz="2200" spc="-100" dirty="0">
                <a:latin typeface="+mj-ea"/>
              </a:rPr>
            </a:br>
            <a:r>
              <a:rPr lang="en-US" altLang="ko-KR" sz="2200" spc="-100" dirty="0">
                <a:latin typeface="+mj-ea"/>
              </a:rPr>
              <a:t>4. </a:t>
            </a:r>
            <a:r>
              <a:rPr lang="ko-KR" altLang="en-US" sz="2200" spc="-100" dirty="0">
                <a:latin typeface="+mj-ea"/>
              </a:rPr>
              <a:t>시연</a:t>
            </a:r>
            <a:br>
              <a:rPr lang="en-US" altLang="ko-KR" sz="2200" spc="-100" dirty="0">
                <a:latin typeface="+mj-ea"/>
              </a:rPr>
            </a:br>
            <a:br>
              <a:rPr lang="en-US" altLang="ko-KR" sz="2200" spc="-100" dirty="0">
                <a:latin typeface="+mj-ea"/>
              </a:rPr>
            </a:br>
            <a:r>
              <a:rPr lang="en-US" altLang="ko-KR" sz="2200" spc="-100" dirty="0">
                <a:latin typeface="+mj-ea"/>
              </a:rPr>
              <a:t>5. </a:t>
            </a:r>
            <a:r>
              <a:rPr lang="ko-KR" altLang="en-US" sz="2200" spc="-100" dirty="0">
                <a:latin typeface="+mj-ea"/>
              </a:rPr>
              <a:t>소감</a:t>
            </a:r>
            <a:br>
              <a:rPr lang="en-US" altLang="ko-KR" sz="2200" spc="-100" dirty="0">
                <a:latin typeface="+mj-ea"/>
              </a:rPr>
            </a:br>
            <a:br>
              <a:rPr lang="en-US" altLang="ko-KR" sz="2200" spc="-100" dirty="0">
                <a:latin typeface="+mj-ea"/>
              </a:rPr>
            </a:br>
            <a:endParaRPr lang="ko-KR" altLang="en-US" sz="2200" spc="-100" dirty="0">
              <a:latin typeface="+mj-ea"/>
            </a:endParaRPr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89C3EC6A-500A-47E5-A824-B235625C0166}"/>
              </a:ext>
            </a:extLst>
          </p:cNvPr>
          <p:cNvSpPr txBox="1">
            <a:spLocks/>
          </p:cNvSpPr>
          <p:nvPr/>
        </p:nvSpPr>
        <p:spPr>
          <a:xfrm>
            <a:off x="695716" y="368660"/>
            <a:ext cx="793282" cy="589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2600" b="1" spc="-100" dirty="0">
                <a:latin typeface="+mj-ea"/>
              </a:rPr>
              <a:t>목차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>
            <a:extLst>
              <a:ext uri="{FF2B5EF4-FFF2-40B4-BE49-F238E27FC236}">
                <a16:creationId xmlns:a16="http://schemas.microsoft.com/office/drawing/2014/main" id="{56DA348C-3EFF-4AD4-B24A-6ADCA2CCA646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900" spc="-100" dirty="0"/>
              <a:t>파이썬 코드</a:t>
            </a:r>
            <a:endParaRPr lang="en-US" altLang="ko-KR" sz="3900" spc="-100" dirty="0"/>
          </a:p>
          <a:p>
            <a:pPr algn="l"/>
            <a:r>
              <a:rPr lang="en-US" altLang="ko-KR" sz="2100" spc="-100" dirty="0"/>
              <a:t>(</a:t>
            </a:r>
            <a:r>
              <a:rPr lang="ko-KR" altLang="en-US" sz="1900" spc="-100" dirty="0" err="1"/>
              <a:t>텔레그램</a:t>
            </a:r>
            <a:r>
              <a:rPr lang="ko-KR" altLang="en-US" sz="1900" spc="-100" dirty="0"/>
              <a:t> 연결</a:t>
            </a:r>
            <a:r>
              <a:rPr lang="en-US" altLang="ko-KR" sz="1900" spc="-100" dirty="0"/>
              <a:t>)</a:t>
            </a:r>
            <a:endParaRPr lang="ko-KR" altLang="en-US" sz="1900" spc="-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57721B-FBC2-4739-B8A9-AC4D0634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9" y="1648312"/>
            <a:ext cx="2231988" cy="46201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202DBD-75BE-4A39-8E6A-FEB8FC3CC490}"/>
              </a:ext>
            </a:extLst>
          </p:cNvPr>
          <p:cNvSpPr/>
          <p:nvPr/>
        </p:nvSpPr>
        <p:spPr>
          <a:xfrm>
            <a:off x="592715" y="3032956"/>
            <a:ext cx="2231987" cy="4680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A29D1C-71C8-4784-BBEA-ADC2B834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006" y="1662832"/>
            <a:ext cx="2231988" cy="46136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375D36-7303-4383-AE23-DB7D044C6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63" y="2794831"/>
            <a:ext cx="2000250" cy="238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D5C77A-9101-412F-BA66-FBAC6167B5AC}"/>
              </a:ext>
            </a:extLst>
          </p:cNvPr>
          <p:cNvSpPr txBox="1"/>
          <p:nvPr/>
        </p:nvSpPr>
        <p:spPr>
          <a:xfrm>
            <a:off x="6048164" y="3266982"/>
            <a:ext cx="284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 파이 터미널에서 </a:t>
            </a:r>
            <a:r>
              <a:rPr lang="en-US" altLang="ko-KR" dirty="0" err="1"/>
              <a:t>telepot</a:t>
            </a:r>
            <a:r>
              <a:rPr lang="ko-KR" altLang="en-US" dirty="0"/>
              <a:t>설치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1375E1-D814-467A-A627-9934B3D3D56E}"/>
              </a:ext>
            </a:extLst>
          </p:cNvPr>
          <p:cNvSpPr/>
          <p:nvPr/>
        </p:nvSpPr>
        <p:spPr>
          <a:xfrm>
            <a:off x="3455863" y="4149080"/>
            <a:ext cx="1548186" cy="5400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984C12-E10C-4D1E-9935-22CA6C1F6DA2}"/>
              </a:ext>
            </a:extLst>
          </p:cNvPr>
          <p:cNvSpPr/>
          <p:nvPr/>
        </p:nvSpPr>
        <p:spPr>
          <a:xfrm>
            <a:off x="6170094" y="2679867"/>
            <a:ext cx="2231987" cy="4680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451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>
            <a:extLst>
              <a:ext uri="{FF2B5EF4-FFF2-40B4-BE49-F238E27FC236}">
                <a16:creationId xmlns:a16="http://schemas.microsoft.com/office/drawing/2014/main" id="{56DA348C-3EFF-4AD4-B24A-6ADCA2CCA646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900" spc="-100" dirty="0"/>
              <a:t>파이썬 코드</a:t>
            </a:r>
            <a:endParaRPr lang="en-US" altLang="ko-KR" sz="3900" spc="-100" dirty="0"/>
          </a:p>
          <a:p>
            <a:pPr algn="l"/>
            <a:r>
              <a:rPr lang="en-US" altLang="ko-KR" sz="2100" spc="-100" dirty="0"/>
              <a:t>(</a:t>
            </a:r>
            <a:r>
              <a:rPr lang="ko-KR" altLang="en-US" sz="1900" spc="-100" dirty="0" err="1"/>
              <a:t>텔레그램</a:t>
            </a:r>
            <a:r>
              <a:rPr lang="ko-KR" altLang="en-US" sz="1900" spc="-100" dirty="0"/>
              <a:t> 연결</a:t>
            </a:r>
            <a:r>
              <a:rPr lang="en-US" altLang="ko-KR" sz="1900" spc="-100" dirty="0"/>
              <a:t>)</a:t>
            </a:r>
            <a:endParaRPr lang="ko-KR" altLang="en-US" sz="1900" spc="-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6DBC9B-BEF8-45EE-B79C-639B1A56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4" y="1420724"/>
            <a:ext cx="6743326" cy="49445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7B033B-D1AC-4841-9289-33E79ECC20FB}"/>
              </a:ext>
            </a:extLst>
          </p:cNvPr>
          <p:cNvSpPr/>
          <p:nvPr/>
        </p:nvSpPr>
        <p:spPr>
          <a:xfrm>
            <a:off x="2879812" y="5769260"/>
            <a:ext cx="21242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47E6D-4886-4A23-B2D1-E17CB600EACB}"/>
              </a:ext>
            </a:extLst>
          </p:cNvPr>
          <p:cNvSpPr/>
          <p:nvPr/>
        </p:nvSpPr>
        <p:spPr>
          <a:xfrm>
            <a:off x="2771800" y="5895371"/>
            <a:ext cx="5676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10424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>
            <a:extLst>
              <a:ext uri="{FF2B5EF4-FFF2-40B4-BE49-F238E27FC236}">
                <a16:creationId xmlns:a16="http://schemas.microsoft.com/office/drawing/2014/main" id="{56DA348C-3EFF-4AD4-B24A-6ADCA2CCA646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spc="-100" dirty="0"/>
              <a:t>파이썬 코드</a:t>
            </a:r>
            <a:endParaRPr lang="en-US" altLang="ko-KR" sz="4200" spc="-100" dirty="0"/>
          </a:p>
          <a:p>
            <a:pPr algn="l"/>
            <a:r>
              <a:rPr lang="en-US" altLang="ko-KR" sz="2100" spc="-100" dirty="0"/>
              <a:t>(GPOI setup</a:t>
            </a:r>
            <a:r>
              <a:rPr lang="en-US" altLang="ko-KR" sz="1900" spc="-100" dirty="0"/>
              <a:t>)</a:t>
            </a:r>
            <a:endParaRPr lang="ko-KR" altLang="en-US" sz="1900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24AAA-8833-4A02-AAE3-6BBF6248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33" y="1800225"/>
            <a:ext cx="64865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72770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>
            <a:extLst>
              <a:ext uri="{FF2B5EF4-FFF2-40B4-BE49-F238E27FC236}">
                <a16:creationId xmlns:a16="http://schemas.microsoft.com/office/drawing/2014/main" id="{56DA348C-3EFF-4AD4-B24A-6ADCA2CCA646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spc="-100" dirty="0"/>
              <a:t>파이썬 코드</a:t>
            </a:r>
            <a:endParaRPr lang="en-US" altLang="ko-KR" sz="4200" spc="-100" dirty="0"/>
          </a:p>
          <a:p>
            <a:pPr algn="l"/>
            <a:r>
              <a:rPr lang="en-US" altLang="ko-KR" sz="2100" spc="-100" dirty="0"/>
              <a:t>(</a:t>
            </a:r>
            <a:r>
              <a:rPr lang="ko-KR" altLang="en-US" sz="2100" spc="-100" dirty="0"/>
              <a:t>중복 코드 모듈화</a:t>
            </a:r>
            <a:r>
              <a:rPr lang="en-US" altLang="ko-KR" sz="2100" spc="-100" dirty="0"/>
              <a:t>)</a:t>
            </a:r>
            <a:endParaRPr lang="ko-KR" altLang="en-US" sz="1900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DCAB8B-343F-4CD1-81A0-8EA98A0D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4" y="2060848"/>
            <a:ext cx="6759912" cy="34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63203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>
            <a:extLst>
              <a:ext uri="{FF2B5EF4-FFF2-40B4-BE49-F238E27FC236}">
                <a16:creationId xmlns:a16="http://schemas.microsoft.com/office/drawing/2014/main" id="{56DA348C-3EFF-4AD4-B24A-6ADCA2CCA646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spc="-100" dirty="0"/>
              <a:t>파이썬 코드</a:t>
            </a:r>
            <a:endParaRPr lang="en-US" altLang="ko-KR" sz="4200" spc="-100" dirty="0"/>
          </a:p>
          <a:p>
            <a:pPr algn="l"/>
            <a:r>
              <a:rPr lang="en-US" altLang="ko-KR" sz="2100" spc="-100" dirty="0"/>
              <a:t>(</a:t>
            </a:r>
            <a:r>
              <a:rPr lang="ko-KR" altLang="en-US" sz="2100" spc="-100" dirty="0"/>
              <a:t>실행</a:t>
            </a:r>
            <a:r>
              <a:rPr lang="en-US" altLang="ko-KR" sz="2100" spc="-100" dirty="0"/>
              <a:t>)</a:t>
            </a:r>
            <a:endParaRPr lang="ko-KR" altLang="en-US" sz="1900" spc="-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527799-F3DA-4743-98EF-EFBFC3F5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98" y="1419877"/>
            <a:ext cx="6819703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34130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>
            <a:extLst>
              <a:ext uri="{FF2B5EF4-FFF2-40B4-BE49-F238E27FC236}">
                <a16:creationId xmlns:a16="http://schemas.microsoft.com/office/drawing/2014/main" id="{56DA348C-3EFF-4AD4-B24A-6ADCA2CCA646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spc="-100" dirty="0"/>
              <a:t>파이썬 코드</a:t>
            </a:r>
            <a:endParaRPr lang="en-US" altLang="ko-KR" sz="4200" spc="-100" dirty="0"/>
          </a:p>
          <a:p>
            <a:pPr algn="l"/>
            <a:r>
              <a:rPr lang="en-US" altLang="ko-KR" sz="2100" spc="-100" dirty="0"/>
              <a:t>(</a:t>
            </a:r>
            <a:r>
              <a:rPr lang="ko-KR" altLang="en-US" sz="2100" spc="-100" dirty="0"/>
              <a:t>전체 코드</a:t>
            </a:r>
            <a:r>
              <a:rPr lang="en-US" altLang="ko-KR" sz="2100" spc="-100" dirty="0"/>
              <a:t>)</a:t>
            </a:r>
            <a:endParaRPr lang="ko-KR" altLang="en-US" sz="1900" spc="-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381B11-63A0-4BEE-B31B-6BF6579B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9" y="1433917"/>
            <a:ext cx="7245362" cy="52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28272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>
            <a:extLst>
              <a:ext uri="{FF2B5EF4-FFF2-40B4-BE49-F238E27FC236}">
                <a16:creationId xmlns:a16="http://schemas.microsoft.com/office/drawing/2014/main" id="{56DA348C-3EFF-4AD4-B24A-6ADCA2CCA646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spc="-100" dirty="0"/>
              <a:t>파이썬 코드</a:t>
            </a:r>
            <a:endParaRPr lang="en-US" altLang="ko-KR" sz="4200" spc="-100" dirty="0"/>
          </a:p>
          <a:p>
            <a:pPr algn="l"/>
            <a:r>
              <a:rPr lang="en-US" altLang="ko-KR" sz="2100" spc="-100" dirty="0"/>
              <a:t>(</a:t>
            </a:r>
            <a:r>
              <a:rPr lang="ko-KR" altLang="en-US" sz="2100" spc="-100" dirty="0"/>
              <a:t>전체 코드</a:t>
            </a:r>
            <a:r>
              <a:rPr lang="en-US" altLang="ko-KR" sz="2100" spc="-100" dirty="0"/>
              <a:t>)</a:t>
            </a:r>
            <a:endParaRPr lang="ko-KR" altLang="en-US" sz="1900" spc="-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EBC887-2D1E-4B36-8050-CA8739EC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24765"/>
            <a:ext cx="7236804" cy="52617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85E1C-871B-409B-83C1-38A2BB451F60}"/>
              </a:ext>
            </a:extLst>
          </p:cNvPr>
          <p:cNvSpPr/>
          <p:nvPr/>
        </p:nvSpPr>
        <p:spPr>
          <a:xfrm>
            <a:off x="1789114" y="2204864"/>
            <a:ext cx="21242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C2221-746C-4A30-A90D-A53FF7CCA2A8}"/>
              </a:ext>
            </a:extLst>
          </p:cNvPr>
          <p:cNvSpPr/>
          <p:nvPr/>
        </p:nvSpPr>
        <p:spPr>
          <a:xfrm>
            <a:off x="1655676" y="2308904"/>
            <a:ext cx="468052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68391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>
            <a:extLst>
              <a:ext uri="{FF2B5EF4-FFF2-40B4-BE49-F238E27FC236}">
                <a16:creationId xmlns:a16="http://schemas.microsoft.com/office/drawing/2014/main" id="{56DA348C-3EFF-4AD4-B24A-6ADCA2CCA646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spc="-100" dirty="0"/>
              <a:t>파이썬 코드</a:t>
            </a:r>
            <a:endParaRPr lang="en-US" altLang="ko-KR" sz="4200" spc="-100" dirty="0"/>
          </a:p>
          <a:p>
            <a:pPr algn="l"/>
            <a:r>
              <a:rPr lang="en-US" altLang="ko-KR" sz="2100" spc="-100" dirty="0"/>
              <a:t>(</a:t>
            </a:r>
            <a:r>
              <a:rPr lang="ko-KR" altLang="en-US" sz="2100" spc="-100" dirty="0"/>
              <a:t>전체 코드</a:t>
            </a:r>
            <a:r>
              <a:rPr lang="en-US" altLang="ko-KR" sz="2100" spc="-100" dirty="0"/>
              <a:t>)</a:t>
            </a:r>
            <a:endParaRPr lang="ko-KR" altLang="en-US" sz="1900" spc="-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254736-DCC7-4C93-8F99-14F69EE3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033606"/>
            <a:ext cx="82581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1104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>
            <a:extLst>
              <a:ext uri="{FF2B5EF4-FFF2-40B4-BE49-F238E27FC236}">
                <a16:creationId xmlns:a16="http://schemas.microsoft.com/office/drawing/2014/main" id="{56DA348C-3EFF-4AD4-B24A-6ADCA2CCA646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900" spc="-100" dirty="0"/>
              <a:t>시연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72B05-530D-4661-A46D-8057699D1C3C}"/>
              </a:ext>
            </a:extLst>
          </p:cNvPr>
          <p:cNvSpPr/>
          <p:nvPr/>
        </p:nvSpPr>
        <p:spPr>
          <a:xfrm>
            <a:off x="1278244" y="3104964"/>
            <a:ext cx="6587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2"/>
              </a:rPr>
              <a:t>https://www.youtube.com/watch?v=vOI76Q3VrIQ&amp;feature=youtu.be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184904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>
            <a:extLst>
              <a:ext uri="{FF2B5EF4-FFF2-40B4-BE49-F238E27FC236}">
                <a16:creationId xmlns:a16="http://schemas.microsoft.com/office/drawing/2014/main" id="{56DA348C-3EFF-4AD4-B24A-6ADCA2CCA646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900" spc="-100" dirty="0"/>
              <a:t>소감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C3AD85-F973-47BF-ADED-0B8A259C37C4}"/>
              </a:ext>
            </a:extLst>
          </p:cNvPr>
          <p:cNvSpPr/>
          <p:nvPr/>
        </p:nvSpPr>
        <p:spPr>
          <a:xfrm>
            <a:off x="1439652" y="20833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3A94E-8355-4535-B2FD-C91102EEA6FC}"/>
              </a:ext>
            </a:extLst>
          </p:cNvPr>
          <p:cNvSpPr/>
          <p:nvPr/>
        </p:nvSpPr>
        <p:spPr>
          <a:xfrm>
            <a:off x="1278244" y="2268046"/>
            <a:ext cx="6587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직접 코딩해서 작동하는 것을 보니 재미있었고</a:t>
            </a:r>
            <a:endParaRPr lang="en-US" altLang="ko-KR" sz="2400" dirty="0"/>
          </a:p>
          <a:p>
            <a:r>
              <a:rPr lang="ko-KR" altLang="en-US" sz="2400" dirty="0"/>
              <a:t>위기가 있었지만 프로젝트를 잘 마쳐서 다행이라고 생각합니다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673048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6912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1742042" y="492775"/>
            <a:ext cx="2937969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00" dirty="0"/>
              <a:t>주제 선정이유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FBCC7-994F-4334-AA0E-9999ED618F93}"/>
              </a:ext>
            </a:extLst>
          </p:cNvPr>
          <p:cNvSpPr txBox="1"/>
          <p:nvPr/>
        </p:nvSpPr>
        <p:spPr>
          <a:xfrm>
            <a:off x="1367644" y="5505897"/>
            <a:ext cx="5959636" cy="734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900" b="1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빈집털이</a:t>
            </a:r>
            <a:r>
              <a:rPr lang="ko-KR" altLang="en-US" sz="19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수법은 갈수록 지능화되고 있음</a:t>
            </a:r>
            <a:endParaRPr lang="en-US" altLang="ko-KR" sz="19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r>
              <a:rPr lang="en-US" altLang="ko-KR" sz="1900" b="1" spc="-20" dirty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900" b="1" spc="-20" dirty="0" err="1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인가구</a:t>
            </a:r>
            <a:r>
              <a:rPr lang="ko-KR" altLang="en-US" sz="1900" b="1" spc="-20" dirty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9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지역은 이러한 범죄 발생가능성이 더 높음</a:t>
            </a:r>
            <a:endParaRPr lang="en-US" altLang="ko-KR" sz="19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 descr="건물, 실내, 앉아있는, 하얀색이(가) 표시된 사진&#10;&#10;자동 생성된 설명">
            <a:extLst>
              <a:ext uri="{FF2B5EF4-FFF2-40B4-BE49-F238E27FC236}">
                <a16:creationId xmlns:a16="http://schemas.microsoft.com/office/drawing/2014/main" id="{917E9E64-05FD-40B9-B9AA-996C7EFF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628801"/>
            <a:ext cx="6876764" cy="38681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6912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1742042" y="492775"/>
            <a:ext cx="2973973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00" err="1"/>
              <a:t>팀명</a:t>
            </a:r>
            <a:r>
              <a:rPr lang="ko-KR" altLang="en-US" sz="3600" spc="-100" dirty="0"/>
              <a:t> 선정이유</a:t>
            </a:r>
          </a:p>
        </p:txBody>
      </p:sp>
      <p:pic>
        <p:nvPicPr>
          <p:cNvPr id="7" name="그림 6" descr="사람, 착용, 의류, 남자이(가) 표시된 사진&#10;&#10;자동 생성된 설명">
            <a:extLst>
              <a:ext uri="{FF2B5EF4-FFF2-40B4-BE49-F238E27FC236}">
                <a16:creationId xmlns:a16="http://schemas.microsoft.com/office/drawing/2014/main" id="{16167D8A-A174-4B87-8C06-59E15D8E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5" y="1671899"/>
            <a:ext cx="7196150" cy="4552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CB9E4-2F40-4BF1-B561-D7218C580C4D}"/>
              </a:ext>
            </a:extLst>
          </p:cNvPr>
          <p:cNvSpPr txBox="1"/>
          <p:nvPr/>
        </p:nvSpPr>
        <p:spPr>
          <a:xfrm>
            <a:off x="2699792" y="636522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누구인가</a:t>
            </a:r>
            <a:r>
              <a:rPr lang="en-US" altLang="ko-KR" dirty="0"/>
              <a:t>? </a:t>
            </a:r>
            <a:r>
              <a:rPr lang="ko-KR" altLang="en-US" dirty="0"/>
              <a:t>누가 집에 들어왔는가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304955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612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강도">
            <a:extLst>
              <a:ext uri="{FF2B5EF4-FFF2-40B4-BE49-F238E27FC236}">
                <a16:creationId xmlns:a16="http://schemas.microsoft.com/office/drawing/2014/main" id="{587DB90B-9A51-4F3F-BF92-5610D0E8E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8897" y="1866651"/>
            <a:ext cx="914400" cy="914400"/>
          </a:xfrm>
          <a:prstGeom prst="rect">
            <a:avLst/>
          </a:prstGeom>
        </p:spPr>
      </p:pic>
      <p:pic>
        <p:nvPicPr>
          <p:cNvPr id="18" name="그래픽 17" descr="카메라">
            <a:extLst>
              <a:ext uri="{FF2B5EF4-FFF2-40B4-BE49-F238E27FC236}">
                <a16:creationId xmlns:a16="http://schemas.microsoft.com/office/drawing/2014/main" id="{100E1F69-1FE5-4236-BF32-F8095750E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9772" y="4946598"/>
            <a:ext cx="914400" cy="914400"/>
          </a:xfrm>
          <a:prstGeom prst="rect">
            <a:avLst/>
          </a:prstGeom>
        </p:spPr>
      </p:pic>
      <p:pic>
        <p:nvPicPr>
          <p:cNvPr id="30" name="그래픽 29" descr="웹 캠">
            <a:extLst>
              <a:ext uri="{FF2B5EF4-FFF2-40B4-BE49-F238E27FC236}">
                <a16:creationId xmlns:a16="http://schemas.microsoft.com/office/drawing/2014/main" id="{EFFC597D-B13F-461A-ACA8-3387067EA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3054" y="4417405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64B470-2DB3-4E6D-AF75-1F41BE603C77}"/>
              </a:ext>
            </a:extLst>
          </p:cNvPr>
          <p:cNvSpPr txBox="1"/>
          <p:nvPr/>
        </p:nvSpPr>
        <p:spPr>
          <a:xfrm>
            <a:off x="1742043" y="2882035"/>
            <a:ext cx="2166914" cy="76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텔레그램</a:t>
            </a: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앱으로 보안모드 </a:t>
            </a:r>
            <a:r>
              <a:rPr lang="en-US" altLang="ko-KR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ON</a:t>
            </a:r>
          </a:p>
        </p:txBody>
      </p:sp>
      <p:pic>
        <p:nvPicPr>
          <p:cNvPr id="41" name="그래픽 40" descr="스마트폰">
            <a:extLst>
              <a:ext uri="{FF2B5EF4-FFF2-40B4-BE49-F238E27FC236}">
                <a16:creationId xmlns:a16="http://schemas.microsoft.com/office/drawing/2014/main" id="{3B162215-00CC-4A40-A86D-66C77820C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0930" y="1858874"/>
            <a:ext cx="914400" cy="914400"/>
          </a:xfrm>
          <a:prstGeom prst="rect">
            <a:avLst/>
          </a:prstGeom>
        </p:spPr>
      </p:pic>
      <p:pic>
        <p:nvPicPr>
          <p:cNvPr id="43" name="그래픽 42" descr="줄 화살표: 일자형">
            <a:extLst>
              <a:ext uri="{FF2B5EF4-FFF2-40B4-BE49-F238E27FC236}">
                <a16:creationId xmlns:a16="http://schemas.microsoft.com/office/drawing/2014/main" id="{C17662D2-E91E-4680-8057-C64CADFA6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587826" y="1870690"/>
            <a:ext cx="674948" cy="914400"/>
          </a:xfrm>
          <a:prstGeom prst="rect">
            <a:avLst/>
          </a:prstGeom>
        </p:spPr>
      </p:pic>
      <p:pic>
        <p:nvPicPr>
          <p:cNvPr id="47" name="그래픽 46" descr="줄 화살표: 일자형">
            <a:extLst>
              <a:ext uri="{FF2B5EF4-FFF2-40B4-BE49-F238E27FC236}">
                <a16:creationId xmlns:a16="http://schemas.microsoft.com/office/drawing/2014/main" id="{95AAF982-0CE5-4935-A447-62A6F4FE61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3787889" y="1858790"/>
            <a:ext cx="674948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F35C8ED-D856-4417-A09E-6B20DA36B90A}"/>
              </a:ext>
            </a:extLst>
          </p:cNvPr>
          <p:cNvSpPr txBox="1"/>
          <p:nvPr/>
        </p:nvSpPr>
        <p:spPr>
          <a:xfrm>
            <a:off x="4876117" y="2931423"/>
            <a:ext cx="1467530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외부인침입</a:t>
            </a:r>
            <a:endParaRPr lang="en-US" altLang="ko-KR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664A7B-7EB6-4AEB-B87A-AE7B365BA422}"/>
              </a:ext>
            </a:extLst>
          </p:cNvPr>
          <p:cNvSpPr txBox="1"/>
          <p:nvPr/>
        </p:nvSpPr>
        <p:spPr>
          <a:xfrm>
            <a:off x="587293" y="5615689"/>
            <a:ext cx="3165423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레이저 및 적외선 센서 감지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FB10A38E-91F5-4469-A0A7-56D722F97C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3319645" y="4630623"/>
            <a:ext cx="674948" cy="914400"/>
          </a:xfrm>
          <a:prstGeom prst="rect">
            <a:avLst/>
          </a:prstGeom>
        </p:spPr>
      </p:pic>
      <p:pic>
        <p:nvPicPr>
          <p:cNvPr id="52" name="그래픽 51" descr="보내기">
            <a:extLst>
              <a:ext uri="{FF2B5EF4-FFF2-40B4-BE49-F238E27FC236}">
                <a16:creationId xmlns:a16="http://schemas.microsoft.com/office/drawing/2014/main" id="{EAB97433-DD1A-4947-9E65-214EE492D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10814" y="3503005"/>
            <a:ext cx="914400" cy="914400"/>
          </a:xfrm>
          <a:prstGeom prst="rect">
            <a:avLst/>
          </a:prstGeom>
        </p:spPr>
      </p:pic>
      <p:pic>
        <p:nvPicPr>
          <p:cNvPr id="54" name="그래픽 53" descr="온도계">
            <a:extLst>
              <a:ext uri="{FF2B5EF4-FFF2-40B4-BE49-F238E27FC236}">
                <a16:creationId xmlns:a16="http://schemas.microsoft.com/office/drawing/2014/main" id="{F05516A2-55DD-4B63-86B4-3D175ED065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96530" y="4513159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B322041-E169-46EA-BBCC-F3FD3BB47DA1}"/>
              </a:ext>
            </a:extLst>
          </p:cNvPr>
          <p:cNvSpPr txBox="1"/>
          <p:nvPr/>
        </p:nvSpPr>
        <p:spPr>
          <a:xfrm>
            <a:off x="5609882" y="5195279"/>
            <a:ext cx="1467530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침입자촬영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6774C1-AE41-4157-88A2-6530D5590292}"/>
              </a:ext>
            </a:extLst>
          </p:cNvPr>
          <p:cNvSpPr txBox="1"/>
          <p:nvPr/>
        </p:nvSpPr>
        <p:spPr>
          <a:xfrm>
            <a:off x="5516097" y="3685709"/>
            <a:ext cx="3857829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침입자 알림 메시지 전송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제목 9">
            <a:extLst>
              <a:ext uri="{FF2B5EF4-FFF2-40B4-BE49-F238E27FC236}">
                <a16:creationId xmlns:a16="http://schemas.microsoft.com/office/drawing/2014/main" id="{49045A55-C898-4ED3-B8BB-0835923C7231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spc="-100" dirty="0"/>
              <a:t>시나리오</a:t>
            </a:r>
          </a:p>
        </p:txBody>
      </p:sp>
      <p:pic>
        <p:nvPicPr>
          <p:cNvPr id="21" name="그래픽 20" descr="줄 화살표: 일자형">
            <a:extLst>
              <a:ext uri="{FF2B5EF4-FFF2-40B4-BE49-F238E27FC236}">
                <a16:creationId xmlns:a16="http://schemas.microsoft.com/office/drawing/2014/main" id="{775FF3BF-385C-4298-980C-691DB782D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9082233">
            <a:off x="3251998" y="3929373"/>
            <a:ext cx="67494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9582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612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불">
            <a:extLst>
              <a:ext uri="{FF2B5EF4-FFF2-40B4-BE49-F238E27FC236}">
                <a16:creationId xmlns:a16="http://schemas.microsoft.com/office/drawing/2014/main" id="{21989B97-650B-48EB-8E9B-0A843B4CF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604" y="2816932"/>
            <a:ext cx="914400" cy="914400"/>
          </a:xfrm>
          <a:prstGeom prst="rect">
            <a:avLst/>
          </a:prstGeom>
        </p:spPr>
      </p:pic>
      <p:pic>
        <p:nvPicPr>
          <p:cNvPr id="12" name="그래픽 11" descr="프로세서">
            <a:extLst>
              <a:ext uri="{FF2B5EF4-FFF2-40B4-BE49-F238E27FC236}">
                <a16:creationId xmlns:a16="http://schemas.microsoft.com/office/drawing/2014/main" id="{F2BE174A-B5B3-495F-A4A7-84A8D4F81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9852" y="2896338"/>
            <a:ext cx="914400" cy="914400"/>
          </a:xfrm>
          <a:prstGeom prst="rect">
            <a:avLst/>
          </a:prstGeom>
        </p:spPr>
      </p:pic>
      <p:pic>
        <p:nvPicPr>
          <p:cNvPr id="14" name="그래픽 13" descr="샤워기">
            <a:extLst>
              <a:ext uri="{FF2B5EF4-FFF2-40B4-BE49-F238E27FC236}">
                <a16:creationId xmlns:a16="http://schemas.microsoft.com/office/drawing/2014/main" id="{D851035F-B7E7-4EBA-922F-A0D27C287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0011" y="2834224"/>
            <a:ext cx="914400" cy="914400"/>
          </a:xfrm>
          <a:prstGeom prst="rect">
            <a:avLst/>
          </a:prstGeom>
        </p:spPr>
      </p:pic>
      <p:pic>
        <p:nvPicPr>
          <p:cNvPr id="27" name="그래픽 26" descr="줄 화살표: 일자형">
            <a:extLst>
              <a:ext uri="{FF2B5EF4-FFF2-40B4-BE49-F238E27FC236}">
                <a16:creationId xmlns:a16="http://schemas.microsoft.com/office/drawing/2014/main" id="{6DD636DA-FD1E-43CE-8798-6382A15E33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243454" y="2896338"/>
            <a:ext cx="674948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D37384F-7B58-4DCA-B4AF-0A6F9002493F}"/>
              </a:ext>
            </a:extLst>
          </p:cNvPr>
          <p:cNvSpPr txBox="1"/>
          <p:nvPr/>
        </p:nvSpPr>
        <p:spPr>
          <a:xfrm>
            <a:off x="2872477" y="3810737"/>
            <a:ext cx="1618966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불꽃센서감지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2C2966-3FFB-475D-BA6E-073743BEF6D7}"/>
              </a:ext>
            </a:extLst>
          </p:cNvPr>
          <p:cNvSpPr txBox="1"/>
          <p:nvPr/>
        </p:nvSpPr>
        <p:spPr>
          <a:xfrm>
            <a:off x="916740" y="3810738"/>
            <a:ext cx="1165988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화재발생</a:t>
            </a:r>
            <a:endParaRPr lang="en-US" altLang="ko-KR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4" name="그래픽 33" descr="줄 화살표: 일자형">
            <a:extLst>
              <a:ext uri="{FF2B5EF4-FFF2-40B4-BE49-F238E27FC236}">
                <a16:creationId xmlns:a16="http://schemas.microsoft.com/office/drawing/2014/main" id="{E0238414-0CAA-4BCA-A5F4-DF042A704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400009" y="2896338"/>
            <a:ext cx="674948" cy="914400"/>
          </a:xfrm>
          <a:prstGeom prst="rect">
            <a:avLst/>
          </a:prstGeom>
        </p:spPr>
      </p:pic>
      <p:pic>
        <p:nvPicPr>
          <p:cNvPr id="35" name="그래픽 34" descr="줄 화살표: 일자형">
            <a:extLst>
              <a:ext uri="{FF2B5EF4-FFF2-40B4-BE49-F238E27FC236}">
                <a16:creationId xmlns:a16="http://schemas.microsoft.com/office/drawing/2014/main" id="{13A297A3-D729-4112-84BA-945462D314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6352322" y="2896338"/>
            <a:ext cx="674948" cy="914400"/>
          </a:xfrm>
          <a:prstGeom prst="rect">
            <a:avLst/>
          </a:prstGeom>
        </p:spPr>
      </p:pic>
      <p:pic>
        <p:nvPicPr>
          <p:cNvPr id="37" name="그래픽 36" descr="톱니바퀴">
            <a:extLst>
              <a:ext uri="{FF2B5EF4-FFF2-40B4-BE49-F238E27FC236}">
                <a16:creationId xmlns:a16="http://schemas.microsoft.com/office/drawing/2014/main" id="{B34C1C78-F371-425F-A9CF-61D2D29783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6076" y="2896338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F03CA8-5E7F-447D-9FD0-15C82D66CB27}"/>
              </a:ext>
            </a:extLst>
          </p:cNvPr>
          <p:cNvSpPr txBox="1"/>
          <p:nvPr/>
        </p:nvSpPr>
        <p:spPr>
          <a:xfrm>
            <a:off x="4903793" y="3784061"/>
            <a:ext cx="1618966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서브모터작동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5D0FC3-BC4F-44AD-8E46-C617E45B9FFD}"/>
              </a:ext>
            </a:extLst>
          </p:cNvPr>
          <p:cNvSpPr txBox="1"/>
          <p:nvPr/>
        </p:nvSpPr>
        <p:spPr>
          <a:xfrm>
            <a:off x="7077904" y="3810736"/>
            <a:ext cx="1618966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화재진압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제목 9">
            <a:extLst>
              <a:ext uri="{FF2B5EF4-FFF2-40B4-BE49-F238E27FC236}">
                <a16:creationId xmlns:a16="http://schemas.microsoft.com/office/drawing/2014/main" id="{B6EA0DEE-CDAA-40CC-A290-0A2747FF2C2A}"/>
              </a:ext>
            </a:extLst>
          </p:cNvPr>
          <p:cNvSpPr txBox="1">
            <a:spLocks/>
          </p:cNvSpPr>
          <p:nvPr/>
        </p:nvSpPr>
        <p:spPr>
          <a:xfrm>
            <a:off x="1742043" y="492775"/>
            <a:ext cx="2424460" cy="103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spc="-100" dirty="0"/>
              <a:t>시나리오</a:t>
            </a:r>
          </a:p>
        </p:txBody>
      </p:sp>
      <p:pic>
        <p:nvPicPr>
          <p:cNvPr id="18" name="그래픽 17" descr="줄 화살표: 일자형">
            <a:extLst>
              <a:ext uri="{FF2B5EF4-FFF2-40B4-BE49-F238E27FC236}">
                <a16:creationId xmlns:a16="http://schemas.microsoft.com/office/drawing/2014/main" id="{B73FEDD2-9B85-4930-A214-41CB3F0F36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082233">
            <a:off x="3788887" y="2210550"/>
            <a:ext cx="674948" cy="914400"/>
          </a:xfrm>
          <a:prstGeom prst="rect">
            <a:avLst/>
          </a:prstGeom>
        </p:spPr>
      </p:pic>
      <p:pic>
        <p:nvPicPr>
          <p:cNvPr id="19" name="그래픽 18" descr="보내기">
            <a:extLst>
              <a:ext uri="{FF2B5EF4-FFF2-40B4-BE49-F238E27FC236}">
                <a16:creationId xmlns:a16="http://schemas.microsoft.com/office/drawing/2014/main" id="{49A83E86-D7CC-4758-85AC-2B6266A361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9863" y="119523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DC29DA-3F33-41B8-A260-20BD7D231761}"/>
              </a:ext>
            </a:extLst>
          </p:cNvPr>
          <p:cNvSpPr txBox="1"/>
          <p:nvPr/>
        </p:nvSpPr>
        <p:spPr>
          <a:xfrm>
            <a:off x="3982588" y="2042194"/>
            <a:ext cx="2540171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화재발생 메시지  전송 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22973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793320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/>
              <a:t>시스템 구성요소 </a:t>
            </a:r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78CA9DE5-2722-44EA-9EE0-8F9B6E0F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4" y="1507316"/>
            <a:ext cx="1863127" cy="1484780"/>
          </a:xfrm>
          <a:prstGeom prst="rect">
            <a:avLst/>
          </a:prstGeom>
        </p:spPr>
      </p:pic>
      <p:pic>
        <p:nvPicPr>
          <p:cNvPr id="12" name="그림 1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829C4E83-C835-43E2-B820-711CE5022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76" y="1511735"/>
            <a:ext cx="1863127" cy="1465425"/>
          </a:xfrm>
          <a:prstGeom prst="rect">
            <a:avLst/>
          </a:prstGeom>
        </p:spPr>
      </p:pic>
      <p:pic>
        <p:nvPicPr>
          <p:cNvPr id="14" name="그림 13" descr="실내, 테이블, 앉아있는, 장난감이(가) 표시된 사진&#10;&#10;자동 생성된 설명">
            <a:extLst>
              <a:ext uri="{FF2B5EF4-FFF2-40B4-BE49-F238E27FC236}">
                <a16:creationId xmlns:a16="http://schemas.microsoft.com/office/drawing/2014/main" id="{A33F28F6-D837-42FC-81FE-2C39EA6CD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50" y="1531098"/>
            <a:ext cx="1830399" cy="1480912"/>
          </a:xfrm>
          <a:prstGeom prst="rect">
            <a:avLst/>
          </a:prstGeom>
        </p:spPr>
      </p:pic>
      <p:pic>
        <p:nvPicPr>
          <p:cNvPr id="16" name="그림 15" descr="장난감, 공기, 남자, 높이뛰는이(가) 표시된 사진&#10;&#10;자동 생성된 설명">
            <a:extLst>
              <a:ext uri="{FF2B5EF4-FFF2-40B4-BE49-F238E27FC236}">
                <a16:creationId xmlns:a16="http://schemas.microsoft.com/office/drawing/2014/main" id="{5B714046-B5F8-45F7-9315-33043CEBE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" y="3953023"/>
            <a:ext cx="1863127" cy="1484253"/>
          </a:xfrm>
          <a:prstGeom prst="rect">
            <a:avLst/>
          </a:prstGeom>
        </p:spPr>
      </p:pic>
      <p:pic>
        <p:nvPicPr>
          <p:cNvPr id="19" name="그림 18" descr="휴대폰이(가) 표시된 사진&#10;&#10;자동 생성된 설명">
            <a:extLst>
              <a:ext uri="{FF2B5EF4-FFF2-40B4-BE49-F238E27FC236}">
                <a16:creationId xmlns:a16="http://schemas.microsoft.com/office/drawing/2014/main" id="{FCB23164-03B1-43FC-AF46-EE5999261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37513" y="1523448"/>
            <a:ext cx="1863127" cy="14847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6CBA04-22BC-46CF-BDC2-94B8C5525E67}"/>
              </a:ext>
            </a:extLst>
          </p:cNvPr>
          <p:cNvSpPr txBox="1"/>
          <p:nvPr/>
        </p:nvSpPr>
        <p:spPr>
          <a:xfrm>
            <a:off x="856570" y="3044866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레이저센서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9461DF-0F83-4AEC-843F-C593B215294F}"/>
              </a:ext>
            </a:extLst>
          </p:cNvPr>
          <p:cNvSpPr txBox="1"/>
          <p:nvPr/>
        </p:nvSpPr>
        <p:spPr>
          <a:xfrm>
            <a:off x="3117353" y="3010866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불꽃센서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0D529-2BC4-428E-8023-E140704A45A8}"/>
              </a:ext>
            </a:extLst>
          </p:cNvPr>
          <p:cNvSpPr txBox="1"/>
          <p:nvPr/>
        </p:nvSpPr>
        <p:spPr>
          <a:xfrm>
            <a:off x="7354886" y="3051195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서브모터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D77FA-3ED5-47D3-88EB-AB7D3A9C42F3}"/>
              </a:ext>
            </a:extLst>
          </p:cNvPr>
          <p:cNvSpPr txBox="1"/>
          <p:nvPr/>
        </p:nvSpPr>
        <p:spPr>
          <a:xfrm>
            <a:off x="705657" y="5614710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적외선센서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95D5D-4C9B-4069-84BC-5EF50A46DE0E}"/>
              </a:ext>
            </a:extLst>
          </p:cNvPr>
          <p:cNvSpPr txBox="1"/>
          <p:nvPr/>
        </p:nvSpPr>
        <p:spPr>
          <a:xfrm>
            <a:off x="5225456" y="3047988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스마트폰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1C2A0C25-67EA-4760-84AB-480A811CE7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76" y="3943878"/>
            <a:ext cx="1863127" cy="14825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E409623-2751-4F63-9CDC-092FE924501D}"/>
              </a:ext>
            </a:extLst>
          </p:cNvPr>
          <p:cNvSpPr txBox="1"/>
          <p:nvPr/>
        </p:nvSpPr>
        <p:spPr>
          <a:xfrm>
            <a:off x="3117353" y="5597268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카메라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 descr="빨간색, 앉아있는, 테이블, 쥐고있는이(가) 표시된 사진&#10;&#10;자동 생성된 설명">
            <a:extLst>
              <a:ext uri="{FF2B5EF4-FFF2-40B4-BE49-F238E27FC236}">
                <a16:creationId xmlns:a16="http://schemas.microsoft.com/office/drawing/2014/main" id="{0C3C5E2B-7518-4CA8-9277-5D909D9ED3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393" y="3958683"/>
            <a:ext cx="1862411" cy="15128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B10E3F-7B22-4389-827A-6B5E47CAF194}"/>
              </a:ext>
            </a:extLst>
          </p:cNvPr>
          <p:cNvSpPr txBox="1"/>
          <p:nvPr/>
        </p:nvSpPr>
        <p:spPr>
          <a:xfrm>
            <a:off x="5529049" y="5525352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LED</a:t>
            </a:r>
          </a:p>
        </p:txBody>
      </p:sp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D29B8231-1004-4A6C-8542-DEA9B18DFE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28" y="3897206"/>
            <a:ext cx="1862411" cy="15292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87BAAA-4A53-4C13-9F89-573A2F4B792F}"/>
              </a:ext>
            </a:extLst>
          </p:cNvPr>
          <p:cNvSpPr txBox="1"/>
          <p:nvPr/>
        </p:nvSpPr>
        <p:spPr>
          <a:xfrm>
            <a:off x="7354886" y="5471549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조도센서</a:t>
            </a:r>
            <a:endParaRPr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D4A247-A07A-4FCB-9C61-52122B9228B1}"/>
              </a:ext>
            </a:extLst>
          </p:cNvPr>
          <p:cNvSpPr txBox="1"/>
          <p:nvPr/>
        </p:nvSpPr>
        <p:spPr>
          <a:xfrm>
            <a:off x="2619755" y="5931160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침입자 사진 촬영</a:t>
            </a:r>
            <a:endParaRPr lang="en-US" altLang="ko-KR" sz="2000" b="1" spc="-20" dirty="0">
              <a:solidFill>
                <a:srgbClr val="0000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29DDB-242D-4255-851E-B4863F6E5505}"/>
              </a:ext>
            </a:extLst>
          </p:cNvPr>
          <p:cNvSpPr txBox="1"/>
          <p:nvPr/>
        </p:nvSpPr>
        <p:spPr>
          <a:xfrm>
            <a:off x="5181707" y="5909660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방불 역할</a:t>
            </a:r>
            <a:endParaRPr lang="en-US" altLang="ko-KR" sz="2000" b="1" spc="-20" dirty="0">
              <a:solidFill>
                <a:srgbClr val="0000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2490C-2DC4-4BB7-BC52-EACF40C3D947}"/>
              </a:ext>
            </a:extLst>
          </p:cNvPr>
          <p:cNvSpPr txBox="1"/>
          <p:nvPr/>
        </p:nvSpPr>
        <p:spPr>
          <a:xfrm>
            <a:off x="684782" y="5942388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침입자 감지</a:t>
            </a:r>
            <a:endParaRPr lang="en-US" altLang="ko-KR" sz="2000" b="1" spc="-20" dirty="0">
              <a:solidFill>
                <a:srgbClr val="0000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5D0677-81BA-4C9C-B6B7-FB0A228CF369}"/>
              </a:ext>
            </a:extLst>
          </p:cNvPr>
          <p:cNvSpPr txBox="1"/>
          <p:nvPr/>
        </p:nvSpPr>
        <p:spPr>
          <a:xfrm>
            <a:off x="7007544" y="5899123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레이저 변화 감지</a:t>
            </a:r>
            <a:endParaRPr lang="en-US" altLang="ko-KR" sz="2000" b="1" spc="-20" dirty="0">
              <a:solidFill>
                <a:srgbClr val="0000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F75E-DE0F-4695-8EA2-AABB2CD3A5FF}"/>
              </a:ext>
            </a:extLst>
          </p:cNvPr>
          <p:cNvSpPr txBox="1"/>
          <p:nvPr/>
        </p:nvSpPr>
        <p:spPr>
          <a:xfrm>
            <a:off x="783608" y="3381436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침입자 방지</a:t>
            </a:r>
            <a:endParaRPr lang="en-US" altLang="ko-KR" sz="2000" b="1" spc="-20" dirty="0">
              <a:solidFill>
                <a:srgbClr val="0000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1CBBC3-6A97-4C4B-ADEF-C95264C0D6A4}"/>
              </a:ext>
            </a:extLst>
          </p:cNvPr>
          <p:cNvSpPr txBox="1"/>
          <p:nvPr/>
        </p:nvSpPr>
        <p:spPr>
          <a:xfrm>
            <a:off x="3069206" y="3370313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화재 감지</a:t>
            </a:r>
            <a:endParaRPr lang="en-US" altLang="ko-KR" sz="2000" b="1" spc="-20" dirty="0">
              <a:solidFill>
                <a:srgbClr val="0000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FBAF86-128D-4E76-8938-0AE927A16A5C}"/>
              </a:ext>
            </a:extLst>
          </p:cNvPr>
          <p:cNvSpPr txBox="1"/>
          <p:nvPr/>
        </p:nvSpPr>
        <p:spPr>
          <a:xfrm>
            <a:off x="5035364" y="3354760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시스템 제어</a:t>
            </a:r>
            <a:endParaRPr lang="en-US" altLang="ko-KR" sz="2000" b="1" spc="-20" dirty="0">
              <a:solidFill>
                <a:srgbClr val="0000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D2A344-BACA-41FF-9D88-C9E443312260}"/>
              </a:ext>
            </a:extLst>
          </p:cNvPr>
          <p:cNvSpPr txBox="1"/>
          <p:nvPr/>
        </p:nvSpPr>
        <p:spPr>
          <a:xfrm>
            <a:off x="7316219" y="3354760"/>
            <a:ext cx="2166914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b="1" spc="-20" dirty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화재 진압</a:t>
            </a:r>
            <a:endParaRPr lang="en-US" altLang="ko-KR" sz="2000" b="1" spc="-20" dirty="0">
              <a:solidFill>
                <a:srgbClr val="0000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1963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793320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>
                <a:latin typeface="+mj-ea"/>
              </a:rPr>
              <a:t>시스템 구성요소 및 회로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(1)</a:t>
            </a:r>
            <a:r>
              <a:rPr lang="ko-KR" altLang="en-US" sz="3600" spc="-100" dirty="0">
                <a:latin typeface="+mj-ea"/>
              </a:rPr>
              <a:t>불꽃센서</a:t>
            </a:r>
            <a:endParaRPr lang="ko-KR" altLang="en-US" sz="3600" spc="-100" dirty="0"/>
          </a:p>
        </p:txBody>
      </p:sp>
      <p:pic>
        <p:nvPicPr>
          <p:cNvPr id="7" name="그림 6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5E7C5032-AF20-4ED5-8913-4F2E90699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1779046"/>
            <a:ext cx="1863127" cy="1465425"/>
          </a:xfrm>
          <a:prstGeom prst="rect">
            <a:avLst/>
          </a:prstGeom>
        </p:spPr>
      </p:pic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78BC7F96-1742-436C-B547-67EF37C4D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1779046"/>
            <a:ext cx="6612890" cy="4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2374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4793320" cy="103198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600" spc="-100" dirty="0">
                <a:latin typeface="+mj-ea"/>
              </a:rPr>
              <a:t>시스템 구성요소 및 회로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(2)</a:t>
            </a:r>
            <a:r>
              <a:rPr lang="ko-KR" altLang="en-US" sz="3600" spc="-100" dirty="0" err="1">
                <a:latin typeface="+mj-ea"/>
              </a:rPr>
              <a:t>서보모터</a:t>
            </a:r>
            <a:endParaRPr lang="ko-KR" altLang="en-US" sz="3600" spc="-100" dirty="0"/>
          </a:p>
        </p:txBody>
      </p:sp>
      <p:pic>
        <p:nvPicPr>
          <p:cNvPr id="7" name="그림 6" descr="실내, 테이블, 앉아있는, 장난감이(가) 표시된 사진&#10;&#10;자동 생성된 설명">
            <a:extLst>
              <a:ext uri="{FF2B5EF4-FFF2-40B4-BE49-F238E27FC236}">
                <a16:creationId xmlns:a16="http://schemas.microsoft.com/office/drawing/2014/main" id="{4D43D10B-3576-4DBB-9D0F-8E17D314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7" y="1700808"/>
            <a:ext cx="1830399" cy="1480912"/>
          </a:xfrm>
          <a:prstGeom prst="rect">
            <a:avLst/>
          </a:prstGeom>
        </p:spPr>
      </p:pic>
      <p:pic>
        <p:nvPicPr>
          <p:cNvPr id="3" name="그림 2" descr="개체, 시계, 하얀색, 방이(가) 표시된 사진&#10;&#10;자동 생성된 설명">
            <a:extLst>
              <a:ext uri="{FF2B5EF4-FFF2-40B4-BE49-F238E27FC236}">
                <a16:creationId xmlns:a16="http://schemas.microsoft.com/office/drawing/2014/main" id="{73BAA249-1137-4472-8A53-BAB01BC1A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912" y="1626851"/>
            <a:ext cx="4480948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7202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10140</TotalTime>
  <Words>536</Words>
  <Application>Microsoft Office PowerPoint</Application>
  <PresentationFormat>화면 슬라이드 쇼(4:3)</PresentationFormat>
  <Paragraphs>124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나눔고딕</vt:lpstr>
      <vt:lpstr>Arial</vt:lpstr>
      <vt:lpstr>나눔고딕 ExtraBold</vt:lpstr>
      <vt:lpstr>맑은 고딕</vt:lpstr>
      <vt:lpstr>Office 테마</vt:lpstr>
      <vt:lpstr>방화 및 방범  집지킴이 </vt:lpstr>
      <vt:lpstr>1. 시스템 개요 1.1 주제 및 팀명 선정이유 1.2 시나리오 1.3 시스템 구성도       2. 시스템 구성요소 및 회로 2.1 불꽃센서   2.6 카메라 2.2 서보모터  2.7 레이저 모듈&amp;조도센서 2.3 스마트폰(텔레그램) 2.8 종합회로도 2.4 적외선 센서  2.9 시스템 동작 순서 2.5 LED  3. 파이썬 코드  4. 시연  5. 소감  </vt:lpstr>
      <vt:lpstr>주제 선정이유</vt:lpstr>
      <vt:lpstr>팀명 선정이유</vt:lpstr>
      <vt:lpstr>PowerPoint 프레젠테이션</vt:lpstr>
      <vt:lpstr>PowerPoint 프레젠테이션</vt:lpstr>
      <vt:lpstr>시스템 구성요소 </vt:lpstr>
      <vt:lpstr>시스템 구성요소 및 회로 (1)불꽃센서</vt:lpstr>
      <vt:lpstr>시스템 구성요소 및 회로 (2)서보모터</vt:lpstr>
      <vt:lpstr>시스템 구성요소 및 회로 (3)스마트폰</vt:lpstr>
      <vt:lpstr>시스템 구성요소 및 회로 (4)적외선센서</vt:lpstr>
      <vt:lpstr>시스템 구성요소 및 회로 (5)LED</vt:lpstr>
      <vt:lpstr>시스템 구성요소 및 회로 (6)카메라</vt:lpstr>
      <vt:lpstr>시스템 구성요소 및 회로 (7)조도센서&amp;레이저 모듈</vt:lpstr>
      <vt:lpstr>시스템 구성요소 및 회로 (8)종합회로도</vt:lpstr>
      <vt:lpstr>시스템 동작 순서</vt:lpstr>
      <vt:lpstr>시스템 동작 순서</vt:lpstr>
      <vt:lpstr>시스템 동작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jmm</cp:lastModifiedBy>
  <cp:revision>86</cp:revision>
  <cp:lastPrinted>2011-08-28T20:58:26Z</cp:lastPrinted>
  <dcterms:created xsi:type="dcterms:W3CDTF">2011-08-16T07:24:57Z</dcterms:created>
  <dcterms:modified xsi:type="dcterms:W3CDTF">2019-12-15T08:58:30Z</dcterms:modified>
</cp:coreProperties>
</file>