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Relationship Id="rId10" Type="http://schemas.openxmlformats.org/officeDocument/2006/relationships/image" Target="../media/image93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Relationship Id="rId10" Type="http://schemas.openxmlformats.org/officeDocument/2006/relationships/image" Target="../media/image102.png"/><Relationship Id="rId11" Type="http://schemas.openxmlformats.org/officeDocument/2006/relationships/image" Target="../media/image103.png"/><Relationship Id="rId12" Type="http://schemas.openxmlformats.org/officeDocument/2006/relationships/image" Target="../media/image104.png"/><Relationship Id="rId13" Type="http://schemas.openxmlformats.org/officeDocument/2006/relationships/image" Target="../media/image105.png"/><Relationship Id="rId14" Type="http://schemas.openxmlformats.org/officeDocument/2006/relationships/image" Target="../media/image106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3564" y="3878297"/>
            <a:ext cx="16376673" cy="2414845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9100" spc="-500" kern="0" dirty="0" smtClean="0">
                <a:solidFill>
                  <a:srgbClr val="7db249"/>
                </a:solidFill>
                <a:latin typeface="Jalnan OTF" pitchFamily="34" charset="0"/>
                <a:cs typeface="Jalnan OTF" pitchFamily="34" charset="0"/>
              </a:rPr>
              <a:t>Nutrition Assistant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744472" y="8650771"/>
            <a:ext cx="6796770" cy="59649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200" spc="-3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동성직업학교 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0457" y="1073610"/>
            <a:ext cx="20282002" cy="157635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900" spc="-8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개발 목표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933914" y="1522667"/>
            <a:ext cx="4577867" cy="76627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900" spc="-3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개발 목표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560644" y="779470"/>
            <a:ext cx="2000276" cy="236867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8400" spc="-1000" kern="0" dirty="0" smtClean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02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560644" y="3083610"/>
            <a:ext cx="6179113" cy="91956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500" spc="-400" kern="0" dirty="0" smtClean="0">
                <a:solidFill>
                  <a:srgbClr val="7db249"/>
                </a:solidFill>
                <a:latin typeface="S-Core Dream 8 Heavy" pitchFamily="34" charset="0"/>
                <a:cs typeface="S-Core Dream 8 Heavy" pitchFamily="34" charset="0"/>
              </a:rPr>
              <a:t>01. 개발 목표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-97794"/>
            <a:ext cx="12520386" cy="313458"/>
            <a:chOff x="5358343" y="-9779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-9779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600581" y="3125933"/>
            <a:ext cx="7741324" cy="73516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700" spc="-3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1. 건강관리 방안제시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5684800" y="3772838"/>
            <a:ext cx="15353915" cy="48804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체성분검사 결과를 분석하여 기초대사량 ,활동대사량 계산, 관리 유형, 영양분 섭취량 제시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5641886" y="4637371"/>
            <a:ext cx="7741324" cy="71431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700" spc="-3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2. 식단의 상세 영양분정보 제공 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5726105" y="5312962"/>
            <a:ext cx="15353915" cy="48804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음식별 영양분(탄수화물,지방,단백질)정보 및 식단 공유기능 제공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5600581" y="6000010"/>
            <a:ext cx="4400000" cy="71431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700" spc="-3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3. 접근성 증가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5726105" y="6756781"/>
            <a:ext cx="15353915" cy="48804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초심자도 간단한 수치입력만으로 쉽게 사용가능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5600581" y="7496038"/>
            <a:ext cx="8687151" cy="73516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700" spc="-3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4. 영양분 섭취 기록 및 체중 기록 제공 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5726105" y="8252811"/>
            <a:ext cx="15353915" cy="48804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체중 추적 및 식단 기록으로 건강 관리 일지 제공 및 공유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7DB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556" y="3360086"/>
            <a:ext cx="5038380" cy="626776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3500" spc="2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03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653846" y="5066038"/>
            <a:ext cx="5735609" cy="80863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000" spc="-200" kern="0" dirty="0" smtClean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개발 내용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336762" y="4132171"/>
            <a:ext cx="7637782" cy="542103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500" spc="-100" kern="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01. 시스템 구성도 및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500" spc="-100" kern="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와이어 프레임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500" spc="-100" kern="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02. 시스템 시험방안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0644" y="779470"/>
            <a:ext cx="2000276" cy="225386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8400" spc="-1000" kern="0" dirty="0" smtClean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11453" y="3125933"/>
            <a:ext cx="7183506" cy="190499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500" spc="-400" kern="0" dirty="0" smtClean="0">
                <a:solidFill>
                  <a:srgbClr val="7db249"/>
                </a:solidFill>
                <a:latin typeface="S-Core Dream 8 Heavy" pitchFamily="34" charset="0"/>
                <a:cs typeface="S-Core Dream 8 Heavy" pitchFamily="34" charset="0"/>
              </a:rPr>
              <a:t>01. 시스템 구성도 및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500" spc="-400" kern="0" dirty="0" smtClean="0">
                <a:solidFill>
                  <a:srgbClr val="7db249"/>
                </a:solidFill>
                <a:latin typeface="S-Core Dream 8 Heavy" pitchFamily="34" charset="0"/>
                <a:cs typeface="S-Core Dream 8 Heavy" pitchFamily="34" charset="0"/>
              </a:rPr>
              <a:t>와이어 프레임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894162" y="1549638"/>
            <a:ext cx="4577867" cy="74737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800" spc="-3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개발 내용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711453" y="4656990"/>
            <a:ext cx="5285962" cy="71614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700" spc="-3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02. 시스템 시험방안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5500457" y="1073610"/>
            <a:ext cx="20282002" cy="155680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900" spc="-8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시스템 구성도 및 와이어프레임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5378219" y="2482495"/>
            <a:ext cx="12450332" cy="7274934"/>
            <a:chOff x="5378219" y="2482495"/>
            <a:chExt cx="12450332" cy="727493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2482495"/>
              <a:ext cx="12450332" cy="72749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0644" y="779470"/>
            <a:ext cx="2000276" cy="225386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8400" spc="-1000" kern="0" dirty="0" smtClean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11453" y="3125933"/>
            <a:ext cx="7183506" cy="190499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500" spc="-400" kern="0" dirty="0" smtClean="0">
                <a:solidFill>
                  <a:srgbClr val="7db249"/>
                </a:solidFill>
                <a:latin typeface="S-Core Dream 8 Heavy" pitchFamily="34" charset="0"/>
                <a:cs typeface="S-Core Dream 8 Heavy" pitchFamily="34" charset="0"/>
              </a:rPr>
              <a:t>01. 시스템 구성도 및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500" spc="-400" kern="0" dirty="0" smtClean="0">
                <a:solidFill>
                  <a:srgbClr val="7db249"/>
                </a:solidFill>
                <a:latin typeface="S-Core Dream 8 Heavy" pitchFamily="34" charset="0"/>
                <a:cs typeface="S-Core Dream 8 Heavy" pitchFamily="34" charset="0"/>
              </a:rPr>
              <a:t>와이어 프레임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894162" y="1549638"/>
            <a:ext cx="4577867" cy="74737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800" spc="-3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개발 내용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711453" y="4656990"/>
            <a:ext cx="5285962" cy="71614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700" spc="-3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02. 시스템 시험방안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5378219" y="1008901"/>
            <a:ext cx="12500510" cy="8871138"/>
            <a:chOff x="5378219" y="1008901"/>
            <a:chExt cx="12500510" cy="887113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1008901"/>
              <a:ext cx="12500510" cy="88711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378219" y="1814605"/>
            <a:ext cx="768967" cy="578468"/>
            <a:chOff x="5378219" y="1814605"/>
            <a:chExt cx="768967" cy="57846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1814605"/>
              <a:ext cx="768967" cy="578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0644" y="779470"/>
            <a:ext cx="2000276" cy="225386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8400" spc="-1000" kern="0" dirty="0" smtClean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11453" y="3125933"/>
            <a:ext cx="7183506" cy="190499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500" spc="-400" kern="0" dirty="0" smtClean="0">
                <a:solidFill>
                  <a:srgbClr val="7db249"/>
                </a:solidFill>
                <a:latin typeface="S-Core Dream 8 Heavy" pitchFamily="34" charset="0"/>
                <a:cs typeface="S-Core Dream 8 Heavy" pitchFamily="34" charset="0"/>
              </a:rPr>
              <a:t>01. 시스템 구성도 및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500" spc="-400" kern="0" dirty="0" smtClean="0">
                <a:solidFill>
                  <a:srgbClr val="7db249"/>
                </a:solidFill>
                <a:latin typeface="S-Core Dream 8 Heavy" pitchFamily="34" charset="0"/>
                <a:cs typeface="S-Core Dream 8 Heavy" pitchFamily="34" charset="0"/>
              </a:rPr>
              <a:t>와이어 프레임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894162" y="1549638"/>
            <a:ext cx="4577867" cy="74737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800" spc="-3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개발 내용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711453" y="4656990"/>
            <a:ext cx="5285962" cy="71614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700" spc="-3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02. 시스템 시험방안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5378219" y="953112"/>
            <a:ext cx="12500510" cy="5774099"/>
            <a:chOff x="5378219" y="953112"/>
            <a:chExt cx="12500510" cy="577409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953112"/>
              <a:ext cx="12500510" cy="57740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378219" y="1850505"/>
            <a:ext cx="768967" cy="418841"/>
            <a:chOff x="5378219" y="1850505"/>
            <a:chExt cx="768967" cy="41884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1850505"/>
              <a:ext cx="768967" cy="41884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378219" y="6727211"/>
            <a:ext cx="12450332" cy="2990148"/>
            <a:chOff x="5378219" y="6727211"/>
            <a:chExt cx="12450332" cy="299014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8219" y="6727211"/>
              <a:ext cx="12450332" cy="2990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0644" y="779470"/>
            <a:ext cx="2000276" cy="225386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8400" spc="-1000" kern="0" dirty="0" smtClean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11453" y="3125933"/>
            <a:ext cx="7183506" cy="190499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500" spc="-400" kern="0" dirty="0" smtClean="0">
                <a:solidFill>
                  <a:srgbClr val="7db249"/>
                </a:solidFill>
                <a:latin typeface="S-Core Dream 8 Heavy" pitchFamily="34" charset="0"/>
                <a:cs typeface="S-Core Dream 8 Heavy" pitchFamily="34" charset="0"/>
              </a:rPr>
              <a:t>01. 시스템 구성도 및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500" spc="-400" kern="0" dirty="0" smtClean="0">
                <a:solidFill>
                  <a:srgbClr val="7db249"/>
                </a:solidFill>
                <a:latin typeface="S-Core Dream 8 Heavy" pitchFamily="34" charset="0"/>
                <a:cs typeface="S-Core Dream 8 Heavy" pitchFamily="34" charset="0"/>
              </a:rPr>
              <a:t>와이어 프레임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894162" y="1549638"/>
            <a:ext cx="4577867" cy="74737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800" spc="-3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개발 내용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711453" y="4656990"/>
            <a:ext cx="5285962" cy="71614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700" spc="-3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02. 시스템 시험방안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5378219" y="953112"/>
            <a:ext cx="12500510" cy="5800135"/>
            <a:chOff x="5378219" y="953112"/>
            <a:chExt cx="12500510" cy="580013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953112"/>
              <a:ext cx="12500510" cy="580013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378219" y="2282045"/>
            <a:ext cx="768609" cy="423049"/>
            <a:chOff x="5378219" y="2282045"/>
            <a:chExt cx="768609" cy="42304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2282045"/>
              <a:ext cx="768609" cy="42304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378219" y="6753247"/>
            <a:ext cx="12450332" cy="2451099"/>
            <a:chOff x="5378219" y="6753247"/>
            <a:chExt cx="12450332" cy="245109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8219" y="6753247"/>
              <a:ext cx="12450332" cy="24510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0644" y="779470"/>
            <a:ext cx="2000276" cy="225386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8400" spc="-1000" kern="0" dirty="0" smtClean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11453" y="3125933"/>
            <a:ext cx="7183506" cy="190499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500" spc="-400" kern="0" dirty="0" smtClean="0">
                <a:solidFill>
                  <a:srgbClr val="7db249"/>
                </a:solidFill>
                <a:latin typeface="S-Core Dream 8 Heavy" pitchFamily="34" charset="0"/>
                <a:cs typeface="S-Core Dream 8 Heavy" pitchFamily="34" charset="0"/>
              </a:rPr>
              <a:t>01. 시스템 구성도 및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500" spc="-400" kern="0" dirty="0" smtClean="0">
                <a:solidFill>
                  <a:srgbClr val="7db249"/>
                </a:solidFill>
                <a:latin typeface="S-Core Dream 8 Heavy" pitchFamily="34" charset="0"/>
                <a:cs typeface="S-Core Dream 8 Heavy" pitchFamily="34" charset="0"/>
              </a:rPr>
              <a:t>와이어 프레임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894162" y="1549638"/>
            <a:ext cx="4577867" cy="74737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800" spc="-3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개발 내용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711453" y="4656990"/>
            <a:ext cx="5285962" cy="71614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700" spc="-3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02. 시스템 시험방안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5378219" y="953112"/>
            <a:ext cx="12907495" cy="8274951"/>
            <a:chOff x="5378219" y="953112"/>
            <a:chExt cx="12907495" cy="827495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953112"/>
              <a:ext cx="12907495" cy="827495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378219" y="3424902"/>
            <a:ext cx="768609" cy="423049"/>
            <a:chOff x="5378219" y="3424902"/>
            <a:chExt cx="768609" cy="42304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8219" y="3424902"/>
              <a:ext cx="768609" cy="4230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0644" y="779470"/>
            <a:ext cx="2000276" cy="225386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8400" spc="-1000" kern="0" dirty="0" smtClean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11453" y="3125933"/>
            <a:ext cx="7183506" cy="190499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500" spc="-400" kern="0" dirty="0" smtClean="0">
                <a:solidFill>
                  <a:srgbClr val="7db249"/>
                </a:solidFill>
                <a:latin typeface="S-Core Dream 8 Heavy" pitchFamily="34" charset="0"/>
                <a:cs typeface="S-Core Dream 8 Heavy" pitchFamily="34" charset="0"/>
              </a:rPr>
              <a:t>01. 시스템 구성도 및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500" spc="-400" kern="0" dirty="0" smtClean="0">
                <a:solidFill>
                  <a:srgbClr val="7db249"/>
                </a:solidFill>
                <a:latin typeface="S-Core Dream 8 Heavy" pitchFamily="34" charset="0"/>
                <a:cs typeface="S-Core Dream 8 Heavy" pitchFamily="34" charset="0"/>
              </a:rPr>
              <a:t>와이어 프레임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894162" y="1549638"/>
            <a:ext cx="4577867" cy="74737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800" spc="-3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개발 내용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711453" y="4656990"/>
            <a:ext cx="5285962" cy="71614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700" spc="-3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02. 시스템 시험방안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5378219" y="953112"/>
            <a:ext cx="6171429" cy="3085714"/>
            <a:chOff x="5378219" y="953112"/>
            <a:chExt cx="6171429" cy="30857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953112"/>
              <a:ext cx="6171429" cy="308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422433" y="953112"/>
            <a:ext cx="6171429" cy="3085714"/>
            <a:chOff x="11422433" y="953112"/>
            <a:chExt cx="6171429" cy="30857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22433" y="953112"/>
              <a:ext cx="6171429" cy="308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336719" y="4656990"/>
            <a:ext cx="6171429" cy="3085714"/>
            <a:chOff x="8336719" y="4656990"/>
            <a:chExt cx="6171429" cy="30857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36719" y="4656990"/>
              <a:ext cx="6171429" cy="308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0644" y="779470"/>
            <a:ext cx="2000276" cy="225386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8400" spc="-1000" kern="0" dirty="0" smtClean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11453" y="4364029"/>
            <a:ext cx="7183506" cy="90775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500" spc="-400" kern="0" dirty="0" smtClean="0">
                <a:solidFill>
                  <a:srgbClr val="7db249"/>
                </a:solidFill>
                <a:latin typeface="S-Core Dream 8 Heavy" pitchFamily="34" charset="0"/>
                <a:cs typeface="S-Core Dream 8 Heavy" pitchFamily="34" charset="0"/>
              </a:rPr>
              <a:t>02. 시스템 시험방안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894162" y="1549638"/>
            <a:ext cx="4577867" cy="74737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800" spc="-3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개발 내용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711453" y="3133181"/>
            <a:ext cx="5285962" cy="148676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700" spc="-3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시스템 구성도 및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700" spc="-3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와이어 프레임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5500457" y="1073610"/>
            <a:ext cx="20282002" cy="159179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900" spc="-8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02. 시스템 시험방안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8179592" y="3133181"/>
            <a:ext cx="6171429" cy="6171189"/>
            <a:chOff x="8179592" y="3133181"/>
            <a:chExt cx="6171429" cy="617118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79592" y="3133181"/>
              <a:ext cx="6171429" cy="61711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7DB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556" y="3360086"/>
            <a:ext cx="5038380" cy="626776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3500" spc="2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04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653846" y="5066038"/>
            <a:ext cx="5735609" cy="78882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000" spc="-200" kern="0" dirty="0" smtClean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사업 관리 부문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336762" y="4132171"/>
            <a:ext cx="7637782" cy="445779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500" spc="-100" kern="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01. 형상 관리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500" spc="-100" kern="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02. 팀 조직도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2495" y="1488000"/>
            <a:ext cx="1008821" cy="585522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6600" dirty="0" smtClean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01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6600" dirty="0" smtClean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02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6600" dirty="0" smtClean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03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027796" y="3777330"/>
            <a:ext cx="6481248" cy="204829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9000" spc="300" kern="0" dirty="0" smtClean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CONTENTS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9142857" y="1726333"/>
            <a:ext cx="12239172" cy="104898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000" spc="-300" kern="0" dirty="0" smtClean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배경 및 필요성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9142857" y="4427057"/>
            <a:ext cx="14781472" cy="106566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000" spc="-300" kern="0" dirty="0" smtClean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기술 부문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027796" y="5142857"/>
            <a:ext cx="3826087" cy="313458"/>
            <a:chOff x="2027796" y="5142857"/>
            <a:chExt cx="3826087" cy="3134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7796" y="5142857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9142857" y="3061533"/>
            <a:ext cx="14781472" cy="104910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000" spc="-300" kern="0" dirty="0" smtClean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개발 목표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9142857" y="5638590"/>
            <a:ext cx="14781472" cy="106566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000" spc="-300" kern="0" dirty="0" smtClean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사업 관리 부문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7832495" y="5391486"/>
            <a:ext cx="1008821" cy="380970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6600" dirty="0" smtClean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04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6600" dirty="0" smtClean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05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9142857" y="6908495"/>
            <a:ext cx="14781472" cy="106566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4000" spc="-300" kern="0" dirty="0" smtClean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개발 계획 및 일정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73719" y="4313119"/>
            <a:ext cx="11104293" cy="3579070"/>
            <a:chOff x="5973719" y="4313119"/>
            <a:chExt cx="11104293" cy="35790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73719" y="4313119"/>
              <a:ext cx="11104293" cy="35790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24526" y="2566085"/>
            <a:ext cx="4914863" cy="3060379"/>
            <a:chOff x="12924526" y="2566085"/>
            <a:chExt cx="4914863" cy="30603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24526" y="2566085"/>
              <a:ext cx="4914863" cy="30603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93097" y="2558466"/>
            <a:ext cx="4914863" cy="3060379"/>
            <a:chOff x="5393097" y="2558466"/>
            <a:chExt cx="4914863" cy="306037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93097" y="2558466"/>
              <a:ext cx="4914863" cy="306037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500457" y="1073610"/>
            <a:ext cx="20282002" cy="155680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900" spc="-8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형상 관리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560644" y="779470"/>
            <a:ext cx="1785714" cy="223928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8400" spc="-1000" kern="0" dirty="0" smtClean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833486" y="1577933"/>
            <a:ext cx="4577867" cy="74185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800" spc="-3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사업관리부문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711453" y="3125933"/>
            <a:ext cx="7183506" cy="90775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500" spc="-400" kern="0" dirty="0" smtClean="0">
                <a:solidFill>
                  <a:srgbClr val="7db249"/>
                </a:solidFill>
                <a:latin typeface="S-Core Dream 8 Heavy" pitchFamily="34" charset="0"/>
                <a:cs typeface="S-Core Dream 8 Heavy" pitchFamily="34" charset="0"/>
              </a:rPr>
              <a:t>01. 형상 관리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711453" y="4656990"/>
            <a:ext cx="5285962" cy="71535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700" spc="-3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02. 팀조직도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5106216" y="3687124"/>
            <a:ext cx="5205018" cy="106030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설계 문서 관리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3018289" y="3728305"/>
            <a:ext cx="4653122" cy="106030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소스 형상 관리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2932145" y="6573704"/>
            <a:ext cx="4914863" cy="3060379"/>
            <a:chOff x="12932145" y="6573704"/>
            <a:chExt cx="4914863" cy="306037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32145" y="6573704"/>
              <a:ext cx="4914863" cy="306037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25478" y="6581323"/>
            <a:ext cx="4914863" cy="3060379"/>
            <a:chOff x="5425478" y="6581323"/>
            <a:chExt cx="4914863" cy="306037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25478" y="6581323"/>
              <a:ext cx="4914863" cy="306037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5113840" y="7694743"/>
            <a:ext cx="5205018" cy="106030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소스 버전 관리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12730973" y="7702362"/>
            <a:ext cx="5205018" cy="106030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000000"/>
                </a:solidFill>
                <a:latin typeface="Noto Sans CJK KR Medium" pitchFamily="34" charset="0"/>
                <a:cs typeface="Noto Sans CJK KR Medium" pitchFamily="34" charset="0"/>
              </a:rPr>
              <a:t>기타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6279944" y="5542514"/>
            <a:ext cx="10777481" cy="171194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6400" dirty="0" smtClean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Github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596202" y="6673244"/>
            <a:ext cx="3842613" cy="97768"/>
            <a:chOff x="11596202" y="6673244"/>
            <a:chExt cx="3842613" cy="977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700000">
              <a:off x="11596202" y="6673244"/>
              <a:ext cx="3842613" cy="977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45386" y="6694468"/>
            <a:ext cx="4288317" cy="109109"/>
            <a:chOff x="7445386" y="6694468"/>
            <a:chExt cx="4288317" cy="10910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3200000">
              <a:off x="7445386" y="6694468"/>
              <a:ext cx="4288317" cy="10910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000957" y="5505312"/>
            <a:ext cx="5195294" cy="132185"/>
            <a:chOff x="9000957" y="5505312"/>
            <a:chExt cx="5195294" cy="1321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9000957" y="5505312"/>
              <a:ext cx="5195294" cy="1321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145193" y="7615131"/>
            <a:ext cx="6171429" cy="173934"/>
            <a:chOff x="8145193" y="7615131"/>
            <a:chExt cx="6171429" cy="1739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45193" y="7615131"/>
              <a:ext cx="6171429" cy="17393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500457" y="1073610"/>
            <a:ext cx="20282002" cy="159179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900" spc="-8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02. 팀 조직도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560644" y="779470"/>
            <a:ext cx="1785714" cy="223455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8400" spc="-1000" kern="0" dirty="0" smtClean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833486" y="1577933"/>
            <a:ext cx="4577867" cy="74185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800" spc="-3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사업관리부문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589215" y="3122990"/>
            <a:ext cx="5285962" cy="71535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700" spc="-3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형상 관리</a:t>
            </a:r>
            <a:endParaRPr lang="en-US" dirty="0"/>
          </a:p>
        </p:txBody>
      </p:sp>
      <p:sp>
        <p:nvSpPr>
          <p:cNvPr id="30" name="Object 30"/>
          <p:cNvSpPr txBox="1"/>
          <p:nvPr/>
        </p:nvSpPr>
        <p:spPr>
          <a:xfrm>
            <a:off x="560644" y="3963876"/>
            <a:ext cx="7183506" cy="90775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500" spc="-400" kern="0" dirty="0" smtClean="0">
                <a:solidFill>
                  <a:srgbClr val="7db249"/>
                </a:solidFill>
                <a:latin typeface="S-Core Dream 8 Heavy" pitchFamily="34" charset="0"/>
                <a:cs typeface="S-Core Dream 8 Heavy" pitchFamily="34" charset="0"/>
              </a:rPr>
              <a:t>02. 팀 조직도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10219651" y="2950434"/>
            <a:ext cx="2767469" cy="1298918"/>
            <a:chOff x="10219651" y="2950434"/>
            <a:chExt cx="2767469" cy="129891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19651" y="2950434"/>
              <a:ext cx="2767469" cy="129891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227270" y="4958053"/>
            <a:ext cx="2767469" cy="1298918"/>
            <a:chOff x="10227270" y="4958053"/>
            <a:chExt cx="2767469" cy="129891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27270" y="4958053"/>
              <a:ext cx="2767469" cy="129891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234889" y="6965672"/>
            <a:ext cx="2767469" cy="1298918"/>
            <a:chOff x="10234889" y="6965672"/>
            <a:chExt cx="2767469" cy="129891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234889" y="6965672"/>
              <a:ext cx="2767469" cy="129891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671079" y="6973291"/>
            <a:ext cx="2767469" cy="1298918"/>
            <a:chOff x="13671079" y="6973291"/>
            <a:chExt cx="2767469" cy="129891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671079" y="6973291"/>
              <a:ext cx="2767469" cy="129891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528222" y="6973291"/>
            <a:ext cx="2767469" cy="1298918"/>
            <a:chOff x="6528222" y="6973291"/>
            <a:chExt cx="2767469" cy="129891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28222" y="6973291"/>
              <a:ext cx="2767469" cy="1298918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9885218" y="3122990"/>
            <a:ext cx="3410639" cy="130754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4900" dirty="0" smtClean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강태경</a:t>
            </a:r>
            <a:endParaRPr lang="en-US" dirty="0"/>
          </a:p>
        </p:txBody>
      </p:sp>
      <p:sp>
        <p:nvSpPr>
          <p:cNvPr id="47" name="Object 47"/>
          <p:cNvSpPr txBox="1"/>
          <p:nvPr/>
        </p:nvSpPr>
        <p:spPr>
          <a:xfrm>
            <a:off x="9892798" y="5130610"/>
            <a:ext cx="3410639" cy="130754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4900" dirty="0" smtClean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김창권</a:t>
            </a:r>
            <a:endParaRPr lang="en-US" dirty="0"/>
          </a:p>
        </p:txBody>
      </p:sp>
      <p:sp>
        <p:nvSpPr>
          <p:cNvPr id="48" name="Object 48"/>
          <p:cNvSpPr txBox="1"/>
          <p:nvPr/>
        </p:nvSpPr>
        <p:spPr>
          <a:xfrm>
            <a:off x="9900417" y="7138229"/>
            <a:ext cx="3410639" cy="130754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4900" dirty="0" smtClean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유종철</a:t>
            </a:r>
            <a:endParaRPr lang="en-US" dirty="0"/>
          </a:p>
        </p:txBody>
      </p:sp>
      <p:sp>
        <p:nvSpPr>
          <p:cNvPr id="49" name="Object 49"/>
          <p:cNvSpPr txBox="1"/>
          <p:nvPr/>
        </p:nvSpPr>
        <p:spPr>
          <a:xfrm>
            <a:off x="6098512" y="7145848"/>
            <a:ext cx="3410639" cy="130754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4900" dirty="0" smtClean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이근호</a:t>
            </a:r>
            <a:endParaRPr lang="en-US" dirty="0"/>
          </a:p>
        </p:txBody>
      </p:sp>
      <p:sp>
        <p:nvSpPr>
          <p:cNvPr id="50" name="Object 50"/>
          <p:cNvSpPr txBox="1"/>
          <p:nvPr/>
        </p:nvSpPr>
        <p:spPr>
          <a:xfrm>
            <a:off x="13336608" y="7145848"/>
            <a:ext cx="3410639" cy="130754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4900" dirty="0" smtClean="0">
                <a:solidFill>
                  <a:srgbClr val="000000"/>
                </a:solidFill>
                <a:latin typeface="Noto Sans CJK KR Bold" pitchFamily="34" charset="0"/>
                <a:cs typeface="Noto Sans CJK KR Bold" pitchFamily="34" charset="0"/>
              </a:rPr>
              <a:t>박지민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7DB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0328" y="2854185"/>
            <a:ext cx="16385058" cy="686601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3500" spc="2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질문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6849099" y="881342"/>
            <a:ext cx="4587516" cy="676459"/>
          </a:xfrm>
          <a:prstGeom prst="rect">
            <a:avLst/>
          </a:prstGeom>
          <a:noFill/>
        </p:spPr>
        <p:txBody>
          <a:bodyPr anchor="ctr" wrap="square" rtlCol="0">
            <a:spAutoFit/>
          </a:bodyPr>
          <a:lstStyle/>
          <a:p>
            <a:pPr algn="ctr"/>
            <a:r>
              <a:rPr lang="en-US" sz="2500" spc="-100" kern="0" dirty="0" smtClean="0">
                <a:solidFill>
                  <a:srgbClr val="ffffff"/>
                </a:solidFill>
                <a:latin typeface="Jalnan OTF" pitchFamily="34" charset="0"/>
                <a:cs typeface="Jalnan OTF" pitchFamily="34" charset="0"/>
              </a:rPr>
              <a:t>Nutrition Assistant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7DB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558" y="3360089"/>
            <a:ext cx="5038380" cy="537040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3500" spc="2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01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906179" y="4840448"/>
            <a:ext cx="5735609" cy="91585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400" spc="-200" kern="0" dirty="0" smtClean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배경 및 필요성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391905" y="3908895"/>
            <a:ext cx="7637782" cy="444616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500" spc="-100" kern="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01. 개발 배경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500" spc="-100" kern="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02. 필요성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4552"/>
            <a:ext cx="6183202" cy="91650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500" spc="-400" kern="0" dirty="0" smtClean="0">
                <a:solidFill>
                  <a:srgbClr val="7db249"/>
                </a:solidFill>
                <a:latin typeface="S-Core Dream 8 Heavy" pitchFamily="34" charset="0"/>
                <a:cs typeface="S-Core Dream 8 Heavy" pitchFamily="34" charset="0"/>
              </a:rPr>
              <a:t>01. 개발 배경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1774952" y="4555638"/>
            <a:ext cx="9080399" cy="429200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000" dirty="0" smtClean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 코로나 유행으로 인한 건강관리에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000" dirty="0" smtClean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 대한 사람들의 경각심이 강화로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000" b="1" dirty="0" smtClean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헬스케어 관련 상품의 수요 증가 및 건강관리 비용 증가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5500457" y="1073610"/>
            <a:ext cx="11671083" cy="157625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900" spc="-8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개발 배경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1933914" y="1522667"/>
            <a:ext cx="3754725" cy="76627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900" spc="-3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배경 및 필요성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60644" y="779471"/>
            <a:ext cx="2000276" cy="192341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8400" spc="-1000" kern="0" dirty="0" smtClean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589215" y="4069771"/>
            <a:ext cx="5634631" cy="72879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700" spc="-3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02. 필요성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2041622" y="3054552"/>
            <a:ext cx="8070522" cy="916872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400" spc="-4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디지털 헬스케어 시장규모 증가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48820" y="639654"/>
            <a:ext cx="12520386" cy="313458"/>
            <a:chOff x="5348820" y="639654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8820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378219" y="2535142"/>
            <a:ext cx="6113985" cy="7485383"/>
            <a:chOff x="5378219" y="2535142"/>
            <a:chExt cx="6113985" cy="748538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2535142"/>
              <a:ext cx="6113985" cy="74853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4552"/>
            <a:ext cx="6183202" cy="91650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500" spc="-400" kern="0" dirty="0" smtClean="0">
                <a:solidFill>
                  <a:srgbClr val="7db249"/>
                </a:solidFill>
                <a:latin typeface="S-Core Dream 8 Heavy" pitchFamily="34" charset="0"/>
                <a:cs typeface="S-Core Dream 8 Heavy" pitchFamily="34" charset="0"/>
              </a:rPr>
              <a:t>01. 개발 배경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500457" y="1073610"/>
            <a:ext cx="11671083" cy="157625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900" spc="-8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개발 배경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933914" y="1522667"/>
            <a:ext cx="3754725" cy="76627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900" spc="-3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배경 및 필요성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560644" y="779471"/>
            <a:ext cx="2000276" cy="192341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8400" spc="-1000" kern="0" dirty="0" smtClean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01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89215" y="4069771"/>
            <a:ext cx="5634631" cy="72879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700" spc="-3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02. 필요성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48820" y="639654"/>
            <a:ext cx="12520386" cy="313458"/>
            <a:chOff x="5348820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8820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500457" y="4555637"/>
            <a:ext cx="6102928" cy="5017237"/>
            <a:chOff x="5500457" y="4555637"/>
            <a:chExt cx="6102928" cy="501723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00457" y="4555637"/>
              <a:ext cx="6102928" cy="501723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603385" y="2809498"/>
            <a:ext cx="6004234" cy="6763376"/>
            <a:chOff x="11603385" y="2809498"/>
            <a:chExt cx="6004234" cy="676337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03385" y="2809498"/>
              <a:ext cx="6004234" cy="676337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5500457" y="2809498"/>
            <a:ext cx="7988245" cy="82583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100" spc="-3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체성분검사의 대중화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5500457" y="3587352"/>
            <a:ext cx="9154392" cy="117374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 체성분검사(인바디)의 접근용이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dirty="0" smtClean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 : 보건소(무료), 체중계, 스마트워치등 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4552"/>
            <a:ext cx="6183202" cy="91650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500" spc="-400" kern="0" dirty="0" smtClean="0">
                <a:solidFill>
                  <a:srgbClr val="7db249"/>
                </a:solidFill>
                <a:latin typeface="S-Core Dream 8 Heavy" pitchFamily="34" charset="0"/>
                <a:cs typeface="S-Core Dream 8 Heavy" pitchFamily="34" charset="0"/>
              </a:rPr>
              <a:t>01. 개발 배경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500457" y="1073610"/>
            <a:ext cx="11671083" cy="157625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900" spc="-8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개발 배경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933914" y="1522667"/>
            <a:ext cx="3754725" cy="76627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900" spc="-3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배경 및 필요성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560644" y="779471"/>
            <a:ext cx="2000276" cy="192341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8400" spc="-1000" kern="0" dirty="0" smtClean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01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89215" y="4069771"/>
            <a:ext cx="5634631" cy="72879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700" spc="-3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02. 필요성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48820" y="639654"/>
            <a:ext cx="12520386" cy="313458"/>
            <a:chOff x="5348820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8820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378219" y="2828543"/>
            <a:ext cx="8125719" cy="83088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100" spc="-3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다이어트 식품의 수요증가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5348819" y="3665562"/>
            <a:ext cx="8169819" cy="117374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-코로나 이후 건강 관리인구 증가로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1800" dirty="0" smtClean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 건강 관리 식단 계획자 대폭 증가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5397267" y="4895238"/>
            <a:ext cx="5398098" cy="4109609"/>
            <a:chOff x="5397267" y="4895238"/>
            <a:chExt cx="5398098" cy="410960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97267" y="4895238"/>
              <a:ext cx="5398098" cy="410960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1603429" y="2834733"/>
            <a:ext cx="8125719" cy="83088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100" spc="-3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거리두기 완화에 따른 정책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11603429" y="3665562"/>
            <a:ext cx="5900000" cy="488045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서울시 건강관리 워치 온밴드 정책 시행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11603385" y="4602284"/>
            <a:ext cx="6265820" cy="4402563"/>
            <a:chOff x="11603385" y="4602284"/>
            <a:chExt cx="6265820" cy="440256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03385" y="4602284"/>
              <a:ext cx="6265820" cy="44025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0457" y="1073610"/>
            <a:ext cx="11757530" cy="157104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900" spc="-8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02. 필요성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933914" y="1522667"/>
            <a:ext cx="3617582" cy="76627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900" spc="-3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배경 및 필요성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560644" y="779470"/>
            <a:ext cx="2000276" cy="235604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8400" spc="-1000" kern="0" dirty="0" smtClean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01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589215" y="3122990"/>
            <a:ext cx="5285962" cy="72879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700" spc="-3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추진 배경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60644" y="3963876"/>
            <a:ext cx="7183506" cy="91956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500" spc="-400" kern="0" dirty="0" smtClean="0">
                <a:solidFill>
                  <a:srgbClr val="7db249"/>
                </a:solidFill>
                <a:latin typeface="S-Core Dream 8 Heavy" pitchFamily="34" charset="0"/>
                <a:cs typeface="S-Core Dream 8 Heavy" pitchFamily="34" charset="0"/>
              </a:rPr>
              <a:t>02. 필요성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5931400" y="3092829"/>
            <a:ext cx="7988245" cy="1790064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100" spc="-3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올바른 영양분 섭취를 위한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3100" spc="-3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식단계획의 지식 부족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5746076" y="5049562"/>
            <a:ext cx="9259793" cy="4364923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-체형별 권장섭취량을 대부분 알기 힘듦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400" dirty="0" smtClean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-식단 영양정보를 알기위해 많은 시간을 소모함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2312536" y="2535142"/>
            <a:ext cx="5659488" cy="6850281"/>
            <a:chOff x="12312536" y="2535142"/>
            <a:chExt cx="5659488" cy="685028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12536" y="2535142"/>
              <a:ext cx="5659488" cy="68502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6076" y="4279924"/>
            <a:ext cx="9259793" cy="342208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 체성분분석 결과를 숫자로만 나타 내줌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400" dirty="0" smtClean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 =&gt; 전문가의 도움없이 이해하기 힘듦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r>
              <a:rPr lang="en-US" sz="2400" dirty="0" smtClean="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 =&gt; 건강관리 계획수립 어려움, 추가 비용 발생 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500457" y="1073610"/>
            <a:ext cx="11757530" cy="1571047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5900" spc="-8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02. 필요성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933914" y="1522667"/>
            <a:ext cx="3617582" cy="76627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900" spc="-3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배경 및 필요성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560644" y="779470"/>
            <a:ext cx="2000276" cy="235604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8400" spc="-1000" kern="0" dirty="0" smtClean="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01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589215" y="3122990"/>
            <a:ext cx="5285962" cy="728798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700" spc="-3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추진 배경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60644" y="3963876"/>
            <a:ext cx="7183506" cy="919560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500" spc="-400" kern="0" dirty="0" smtClean="0">
                <a:solidFill>
                  <a:srgbClr val="7db249"/>
                </a:solidFill>
                <a:latin typeface="S-Core Dream 8 Heavy" pitchFamily="34" charset="0"/>
                <a:cs typeface="S-Core Dream 8 Heavy" pitchFamily="34" charset="0"/>
              </a:rPr>
              <a:t>02. 필요성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5746076" y="3122990"/>
            <a:ext cx="9259795" cy="949711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3600" spc="-400" kern="0" dirty="0" smtClean="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체성분분석에 대한 이해부족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2585940" y="2516094"/>
            <a:ext cx="5067874" cy="6759277"/>
            <a:chOff x="12585940" y="2516094"/>
            <a:chExt cx="5067874" cy="675927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85940" y="2516094"/>
              <a:ext cx="5067874" cy="67592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7DB2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556" y="3360086"/>
            <a:ext cx="5038380" cy="6844446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23500" spc="200" kern="0" dirty="0" smtClean="0">
                <a:solidFill>
                  <a:srgbClr val="ffffff"/>
                </a:solidFill>
                <a:latin typeface="Bebas Neue" pitchFamily="34" charset="0"/>
                <a:cs typeface="Bebas Neue" pitchFamily="34" charset="0"/>
              </a:rPr>
              <a:t>02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809332" y="4824829"/>
            <a:ext cx="5735609" cy="91585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pPr algn="ctr"/>
            <a:r>
              <a:rPr lang="en-US" sz="3400" spc="-200" kern="0" dirty="0" smtClean="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개발 목표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391905" y="4898268"/>
            <a:ext cx="7637782" cy="1611399"/>
          </a:xfrm>
          <a:prstGeom prst="rect">
            <a:avLst/>
          </a:prstGeom>
          <a:noFill/>
        </p:spPr>
        <p:txBody>
          <a:bodyPr anchor="t" wrap="square" rtlCol="0">
            <a:spAutoFit/>
          </a:bodyPr>
          <a:lstStyle/>
          <a:p>
            <a:r>
              <a:rPr lang="en-US" sz="2500" spc="-100" kern="0" dirty="0" smtClean="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01. 개발 목표</a:t>
            </a:r>
            <a:r>
              <a:rPr lang="en-US" dirty="0" smtClean="0"/>
              <a:t/>
            </a:r>
          </a:p>
          <a:p>
            <a:r>
              <a:rPr lang="en-US" dirty="0" smtClean="0"/>
              <a:t/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2022-06-28T09:25:42Z</dcterms:created>
  <dcterms:modified xsi:type="dcterms:W3CDTF">2022-06-28T09:25:42Z</dcterms:modified>
</cp:coreProperties>
</file>