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48"/>
  </p:notesMasterIdLst>
  <p:handoutMasterIdLst>
    <p:handoutMasterId r:id="rId49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258" r:id="rId4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60"/>
  </p:normalViewPr>
  <p:slideViewPr>
    <p:cSldViewPr>
      <p:cViewPr varScale="1">
        <p:scale>
          <a:sx n="99" d="100"/>
          <a:sy n="99" d="100"/>
        </p:scale>
        <p:origin x="28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찬" userId="4a61f7c0-35a0-4da6-85d5-43b0ebb47e2a" providerId="ADAL" clId="{03B0F4DB-E2CD-4625-A26B-8FDE48164715}"/>
    <pc:docChg chg="modSld">
      <pc:chgData name="박종찬" userId="4a61f7c0-35a0-4da6-85d5-43b0ebb47e2a" providerId="ADAL" clId="{03B0F4DB-E2CD-4625-A26B-8FDE48164715}" dt="2023-05-11T07:30:57.224" v="3" actId="1035"/>
      <pc:docMkLst>
        <pc:docMk/>
      </pc:docMkLst>
      <pc:sldChg chg="modSp mod">
        <pc:chgData name="박종찬" userId="4a61f7c0-35a0-4da6-85d5-43b0ebb47e2a" providerId="ADAL" clId="{03B0F4DB-E2CD-4625-A26B-8FDE48164715}" dt="2023-05-04T07:02:49.689" v="1" actId="1035"/>
        <pc:sldMkLst>
          <pc:docMk/>
          <pc:sldMk cId="3900236223" sldId="328"/>
        </pc:sldMkLst>
        <pc:picChg chg="mod">
          <ac:chgData name="박종찬" userId="4a61f7c0-35a0-4da6-85d5-43b0ebb47e2a" providerId="ADAL" clId="{03B0F4DB-E2CD-4625-A26B-8FDE48164715}" dt="2023-05-04T07:02:49.689" v="1" actId="1035"/>
          <ac:picMkLst>
            <pc:docMk/>
            <pc:sldMk cId="3900236223" sldId="328"/>
            <ac:picMk id="4" creationId="{00000000-0000-0000-0000-000000000000}"/>
          </ac:picMkLst>
        </pc:picChg>
      </pc:sldChg>
      <pc:sldChg chg="modSp mod">
        <pc:chgData name="박종찬" userId="4a61f7c0-35a0-4da6-85d5-43b0ebb47e2a" providerId="ADAL" clId="{03B0F4DB-E2CD-4625-A26B-8FDE48164715}" dt="2023-05-11T07:30:57.224" v="3" actId="1035"/>
        <pc:sldMkLst>
          <pc:docMk/>
          <pc:sldMk cId="1885120848" sldId="347"/>
        </pc:sldMkLst>
        <pc:picChg chg="mod">
          <ac:chgData name="박종찬" userId="4a61f7c0-35a0-4da6-85d5-43b0ebb47e2a" providerId="ADAL" clId="{03B0F4DB-E2CD-4625-A26B-8FDE48164715}" dt="2023-05-11T07:30:57.224" v="3" actId="1035"/>
          <ac:picMkLst>
            <pc:docMk/>
            <pc:sldMk cId="1885120848" sldId="347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07 IP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프로토콜 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HELLO/ECHO </a:t>
            </a:r>
            <a:r>
              <a:rPr lang="ko-KR" altLang="en-US" dirty="0"/>
              <a:t>패킷</a:t>
            </a:r>
          </a:p>
          <a:p>
            <a:pPr lvl="1"/>
            <a:r>
              <a:rPr lang="ko-KR" altLang="en-US" b="0" dirty="0"/>
              <a:t>라우터의 초기화 과정에서 가장 먼저 할 일은 이웃 라우터의 경로 정보를 파악하는 것</a:t>
            </a:r>
            <a:endParaRPr lang="en-US" altLang="ko-KR" b="0" dirty="0"/>
          </a:p>
          <a:p>
            <a:pPr lvl="1"/>
            <a:r>
              <a:rPr lang="ko-KR" altLang="en-US" b="0" dirty="0"/>
              <a:t>각 라우터는 이웃에 연결된 라우터에 초기화를 위한 </a:t>
            </a:r>
            <a:r>
              <a:rPr lang="en-US" altLang="ko-KR" b="0" dirty="0"/>
              <a:t>HELLO </a:t>
            </a:r>
            <a:r>
              <a:rPr lang="ko-KR" altLang="en-US" b="0" dirty="0"/>
              <a:t>패킷을 전송해 경로 정보를 얻음</a:t>
            </a:r>
            <a:endParaRPr lang="en-US" altLang="ko-KR" b="0" dirty="0"/>
          </a:p>
          <a:p>
            <a:pPr lvl="1"/>
            <a:r>
              <a:rPr lang="ko-KR" altLang="en-US" b="0" dirty="0"/>
              <a:t>라우터 사이의 전송 지연 시간을 측정하기 위해서 </a:t>
            </a:r>
            <a:r>
              <a:rPr lang="en-US" altLang="ko-KR" b="0" dirty="0"/>
              <a:t>ECHO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전송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라우팅 테이블</a:t>
            </a:r>
          </a:p>
          <a:p>
            <a:pPr lvl="1"/>
            <a:r>
              <a:rPr lang="ko-KR" altLang="en-US" b="0" dirty="0"/>
              <a:t>패킷 전송 과정에서 라우터들이 적절한 경로를 쉽게 찾을 수 있도록</a:t>
            </a:r>
            <a:r>
              <a:rPr lang="en-US" altLang="ko-KR" b="0" dirty="0"/>
              <a:t>, </a:t>
            </a:r>
            <a:r>
              <a:rPr lang="ko-KR" altLang="en-US" b="0" dirty="0"/>
              <a:t>가장 기본적인 도구로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테이블을 사용</a:t>
            </a:r>
            <a:endParaRPr lang="en-US" altLang="ko-KR" b="0" dirty="0"/>
          </a:p>
          <a:p>
            <a:pPr lvl="1"/>
            <a:r>
              <a:rPr lang="ko-KR" altLang="en-US" dirty="0" err="1"/>
              <a:t>라우팅</a:t>
            </a:r>
            <a:r>
              <a:rPr lang="ko-KR" altLang="en-US" dirty="0"/>
              <a:t> 테이블에 포함해야 하는 필수 정보는 </a:t>
            </a:r>
            <a:r>
              <a:rPr lang="en-US" altLang="ko-KR" dirty="0"/>
              <a:t>(</a:t>
            </a:r>
            <a:r>
              <a:rPr lang="ko-KR" altLang="en-US" dirty="0"/>
              <a:t>목적지 호스트</a:t>
            </a:r>
            <a:r>
              <a:rPr lang="en-US" altLang="ko-KR" dirty="0"/>
              <a:t>, </a:t>
            </a:r>
            <a:r>
              <a:rPr lang="ko-KR" altLang="en-US" dirty="0"/>
              <a:t>다음 홉</a:t>
            </a:r>
            <a:r>
              <a:rPr lang="en-US" altLang="ko-KR" dirty="0"/>
              <a:t>)</a:t>
            </a:r>
            <a:r>
              <a:rPr lang="ko-KR" altLang="en-US" dirty="0"/>
              <a:t>의 조합</a:t>
            </a:r>
            <a:endParaRPr lang="en-US" altLang="ko-KR" dirty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7-2]</a:t>
            </a:r>
            <a:r>
              <a:rPr lang="ko-KR" altLang="en-US" dirty="0"/>
              <a:t>는 목적지 호스트와 다음 홉의 조합을 설명</a:t>
            </a:r>
            <a:endParaRPr lang="en-US" altLang="ko-KR" dirty="0"/>
          </a:p>
          <a:p>
            <a:pPr marL="628650" lvl="3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292986"/>
            <a:ext cx="6324600" cy="35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라우팅 정보의 처리</a:t>
            </a:r>
          </a:p>
          <a:p>
            <a:pPr lvl="1"/>
            <a:r>
              <a:rPr lang="ko-KR" altLang="en-US" b="0" dirty="0"/>
              <a:t>라우팅을 효과적으로 수행하려면 라우팅 정보가 네트워크의 현재 상황을 정확히 반영할 수 있도록 관리해야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b="0" dirty="0" err="1"/>
              <a:t>라우팅</a:t>
            </a:r>
            <a:r>
              <a:rPr lang="ko-KR" altLang="en-US" b="0" dirty="0"/>
              <a:t> 정보 관리와 관련된 처리 방법</a:t>
            </a:r>
            <a:endParaRPr lang="en-US" altLang="ko-KR" b="0" dirty="0"/>
          </a:p>
          <a:p>
            <a:pPr lvl="2"/>
            <a:r>
              <a:rPr lang="ko-KR" altLang="en-US" b="0" dirty="0"/>
              <a:t>소스 라우팅</a:t>
            </a:r>
            <a:r>
              <a:rPr lang="en-US" altLang="ko-KR" b="0" dirty="0"/>
              <a:t>, </a:t>
            </a:r>
            <a:r>
              <a:rPr lang="ko-KR" altLang="en-US" b="0" dirty="0"/>
              <a:t>분산 </a:t>
            </a:r>
            <a:r>
              <a:rPr lang="ko-KR" altLang="en-US" b="0" dirty="0" err="1"/>
              <a:t>라우팅</a:t>
            </a:r>
            <a:r>
              <a:rPr lang="en-US" altLang="ko-KR" b="0" dirty="0"/>
              <a:t>, </a:t>
            </a:r>
            <a:r>
              <a:rPr lang="ko-KR" altLang="en-US" b="0" dirty="0"/>
              <a:t>중앙 라우팅</a:t>
            </a:r>
            <a:r>
              <a:rPr lang="en-US" altLang="ko-KR" b="0" dirty="0"/>
              <a:t>, </a:t>
            </a:r>
            <a:r>
              <a:rPr lang="ko-KR" altLang="en-US" b="0" dirty="0"/>
              <a:t>계층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등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1"/>
            <a:r>
              <a:rPr lang="ko-KR" altLang="en-US" b="0" dirty="0"/>
              <a:t>소스 라우팅</a:t>
            </a:r>
          </a:p>
          <a:p>
            <a:pPr lvl="2"/>
            <a:r>
              <a:rPr lang="ko-KR" altLang="en-US" b="0" dirty="0"/>
              <a:t>패킷을 전송하는 호스트가 목적지 호스트까지 전달 경로를 스스로 결정하는 방식</a:t>
            </a:r>
            <a:endParaRPr lang="en-US" altLang="ko-KR" b="0" dirty="0"/>
          </a:p>
          <a:p>
            <a:pPr lvl="1"/>
            <a:r>
              <a:rPr lang="ko-KR" altLang="en-US" b="0" dirty="0"/>
              <a:t>분산 라우팅</a:t>
            </a:r>
          </a:p>
          <a:p>
            <a:pPr lvl="2"/>
            <a:r>
              <a:rPr lang="ko-KR" altLang="en-US" b="0" dirty="0" err="1"/>
              <a:t>라우팅</a:t>
            </a:r>
            <a:r>
              <a:rPr lang="ko-KR" altLang="en-US" b="0" dirty="0"/>
              <a:t> 정보가 분산되는 방식</a:t>
            </a:r>
            <a:endParaRPr lang="en-US" altLang="ko-KR" b="0" dirty="0"/>
          </a:p>
          <a:p>
            <a:pPr lvl="2"/>
            <a:r>
              <a:rPr lang="ko-KR" altLang="en-US" b="0" dirty="0" err="1"/>
              <a:t>패킷의</a:t>
            </a:r>
            <a:r>
              <a:rPr lang="ko-KR" altLang="en-US" b="0" dirty="0"/>
              <a:t> 전송 경로에 위치한 각 라우터가 효율적인 경로 선택에 참여</a:t>
            </a:r>
            <a:r>
              <a:rPr lang="en-US" altLang="ko-KR" dirty="0"/>
              <a:t>, </a:t>
            </a:r>
            <a:r>
              <a:rPr lang="ko-KR" altLang="en-US" b="0" dirty="0" err="1"/>
              <a:t>데이터그램</a:t>
            </a:r>
            <a:r>
              <a:rPr lang="ko-KR" altLang="en-US" b="0" dirty="0"/>
              <a:t> 방식에서 많이 사용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5682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중앙 라우팅</a:t>
            </a:r>
          </a:p>
          <a:p>
            <a:pPr lvl="2"/>
            <a:r>
              <a:rPr lang="en-US" altLang="ko-KR" b="0" dirty="0"/>
              <a:t>RCC</a:t>
            </a:r>
            <a:r>
              <a:rPr lang="ko-KR" altLang="en-US" b="0" dirty="0"/>
              <a:t>라는 특별한 호스트를 사용해 전송 경로에 관한 모든 정보를 관리하는 방식</a:t>
            </a:r>
            <a:endParaRPr lang="en-US" altLang="ko-KR" b="0" dirty="0"/>
          </a:p>
          <a:p>
            <a:pPr lvl="1"/>
            <a:r>
              <a:rPr lang="ko-KR" altLang="en-US" b="0" dirty="0"/>
              <a:t>계층 라우팅</a:t>
            </a:r>
          </a:p>
          <a:p>
            <a:pPr lvl="2"/>
            <a:r>
              <a:rPr lang="ko-KR" altLang="en-US" b="0" dirty="0"/>
              <a:t>분산 라우팅 기능과 중앙 라우팅 기능을 적절히 조합하는 방식</a:t>
            </a:r>
            <a:endParaRPr lang="en-US" altLang="ko-KR" b="0" dirty="0"/>
          </a:p>
          <a:p>
            <a:pPr lvl="2"/>
            <a:r>
              <a:rPr lang="ko-KR" altLang="en-US" dirty="0"/>
              <a:t>전체 네트워크의 구성을 계층 구조 형태로 관리</a:t>
            </a:r>
          </a:p>
        </p:txBody>
      </p:sp>
    </p:spTree>
    <p:extLst>
      <p:ext uri="{BB962C8B-B14F-4D97-AF65-F5344CB8AC3E}">
        <p14:creationId xmlns:p14="http://schemas.microsoft.com/office/powerpoint/2010/main" val="192180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네트워크의</a:t>
            </a:r>
            <a:r>
              <a:rPr lang="ko-KR" altLang="en-US" b="0" dirty="0"/>
              <a:t> 성능 감소 현상이 급격하게 악화되는 현상을 혼잡이라 하고</a:t>
            </a:r>
            <a:r>
              <a:rPr lang="en-US" altLang="ko-KR" b="0" dirty="0"/>
              <a:t>, </a:t>
            </a:r>
            <a:r>
              <a:rPr lang="ko-KR" altLang="en-US" b="0" dirty="0"/>
              <a:t>혼잡 문제를 해결하기 위한 방안을 혼잡 제어라고 함</a:t>
            </a:r>
            <a:endParaRPr lang="en-US" altLang="ko-KR" dirty="0"/>
          </a:p>
          <a:p>
            <a:pPr lvl="1"/>
            <a:r>
              <a:rPr lang="ko-KR" altLang="en-US" b="0" dirty="0"/>
              <a:t>흐름 제어는 송신 호스트와 수신 호스트 사이의 논리적인 점대점 전송 속도를 다룸</a:t>
            </a:r>
            <a:endParaRPr lang="en-US" altLang="ko-KR" b="0" dirty="0"/>
          </a:p>
          <a:p>
            <a:pPr lvl="1"/>
            <a:r>
              <a:rPr lang="ko-KR" altLang="en-US" b="0" dirty="0"/>
              <a:t>혼잡 제어는 더 넓은 관점에서 호스트와 라우터를 포함한 </a:t>
            </a:r>
            <a:r>
              <a:rPr lang="ko-KR" altLang="en-US" b="0" dirty="0" err="1"/>
              <a:t>서브넷에서</a:t>
            </a:r>
            <a:r>
              <a:rPr lang="ko-KR" altLang="en-US" b="0" dirty="0"/>
              <a:t> 네트워크의 전송 능력 문제를 </a:t>
            </a:r>
            <a:r>
              <a:rPr lang="ko-KR" altLang="en-US" dirty="0"/>
              <a:t>다룸</a:t>
            </a:r>
            <a:endParaRPr lang="en-US" altLang="ko-KR" b="0" dirty="0"/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7-3]</a:t>
            </a:r>
            <a:r>
              <a:rPr lang="ko-KR" altLang="en-US" b="0" dirty="0"/>
              <a:t>은 흐름 제어와 혼잡 제어의 역할 차이를 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8492"/>
            <a:ext cx="4527869" cy="31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혼잡의 원인</a:t>
            </a:r>
            <a:endParaRPr lang="en-US" altLang="ko-KR" dirty="0"/>
          </a:p>
          <a:p>
            <a:pPr lvl="1"/>
            <a:r>
              <a:rPr lang="ko-KR" altLang="en-US" b="0" dirty="0"/>
              <a:t>혼잡 발생의 가장 큰 원인은 네트워크 용량에 비하여 전송 패킷이 많기 때문</a:t>
            </a:r>
            <a:endParaRPr lang="en-US" altLang="ko-KR" b="0" dirty="0"/>
          </a:p>
          <a:p>
            <a:pPr lvl="1"/>
            <a:r>
              <a:rPr lang="ko-KR" altLang="en-US" b="0" dirty="0"/>
              <a:t>혼잡이 심화되는 주요인은 전송 시간 초과에 의한 타임아웃 기능을 통해 패킷들이 재전송되는 데 있음</a:t>
            </a:r>
            <a:endParaRPr lang="en-US" altLang="ko-KR" b="0" dirty="0"/>
          </a:p>
          <a:p>
            <a:pPr lvl="2"/>
            <a:r>
              <a:rPr lang="ko-KR" altLang="en-US" b="0" dirty="0"/>
              <a:t>패킷의 도착 순서가 뒤바뀌면 수신 호스트는 패킷을 보관하거나 그냥 버릴 수도 있</a:t>
            </a:r>
            <a:r>
              <a:rPr lang="ko-KR" altLang="en-US" dirty="0"/>
              <a:t>음</a:t>
            </a:r>
            <a:endParaRPr lang="en-US" altLang="ko-KR" dirty="0"/>
          </a:p>
          <a:p>
            <a:pPr marL="628650" lvl="3" indent="0">
              <a:buNone/>
            </a:pPr>
            <a:r>
              <a:rPr lang="ko-KR" altLang="en-US" b="0" dirty="0" err="1"/>
              <a:t>패킷을</a:t>
            </a:r>
            <a:r>
              <a:rPr lang="ko-KR" altLang="en-US" b="0" dirty="0"/>
              <a:t> 버리면 패킷 재전송 현상이 발생해 네트워크 혼잡도를 높이는 원인이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b="0" dirty="0"/>
              <a:t>라우팅 알고리즘도 혼잡에 영향을 미칠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5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트래픽 성형</a:t>
            </a:r>
          </a:p>
          <a:p>
            <a:pPr lvl="1"/>
            <a:r>
              <a:rPr lang="ko-KR" altLang="en-US" b="0" dirty="0"/>
              <a:t>혼잡은 트래픽이 특정 시간에 집중되는 </a:t>
            </a:r>
            <a:r>
              <a:rPr lang="ko-KR" altLang="en-US" b="0" dirty="0" err="1"/>
              <a:t>버스트</a:t>
            </a:r>
            <a:r>
              <a:rPr lang="en-US" altLang="ko-KR" dirty="0"/>
              <a:t> </a:t>
            </a:r>
            <a:r>
              <a:rPr lang="ko-KR" altLang="en-US" b="0" dirty="0"/>
              <a:t>현상에서 기인하는 경우가 </a:t>
            </a:r>
            <a:r>
              <a:rPr lang="ko-KR" altLang="en-US" dirty="0"/>
              <a:t>많음</a:t>
            </a:r>
            <a:endParaRPr lang="en-US" altLang="ko-KR" dirty="0"/>
          </a:p>
          <a:p>
            <a:pPr lvl="1"/>
            <a:r>
              <a:rPr lang="ko-KR" altLang="en-US" b="0" dirty="0"/>
              <a:t>송신 호스트가 전송하는 </a:t>
            </a:r>
            <a:r>
              <a:rPr lang="ko-KR" altLang="en-US" b="0" dirty="0" err="1"/>
              <a:t>패킷의</a:t>
            </a:r>
            <a:r>
              <a:rPr lang="ko-KR" altLang="en-US" b="0" dirty="0"/>
              <a:t> 발생 빈도가 네트워크에서 예측할 수 있는 전송률로 이루어지게 하는 기능이 필요한데</a:t>
            </a:r>
            <a:r>
              <a:rPr lang="en-US" altLang="ko-KR" b="0" dirty="0"/>
              <a:t>, </a:t>
            </a:r>
            <a:r>
              <a:rPr lang="ko-KR" altLang="en-US" b="0" dirty="0"/>
              <a:t>이를 </a:t>
            </a:r>
            <a:r>
              <a:rPr lang="ko-KR" altLang="en-US" b="0" dirty="0" err="1"/>
              <a:t>트래픽</a:t>
            </a:r>
            <a:r>
              <a:rPr lang="ko-KR" altLang="en-US" b="0" dirty="0"/>
              <a:t> 성형</a:t>
            </a:r>
            <a:r>
              <a:rPr lang="ko-KR" altLang="en-US" dirty="0"/>
              <a:t>이라 함</a:t>
            </a:r>
            <a:endParaRPr lang="en-US" altLang="ko-KR" dirty="0"/>
          </a:p>
          <a:p>
            <a:pPr lvl="1"/>
            <a:r>
              <a:rPr lang="ko-KR" altLang="en-US" b="0" dirty="0"/>
              <a:t>협상을 통해 네트워크로 유입되는 패킷의 분포 특성을 미리 정해두면 네트워크에서는 전체 트래픽의 혼잡도를 예측하여 혼잡 제어를 효율적으로 수행할 수 </a:t>
            </a:r>
            <a:r>
              <a:rPr lang="ko-KR" altLang="en-US" dirty="0"/>
              <a:t>있음</a:t>
            </a:r>
            <a:endParaRPr lang="en-US" altLang="ko-KR" dirty="0"/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66743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리키 </a:t>
            </a:r>
            <a:r>
              <a:rPr lang="ko-KR" altLang="en-US" dirty="0" err="1"/>
              <a:t>버킷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2"/>
            <a:r>
              <a:rPr lang="ko-KR" altLang="en-US" b="0" dirty="0"/>
              <a:t>리키 버킷 알고리즘을 사용하면 송신 호스트로부터 입력되는 패킷이 시간대별로 일정하지 않아도</a:t>
            </a:r>
            <a:r>
              <a:rPr lang="en-US" altLang="ko-KR" b="0" dirty="0"/>
              <a:t>, </a:t>
            </a:r>
            <a:r>
              <a:rPr lang="ko-KR" altLang="en-US" b="0" dirty="0"/>
              <a:t>즉 가변적이어도 깔때기를 통과하면서 일정한 전송률로 변경됨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4952816" cy="44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혼잡 제거</a:t>
            </a:r>
            <a:endParaRPr lang="en-US" altLang="ko-KR" dirty="0"/>
          </a:p>
          <a:p>
            <a:pPr lvl="1"/>
            <a:r>
              <a:rPr lang="ko-KR" altLang="en-US" b="0" dirty="0"/>
              <a:t>특정 지역에 혼잡이 발생하면 패킷의 전송 경로를 적절히 조정해줌으로써 혼잡이 발생한 곳을 거치지 않도록 가상 회선 연결을 설정</a:t>
            </a:r>
            <a:endParaRPr lang="en-US" altLang="ko-KR" b="0" dirty="0"/>
          </a:p>
          <a:p>
            <a:pPr lvl="1"/>
            <a:r>
              <a:rPr lang="ko-KR" altLang="en-US" dirty="0"/>
              <a:t>호스트와 </a:t>
            </a:r>
            <a:r>
              <a:rPr lang="ko-KR" altLang="en-US" dirty="0" err="1"/>
              <a:t>서브넷이</a:t>
            </a:r>
            <a:r>
              <a:rPr lang="ko-KR" altLang="en-US" dirty="0"/>
              <a:t> 가상 회선 연결 과정에서 협상</a:t>
            </a:r>
            <a:endParaRPr lang="en-US" altLang="ko-KR" dirty="0"/>
          </a:p>
          <a:p>
            <a:pPr lvl="1"/>
            <a:r>
              <a:rPr lang="en-US" altLang="ko-KR" b="0" dirty="0"/>
              <a:t>ECN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84605"/>
            <a:ext cx="6048375" cy="3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</a:t>
            </a:r>
          </a:p>
        </p:txBody>
      </p:sp>
    </p:spTree>
    <p:extLst>
      <p:ext uri="{BB962C8B-B14F-4D97-AF65-F5344CB8AC3E}">
        <p14:creationId xmlns:p14="http://schemas.microsoft.com/office/powerpoint/2010/main" val="33199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ko-KR" altLang="en-US" dirty="0"/>
              <a:t>네트워크 계층의 필요성과 역할을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라우팅</a:t>
            </a:r>
            <a:r>
              <a:rPr lang="ko-KR" altLang="en-US" dirty="0"/>
              <a:t> 기능을 이해하고 관련 프로토콜을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혼잡 제어 기능을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IP </a:t>
            </a:r>
            <a:r>
              <a:rPr lang="ko-KR" altLang="en-US" dirty="0"/>
              <a:t>프로토콜 헤더의 역할을 이해한다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최단 경로 라우팅</a:t>
            </a:r>
          </a:p>
          <a:p>
            <a:pPr lvl="1"/>
            <a:r>
              <a:rPr lang="ko-KR" altLang="en-US" b="0" dirty="0"/>
              <a:t>최단 경로 라우팅 방식은 패킷이 목적지에 도달할 때까지 거치는 라우터 수가 최소화될 수 있도록 경로를 선택</a:t>
            </a:r>
            <a:endParaRPr lang="en-US" altLang="ko-KR" b="0" dirty="0"/>
          </a:p>
          <a:p>
            <a:pPr lvl="1"/>
            <a:r>
              <a:rPr lang="ko-KR" altLang="en-US" b="0" dirty="0"/>
              <a:t>전송 </a:t>
            </a:r>
            <a:r>
              <a:rPr lang="ko-KR" altLang="en-US" b="0" dirty="0" err="1"/>
              <a:t>패킷이</a:t>
            </a:r>
            <a:r>
              <a:rPr lang="ko-KR" altLang="en-US" b="0" dirty="0"/>
              <a:t> 목적지까지 도착하는 여러 경로 중 가장 짧은 경로를 선택</a:t>
            </a:r>
            <a:endParaRPr lang="en-US" altLang="ko-KR" b="0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7-6]</a:t>
            </a:r>
            <a:r>
              <a:rPr lang="ko-KR" altLang="en-US" b="0" dirty="0"/>
              <a:t>의 경우 라우터 </a:t>
            </a:r>
            <a:r>
              <a:rPr lang="en-US" altLang="ko-KR" b="0" dirty="0"/>
              <a:t>a</a:t>
            </a:r>
            <a:r>
              <a:rPr lang="ko-KR" altLang="en-US" b="0" dirty="0"/>
              <a:t>에서 라우터 </a:t>
            </a:r>
            <a:r>
              <a:rPr lang="en-US" altLang="ko-KR" b="0" dirty="0"/>
              <a:t>g</a:t>
            </a:r>
            <a:r>
              <a:rPr lang="ko-KR" altLang="en-US" b="0" dirty="0"/>
              <a:t>까지 도달하는 경로는 여러 개이지만</a:t>
            </a:r>
            <a:r>
              <a:rPr lang="en-US" altLang="ko-KR" b="0" dirty="0"/>
              <a:t>, </a:t>
            </a:r>
            <a:r>
              <a:rPr lang="ko-KR" altLang="en-US" b="0" dirty="0"/>
              <a:t>가장 짧은 경로는 라우터 </a:t>
            </a:r>
            <a:r>
              <a:rPr lang="en-US" altLang="ko-KR" b="0" dirty="0"/>
              <a:t>c</a:t>
            </a:r>
            <a:r>
              <a:rPr lang="ko-KR" altLang="en-US" b="0" dirty="0"/>
              <a:t>만 거치는 것</a:t>
            </a:r>
            <a:endParaRPr lang="en-US" altLang="ko-KR" b="0" dirty="0"/>
          </a:p>
          <a:p>
            <a:pPr lvl="2"/>
            <a:r>
              <a:rPr lang="ko-KR" altLang="en-US" b="0" dirty="0"/>
              <a:t>또 다른 예로 라우터 </a:t>
            </a:r>
            <a:r>
              <a:rPr lang="en-US" altLang="ko-KR" b="0" dirty="0"/>
              <a:t>a</a:t>
            </a:r>
            <a:r>
              <a:rPr lang="ko-KR" altLang="en-US" b="0" dirty="0"/>
              <a:t>에서 라우터 </a:t>
            </a:r>
            <a:r>
              <a:rPr lang="en-US" altLang="ko-KR" b="0" dirty="0"/>
              <a:t>d</a:t>
            </a:r>
            <a:r>
              <a:rPr lang="ko-KR" altLang="en-US" b="0" dirty="0"/>
              <a:t>까지 도달하기 위한 최단 경로는 라우터 </a:t>
            </a:r>
            <a:r>
              <a:rPr lang="en-US" altLang="ko-KR" b="0" dirty="0"/>
              <a:t>b</a:t>
            </a:r>
            <a:r>
              <a:rPr lang="ko-KR" altLang="en-US" b="0" dirty="0"/>
              <a:t>나 </a:t>
            </a:r>
            <a:r>
              <a:rPr lang="en-US" altLang="ko-KR" b="0" dirty="0"/>
              <a:t>c</a:t>
            </a:r>
            <a:r>
              <a:rPr lang="ko-KR" altLang="en-US" b="0" dirty="0"/>
              <a:t>를 통과하는 것</a:t>
            </a:r>
            <a:endParaRPr lang="en-US" altLang="ko-KR" b="0" dirty="0"/>
          </a:p>
          <a:p>
            <a:pPr lvl="2"/>
            <a:r>
              <a:rPr lang="ko-KR" altLang="en-US" b="0" dirty="0"/>
              <a:t>두 경로는 홉을 기준으로 하면 거리가 동일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48200"/>
            <a:ext cx="504363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3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플러딩</a:t>
            </a:r>
          </a:p>
          <a:p>
            <a:pPr lvl="1"/>
            <a:r>
              <a:rPr lang="ko-KR" altLang="en-US" b="0" dirty="0" err="1"/>
              <a:t>라우터가</a:t>
            </a:r>
            <a:r>
              <a:rPr lang="ko-KR" altLang="en-US" b="0" dirty="0"/>
              <a:t> 자신에게 입력된 패킷을 출력 가능한 모든 경로로 중개하는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중요한 데이터를 모든 호스트에 동시에 전달하는 환경에서 제한적으로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47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거리 벡터</a:t>
            </a:r>
            <a:r>
              <a:rPr lang="en-US" altLang="ko-KR" b="0" dirty="0"/>
              <a:t>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프로토콜은 라우터가 자신과 직접 연결된 이웃 </a:t>
            </a:r>
            <a:r>
              <a:rPr lang="ko-KR" altLang="en-US" b="0" dirty="0" err="1"/>
              <a:t>라우터와</a:t>
            </a:r>
            <a:r>
              <a:rPr lang="ko-KR" altLang="en-US" b="0" dirty="0"/>
              <a:t>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정보를 교환하는 방식</a:t>
            </a:r>
            <a:endParaRPr lang="en-US" altLang="ko-KR" b="0" dirty="0"/>
          </a:p>
          <a:p>
            <a:pPr lvl="1"/>
            <a:r>
              <a:rPr lang="ko-KR" altLang="en-US" b="0" dirty="0"/>
              <a:t>거리 벡터 알고리즘을 구현하려면 </a:t>
            </a:r>
            <a:r>
              <a:rPr lang="ko-KR" altLang="en-US" b="0" dirty="0" err="1"/>
              <a:t>라우터가</a:t>
            </a:r>
            <a:r>
              <a:rPr lang="ko-KR" altLang="en-US" b="0" dirty="0"/>
              <a:t> 세 가지 필수 정보를 관리해야 함</a:t>
            </a:r>
            <a:endParaRPr lang="en-US" altLang="ko-KR" b="0" dirty="0"/>
          </a:p>
          <a:p>
            <a:pPr lvl="2"/>
            <a:r>
              <a:rPr lang="ko-KR" altLang="en-US" dirty="0"/>
              <a:t>링크 벡터</a:t>
            </a:r>
            <a:r>
              <a:rPr lang="en-US" altLang="ko-KR" dirty="0"/>
              <a:t>, </a:t>
            </a:r>
            <a:r>
              <a:rPr lang="ko-KR" altLang="en-US" dirty="0"/>
              <a:t>거리 벡터</a:t>
            </a:r>
            <a:r>
              <a:rPr lang="en-US" altLang="ko-KR" dirty="0"/>
              <a:t>, </a:t>
            </a:r>
            <a:r>
              <a:rPr lang="ko-KR" altLang="en-US" dirty="0"/>
              <a:t>다음 홉 벡터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링크 벡터</a:t>
            </a:r>
          </a:p>
          <a:p>
            <a:pPr lvl="1"/>
            <a:r>
              <a:rPr lang="ko-KR" altLang="en-US" b="0" dirty="0"/>
              <a:t>링크 벡터 </a:t>
            </a:r>
            <a:r>
              <a:rPr lang="en-US" altLang="ko-KR" b="0" dirty="0"/>
              <a:t>L(x)</a:t>
            </a:r>
            <a:r>
              <a:rPr lang="ko-KR" altLang="en-US" b="0" dirty="0"/>
              <a:t>는 라우터 </a:t>
            </a:r>
            <a:r>
              <a:rPr lang="en-US" altLang="ko-KR" b="0" dirty="0"/>
              <a:t>x</a:t>
            </a:r>
            <a:r>
              <a:rPr lang="ko-KR" altLang="en-US" b="0" dirty="0"/>
              <a:t>와 직접 연결된 이웃 네트워크에 대한 연결 정보를 보관</a:t>
            </a:r>
            <a:endParaRPr lang="en-US" altLang="ko-KR" b="0" dirty="0"/>
          </a:p>
          <a:p>
            <a:pPr lvl="1"/>
            <a:r>
              <a:rPr lang="ko-KR" altLang="en-US" b="0" dirty="0" err="1"/>
              <a:t>라우터</a:t>
            </a:r>
            <a:r>
              <a:rPr lang="ko-KR" altLang="en-US" b="0" dirty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와 직접 연결된 네트워크가 </a:t>
            </a:r>
            <a:r>
              <a:rPr lang="en-US" altLang="ko-KR" b="0" dirty="0"/>
              <a:t>M</a:t>
            </a:r>
            <a:r>
              <a:rPr lang="ko-KR" altLang="en-US" b="0" dirty="0"/>
              <a:t>개일 때 링크 벡터 정보는 다음과 같이 나타냄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00600"/>
            <a:ext cx="8020050" cy="9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라우터</a:t>
            </a:r>
            <a:r>
              <a:rPr lang="ko-KR" altLang="en-US" b="0" dirty="0"/>
              <a:t> </a:t>
            </a:r>
            <a:r>
              <a:rPr lang="en-US" altLang="ko-KR" b="0" dirty="0"/>
              <a:t>R1</a:t>
            </a:r>
            <a:r>
              <a:rPr lang="ko-KR" altLang="en-US" b="0" dirty="0"/>
              <a:t>의 링크 벡터 정보 </a:t>
            </a:r>
            <a:r>
              <a:rPr lang="en-US" altLang="ko-KR" b="0" dirty="0"/>
              <a:t>: L(R1) = [</a:t>
            </a:r>
            <a:r>
              <a:rPr lang="ko-KR" altLang="en-US" b="0" dirty="0"/>
              <a:t>포트</a:t>
            </a:r>
            <a:r>
              <a:rPr lang="en-US" altLang="ko-KR" b="0" dirty="0"/>
              <a:t>(Net.1) = 1, </a:t>
            </a:r>
            <a:r>
              <a:rPr lang="ko-KR" altLang="en-US" b="0" dirty="0"/>
              <a:t>포트</a:t>
            </a:r>
            <a:r>
              <a:rPr lang="en-US" altLang="ko-KR" b="0" dirty="0"/>
              <a:t>(Net.2) = 3]</a:t>
            </a:r>
          </a:p>
          <a:p>
            <a:pPr lvl="1"/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R2</a:t>
            </a:r>
            <a:r>
              <a:rPr lang="ko-KR" altLang="en-US" dirty="0"/>
              <a:t>의 링크 벡터 정보 </a:t>
            </a:r>
            <a:r>
              <a:rPr lang="en-US" altLang="ko-KR" dirty="0"/>
              <a:t>: L(R2) = [</a:t>
            </a:r>
            <a:r>
              <a:rPr lang="ko-KR" altLang="en-US" dirty="0"/>
              <a:t>포트</a:t>
            </a:r>
            <a:r>
              <a:rPr lang="en-US" altLang="ko-KR" dirty="0"/>
              <a:t>(Net.1) = 1, </a:t>
            </a:r>
            <a:r>
              <a:rPr lang="ko-KR" altLang="en-US" dirty="0"/>
              <a:t>포트</a:t>
            </a:r>
            <a:r>
              <a:rPr lang="en-US" altLang="ko-KR" dirty="0"/>
              <a:t>(Net.4) = 8]</a:t>
            </a:r>
          </a:p>
          <a:p>
            <a:pPr lvl="1"/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R7</a:t>
            </a:r>
            <a:r>
              <a:rPr lang="ko-KR" altLang="en-US" dirty="0"/>
              <a:t>의 링크 벡터 정보 </a:t>
            </a:r>
            <a:r>
              <a:rPr lang="en-US" altLang="ko-KR" dirty="0"/>
              <a:t>: L(R7) = [</a:t>
            </a:r>
            <a:r>
              <a:rPr lang="ko-KR" altLang="en-US" dirty="0"/>
              <a:t>포트</a:t>
            </a:r>
            <a:r>
              <a:rPr lang="en-US" altLang="ko-KR" dirty="0"/>
              <a:t>(Net.3) = 6, </a:t>
            </a:r>
            <a:r>
              <a:rPr lang="ko-KR" altLang="en-US" dirty="0"/>
              <a:t>포트</a:t>
            </a:r>
            <a:r>
              <a:rPr lang="en-US" altLang="ko-KR" dirty="0"/>
              <a:t>(Net.5) = 9]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14600"/>
            <a:ext cx="4648201" cy="43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9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거리 벡터</a:t>
            </a:r>
          </a:p>
          <a:p>
            <a:pPr lvl="1"/>
            <a:r>
              <a:rPr lang="ko-KR" altLang="en-US" b="0" dirty="0"/>
              <a:t>거리 벡터 </a:t>
            </a:r>
            <a:r>
              <a:rPr lang="en-US" altLang="ko-KR" b="0" dirty="0"/>
              <a:t>D(x)</a:t>
            </a:r>
            <a:r>
              <a:rPr lang="ko-KR" altLang="en-US" b="0" dirty="0"/>
              <a:t>는 전체 네트워크에 소속된 개별 네트워크들까지의 거리 정보를 관리</a:t>
            </a:r>
            <a:endParaRPr lang="en-US" altLang="ko-KR" b="0" dirty="0"/>
          </a:p>
          <a:p>
            <a:pPr lvl="1"/>
            <a:r>
              <a:rPr lang="ko-KR" altLang="en-US" b="0" dirty="0"/>
              <a:t>네트워크가 </a:t>
            </a:r>
            <a:r>
              <a:rPr lang="en-US" altLang="ko-KR" b="0" dirty="0"/>
              <a:t>N</a:t>
            </a:r>
            <a:r>
              <a:rPr lang="ko-KR" altLang="en-US" b="0" dirty="0"/>
              <a:t>개라고 가정하면 거리 벡터 정보는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7-9]</a:t>
            </a:r>
            <a:r>
              <a:rPr lang="ko-KR" altLang="en-US" b="0" dirty="0"/>
              <a:t>와 같이 표시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7-8]</a:t>
            </a:r>
            <a:r>
              <a:rPr lang="ko-KR" altLang="en-US" dirty="0"/>
              <a:t>의 </a:t>
            </a: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을 위한 거리 벡터 값은 다음과 같이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7543800" cy="8848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57688"/>
            <a:ext cx="2449974" cy="18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다음 홉 벡터</a:t>
            </a:r>
            <a:endParaRPr lang="en-US" altLang="ko-KR" dirty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7-10]</a:t>
            </a:r>
            <a:r>
              <a:rPr lang="ko-KR" altLang="en-US" b="0" dirty="0"/>
              <a:t>의 다음 홉 벡터 </a:t>
            </a:r>
            <a:r>
              <a:rPr lang="en-US" altLang="ko-KR" b="0" dirty="0"/>
              <a:t>H(x)</a:t>
            </a:r>
            <a:r>
              <a:rPr lang="ko-KR" altLang="en-US" b="0" dirty="0"/>
              <a:t>는 개별 네트워크까지 패킷을 전송하는 경로에 있는 다음 홉 정보를 관리</a:t>
            </a:r>
            <a:endParaRPr lang="en-US" altLang="ko-KR" b="0" dirty="0"/>
          </a:p>
          <a:p>
            <a:pPr lvl="1"/>
            <a:r>
              <a:rPr lang="ko-KR" altLang="en-US" b="0" dirty="0"/>
              <a:t>보관하는 정보의 수는 전체 네트워크에 속한 네트워크의 개수로</a:t>
            </a:r>
            <a:r>
              <a:rPr lang="en-US" altLang="ko-KR" b="0" dirty="0"/>
              <a:t>, </a:t>
            </a:r>
            <a:r>
              <a:rPr lang="ko-KR" altLang="en-US" b="0" dirty="0"/>
              <a:t>거리 벡터의 경우와 </a:t>
            </a:r>
            <a:r>
              <a:rPr lang="ko-KR" altLang="en-US" dirty="0"/>
              <a:t>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7-8]</a:t>
            </a:r>
            <a:r>
              <a:rPr lang="ko-KR" altLang="en-US" dirty="0"/>
              <a:t>의 </a:t>
            </a: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을 위한 다음 홉 벡터 값은 다음과 같이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94632"/>
            <a:ext cx="8058150" cy="987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9" y="4800600"/>
            <a:ext cx="2643188" cy="17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0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RIP </a:t>
            </a:r>
            <a:r>
              <a:rPr lang="ko-KR" altLang="en-US" dirty="0"/>
              <a:t>프로토콜</a:t>
            </a:r>
          </a:p>
          <a:p>
            <a:pPr lvl="1"/>
            <a:r>
              <a:rPr lang="en-US" altLang="ko-KR" b="0" dirty="0"/>
              <a:t>RIP</a:t>
            </a:r>
            <a:r>
              <a:rPr lang="ko-KR" altLang="en-US" b="0" dirty="0"/>
              <a:t>는 거리 벡터 방식을 사용하는 내부 라우팅 프로토콜 중에서 가장 간단하게 구현된 것</a:t>
            </a:r>
            <a:endParaRPr lang="en-US" altLang="ko-KR" b="0" dirty="0"/>
          </a:p>
          <a:p>
            <a:pPr lvl="1"/>
            <a:r>
              <a:rPr lang="ko-KR" altLang="en-US" b="0" dirty="0"/>
              <a:t>소규모 네트워크 환경에 적합하며</a:t>
            </a:r>
            <a:r>
              <a:rPr lang="en-US" altLang="ko-KR" b="0" dirty="0"/>
              <a:t>, </a:t>
            </a:r>
            <a:r>
              <a:rPr lang="ko-KR" altLang="en-US" b="0" dirty="0"/>
              <a:t>현재 가장 많이 사용하는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프로토콜 중 하나</a:t>
            </a:r>
            <a:endParaRPr lang="en-US" altLang="ko-KR" b="0" dirty="0"/>
          </a:p>
          <a:p>
            <a:pPr lvl="1"/>
            <a:r>
              <a:rPr lang="en-US" altLang="ko-KR" b="0" dirty="0"/>
              <a:t>RIP</a:t>
            </a:r>
            <a:r>
              <a:rPr lang="ko-KR" altLang="en-US" b="0" dirty="0"/>
              <a:t>는 다음과 같은 제한을 두어 개별 거리 정보가 라우팅 테이블에 순차적으로 적용되도록 함 </a:t>
            </a:r>
            <a:endParaRPr lang="en-US" altLang="ko-KR" b="0" dirty="0"/>
          </a:p>
          <a:p>
            <a:pPr lvl="2"/>
            <a:r>
              <a:rPr lang="ko-KR" altLang="en-US" b="0" dirty="0"/>
              <a:t>입력되는 거리 벡터 정보가 새로운 네트워크의 목적지 주소이면 라우팅 테이블에 적용</a:t>
            </a:r>
            <a:endParaRPr lang="en-US" altLang="ko-KR" b="0" dirty="0"/>
          </a:p>
          <a:p>
            <a:pPr lvl="2"/>
            <a:r>
              <a:rPr lang="ko-KR" altLang="en-US" b="0" dirty="0"/>
              <a:t>입력되는 거리 벡터 정보가 기존 정보와 비교해 목적지까지 도착하는 지연이 더 적으면 대체함</a:t>
            </a:r>
          </a:p>
          <a:p>
            <a:pPr lvl="3"/>
            <a:r>
              <a:rPr lang="ko-KR" altLang="en-US" b="0" dirty="0"/>
              <a:t>이전 정보와 홉 수가 같아도 추가 지연 측정을 통해 지연 시간이 적으면 새로운 경로를 선택</a:t>
            </a:r>
            <a:endParaRPr lang="en-US" altLang="ko-KR" b="0" dirty="0"/>
          </a:p>
          <a:p>
            <a:pPr lvl="2"/>
            <a:r>
              <a:rPr lang="ko-KR" altLang="en-US" b="0" dirty="0"/>
              <a:t>임의의 라우터로부터 거리 벡터 정보가 들어왔을 때</a:t>
            </a:r>
            <a:r>
              <a:rPr lang="en-US" altLang="ko-KR" b="0" dirty="0"/>
              <a:t>, </a:t>
            </a:r>
            <a:r>
              <a:rPr lang="ko-KR" altLang="en-US" b="0" dirty="0"/>
              <a:t>라우팅 테이블에 해당 라우터를 다음 홉으로 하는 등록 정보가 있으면 새로운 정보로 수정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7090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7-8]</a:t>
            </a:r>
            <a:r>
              <a:rPr lang="ko-KR" altLang="en-US" b="0" dirty="0"/>
              <a:t>에서 라우터 </a:t>
            </a:r>
            <a:r>
              <a:rPr lang="en-US" altLang="ko-KR" b="0" dirty="0"/>
              <a:t>R1</a:t>
            </a:r>
            <a:r>
              <a:rPr lang="ko-KR" altLang="en-US" b="0" dirty="0"/>
              <a:t>의 라우팅 테이블에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7-1]</a:t>
            </a:r>
            <a:r>
              <a:rPr lang="ko-KR" altLang="en-US" b="0" dirty="0"/>
              <a:t>과 같은 정보가 기록되어 있다고 가정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b="0" dirty="0"/>
              <a:t>라우터 </a:t>
            </a:r>
            <a:r>
              <a:rPr lang="en-US" altLang="ko-KR" b="0" dirty="0"/>
              <a:t>R1</a:t>
            </a:r>
            <a:r>
              <a:rPr lang="ko-KR" altLang="en-US" b="0" dirty="0"/>
              <a:t>과 직접 연결된 주변 라우터 </a:t>
            </a:r>
            <a:r>
              <a:rPr lang="en-US" altLang="ko-KR" b="0" dirty="0"/>
              <a:t>R2, R3, R4, R6</a:t>
            </a:r>
            <a:r>
              <a:rPr lang="ko-KR" altLang="en-US" b="0" dirty="0"/>
              <a:t>으로부터 라우팅 정보가 주기적으로 입력</a:t>
            </a:r>
            <a:endParaRPr lang="en-US" altLang="ko-KR" b="0" dirty="0"/>
          </a:p>
          <a:p>
            <a:pPr lvl="2"/>
            <a:r>
              <a:rPr lang="ko-KR" altLang="en-US" b="0" dirty="0"/>
              <a:t>임의의 시점에 다음의 거리 벡터 정보가 들어온다고 가정해보자</a:t>
            </a:r>
            <a:r>
              <a:rPr lang="en-US" altLang="ko-KR" b="0" dirty="0"/>
              <a:t>. </a:t>
            </a:r>
            <a:r>
              <a:rPr lang="ko-KR" altLang="en-US" b="0" dirty="0"/>
              <a:t>각 값은 순서대로 </a:t>
            </a:r>
            <a:r>
              <a:rPr lang="en-US" altLang="ko-KR" b="0" dirty="0"/>
              <a:t>Net.1, Net.2, Net.3, Net.4, Net.5</a:t>
            </a:r>
            <a:r>
              <a:rPr lang="ko-KR" altLang="en-US" b="0" dirty="0"/>
              <a:t>까지의 거리임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62111"/>
            <a:ext cx="2734105" cy="2162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35" y="5257800"/>
            <a:ext cx="1676299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481415" cy="5518344"/>
          </a:xfrm>
        </p:spPr>
        <p:txBody>
          <a:bodyPr/>
          <a:lstStyle/>
          <a:p>
            <a:pPr lvl="2"/>
            <a:r>
              <a:rPr lang="ko-KR" altLang="en-US" b="0" dirty="0"/>
              <a:t>라우터 </a:t>
            </a:r>
            <a:r>
              <a:rPr lang="en-US" altLang="ko-KR" b="0" dirty="0"/>
              <a:t>R3</a:t>
            </a:r>
            <a:r>
              <a:rPr lang="ko-KR" altLang="en-US" b="0" dirty="0"/>
              <a:t>을 선택했다고 가정하면 새로 수정한 라우터 </a:t>
            </a:r>
            <a:r>
              <a:rPr lang="en-US" altLang="ko-KR" b="0" dirty="0"/>
              <a:t>R1</a:t>
            </a:r>
            <a:r>
              <a:rPr lang="ko-KR" altLang="en-US" b="0" dirty="0"/>
              <a:t>의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테이블은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7-2]</a:t>
            </a:r>
            <a:r>
              <a:rPr lang="ko-KR" altLang="en-US" b="0" dirty="0"/>
              <a:t>와 같음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RIP</a:t>
            </a:r>
            <a:r>
              <a:rPr lang="ko-KR" altLang="en-US" b="0" dirty="0"/>
              <a:t>는 라우터 사이에서 링크 벡터</a:t>
            </a:r>
            <a:r>
              <a:rPr lang="en-US" altLang="ko-KR" b="0" dirty="0"/>
              <a:t>, </a:t>
            </a:r>
            <a:r>
              <a:rPr lang="ko-KR" altLang="en-US" b="0" dirty="0"/>
              <a:t>거리 벡터</a:t>
            </a:r>
            <a:r>
              <a:rPr lang="en-US" altLang="ko-KR" b="0" dirty="0"/>
              <a:t>, </a:t>
            </a:r>
            <a:r>
              <a:rPr lang="ko-KR" altLang="en-US" b="0" dirty="0"/>
              <a:t>다음 홉 벡터 등의 정보를 교환하려고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sz="2600" b="0" dirty="0"/>
              <a:t>7</a:t>
            </a:r>
            <a:r>
              <a:rPr lang="en-US" altLang="ko-KR" b="0" dirty="0"/>
              <a:t>-</a:t>
            </a:r>
            <a:r>
              <a:rPr lang="en-US" altLang="ko-KR" sz="2600" b="0" dirty="0"/>
              <a:t>11</a:t>
            </a:r>
            <a:r>
              <a:rPr lang="en-US" altLang="ko-KR" b="0" dirty="0"/>
              <a:t>]</a:t>
            </a:r>
            <a:r>
              <a:rPr lang="ko-KR" altLang="en-US" b="0" dirty="0"/>
              <a:t>과 같은 패킷 구조를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55792"/>
            <a:ext cx="2438400" cy="1897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5591175" cy="45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9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상태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링크 상태</a:t>
            </a:r>
            <a:r>
              <a:rPr lang="en-US" altLang="ko-KR" b="0" dirty="0"/>
              <a:t> </a:t>
            </a:r>
            <a:r>
              <a:rPr lang="ko-KR" altLang="en-US" b="0" dirty="0"/>
              <a:t>라우팅 프로토콜은 라우터 간의 정보 교환 원리가 거리 벡터 방식과 반대</a:t>
            </a:r>
            <a:endParaRPr lang="en-US" altLang="ko-KR" b="0" dirty="0"/>
          </a:p>
          <a:p>
            <a:pPr lvl="1"/>
            <a:r>
              <a:rPr lang="ko-KR" altLang="en-US" b="0" dirty="0"/>
              <a:t>개별 라우터가 이웃 라우터까지의 거리 정보를 구한 후</a:t>
            </a:r>
            <a:r>
              <a:rPr lang="en-US" altLang="ko-KR" b="0" dirty="0"/>
              <a:t>, </a:t>
            </a:r>
            <a:r>
              <a:rPr lang="ko-KR" altLang="en-US" b="0" dirty="0"/>
              <a:t>이를 네트워크에 연결된 모든 </a:t>
            </a:r>
            <a:r>
              <a:rPr lang="ko-KR" altLang="en-US" b="0" dirty="0" err="1"/>
              <a:t>라우터에</a:t>
            </a:r>
            <a:r>
              <a:rPr lang="ko-KR" altLang="en-US" b="0" dirty="0"/>
              <a:t> 통보</a:t>
            </a:r>
            <a:endParaRPr lang="en-US" altLang="ko-KR" b="0" dirty="0"/>
          </a:p>
          <a:p>
            <a:pPr lvl="1"/>
            <a:r>
              <a:rPr lang="ko-KR" altLang="en-US" dirty="0"/>
              <a:t>링크 상태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프로토콜은 정보 전달을 위해 </a:t>
            </a:r>
            <a:r>
              <a:rPr lang="ko-KR" altLang="en-US" dirty="0" err="1"/>
              <a:t>플러딩</a:t>
            </a:r>
            <a:r>
              <a:rPr lang="en-US" altLang="ko-KR" dirty="0"/>
              <a:t> </a:t>
            </a:r>
            <a:r>
              <a:rPr lang="ko-KR" altLang="en-US" dirty="0"/>
              <a:t>기법을 사용</a:t>
            </a:r>
            <a:endParaRPr lang="en-US" altLang="ko-KR" dirty="0"/>
          </a:p>
          <a:p>
            <a:pPr lvl="1"/>
            <a:r>
              <a:rPr lang="ko-KR" altLang="en-US" b="0" dirty="0"/>
              <a:t>링크 상태 방식을 사용하는 라우팅 프로토콜에는 </a:t>
            </a:r>
            <a:r>
              <a:rPr lang="en-US" altLang="ko-KR" b="0" dirty="0"/>
              <a:t>TCP/IP </a:t>
            </a:r>
            <a:r>
              <a:rPr lang="ko-KR" altLang="en-US" b="0" dirty="0"/>
              <a:t>기반의 인터넷에서 사용하는 </a:t>
            </a:r>
            <a:r>
              <a:rPr lang="en-US" altLang="ko-KR" b="0" dirty="0"/>
              <a:t>OSPF</a:t>
            </a:r>
            <a:r>
              <a:rPr lang="ko-KR" altLang="en-US" b="0" dirty="0"/>
              <a:t>가 있음</a:t>
            </a:r>
            <a:endParaRPr lang="en-US" altLang="ko-KR" b="0" dirty="0"/>
          </a:p>
          <a:p>
            <a:pPr lvl="1"/>
            <a:r>
              <a:rPr lang="ko-KR" altLang="en-US" b="0" dirty="0"/>
              <a:t>링크 상태 라우팅 프로토콜과 거리 벡터 라우팅 프로토콜은 모두 다음과 같은 가정을 전제로 동작</a:t>
            </a:r>
            <a:endParaRPr lang="en-US" altLang="ko-KR" b="0" dirty="0"/>
          </a:p>
          <a:p>
            <a:pPr lvl="2"/>
            <a:r>
              <a:rPr lang="ko-KR" altLang="en-US" b="0" dirty="0"/>
              <a:t>각 라우터는 이웃 라우터의 주소 정보와 함께 이들 라우터까지 패킷을 전송하는 데 필요한 비용 정보를 알고 있으며</a:t>
            </a:r>
            <a:r>
              <a:rPr lang="en-US" altLang="ko-KR" b="0" dirty="0"/>
              <a:t>, </a:t>
            </a:r>
            <a:r>
              <a:rPr lang="ko-KR" altLang="en-US" b="0" dirty="0"/>
              <a:t>이때 비용의 종류는 패킷 전송 지연 등을 비롯해 여러 가지가 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E27F5"/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dirty="0"/>
              <a:t>네트워크 계층의 기능</a:t>
            </a:r>
          </a:p>
          <a:p>
            <a:r>
              <a:rPr lang="en-US" altLang="ko-KR" dirty="0">
                <a:solidFill>
                  <a:srgbClr val="4E27F5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</a:t>
            </a:r>
          </a:p>
          <a:p>
            <a:r>
              <a:rPr lang="en-US" altLang="ko-KR" dirty="0">
                <a:solidFill>
                  <a:srgbClr val="4E27F5"/>
                </a:solidFill>
              </a:rPr>
              <a:t>03</a:t>
            </a:r>
            <a:r>
              <a:rPr lang="en-US" altLang="ko-KR" dirty="0"/>
              <a:t> IP </a:t>
            </a:r>
            <a:r>
              <a:rPr lang="ko-KR" altLang="en-US" dirty="0"/>
              <a:t>프로토콜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ko-KR" altLang="en-US" dirty="0" err="1"/>
              <a:t>라우팅</a:t>
            </a:r>
            <a:r>
              <a:rPr lang="ko-KR" altLang="en-US" dirty="0"/>
              <a:t>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외부 라우팅 프로토콜에서 사용하는 경로 벡터</a:t>
            </a:r>
            <a:r>
              <a:rPr lang="en-US" altLang="ko-KR" b="0" dirty="0"/>
              <a:t> </a:t>
            </a:r>
            <a:r>
              <a:rPr lang="ko-KR" altLang="en-US" b="0" dirty="0"/>
              <a:t>프로토콜은 경로에 관한 거리 정보 값이 필요 없는 방식</a:t>
            </a:r>
            <a:endParaRPr lang="en-US" altLang="ko-KR" b="0" dirty="0"/>
          </a:p>
          <a:p>
            <a:pPr lvl="1"/>
            <a:r>
              <a:rPr lang="ko-KR" altLang="en-US" b="0" dirty="0"/>
              <a:t>경로 벡터 방식은 거리 벡터 방식과 두 가지 면에서 차이</a:t>
            </a:r>
            <a:endParaRPr lang="en-US" altLang="ko-KR" b="0" dirty="0"/>
          </a:p>
          <a:p>
            <a:pPr lvl="2"/>
            <a:r>
              <a:rPr lang="ko-KR" altLang="en-US" b="0" dirty="0"/>
              <a:t>첫째</a:t>
            </a:r>
            <a:r>
              <a:rPr lang="en-US" altLang="ko-KR" b="0" dirty="0"/>
              <a:t>, </a:t>
            </a:r>
            <a:r>
              <a:rPr lang="ko-KR" altLang="en-US" b="0" dirty="0"/>
              <a:t>거리에 대한 처리 과정이 이루어지지 않음</a:t>
            </a:r>
            <a:endParaRPr lang="en-US" altLang="ko-KR" b="0" dirty="0"/>
          </a:p>
          <a:p>
            <a:pPr lvl="2"/>
            <a:r>
              <a:rPr lang="ko-KR" altLang="en-US" b="0" dirty="0"/>
              <a:t>둘째</a:t>
            </a:r>
            <a:r>
              <a:rPr lang="en-US" altLang="ko-KR" b="0" dirty="0"/>
              <a:t>, </a:t>
            </a:r>
            <a:r>
              <a:rPr lang="ko-KR" altLang="en-US" b="0" dirty="0"/>
              <a:t>관리하는 라우팅 정보에는 목적지 네트워크에 도착하기 위한 자율 시스템에 관한 내용만 포함</a:t>
            </a:r>
            <a:endParaRPr lang="en-US" altLang="ko-KR" b="0" dirty="0"/>
          </a:p>
          <a:p>
            <a:pPr lvl="1"/>
            <a:r>
              <a:rPr lang="en-US" altLang="ko-KR" b="0" dirty="0"/>
              <a:t>BGP</a:t>
            </a:r>
            <a:r>
              <a:rPr lang="ko-KR" altLang="en-US" b="0" dirty="0"/>
              <a:t>는 외부 라우팅 프로토콜로</a:t>
            </a:r>
            <a:r>
              <a:rPr lang="en-US" altLang="ko-KR" b="0" dirty="0"/>
              <a:t>, </a:t>
            </a:r>
            <a:r>
              <a:rPr lang="ko-KR" altLang="en-US" b="0" dirty="0"/>
              <a:t>인터넷에서 많이 사용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BGP</a:t>
            </a:r>
            <a:r>
              <a:rPr lang="ko-KR" altLang="en-US" b="0" dirty="0"/>
              <a:t>는 서로 다른 종류의 자율 시스템에서 동작하는 라우터가 라우팅 정보를 교환할 수 있도록 해줌</a:t>
            </a:r>
            <a:r>
              <a:rPr lang="en-US" altLang="ko-KR" b="0" dirty="0"/>
              <a:t>(</a:t>
            </a:r>
            <a:r>
              <a:rPr lang="ko-KR" altLang="en-US" b="0" dirty="0" err="1"/>
              <a:t>게이트웨이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dirty="0"/>
              <a:t>프로토콜에서 제공하는 메시지의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100308"/>
            <a:ext cx="5791200" cy="17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IP </a:t>
            </a:r>
            <a:r>
              <a:rPr lang="ko-KR" altLang="en-US" dirty="0"/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76606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프로토콜의 주요 특징</a:t>
            </a:r>
            <a:endParaRPr lang="en-US" altLang="ko-KR" dirty="0"/>
          </a:p>
          <a:p>
            <a:pPr lvl="1"/>
            <a:r>
              <a:rPr lang="ko-KR" altLang="en-US" b="0" dirty="0" err="1"/>
              <a:t>비연결형</a:t>
            </a:r>
            <a:r>
              <a:rPr lang="ko-KR" altLang="en-US" b="0" dirty="0"/>
              <a:t> 서비스를 제공</a:t>
            </a:r>
            <a:endParaRPr lang="en-US" altLang="ko-KR" b="0" dirty="0"/>
          </a:p>
          <a:p>
            <a:pPr lvl="1"/>
            <a:r>
              <a:rPr lang="ko-KR" altLang="en-US" b="0" dirty="0" err="1"/>
              <a:t>패킷을</a:t>
            </a:r>
            <a:r>
              <a:rPr lang="ko-KR" altLang="en-US" b="0" dirty="0"/>
              <a:t> 분할</a:t>
            </a:r>
            <a:r>
              <a:rPr lang="en-US" altLang="ko-KR" b="0" dirty="0"/>
              <a:t>/</a:t>
            </a:r>
            <a:r>
              <a:rPr lang="ko-KR" altLang="en-US" b="0" dirty="0"/>
              <a:t>병합하는 기능을 수행</a:t>
            </a:r>
            <a:endParaRPr lang="en-US" altLang="ko-KR" b="0" dirty="0"/>
          </a:p>
          <a:p>
            <a:pPr lvl="1"/>
            <a:r>
              <a:rPr lang="ko-KR" altLang="en-US" b="0" dirty="0"/>
              <a:t>데이터 체크섬은 제공하지 않고</a:t>
            </a:r>
            <a:r>
              <a:rPr lang="en-US" altLang="ko-KR" b="0" dirty="0"/>
              <a:t>, </a:t>
            </a:r>
            <a:r>
              <a:rPr lang="ko-KR" altLang="en-US" b="0" dirty="0"/>
              <a:t>헤더 </a:t>
            </a:r>
            <a:r>
              <a:rPr lang="ko-KR" altLang="en-US" b="0" dirty="0" err="1"/>
              <a:t>체크섬만</a:t>
            </a:r>
            <a:r>
              <a:rPr lang="ko-KR" altLang="en-US" b="0" dirty="0"/>
              <a:t> 제공</a:t>
            </a:r>
            <a:endParaRPr lang="en-US" altLang="ko-KR" b="0" dirty="0"/>
          </a:p>
          <a:p>
            <a:pPr lvl="1"/>
            <a:r>
              <a:rPr lang="en-US" altLang="ko-KR" b="0" dirty="0"/>
              <a:t>Best Effort </a:t>
            </a:r>
            <a:r>
              <a:rPr lang="ko-KR" altLang="en-US" b="0" dirty="0"/>
              <a:t>원칙에 따른 전송 기능을 제공</a:t>
            </a:r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20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프로토콜에서 정의된 패킷의 </a:t>
            </a:r>
            <a:r>
              <a:rPr lang="en-US" altLang="ko-KR" b="0" dirty="0"/>
              <a:t>IP </a:t>
            </a:r>
            <a:r>
              <a:rPr lang="ko-KR" altLang="en-US" b="0" dirty="0"/>
              <a:t>헤더</a:t>
            </a:r>
            <a:r>
              <a:rPr lang="ko-KR" altLang="en-US" dirty="0"/>
              <a:t>의 </a:t>
            </a:r>
            <a:r>
              <a:rPr lang="ko-KR" altLang="en-US" b="0" dirty="0"/>
              <a:t>구조</a:t>
            </a:r>
            <a:r>
              <a:rPr lang="en-US" altLang="ko-KR" b="0" dirty="0"/>
              <a:t>(</a:t>
            </a:r>
            <a:r>
              <a:rPr lang="ko-KR" altLang="en-US" b="0" dirty="0"/>
              <a:t>상단의 숫자는 비트 수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597667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DS/ECN</a:t>
            </a:r>
          </a:p>
          <a:p>
            <a:pPr lvl="2"/>
            <a:r>
              <a:rPr lang="en-US" altLang="ko-KR" b="0" dirty="0"/>
              <a:t>DS</a:t>
            </a:r>
            <a:r>
              <a:rPr lang="ko-KR" altLang="en-US" b="0" dirty="0"/>
              <a:t>와 </a:t>
            </a:r>
            <a:r>
              <a:rPr lang="en-US" altLang="ko-KR" b="0" dirty="0"/>
              <a:t>ECN </a:t>
            </a:r>
            <a:r>
              <a:rPr lang="ko-KR" altLang="en-US" b="0" dirty="0"/>
              <a:t>필드가 도입되기 전에는 </a:t>
            </a:r>
            <a:r>
              <a:rPr lang="en-US" altLang="ko-KR" b="0" dirty="0"/>
              <a:t>8</a:t>
            </a:r>
            <a:r>
              <a:rPr lang="ko-KR" altLang="en-US" b="0" dirty="0"/>
              <a:t>비트의 </a:t>
            </a:r>
            <a:r>
              <a:rPr lang="en-US" altLang="ko-KR" b="0" dirty="0"/>
              <a:t>Service Type(DS+ECN) </a:t>
            </a:r>
            <a:r>
              <a:rPr lang="ko-KR" altLang="en-US" b="0" dirty="0"/>
              <a:t>필드로 정의되어 우선순위</a:t>
            </a:r>
            <a:r>
              <a:rPr lang="en-US" altLang="ko-KR" b="0" dirty="0"/>
              <a:t>, </a:t>
            </a:r>
            <a:r>
              <a:rPr lang="ko-KR" altLang="en-US" b="0" dirty="0"/>
              <a:t>지연</a:t>
            </a:r>
            <a:r>
              <a:rPr lang="en-US" altLang="ko-KR" b="0" dirty="0"/>
              <a:t>, </a:t>
            </a:r>
            <a:r>
              <a:rPr lang="ko-KR" altLang="en-US" b="0" dirty="0"/>
              <a:t>전송률</a:t>
            </a:r>
            <a:r>
              <a:rPr lang="en-US" altLang="ko-KR" b="0" dirty="0"/>
              <a:t>, </a:t>
            </a:r>
            <a:r>
              <a:rPr lang="ko-KR" altLang="en-US" b="0" dirty="0"/>
              <a:t>신뢰성 등의 값을 지정할 수 있었음</a:t>
            </a:r>
            <a:endParaRPr lang="en-US" altLang="ko-KR" b="0" dirty="0"/>
          </a:p>
          <a:p>
            <a:pPr lvl="2"/>
            <a:r>
              <a:rPr lang="en-US" altLang="ko-KR" b="0" dirty="0"/>
              <a:t>Service Type </a:t>
            </a:r>
            <a:r>
              <a:rPr lang="ko-KR" altLang="en-US" b="0" dirty="0"/>
              <a:t>필드는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프로토콜이 사용자에게 제공하는 서비스의 품질에 관련된 내용을 표현</a:t>
            </a:r>
            <a:endParaRPr lang="en-US" altLang="ko-KR" b="0" dirty="0"/>
          </a:p>
          <a:p>
            <a:pPr lvl="3"/>
            <a:r>
              <a:rPr lang="ko-KR" altLang="en-US" b="0" dirty="0"/>
              <a:t>각 비트 값의 의미는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7-4]</a:t>
            </a:r>
            <a:r>
              <a:rPr lang="ko-KR" altLang="en-US" dirty="0"/>
              <a:t>와 같음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29000"/>
            <a:ext cx="3695700" cy="28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혼잡 제어를 위한 </a:t>
            </a:r>
            <a:r>
              <a:rPr lang="en-US" altLang="ko-KR" b="0" dirty="0"/>
              <a:t>ECN </a:t>
            </a:r>
            <a:r>
              <a:rPr lang="ko-KR" altLang="en-US" b="0" dirty="0"/>
              <a:t>필드 값의 의미는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7-5]</a:t>
            </a:r>
            <a:r>
              <a:rPr lang="ko-KR" altLang="en-US" b="0" dirty="0"/>
              <a:t>와 같음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DS </a:t>
            </a:r>
            <a:r>
              <a:rPr lang="ko-KR" altLang="en-US" b="0" dirty="0"/>
              <a:t>코드포인트라고도 하는 </a:t>
            </a:r>
            <a:r>
              <a:rPr lang="en-US" altLang="ko-KR" b="0" dirty="0"/>
              <a:t>DS </a:t>
            </a:r>
            <a:r>
              <a:rPr lang="ko-KR" altLang="en-US" b="0" dirty="0"/>
              <a:t>필드 값은 차등 서비스의 기준이 되는 레이블 값으로 </a:t>
            </a:r>
            <a:r>
              <a:rPr lang="en-US" altLang="ko-KR" b="0" dirty="0"/>
              <a:t>64</a:t>
            </a:r>
            <a:r>
              <a:rPr lang="ko-KR" altLang="en-US" b="0" dirty="0"/>
              <a:t>개의 트래픽 클래스를 정의</a:t>
            </a:r>
            <a:endParaRPr lang="en-US" altLang="ko-KR" b="0" dirty="0"/>
          </a:p>
          <a:p>
            <a:pPr lvl="2"/>
            <a:r>
              <a:rPr lang="en-US" altLang="ko-KR" b="0" dirty="0"/>
              <a:t>DS </a:t>
            </a:r>
            <a:r>
              <a:rPr lang="ko-KR" altLang="en-US" b="0" dirty="0"/>
              <a:t>서비스는 비교적 단순한 원리에 의하여 차등화된 서비스를 제공하지만 내부적인 처리 과정은 복잡한 구조에 의하여 이루어짐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600200"/>
            <a:ext cx="6248400" cy="19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32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패킷 분할</a:t>
            </a:r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프로토콜은 상위 계층에서 내려온 전송 데이터가 패킷 하나로 전송하기에 너무 크면 분할해 전송하는 기능을 제공</a:t>
            </a:r>
            <a:endParaRPr lang="en-US" altLang="ko-KR" b="0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분할과 관련된 필드</a:t>
            </a:r>
            <a:endParaRPr lang="en-US" altLang="ko-KR" dirty="0"/>
          </a:p>
          <a:p>
            <a:pPr lvl="2"/>
            <a:r>
              <a:rPr lang="en-US" altLang="ko-KR" dirty="0"/>
              <a:t>Identification(</a:t>
            </a:r>
            <a:r>
              <a:rPr lang="ko-KR" altLang="en-US" dirty="0" err="1"/>
              <a:t>식별자</a:t>
            </a:r>
            <a:r>
              <a:rPr lang="ko-KR" altLang="en-US" dirty="0"/>
              <a:t> 혹은 </a:t>
            </a:r>
            <a:r>
              <a:rPr lang="ko-KR" altLang="en-US" dirty="0" err="1"/>
              <a:t>구분자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DF(Don’t Fragment)</a:t>
            </a:r>
          </a:p>
          <a:p>
            <a:pPr lvl="2"/>
            <a:r>
              <a:rPr lang="en-US" altLang="ko-KR" dirty="0"/>
              <a:t>MF(More Fragment)</a:t>
            </a:r>
          </a:p>
          <a:p>
            <a:pPr lvl="2"/>
            <a:r>
              <a:rPr lang="en-US" altLang="ko-KR" dirty="0"/>
              <a:t>Fragment Offset(</a:t>
            </a:r>
            <a:r>
              <a:rPr lang="ko-KR" altLang="en-US" dirty="0"/>
              <a:t>분할 옵셋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0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주소 관련 필드</a:t>
            </a:r>
          </a:p>
          <a:p>
            <a:pPr lvl="1"/>
            <a:r>
              <a:rPr lang="en-US" altLang="ko-KR" b="0" dirty="0"/>
              <a:t>Source Address</a:t>
            </a:r>
            <a:r>
              <a:rPr lang="ko-KR" altLang="en-US" b="0" dirty="0"/>
              <a:t>는 송신 호스트의 </a:t>
            </a:r>
            <a:r>
              <a:rPr lang="en-US" altLang="ko-KR" b="0" dirty="0"/>
              <a:t>IP </a:t>
            </a:r>
            <a:r>
              <a:rPr lang="ko-KR" altLang="en-US" b="0" dirty="0"/>
              <a:t>주소</a:t>
            </a:r>
            <a:endParaRPr lang="en-US" altLang="ko-KR" b="0" dirty="0"/>
          </a:p>
          <a:p>
            <a:pPr lvl="1"/>
            <a:r>
              <a:rPr lang="en-US" altLang="ko-KR" b="0" dirty="0"/>
              <a:t>Destination Address</a:t>
            </a:r>
            <a:r>
              <a:rPr lang="ko-KR" altLang="en-US" b="0" dirty="0"/>
              <a:t>는 수신 호스트의 </a:t>
            </a:r>
            <a:r>
              <a:rPr lang="en-US" altLang="ko-KR" b="0" dirty="0"/>
              <a:t>IP </a:t>
            </a:r>
            <a:r>
              <a:rPr lang="ko-KR" altLang="en-US" b="0" dirty="0"/>
              <a:t>주소</a:t>
            </a:r>
            <a:endParaRPr lang="en-US" altLang="ko-KR" b="0" dirty="0"/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주소 체계는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7-13]</a:t>
            </a:r>
            <a:r>
              <a:rPr lang="ko-KR" altLang="en-US" b="0" dirty="0"/>
              <a:t>과 같이 크게 다섯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22033"/>
            <a:ext cx="4995863" cy="39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1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클래스 </a:t>
            </a:r>
            <a:r>
              <a:rPr lang="en-US" altLang="ko-KR" b="0" dirty="0"/>
              <a:t>A, B, C</a:t>
            </a:r>
            <a:r>
              <a:rPr lang="ko-KR" altLang="en-US" b="0" dirty="0"/>
              <a:t>는 </a:t>
            </a:r>
            <a:r>
              <a:rPr lang="ko-KR" altLang="en-US" b="0" dirty="0" err="1"/>
              <a:t>유니캐스팅에서</a:t>
            </a:r>
            <a:r>
              <a:rPr lang="ko-KR" altLang="en-US" b="0" dirty="0"/>
              <a:t> 이용하고</a:t>
            </a:r>
            <a:r>
              <a:rPr lang="en-US" altLang="ko-KR" b="0" dirty="0"/>
              <a:t>, </a:t>
            </a:r>
            <a:r>
              <a:rPr lang="ko-KR" altLang="en-US" b="0" dirty="0"/>
              <a:t>클래스 </a:t>
            </a:r>
            <a:r>
              <a:rPr lang="en-US" altLang="ko-KR" b="0" dirty="0"/>
              <a:t>D</a:t>
            </a:r>
            <a:r>
              <a:rPr lang="ko-KR" altLang="en-US" b="0" dirty="0"/>
              <a:t>는 멀티캐스팅에서 이용</a:t>
            </a:r>
            <a:endParaRPr lang="en-US" altLang="ko-KR" b="0" dirty="0"/>
          </a:p>
          <a:p>
            <a:pPr lvl="2"/>
            <a:r>
              <a:rPr lang="ko-KR" altLang="en-US" b="0" dirty="0"/>
              <a:t>클래스 </a:t>
            </a:r>
            <a:r>
              <a:rPr lang="en-US" altLang="ko-KR" b="0" dirty="0"/>
              <a:t>E</a:t>
            </a:r>
            <a:r>
              <a:rPr lang="ko-KR" altLang="en-US" b="0" dirty="0"/>
              <a:t>는 향후 새로운 응용 환경을 위하여 잠정적으로 예약된 클래스</a:t>
            </a:r>
            <a:endParaRPr lang="en-US" altLang="ko-KR" b="0" dirty="0"/>
          </a:p>
          <a:p>
            <a:pPr lvl="2"/>
            <a:r>
              <a:rPr lang="ko-KR" altLang="en-US" b="0" dirty="0"/>
              <a:t>클래스 </a:t>
            </a:r>
            <a:r>
              <a:rPr lang="en-US" altLang="ko-KR" b="0" dirty="0"/>
              <a:t>A, B, C</a:t>
            </a:r>
            <a:r>
              <a:rPr lang="ko-KR" altLang="en-US" b="0" dirty="0"/>
              <a:t>는 주소를 </a:t>
            </a:r>
            <a:r>
              <a:rPr lang="en-US" altLang="ko-KR" b="0" dirty="0"/>
              <a:t>network</a:t>
            </a:r>
            <a:r>
              <a:rPr lang="ko-KR" altLang="en-US" b="0" dirty="0"/>
              <a:t>와 </a:t>
            </a:r>
            <a:r>
              <a:rPr lang="en-US" altLang="ko-KR" b="0" dirty="0"/>
              <a:t>host </a:t>
            </a:r>
            <a:r>
              <a:rPr lang="ko-KR" altLang="en-US" b="0" dirty="0"/>
              <a:t>필드로 구분해 관리함으로써</a:t>
            </a:r>
            <a:r>
              <a:rPr lang="en-US" altLang="ko-KR" b="0" dirty="0"/>
              <a:t>, </a:t>
            </a:r>
            <a:r>
              <a:rPr lang="ko-KR" altLang="en-US" b="0" dirty="0" err="1"/>
              <a:t>클래스별로</a:t>
            </a:r>
            <a:r>
              <a:rPr lang="ko-KR" altLang="en-US" b="0" dirty="0"/>
              <a:t> 네트워크 크기에 따라 주소 관리를 다르게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7-6]</a:t>
            </a:r>
            <a:r>
              <a:rPr lang="ko-KR" altLang="en-US" b="0" dirty="0"/>
              <a:t>과 같은 </a:t>
            </a:r>
            <a:r>
              <a:rPr lang="en-US" altLang="ko-KR" b="0" dirty="0"/>
              <a:t>IP </a:t>
            </a:r>
            <a:r>
              <a:rPr lang="ko-KR" altLang="en-US" b="0" dirty="0"/>
              <a:t>주소 값의 정보만으로 이 주소가 속한 클래스를 알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3850985"/>
            <a:ext cx="4748213" cy="25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IP </a:t>
            </a:r>
            <a:r>
              <a:rPr lang="ko-KR" altLang="en-US" dirty="0"/>
              <a:t>헤더 구조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044015" cy="5518344"/>
          </a:xfrm>
        </p:spPr>
        <p:txBody>
          <a:bodyPr/>
          <a:lstStyle/>
          <a:p>
            <a:r>
              <a:rPr lang="ko-KR" altLang="en-US" dirty="0"/>
              <a:t>기타 필드</a:t>
            </a:r>
            <a:endParaRPr lang="en-US" altLang="ko-KR" dirty="0"/>
          </a:p>
          <a:p>
            <a:pPr lvl="1"/>
            <a:r>
              <a:rPr lang="en-US" altLang="ko-KR" b="0" dirty="0"/>
              <a:t>IP </a:t>
            </a:r>
            <a:r>
              <a:rPr lang="ko-KR" altLang="en-US" b="0" dirty="0"/>
              <a:t>프로토콜에서는 다음과 같은 다양한 필드를 정의</a:t>
            </a:r>
            <a:endParaRPr lang="en-US" altLang="ko-KR" b="0" dirty="0"/>
          </a:p>
          <a:p>
            <a:pPr lvl="2"/>
            <a:r>
              <a:rPr lang="en-US" altLang="ko-KR" dirty="0"/>
              <a:t>Version Number(</a:t>
            </a:r>
            <a:r>
              <a:rPr lang="ko-KR" altLang="en-US" dirty="0"/>
              <a:t>버전 번호</a:t>
            </a:r>
            <a:r>
              <a:rPr lang="en-US" altLang="ko-KR" dirty="0"/>
              <a:t>), Header Length(</a:t>
            </a:r>
            <a:r>
              <a:rPr lang="ko-KR" altLang="en-US" dirty="0"/>
              <a:t>헤더 길이</a:t>
            </a:r>
            <a:r>
              <a:rPr lang="en-US" altLang="ko-KR" dirty="0"/>
              <a:t>), Packet Length(</a:t>
            </a:r>
            <a:r>
              <a:rPr lang="ko-KR" altLang="en-US" dirty="0" err="1"/>
              <a:t>패킷</a:t>
            </a:r>
            <a:r>
              <a:rPr lang="ko-KR" altLang="en-US" dirty="0"/>
              <a:t> 길이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Time To Live(</a:t>
            </a:r>
            <a:r>
              <a:rPr lang="ko-KR" altLang="en-US" dirty="0"/>
              <a:t>생존 시간</a:t>
            </a:r>
            <a:r>
              <a:rPr lang="en-US" altLang="ko-KR" dirty="0"/>
              <a:t>), Transport(</a:t>
            </a:r>
            <a:r>
              <a:rPr lang="ko-KR" altLang="en-US" dirty="0"/>
              <a:t>전송 프로토콜</a:t>
            </a:r>
            <a:r>
              <a:rPr lang="en-US" altLang="ko-KR" dirty="0"/>
              <a:t>), Header Checksum(</a:t>
            </a:r>
            <a:r>
              <a:rPr lang="ko-KR" altLang="en-US" dirty="0"/>
              <a:t>헤더 </a:t>
            </a:r>
            <a:r>
              <a:rPr lang="ko-KR" altLang="en-US" dirty="0" err="1"/>
              <a:t>체크섬</a:t>
            </a:r>
            <a:r>
              <a:rPr lang="en-US" altLang="ko-KR" dirty="0"/>
              <a:t>), Options(</a:t>
            </a:r>
            <a:r>
              <a:rPr lang="ko-KR" altLang="en-US" dirty="0"/>
              <a:t>옵션</a:t>
            </a:r>
            <a:r>
              <a:rPr lang="en-US" altLang="ko-KR" dirty="0"/>
              <a:t>), P adding(</a:t>
            </a:r>
            <a:r>
              <a:rPr lang="ko-KR" altLang="en-US" dirty="0" err="1"/>
              <a:t>패딩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505200"/>
            <a:ext cx="43762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네트워크 계층의 기능</a:t>
            </a:r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분할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분할의 필요성</a:t>
            </a:r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7-15]</a:t>
            </a:r>
            <a:r>
              <a:rPr lang="ko-KR" altLang="en-US" dirty="0"/>
              <a:t>는 </a:t>
            </a:r>
            <a:r>
              <a:rPr lang="ko-KR" altLang="en-US" dirty="0" err="1"/>
              <a:t>패킷</a:t>
            </a:r>
            <a:r>
              <a:rPr lang="ko-KR" altLang="en-US" dirty="0"/>
              <a:t> 분할의 필요성을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2" y="2133600"/>
            <a:ext cx="73005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5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분할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분할의 예</a:t>
            </a:r>
          </a:p>
          <a:p>
            <a:pPr marL="447675" lvl="2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7-16]</a:t>
            </a:r>
            <a:r>
              <a:rPr lang="ko-KR" altLang="en-US" b="0" dirty="0"/>
              <a:t>은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프로토콜의 패킷 분할 과정의 예</a:t>
            </a:r>
            <a:endParaRPr lang="en-US" altLang="ko-KR" b="0" dirty="0"/>
          </a:p>
          <a:p>
            <a:pPr marL="628650" lvl="3" indent="0">
              <a:buNone/>
            </a:pPr>
            <a:r>
              <a:rPr lang="en-US" altLang="ko-KR" b="0" dirty="0"/>
              <a:t>IP </a:t>
            </a:r>
            <a:r>
              <a:rPr lang="ko-KR" altLang="en-US" b="0" dirty="0"/>
              <a:t>헤더를 제외한 전송데이터의 크기는 </a:t>
            </a:r>
            <a:r>
              <a:rPr lang="en-US" altLang="ko-KR" b="0" dirty="0"/>
              <a:t>380</a:t>
            </a:r>
            <a:r>
              <a:rPr lang="ko-KR" altLang="en-US" b="0" dirty="0"/>
              <a:t>바이트이고</a:t>
            </a:r>
            <a:r>
              <a:rPr lang="en-US" altLang="ko-KR" b="0" dirty="0"/>
              <a:t>, </a:t>
            </a:r>
            <a:r>
              <a:rPr lang="ko-KR" altLang="en-US" b="0" dirty="0" err="1"/>
              <a:t>패킷은</a:t>
            </a:r>
            <a:r>
              <a:rPr lang="ko-KR" altLang="en-US" b="0" dirty="0"/>
              <a:t> 최대 크기가 </a:t>
            </a:r>
            <a:r>
              <a:rPr lang="en-US" altLang="ko-KR" b="0" dirty="0"/>
              <a:t>128</a:t>
            </a:r>
            <a:r>
              <a:rPr lang="ko-KR" altLang="en-US" b="0" dirty="0"/>
              <a:t>바이트라고 가정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5812776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34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/>
              <a:t>프로토콜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501215" cy="5518344"/>
          </a:xfrm>
        </p:spPr>
        <p:txBody>
          <a:bodyPr/>
          <a:lstStyle/>
          <a:p>
            <a:pPr lvl="2"/>
            <a:r>
              <a:rPr lang="ko-KR" altLang="en-US" b="0" dirty="0"/>
              <a:t>특정 네트워크를 관리하는 네트워크 관리자는 개별 호스트들에 수동으로 고정 </a:t>
            </a:r>
            <a:r>
              <a:rPr lang="en-US" altLang="ko-KR" b="0" dirty="0"/>
              <a:t>IP </a:t>
            </a:r>
            <a:r>
              <a:rPr lang="ko-KR" altLang="en-US" b="0" dirty="0"/>
              <a:t>주소를 할당할 수 있음</a:t>
            </a:r>
            <a:endParaRPr lang="en-US" altLang="ko-KR" b="0" dirty="0"/>
          </a:p>
          <a:p>
            <a:pPr lvl="2"/>
            <a:r>
              <a:rPr lang="ko-KR" altLang="en-US" b="0" dirty="0"/>
              <a:t>그러나 </a:t>
            </a:r>
            <a:r>
              <a:rPr lang="en-US" altLang="ko-KR" b="0" dirty="0"/>
              <a:t>IP </a:t>
            </a:r>
            <a:r>
              <a:rPr lang="ko-KR" altLang="en-US" b="0" dirty="0"/>
              <a:t>주소 부족 등의 사유로 </a:t>
            </a:r>
            <a:r>
              <a:rPr lang="en-US" altLang="ko-KR" b="0" dirty="0"/>
              <a:t>DHCP</a:t>
            </a:r>
            <a:r>
              <a:rPr lang="ko-KR" altLang="en-US" b="0" dirty="0"/>
              <a:t>를 사용해 자동으로 할당할 수도 있음</a:t>
            </a:r>
            <a:endParaRPr lang="en-US" altLang="ko-KR" b="0" dirty="0"/>
          </a:p>
          <a:p>
            <a:pPr lvl="2"/>
            <a:r>
              <a:rPr lang="ko-KR" altLang="en-US" b="0" dirty="0"/>
              <a:t>자동으로 할당 가능한 </a:t>
            </a:r>
            <a:r>
              <a:rPr lang="en-US" altLang="ko-KR" b="0" dirty="0"/>
              <a:t>IP </a:t>
            </a:r>
            <a:r>
              <a:rPr lang="ko-KR" altLang="en-US" b="0" dirty="0"/>
              <a:t>주소는 </a:t>
            </a:r>
            <a:r>
              <a:rPr lang="en-US" altLang="ko-KR" b="0" dirty="0"/>
              <a:t>DHCP </a:t>
            </a:r>
            <a:r>
              <a:rPr lang="ko-KR" altLang="en-US" b="0" dirty="0"/>
              <a:t>서버가 관리하는 풀에 저장되어 관리되며</a:t>
            </a:r>
            <a:r>
              <a:rPr lang="en-US" altLang="ko-KR" b="0" dirty="0"/>
              <a:t>, </a:t>
            </a:r>
            <a:r>
              <a:rPr lang="ko-KR" altLang="en-US" b="0" dirty="0"/>
              <a:t>클라이언트로부터 </a:t>
            </a:r>
            <a:r>
              <a:rPr lang="en-US" altLang="ko-KR" b="0" dirty="0"/>
              <a:t>IP </a:t>
            </a:r>
            <a:r>
              <a:rPr lang="ko-KR" altLang="en-US" b="0" dirty="0"/>
              <a:t>주소 요청이 오면 풀에서 하나의 </a:t>
            </a:r>
            <a:r>
              <a:rPr lang="en-US" altLang="ko-KR" b="0" dirty="0"/>
              <a:t>IP </a:t>
            </a:r>
            <a:r>
              <a:rPr lang="ko-KR" altLang="en-US" b="0" dirty="0"/>
              <a:t>주소를 할당함</a:t>
            </a:r>
            <a:endParaRPr lang="en-US" altLang="ko-KR" b="0" dirty="0"/>
          </a:p>
          <a:p>
            <a:pPr lvl="2"/>
            <a:r>
              <a:rPr lang="ko-KR" altLang="en-US" b="0" dirty="0"/>
              <a:t>이후 사용이 끝나면 다시 </a:t>
            </a:r>
            <a:r>
              <a:rPr lang="en-US" altLang="ko-KR" b="0" dirty="0"/>
              <a:t>IP </a:t>
            </a:r>
            <a:r>
              <a:rPr lang="ko-KR" altLang="en-US" b="0" dirty="0"/>
              <a:t>주소 풀로 반환되어 다른 호스트가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206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/>
              <a:t>프로토콜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r>
              <a:rPr lang="en-US" altLang="ko-KR" dirty="0"/>
              <a:t>DHCP </a:t>
            </a:r>
            <a:r>
              <a:rPr lang="ko-KR" altLang="en-US" dirty="0"/>
              <a:t>메시지</a:t>
            </a:r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주소를 원하는 클라이언트는 </a:t>
            </a:r>
            <a:r>
              <a:rPr lang="en-US" altLang="ko-KR" b="0" dirty="0"/>
              <a:t>DHCP </a:t>
            </a:r>
            <a:r>
              <a:rPr lang="ko-KR" altLang="en-US" b="0" dirty="0"/>
              <a:t>서버에 요청 메시지를 전송하고</a:t>
            </a:r>
            <a:r>
              <a:rPr lang="en-US" altLang="ko-KR" b="0" dirty="0"/>
              <a:t>, </a:t>
            </a:r>
            <a:r>
              <a:rPr lang="ko-KR" altLang="en-US" b="0" dirty="0"/>
              <a:t>서버는 이에 대한 응답 메시지를 회신</a:t>
            </a:r>
            <a:endParaRPr lang="en-US" altLang="ko-KR" b="0" dirty="0"/>
          </a:p>
          <a:p>
            <a:pPr marL="628650" lvl="3" indent="0">
              <a:buNone/>
            </a:pPr>
            <a:r>
              <a:rPr lang="en-US" altLang="ko-KR" b="0" dirty="0"/>
              <a:t>DHCP </a:t>
            </a:r>
            <a:r>
              <a:rPr lang="ko-KR" altLang="en-US" b="0" dirty="0"/>
              <a:t>메시지의 형식은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7-17]</a:t>
            </a:r>
            <a:r>
              <a:rPr lang="ko-KR" altLang="en-US" b="0" dirty="0"/>
              <a:t>과 같음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94394"/>
            <a:ext cx="5181600" cy="40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/>
              <a:t>프로토콜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None/>
            </a:pPr>
            <a:r>
              <a:rPr lang="en-US" altLang="ko-KR" b="0" dirty="0"/>
              <a:t>DHCP </a:t>
            </a:r>
            <a:r>
              <a:rPr lang="ko-KR" altLang="en-US" b="0" dirty="0"/>
              <a:t>메시지를 사용해 클라이언트가 </a:t>
            </a:r>
            <a:r>
              <a:rPr lang="en-US" altLang="ko-KR" b="0" dirty="0"/>
              <a:t>DHCP </a:t>
            </a:r>
            <a:r>
              <a:rPr lang="ko-KR" altLang="en-US" b="0" dirty="0"/>
              <a:t>서버로부터 </a:t>
            </a:r>
            <a:r>
              <a:rPr lang="en-US" altLang="ko-KR" b="0" dirty="0"/>
              <a:t>IP </a:t>
            </a:r>
            <a:r>
              <a:rPr lang="ko-KR" altLang="en-US" b="0" dirty="0"/>
              <a:t>주소를 얻는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45508"/>
            <a:ext cx="6032046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13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DHCP </a:t>
            </a:r>
            <a:r>
              <a:rPr lang="ko-KR" altLang="en-US" dirty="0"/>
              <a:t>프로토콜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47675" lvl="2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7-18]</a:t>
            </a:r>
            <a:r>
              <a:rPr lang="ko-KR" altLang="en-US" b="0" dirty="0"/>
              <a:t>의 </a:t>
            </a:r>
            <a:r>
              <a:rPr lang="en-US" altLang="ko-KR" b="0" dirty="0"/>
              <a:t>DHCP </a:t>
            </a:r>
            <a:r>
              <a:rPr lang="ko-KR" altLang="en-US" b="0" dirty="0"/>
              <a:t>메시지가 </a:t>
            </a:r>
            <a:r>
              <a:rPr lang="en-US" altLang="ko-KR" b="0" dirty="0"/>
              <a:t>UDP</a:t>
            </a:r>
            <a:r>
              <a:rPr lang="ko-KR" altLang="en-US" b="0" dirty="0"/>
              <a:t>와 </a:t>
            </a:r>
            <a:r>
              <a:rPr lang="en-US" altLang="ko-KR" b="0" dirty="0"/>
              <a:t>IP </a:t>
            </a:r>
            <a:r>
              <a:rPr lang="ko-KR" altLang="en-US" b="0" dirty="0"/>
              <a:t>프로토콜로 캡슐화되어 전송되는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89" y="1600200"/>
            <a:ext cx="589011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8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계층의 주요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네트워크 계층의 기본 기능</a:t>
            </a:r>
            <a:endParaRPr lang="en-US" altLang="ko-KR" dirty="0"/>
          </a:p>
          <a:p>
            <a:pPr lvl="1"/>
            <a:r>
              <a:rPr lang="ko-KR" altLang="en-US" b="0" dirty="0" err="1"/>
              <a:t>라우팅</a:t>
            </a:r>
            <a:r>
              <a:rPr lang="ko-KR" altLang="en-US" b="0" dirty="0"/>
              <a:t> </a:t>
            </a:r>
            <a:r>
              <a:rPr lang="en-US" altLang="ko-KR" b="0" dirty="0"/>
              <a:t>: </a:t>
            </a:r>
            <a:r>
              <a:rPr lang="ko-KR" altLang="en-US" dirty="0"/>
              <a:t>송수신 호스트 사이의 </a:t>
            </a:r>
            <a:r>
              <a:rPr lang="ko-KR" altLang="en-US" dirty="0" err="1"/>
              <a:t>패킷</a:t>
            </a:r>
            <a:r>
              <a:rPr lang="ko-KR" altLang="en-US" dirty="0"/>
              <a:t> 전달 경로를 선택</a:t>
            </a:r>
            <a:endParaRPr lang="en-US" altLang="ko-KR" b="0" dirty="0"/>
          </a:p>
          <a:p>
            <a:pPr lvl="1"/>
            <a:r>
              <a:rPr lang="ko-KR" altLang="en-US" dirty="0"/>
              <a:t>혼잡 제어 </a:t>
            </a:r>
            <a:r>
              <a:rPr lang="en-US" altLang="ko-KR" dirty="0"/>
              <a:t>: </a:t>
            </a:r>
            <a:r>
              <a:rPr lang="ko-KR" altLang="en-US" b="0" dirty="0"/>
              <a:t>네트워크의 특정 지역에 트래픽이 몰리는 현상</a:t>
            </a:r>
            <a:r>
              <a:rPr lang="en-US" altLang="ko-KR" b="0" dirty="0"/>
              <a:t>(</a:t>
            </a:r>
            <a:r>
              <a:rPr lang="ko-KR" altLang="en-US" b="0" dirty="0"/>
              <a:t>혼잡</a:t>
            </a:r>
            <a:r>
              <a:rPr lang="en-US" altLang="ko-KR" b="0" dirty="0"/>
              <a:t>)</a:t>
            </a:r>
            <a:r>
              <a:rPr lang="ko-KR" altLang="en-US" b="0" dirty="0"/>
              <a:t>을 다룸</a:t>
            </a:r>
            <a:endParaRPr lang="en-US" altLang="ko-KR" b="0" dirty="0"/>
          </a:p>
          <a:p>
            <a:pPr lvl="1"/>
            <a:r>
              <a:rPr lang="ko-KR" altLang="en-US" dirty="0" err="1"/>
              <a:t>패킷의</a:t>
            </a:r>
            <a:r>
              <a:rPr lang="ko-KR" altLang="en-US" dirty="0"/>
              <a:t> 분할과 병합</a:t>
            </a:r>
            <a:endParaRPr lang="en-US" altLang="ko-KR" b="0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분할 </a:t>
            </a:r>
            <a:r>
              <a:rPr lang="en-US" altLang="ko-KR" dirty="0"/>
              <a:t>: </a:t>
            </a:r>
            <a:r>
              <a:rPr lang="ko-KR" altLang="en-US" b="0" dirty="0"/>
              <a:t>큰 데이터를 여러 </a:t>
            </a:r>
            <a:r>
              <a:rPr lang="ko-KR" altLang="en-US" b="0" dirty="0" err="1"/>
              <a:t>패킷으로</a:t>
            </a:r>
            <a:r>
              <a:rPr lang="ko-KR" altLang="en-US" b="0" dirty="0"/>
              <a:t> 나누는 과정</a:t>
            </a:r>
            <a:endParaRPr lang="en-US" altLang="ko-KR" b="0" dirty="0"/>
          </a:p>
          <a:p>
            <a:pPr lvl="2"/>
            <a:r>
              <a:rPr lang="ko-KR" altLang="en-US" dirty="0"/>
              <a:t>병합 </a:t>
            </a:r>
            <a:r>
              <a:rPr lang="en-US" altLang="ko-KR" dirty="0"/>
              <a:t>: </a:t>
            </a:r>
            <a:r>
              <a:rPr lang="ko-KR" altLang="en-US" b="0" dirty="0"/>
              <a:t>목적지에서 분할된 패킷을 다시 모으는 과정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연결형</a:t>
            </a:r>
            <a:r>
              <a:rPr lang="ko-KR" altLang="en-US" dirty="0"/>
              <a:t> 서비스와 </a:t>
            </a:r>
            <a:r>
              <a:rPr lang="ko-KR" altLang="en-US" dirty="0" err="1"/>
              <a:t>비연결형</a:t>
            </a:r>
            <a:r>
              <a:rPr lang="ko-KR" altLang="en-US" dirty="0"/>
              <a:t> 서비스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네트워크 계층이 전송 계층에 제공하는 서비스</a:t>
            </a:r>
            <a:endParaRPr lang="en-US" altLang="ko-KR" b="0" dirty="0"/>
          </a:p>
          <a:p>
            <a:pPr lvl="2"/>
            <a:r>
              <a:rPr lang="ko-KR" altLang="en-US" b="0" dirty="0"/>
              <a:t>①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전송하기 전에 송수신 호스트 사이에 연결을 설정하는 </a:t>
            </a:r>
            <a:r>
              <a:rPr lang="ko-KR" altLang="en-US" b="0" dirty="0" err="1"/>
              <a:t>연결형</a:t>
            </a:r>
            <a:r>
              <a:rPr lang="ko-KR" altLang="en-US" b="0" dirty="0"/>
              <a:t> 서비스</a:t>
            </a:r>
            <a:endParaRPr lang="en-US" altLang="ko-KR" b="0" dirty="0"/>
          </a:p>
          <a:p>
            <a:pPr lvl="2"/>
            <a:r>
              <a:rPr lang="ko-KR" altLang="en-US" b="0" dirty="0"/>
              <a:t>② 연결 설정 없이 데이터를 패킷 단위로 전송하는 </a:t>
            </a:r>
            <a:r>
              <a:rPr lang="ko-KR" altLang="en-US" b="0" dirty="0" err="1"/>
              <a:t>비연결형</a:t>
            </a:r>
            <a:r>
              <a:rPr lang="ko-KR" altLang="en-US" b="0" dirty="0"/>
              <a:t> 서비스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5844407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연결형</a:t>
            </a:r>
            <a:r>
              <a:rPr lang="ko-KR" altLang="en-US" dirty="0"/>
              <a:t> 서비스와 </a:t>
            </a:r>
            <a:r>
              <a:rPr lang="ko-KR" altLang="en-US" dirty="0" err="1"/>
              <a:t>비연결형</a:t>
            </a:r>
            <a:r>
              <a:rPr lang="ko-KR" altLang="en-US" dirty="0"/>
              <a:t> 서비스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비연결형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b="0" dirty="0"/>
              <a:t>패킷의 전달 순서</a:t>
            </a:r>
            <a:r>
              <a:rPr lang="en-US" altLang="ko-KR" b="0" dirty="0"/>
              <a:t>, </a:t>
            </a:r>
            <a:r>
              <a:rPr lang="ko-KR" altLang="en-US" b="0" dirty="0"/>
              <a:t>패킷 분실 여부 등에서 </a:t>
            </a:r>
            <a:r>
              <a:rPr lang="ko-KR" altLang="en-US" b="0" dirty="0" err="1"/>
              <a:t>연결형</a:t>
            </a:r>
            <a:r>
              <a:rPr lang="ko-KR" altLang="en-US" b="0" dirty="0"/>
              <a:t> 서비스보다 신뢰성이 떨어지는 전송 방식</a:t>
            </a:r>
            <a:endParaRPr lang="en-US" altLang="ko-KR" b="0" dirty="0"/>
          </a:p>
          <a:p>
            <a:pPr lvl="1"/>
            <a:r>
              <a:rPr lang="ko-KR" altLang="en-US" b="0" dirty="0"/>
              <a:t>비연결형 서비스를 이용해 패킷을 전송하면 패킷이 서로 다른 경로를 통해 수신 호스트로 전달되기 때문에 패킷이 도착하는 순서가 일정하지 않을 수 있음</a:t>
            </a:r>
            <a:endParaRPr lang="en-US" altLang="ko-KR" b="0" dirty="0"/>
          </a:p>
          <a:p>
            <a:pPr lvl="1"/>
            <a:r>
              <a:rPr lang="ko-KR" altLang="en-US" b="0" dirty="0"/>
              <a:t>인터넷 환경에서 네트워크 계층의 기능을 지원하는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프로토콜은 비연결형 서비스의 대표적인 예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연결형 서비스</a:t>
            </a:r>
          </a:p>
          <a:p>
            <a:pPr lvl="1"/>
            <a:r>
              <a:rPr lang="ko-KR" altLang="en-US" b="0" dirty="0"/>
              <a:t>상대적으로 신뢰성이 높은 서비스로</a:t>
            </a:r>
            <a:r>
              <a:rPr lang="en-US" altLang="ko-KR" b="0" dirty="0"/>
              <a:t>, </a:t>
            </a:r>
            <a:r>
              <a:rPr lang="ko-KR" altLang="en-US" b="0" dirty="0" err="1"/>
              <a:t>패킷을</a:t>
            </a:r>
            <a:r>
              <a:rPr lang="ko-KR" altLang="en-US" b="0" dirty="0"/>
              <a:t> 전송하기 전에 연결을 미리 설정하여 송신하는 방식</a:t>
            </a:r>
            <a:endParaRPr lang="en-US" altLang="ko-KR" b="0" dirty="0"/>
          </a:p>
          <a:p>
            <a:pPr lvl="1"/>
            <a:r>
              <a:rPr lang="ko-KR" altLang="en-US" b="0" dirty="0" err="1"/>
              <a:t>비연결형</a:t>
            </a:r>
            <a:r>
              <a:rPr lang="ko-KR" altLang="en-US" b="0" dirty="0"/>
              <a:t> 서비스와 달리 전달되는 </a:t>
            </a:r>
            <a:r>
              <a:rPr lang="ko-KR" altLang="en-US" b="0" dirty="0" err="1"/>
              <a:t>패킷들이</a:t>
            </a:r>
            <a:r>
              <a:rPr lang="ko-KR" altLang="en-US" b="0" dirty="0"/>
              <a:t> 모두 동일한 경로를 이용하기 때문에 목적지에 도착하는 패킷의 순서가 송신된 순서와 동일하다는 특성이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74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패킷의</a:t>
            </a:r>
            <a:r>
              <a:rPr lang="ko-KR" altLang="en-US" dirty="0"/>
              <a:t> 전송 경로를 지정</a:t>
            </a:r>
            <a:endParaRPr lang="en-US" altLang="ko-KR" b="0" dirty="0"/>
          </a:p>
          <a:p>
            <a:pPr lvl="1"/>
            <a:r>
              <a:rPr lang="ko-KR" altLang="en-US" b="0" dirty="0" err="1"/>
              <a:t>라우터의</a:t>
            </a:r>
            <a:r>
              <a:rPr lang="ko-KR" altLang="en-US" b="0" dirty="0"/>
              <a:t> 주요 기능은 입력된 패킷을 어느 출력 경로를 통해 다음 라우터로 전달해야 가장 효과적인지 결정하는 것</a:t>
            </a:r>
            <a:endParaRPr lang="en-US" altLang="ko-KR" b="0" dirty="0"/>
          </a:p>
          <a:p>
            <a:pPr lvl="1"/>
            <a:r>
              <a:rPr lang="ko-KR" altLang="en-US" b="0" dirty="0"/>
              <a:t>패킷의 전송 경로를 결정할 때는 고려할 사항이 많은데</a:t>
            </a:r>
            <a:r>
              <a:rPr lang="en-US" altLang="ko-KR" b="0" dirty="0"/>
              <a:t>, </a:t>
            </a:r>
            <a:r>
              <a:rPr lang="ko-KR" altLang="en-US" b="0" dirty="0"/>
              <a:t>특정 패킷을 우선 처리하려고 다른 </a:t>
            </a:r>
            <a:r>
              <a:rPr lang="ko-KR" altLang="en-US" b="0" dirty="0" err="1"/>
              <a:t>패킷들에</a:t>
            </a:r>
            <a:r>
              <a:rPr lang="ko-KR" altLang="en-US" b="0" dirty="0"/>
              <a:t> 손해를 입히지 않는 정책도 이 중 하나</a:t>
            </a:r>
            <a:endParaRPr lang="en-US" altLang="ko-KR" b="0" dirty="0"/>
          </a:p>
          <a:p>
            <a:pPr lvl="2"/>
            <a:r>
              <a:rPr lang="ko-KR" altLang="en-US" b="0" dirty="0"/>
              <a:t>이 정책은 모든 전송 패킷에 대해 </a:t>
            </a:r>
            <a:r>
              <a:rPr lang="ko-KR" altLang="en-US" b="0" dirty="0" err="1"/>
              <a:t>라우팅</a:t>
            </a:r>
            <a:r>
              <a:rPr lang="ko-KR" altLang="en-US" b="0" dirty="0"/>
              <a:t> 과정이 공평해야 한다는 원칙에 </a:t>
            </a:r>
            <a:r>
              <a:rPr lang="ko-KR" altLang="en-US" dirty="0"/>
              <a:t>따름</a:t>
            </a:r>
          </a:p>
        </p:txBody>
      </p:sp>
    </p:spTree>
    <p:extLst>
      <p:ext uri="{BB962C8B-B14F-4D97-AF65-F5344CB8AC3E}">
        <p14:creationId xmlns:p14="http://schemas.microsoft.com/office/powerpoint/2010/main" val="36586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</a:t>
            </a:r>
            <a:r>
              <a:rPr lang="en-US" altLang="ko-KR" dirty="0"/>
              <a:t>·</a:t>
            </a:r>
            <a:r>
              <a:rPr lang="ko-KR" altLang="en-US" dirty="0"/>
              <a:t>동적 </a:t>
            </a:r>
            <a:r>
              <a:rPr lang="ko-KR" altLang="en-US" dirty="0" err="1"/>
              <a:t>라우팅</a:t>
            </a:r>
            <a:endParaRPr lang="en-US" altLang="ko-KR" dirty="0"/>
          </a:p>
          <a:p>
            <a:pPr lvl="1"/>
            <a:r>
              <a:rPr lang="ko-KR" altLang="en-US" b="0" dirty="0"/>
              <a:t>의도적 혹은 비의도적으로 발생하는 네트워크 구성의 변화에 효과적으로 대처할 수 있는 신뢰성 확보도 라우팅 경로 선택 시 중요하게 고려할 사항</a:t>
            </a:r>
            <a:endParaRPr lang="en-US" altLang="ko-KR" b="0" dirty="0"/>
          </a:p>
          <a:p>
            <a:pPr lvl="1"/>
            <a:r>
              <a:rPr lang="ko-KR" altLang="en-US" b="0" dirty="0" err="1"/>
              <a:t>라우팅</a:t>
            </a:r>
            <a:r>
              <a:rPr lang="ko-KR" altLang="en-US" b="0" dirty="0"/>
              <a:t> 경로는 정적 </a:t>
            </a:r>
            <a:r>
              <a:rPr lang="ko-KR" altLang="en-US" b="0" dirty="0" err="1"/>
              <a:t>라우팅이나</a:t>
            </a:r>
            <a:r>
              <a:rPr lang="ko-KR" altLang="en-US" b="0" dirty="0"/>
              <a:t> 동적 라우팅 방식으로 선택</a:t>
            </a:r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dirty="0"/>
              <a:t>정적 </a:t>
            </a:r>
            <a:r>
              <a:rPr lang="ko-KR" altLang="en-US" dirty="0" err="1"/>
              <a:t>라우팅</a:t>
            </a:r>
            <a:endParaRPr lang="ko-KR" altLang="en-US" dirty="0"/>
          </a:p>
          <a:p>
            <a:pPr lvl="2"/>
            <a:r>
              <a:rPr lang="ko-KR" altLang="en-US" b="0" dirty="0"/>
              <a:t>송수신 호스트 사이에서 패킷 전송이 이루어지기 전에 경로 정보를 라우터에 미리 저장하여 중개하는 방식</a:t>
            </a:r>
            <a:endParaRPr lang="en-US" altLang="ko-KR" b="0" dirty="0"/>
          </a:p>
          <a:p>
            <a:pPr lvl="1"/>
            <a:r>
              <a:rPr lang="ko-KR" altLang="en-US" b="0" dirty="0"/>
              <a:t>동적 라우팅</a:t>
            </a:r>
          </a:p>
          <a:p>
            <a:pPr lvl="2"/>
            <a:r>
              <a:rPr lang="ko-KR" altLang="en-US" b="0" dirty="0" err="1"/>
              <a:t>라우터에서</a:t>
            </a:r>
            <a:r>
              <a:rPr lang="ko-KR" altLang="en-US" b="0" dirty="0"/>
              <a:t> 사용하는 경로 정보를 네트워크 상황에 따라 적절하게 변경하는 방식으로</a:t>
            </a:r>
            <a:r>
              <a:rPr lang="en-US" altLang="ko-KR" b="0" dirty="0"/>
              <a:t>, </a:t>
            </a:r>
            <a:r>
              <a:rPr lang="ko-KR" altLang="en-US" b="0" dirty="0"/>
              <a:t>경로 정보의 변경 주기에 따라 계속 보완할 수 </a:t>
            </a:r>
            <a:r>
              <a:rPr lang="ko-KR" altLang="en-US" dirty="0"/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2586611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2184</Words>
  <Application>Microsoft Office PowerPoint</Application>
  <PresentationFormat>와이드스크린</PresentationFormat>
  <Paragraphs>245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HY견고딕</vt:lpstr>
      <vt:lpstr>굴림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PowerPoint 프레젠테이션</vt:lpstr>
      <vt:lpstr>01 네트워크 계층의 기능</vt:lpstr>
      <vt:lpstr>네트워크 계층의 주요 기능</vt:lpstr>
      <vt:lpstr>연결형 서비스와 비연결형 서비스 (1)</vt:lpstr>
      <vt:lpstr>연결형 서비스와 비연결형 서비스 (2)</vt:lpstr>
      <vt:lpstr>라우팅 (1)</vt:lpstr>
      <vt:lpstr>라우팅 (2)</vt:lpstr>
      <vt:lpstr>라우팅 (3)</vt:lpstr>
      <vt:lpstr>라우팅 (4)</vt:lpstr>
      <vt:lpstr>라우팅 (5)</vt:lpstr>
      <vt:lpstr>라우팅 (6)</vt:lpstr>
      <vt:lpstr>혼잡 제어 (1)</vt:lpstr>
      <vt:lpstr>혼잡 제어 (2)</vt:lpstr>
      <vt:lpstr>혼잡 제어 (3)</vt:lpstr>
      <vt:lpstr>혼잡 제어 (4)</vt:lpstr>
      <vt:lpstr>혼잡 제어 (5)</vt:lpstr>
      <vt:lpstr>02 라우팅 프로토콜</vt:lpstr>
      <vt:lpstr>간단한 라우팅 프로토콜 (1)</vt:lpstr>
      <vt:lpstr>간단한 라우팅 프로토콜 (2)</vt:lpstr>
      <vt:lpstr>거리 벡터 라우팅 프로토콜 (1)</vt:lpstr>
      <vt:lpstr>거리 벡터 라우팅 프로토콜 (2)</vt:lpstr>
      <vt:lpstr>거리 벡터 라우팅 프로토콜 (3)</vt:lpstr>
      <vt:lpstr>거리 벡터 라우팅 프로토콜 (4)</vt:lpstr>
      <vt:lpstr>거리 벡터 라우팅 프로토콜 (5)</vt:lpstr>
      <vt:lpstr>거리 벡터 라우팅 프로토콜 (6)</vt:lpstr>
      <vt:lpstr>거리 벡터 라우팅 프로토콜 (7)</vt:lpstr>
      <vt:lpstr>링크 상태 라우팅 프로토콜</vt:lpstr>
      <vt:lpstr>외부 라우팅 프로토콜</vt:lpstr>
      <vt:lpstr>03 IP 프로토콜</vt:lpstr>
      <vt:lpstr>IP 프로토콜</vt:lpstr>
      <vt:lpstr>IP 헤더 구조 (1)</vt:lpstr>
      <vt:lpstr>IP 헤더 구조 (2)</vt:lpstr>
      <vt:lpstr>IP 헤더 구조 (3)</vt:lpstr>
      <vt:lpstr>IP 헤더 구조 (4)</vt:lpstr>
      <vt:lpstr>IP 헤더 구조 (5)</vt:lpstr>
      <vt:lpstr>IP 헤더 구조 (6)</vt:lpstr>
      <vt:lpstr>IP 헤더 구조 (7)</vt:lpstr>
      <vt:lpstr>패킷 분할 (1)</vt:lpstr>
      <vt:lpstr>패킷 분할 (2)</vt:lpstr>
      <vt:lpstr>DHCP 프로토콜 (1)</vt:lpstr>
      <vt:lpstr>DHCP 프로토콜 (2)</vt:lpstr>
      <vt:lpstr>DHCP 프로토콜 (3)</vt:lpstr>
      <vt:lpstr>DHCP 프로토콜 (4)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박종찬</cp:lastModifiedBy>
  <cp:revision>643</cp:revision>
  <cp:lastPrinted>1601-01-01T00:00:00Z</cp:lastPrinted>
  <dcterms:created xsi:type="dcterms:W3CDTF">1601-01-01T00:00:00Z</dcterms:created>
  <dcterms:modified xsi:type="dcterms:W3CDTF">2023-05-11T07:31:07Z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