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2"/>
  </p:notesMasterIdLst>
  <p:handoutMasterIdLst>
    <p:handoutMasterId r:id="rId33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258" r:id="rId3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3C3DB-230A-4428-B0C3-E37ACF0E98F8}" v="2" dt="2023-04-28T05:46:38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찬" userId="4a61f7c0-35a0-4da6-85d5-43b0ebb47e2a" providerId="ADAL" clId="{3573C3DB-230A-4428-B0C3-E37ACF0E98F8}"/>
    <pc:docChg chg="modSld">
      <pc:chgData name="박종찬" userId="4a61f7c0-35a0-4da6-85d5-43b0ebb47e2a" providerId="ADAL" clId="{3573C3DB-230A-4428-B0C3-E37ACF0E98F8}" dt="2023-04-28T05:46:38.563" v="1" actId="1035"/>
      <pc:docMkLst>
        <pc:docMk/>
      </pc:docMkLst>
      <pc:sldChg chg="modSp mod">
        <pc:chgData name="박종찬" userId="4a61f7c0-35a0-4da6-85d5-43b0ebb47e2a" providerId="ADAL" clId="{3573C3DB-230A-4428-B0C3-E37ACF0E98F8}" dt="2023-04-28T05:46:38.563" v="1" actId="1035"/>
        <pc:sldMkLst>
          <pc:docMk/>
          <pc:sldMk cId="1337209701" sldId="330"/>
        </pc:sldMkLst>
        <pc:picChg chg="mod">
          <ac:chgData name="박종찬" userId="4a61f7c0-35a0-4da6-85d5-43b0ebb47e2a" providerId="ADAL" clId="{3573C3DB-230A-4428-B0C3-E37ACF0E98F8}" dt="2023-04-28T05:46:38.563" v="1" actId="1035"/>
          <ac:picMkLst>
            <pc:docMk/>
            <pc:sldMk cId="1337209701" sldId="330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solidFill>
                  <a:srgbClr val="1877AC"/>
                </a:solidFill>
              </a:rPr>
              <a:t>`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2023-04-27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06 </a:t>
            </a:r>
            <a:r>
              <a:rPr lang="ko-KR" alt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링크</a:t>
            </a:r>
            <a:r>
              <a:rPr lang="en-US" altLang="ko-KR" sz="3600" b="1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계층</a:t>
            </a:r>
            <a:endParaRPr lang="ko-KR" altLang="en-US" sz="3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단방향</a:t>
            </a:r>
            <a:r>
              <a:rPr lang="ko-KR" altLang="en-US"/>
              <a:t> 프로토콜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NAK</a:t>
            </a:r>
            <a:r>
              <a:rPr lang="ko-KR" altLang="en-US"/>
              <a:t>가 없는 경우</a:t>
            </a:r>
          </a:p>
          <a:p>
            <a:pPr lvl="2"/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6-4]</a:t>
            </a:r>
            <a:r>
              <a:rPr lang="ko-KR" altLang="en-US" b="0"/>
              <a:t>는 </a:t>
            </a:r>
            <a:r>
              <a:rPr lang="en-US" altLang="ko-KR" b="0"/>
              <a:t>NAK </a:t>
            </a:r>
            <a:r>
              <a:rPr lang="ko-KR" altLang="en-US" b="0"/>
              <a:t>프레임이 정의되지 않은 프로토콜에서 오류를 복구하는 방법을 보여줌</a:t>
            </a:r>
            <a:endParaRPr lang="en-US" altLang="ko-KR" b="0"/>
          </a:p>
          <a:p>
            <a:pPr lvl="3"/>
            <a:r>
              <a:rPr lang="en-US" altLang="ko-KR" b="0"/>
              <a:t>(a)</a:t>
            </a:r>
            <a:r>
              <a:rPr lang="ko-KR" altLang="en-US" b="0"/>
              <a:t>는 송신 호스트가 전송한 정보 프레임을 분실한 경우로</a:t>
            </a:r>
            <a:r>
              <a:rPr lang="en-US" altLang="ko-KR" b="0"/>
              <a:t>, </a:t>
            </a:r>
            <a:r>
              <a:rPr lang="ko-KR" altLang="en-US" b="0"/>
              <a:t>수신 호스트는 받은 것이 없으므로 정보 프레임에 대한 응답 프레임을 회신할 수 없음</a:t>
            </a:r>
            <a:endParaRPr lang="en-US" altLang="ko-KR" b="0"/>
          </a:p>
          <a:p>
            <a:pPr lvl="3"/>
            <a:r>
              <a:rPr lang="en-US" altLang="ko-KR" b="0"/>
              <a:t>(b)</a:t>
            </a:r>
            <a:r>
              <a:rPr lang="ko-KR" altLang="en-US" b="0"/>
              <a:t>는 수신 호스트가 정보 프레임을 오류 없이 제대로 수신하여 이 프레임에 대한 </a:t>
            </a:r>
            <a:r>
              <a:rPr lang="en-US" altLang="ko-KR" b="0"/>
              <a:t>ACK </a:t>
            </a:r>
            <a:r>
              <a:rPr lang="ko-KR" altLang="en-US" b="0"/>
              <a:t>프레임을 올바르게 회신</a:t>
            </a:r>
            <a:r>
              <a:rPr lang="en-US" altLang="ko-KR" b="0"/>
              <a:t> </a:t>
            </a:r>
            <a:r>
              <a:rPr lang="ko-KR" altLang="en-US" b="0"/>
              <a:t>그러나 </a:t>
            </a:r>
            <a:r>
              <a:rPr lang="en-US" altLang="ko-KR" b="0"/>
              <a:t>ACK </a:t>
            </a:r>
            <a:r>
              <a:rPr lang="ko-KR" altLang="en-US" b="0"/>
              <a:t>프레임이 송신 호스트에 회신되는 과정에서 손실 혹은 변형되어 송신 호스트가 정보 프레임이 올바르게 전달되었다는 사실을 모르는 경우</a:t>
            </a:r>
            <a:endParaRPr lang="en-US" altLang="ko-KR" b="0"/>
          </a:p>
          <a:p>
            <a:pPr lvl="3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7097"/>
            <a:ext cx="4724400" cy="31347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566649"/>
            <a:ext cx="4463243" cy="31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단방향</a:t>
            </a:r>
            <a:r>
              <a:rPr lang="ko-KR" altLang="en-US"/>
              <a:t> 프로토콜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6-4]</a:t>
            </a:r>
            <a:r>
              <a:rPr lang="ko-KR" altLang="en-US" b="0"/>
              <a:t>의 </a:t>
            </a:r>
            <a:r>
              <a:rPr lang="en-US" altLang="ko-KR" b="0"/>
              <a:t>(a)</a:t>
            </a:r>
            <a:r>
              <a:rPr lang="ko-KR" altLang="en-US" b="0"/>
              <a:t>는 프레임 분실 오류에 대한 설명이지만</a:t>
            </a:r>
            <a:r>
              <a:rPr lang="en-US" altLang="ko-KR" b="0"/>
              <a:t>, </a:t>
            </a:r>
            <a:r>
              <a:rPr lang="ko-KR" altLang="en-US" b="0"/>
              <a:t>프레임 변형 오류에도 동일하게 적용</a:t>
            </a:r>
            <a:endParaRPr lang="en-US" altLang="ko-KR" b="0"/>
          </a:p>
          <a:p>
            <a:pPr lvl="3"/>
            <a:r>
              <a:rPr lang="en-US" altLang="ko-KR" b="0"/>
              <a:t>NAK </a:t>
            </a:r>
            <a:r>
              <a:rPr lang="ko-KR" altLang="en-US" b="0"/>
              <a:t>프레임이 정의되지 않아 수신 호스트가 프레임 변형 오류에 응답할 방법이 없음</a:t>
            </a:r>
            <a:endParaRPr lang="en-US" altLang="ko-KR" b="0"/>
          </a:p>
          <a:p>
            <a:pPr lvl="3"/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6-5]</a:t>
            </a:r>
            <a:r>
              <a:rPr lang="ko-KR" altLang="en-US" b="0"/>
              <a:t>처럼 송신 호스트의 타임아웃 기능에 의해 오류 복구 기능이 진행되어야 함</a:t>
            </a:r>
            <a:endParaRPr lang="en-US" altLang="ko-KR" b="0"/>
          </a:p>
          <a:p>
            <a:pPr lvl="3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5065541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단방향</a:t>
            </a:r>
            <a:r>
              <a:rPr lang="ko-KR" altLang="en-US"/>
              <a:t> 프로토콜 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NAK</a:t>
            </a:r>
            <a:r>
              <a:rPr lang="ko-KR" altLang="en-US"/>
              <a:t>가 있는 경우</a:t>
            </a:r>
            <a:endParaRPr lang="en-US" altLang="ko-KR"/>
          </a:p>
          <a:p>
            <a:pPr lvl="1"/>
            <a:r>
              <a:rPr lang="ko-KR" altLang="en-US" b="0"/>
              <a:t>내용은 비록 변형됐지만 프레임을 제대로 수신한 경우에 처리하는 방식</a:t>
            </a:r>
            <a:endParaRPr lang="en-US" altLang="ko-KR" b="0"/>
          </a:p>
          <a:p>
            <a:pPr lvl="2"/>
            <a:r>
              <a:rPr lang="ko-KR" altLang="en-US" b="0"/>
              <a:t>① 변형된 프레임을 무시하는 것으로</a:t>
            </a:r>
            <a:r>
              <a:rPr lang="en-US" altLang="ko-KR" b="0"/>
              <a:t>, </a:t>
            </a:r>
            <a:r>
              <a:rPr lang="ko-KR" altLang="en-US" b="0"/>
              <a:t>이는 프레임 분실 오류와 동일한 결과를 가져오기 때문에 </a:t>
            </a: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6-4]</a:t>
            </a:r>
            <a:r>
              <a:rPr lang="ko-KR" altLang="en-US" b="0"/>
              <a:t>나 </a:t>
            </a: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6-5]</a:t>
            </a:r>
            <a:r>
              <a:rPr lang="ko-KR" altLang="en-US" b="0"/>
              <a:t>의 분실 처리에 따른 타임아웃 기능을 거친다</a:t>
            </a:r>
            <a:r>
              <a:rPr lang="en-US" altLang="ko-KR" b="0"/>
              <a:t>.</a:t>
            </a:r>
          </a:p>
          <a:p>
            <a:pPr lvl="2"/>
            <a:r>
              <a:rPr lang="en-US" altLang="ko-KR" b="0"/>
              <a:t>② [</a:t>
            </a:r>
            <a:r>
              <a:rPr lang="ko-KR" altLang="en-US" b="0"/>
              <a:t>그림 </a:t>
            </a:r>
            <a:r>
              <a:rPr lang="en-US" altLang="ko-KR" b="0"/>
              <a:t>6-6]</a:t>
            </a:r>
            <a:r>
              <a:rPr lang="ko-KR" altLang="en-US" b="0"/>
              <a:t>의 </a:t>
            </a:r>
            <a:r>
              <a:rPr lang="en-US" altLang="ko-KR" b="0"/>
              <a:t>(a)</a:t>
            </a:r>
            <a:r>
              <a:rPr lang="ko-KR" altLang="en-US" b="0"/>
              <a:t>처럼 </a:t>
            </a:r>
            <a:r>
              <a:rPr lang="en-US" altLang="ko-KR" b="0"/>
              <a:t>NAK </a:t>
            </a:r>
            <a:r>
              <a:rPr lang="ko-KR" altLang="en-US" b="0"/>
              <a:t>프레임을 이용해 프레임 변형 사실을 송신 호스트에 통보하는 것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4" y="3448209"/>
            <a:ext cx="4765589" cy="3205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448208"/>
            <a:ext cx="4473775" cy="32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5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 </a:t>
            </a:r>
            <a:r>
              <a:rPr lang="ko-KR" altLang="en-US"/>
              <a:t>슬라이딩 윈도우 프로토콜</a:t>
            </a:r>
          </a:p>
        </p:txBody>
      </p:sp>
    </p:spTree>
    <p:extLst>
      <p:ext uri="{BB962C8B-B14F-4D97-AF65-F5344CB8AC3E}">
        <p14:creationId xmlns:p14="http://schemas.microsoft.com/office/powerpoint/2010/main" val="164236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슬라이딩 윈도우 프로토콜 </a:t>
            </a:r>
            <a:r>
              <a:rPr lang="en-US" altLang="ko-KR"/>
              <a:t>(1)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슬라이딩 윈도우 프로토콜</a:t>
            </a:r>
            <a:endParaRPr lang="en-US" altLang="ko-KR"/>
          </a:p>
          <a:p>
            <a:pPr lvl="1"/>
            <a:r>
              <a:rPr lang="ko-KR" altLang="en-US" b="0"/>
              <a:t>두 호스트 간의 프레임 전송을 위한 일반적인 통신 프로토콜</a:t>
            </a:r>
            <a:endParaRPr lang="en-US" altLang="ko-KR" b="0"/>
          </a:p>
          <a:p>
            <a:pPr lvl="1"/>
            <a:r>
              <a:rPr lang="ko-KR" altLang="en-US" b="0"/>
              <a:t>오류 제어와 흐름 제어 기능을 함께 지원</a:t>
            </a:r>
            <a:endParaRPr lang="en-US" altLang="ko-KR" b="0"/>
          </a:p>
          <a:p>
            <a:pPr lvl="1"/>
            <a:endParaRPr lang="en-US" altLang="ko-KR" b="0"/>
          </a:p>
          <a:p>
            <a:r>
              <a:rPr lang="ko-KR" altLang="en-US"/>
              <a:t>흐름 제어</a:t>
            </a:r>
          </a:p>
          <a:p>
            <a:pPr lvl="1"/>
            <a:r>
              <a:rPr lang="ko-KR" altLang="en-US" b="0"/>
              <a:t>슬라이딩 윈도우 프로토콜에서 슬라이딩 윈도우는 ‘윈도우의 이동’을 의미</a:t>
            </a:r>
            <a:endParaRPr lang="en-US" altLang="ko-KR" b="0"/>
          </a:p>
          <a:p>
            <a:pPr lvl="1"/>
            <a:r>
              <a:rPr lang="ko-KR" altLang="en-US" b="0"/>
              <a:t>흐름 제어 기능을 상징적으로 대변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4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슬라이딩 윈도우 프로토콜 </a:t>
            </a:r>
            <a:r>
              <a:rPr lang="en-US" altLang="ko-KR"/>
              <a:t>(2)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/>
                  <a:t>순서 번호</a:t>
                </a:r>
              </a:p>
              <a:p>
                <a:pPr lvl="1"/>
                <a:r>
                  <a:rPr lang="ko-KR" altLang="en-US" b="0"/>
                  <a:t>정보 프레임의 내용에는 프레임별로 고유하게 부여되는 순서 번호라는 일련번호가 부여</a:t>
                </a:r>
                <a:endParaRPr lang="en-US" altLang="ko-KR" b="0"/>
              </a:p>
              <a:p>
                <a:pPr lvl="1"/>
                <a:r>
                  <a:rPr lang="en-US" altLang="ko-KR" b="0"/>
                  <a:t>0</a:t>
                </a:r>
                <a:r>
                  <a:rPr lang="ko-KR" altLang="en-US" b="0"/>
                  <a:t>부터 임의의 최댓값까지 정의되는데</a:t>
                </a:r>
                <a:r>
                  <a:rPr lang="en-US" altLang="ko-KR" b="0"/>
                  <a:t>, </a:t>
                </a:r>
                <a:r>
                  <a:rPr lang="ko-KR" altLang="en-US" b="0"/>
                  <a:t>최댓값 이후에는 다시 </a:t>
                </a:r>
                <a:r>
                  <a:rPr lang="en-US" altLang="ko-KR" b="0"/>
                  <a:t>0</a:t>
                </a:r>
                <a:r>
                  <a:rPr lang="ko-KR" altLang="en-US" b="0"/>
                  <a:t>번으로 되돌아오는 순환 방식으로 할당</a:t>
                </a:r>
                <a:endParaRPr lang="en-US" altLang="ko-KR" b="0"/>
              </a:p>
              <a:p>
                <a:pPr lvl="1"/>
                <a:r>
                  <a:rPr lang="ko-KR" altLang="en-US" b="0"/>
                  <a:t>정보 프레임의 내용에는 순서 번호를 위한 공간이 확보되어 있는데</a:t>
                </a:r>
                <a:r>
                  <a:rPr lang="en-US" altLang="ko-KR" b="0"/>
                  <a:t>, </a:t>
                </a:r>
                <a:r>
                  <a:rPr lang="ko-KR" altLang="en-US" b="0"/>
                  <a:t>할당된 공간의 크기가 </a:t>
                </a:r>
                <a:r>
                  <a:rPr lang="en-US" altLang="ko-KR" b="0"/>
                  <a:t>n</a:t>
                </a:r>
                <a:r>
                  <a:rPr lang="ko-KR" altLang="en-US" b="0"/>
                  <a:t>비트라고 가정하면 프로토콜에서 사용할 수 있는 순서 번호의 범위는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0~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ko-KR"/>
              </a:p>
              <a:p>
                <a:pPr lvl="1"/>
                <a:r>
                  <a:rPr lang="ko-KR" altLang="en-US" b="0"/>
                  <a:t>정지</a:t>
                </a:r>
                <a:r>
                  <a:rPr lang="en-US" altLang="ko-KR" b="0"/>
                  <a:t>-</a:t>
                </a:r>
                <a:r>
                  <a:rPr lang="ko-KR" altLang="en-US" b="0"/>
                  <a:t>대기</a:t>
                </a:r>
                <a:r>
                  <a:rPr lang="en-US" altLang="ko-KR" b="0"/>
                  <a:t> </a:t>
                </a:r>
                <a:r>
                  <a:rPr lang="ko-KR" altLang="en-US" b="0"/>
                  <a:t>방식의 프로토콜은 슬라이딩 윈도우 프로토콜에서 가장 기본이 되는 </a:t>
                </a:r>
                <a:r>
                  <a:rPr lang="en-US" altLang="ko-KR" b="0"/>
                  <a:t>n </a:t>
                </a:r>
                <a:r>
                  <a:rPr lang="ko-KR" altLang="en-US" b="0"/>
                  <a:t>값이 </a:t>
                </a:r>
                <a:r>
                  <a:rPr lang="en-US" altLang="ko-KR" b="0"/>
                  <a:t>1</a:t>
                </a:r>
                <a:r>
                  <a:rPr lang="ko-KR" altLang="en-US" b="0"/>
                  <a:t>인 경우</a:t>
                </a:r>
                <a:endParaRPr lang="ko-KR" altLang="en-US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710" t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0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슬라이딩 윈도우 프로토콜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윈도우 크기</a:t>
            </a:r>
          </a:p>
          <a:p>
            <a:pPr lvl="1"/>
            <a:r>
              <a:rPr lang="ko-KR" altLang="en-US" b="0"/>
              <a:t>슬라이딩 윈도우 프로토콜은 원리상 흐름 제어를 지원하기 위해 제공하는 기능</a:t>
            </a:r>
            <a:endParaRPr lang="en-US" altLang="ko-KR" b="0"/>
          </a:p>
          <a:p>
            <a:pPr lvl="1"/>
            <a:r>
              <a:rPr lang="ko-KR" altLang="en-US" b="0"/>
              <a:t>기본 원리는 임의의 시점에서 송신 호스트가 수신 호스트로부터 긍정 응답 프레임을 받지 않고도 전송할 수 있는 정보 프레임의 최대 개수</a:t>
            </a:r>
            <a:r>
              <a:rPr lang="en-US" altLang="ko-KR" b="0"/>
              <a:t>, </a:t>
            </a:r>
            <a:r>
              <a:rPr lang="ko-KR" altLang="en-US" b="0"/>
              <a:t>즉 윈도우 크기를 규정하기 위함</a:t>
            </a:r>
            <a:endParaRPr lang="en-US" altLang="ko-KR" b="0"/>
          </a:p>
          <a:p>
            <a:pPr marL="628650" lvl="3" indent="0">
              <a:buNone/>
            </a:pP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6-7]</a:t>
            </a:r>
            <a:r>
              <a:rPr lang="ko-KR" altLang="en-US" b="0"/>
              <a:t>은 송신 윈도우의 최대 크기를 </a:t>
            </a:r>
            <a:r>
              <a:rPr lang="en-US" altLang="ko-KR" b="0"/>
              <a:t>3</a:t>
            </a:r>
            <a:r>
              <a:rPr lang="ko-KR" altLang="en-US" b="0"/>
              <a:t>으로 가정하였을 때 슬라이딩 윈도우 프로토콜의 동작 과정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253631"/>
            <a:ext cx="5562599" cy="36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슬라이딩 윈도우 프로토콜 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47675" lvl="2" indent="0">
              <a:buNone/>
            </a:pP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6-7]</a:t>
            </a:r>
            <a:r>
              <a:rPr lang="ko-KR" altLang="en-US" b="0"/>
              <a:t>의 과정을 다르게 표현하면 </a:t>
            </a: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6-8]</a:t>
            </a:r>
            <a:r>
              <a:rPr lang="ko-KR" altLang="en-US" b="0"/>
              <a:t>과 같음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447836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0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연속형</a:t>
            </a:r>
            <a:r>
              <a:rPr lang="ko-KR" altLang="en-US"/>
              <a:t> 전송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정지</a:t>
            </a:r>
            <a:r>
              <a:rPr lang="en-US" altLang="ko-KR" b="0"/>
              <a:t>-</a:t>
            </a:r>
            <a:r>
              <a:rPr lang="ko-KR" altLang="en-US" b="0"/>
              <a:t>대기 방식의 프로토콜은 송신 윈도우의 크기가 </a:t>
            </a:r>
            <a:r>
              <a:rPr lang="en-US" altLang="ko-KR" b="0"/>
              <a:t>1</a:t>
            </a:r>
            <a:r>
              <a:rPr lang="ko-KR" altLang="en-US" b="0"/>
              <a:t>인 특수한 경우</a:t>
            </a:r>
            <a:endParaRPr lang="en-US" altLang="ko-KR" b="0"/>
          </a:p>
          <a:p>
            <a:pPr lvl="1"/>
            <a:r>
              <a:rPr lang="ko-KR" altLang="en-US" b="0"/>
              <a:t>송신 호스트와 수신 호스트 사이의 물리적 거리 차로 인해 프레임의 전송 시간이 상대적으로 오래 걸리는 환경에서 윈도우 크기가 </a:t>
            </a:r>
            <a:r>
              <a:rPr lang="en-US" altLang="ko-KR" b="0"/>
              <a:t>1</a:t>
            </a:r>
            <a:r>
              <a:rPr lang="ko-KR" altLang="en-US" b="0"/>
              <a:t>이면 전송 효율이 극단적으로 떨어짐</a:t>
            </a:r>
            <a:endParaRPr lang="en-US" altLang="ko-KR" b="0"/>
          </a:p>
          <a:p>
            <a:pPr lvl="2"/>
            <a:r>
              <a:rPr lang="ko-KR" altLang="en-US" b="0"/>
              <a:t>이를 해결하려면 윈도우 크기를 늘려 </a:t>
            </a:r>
            <a:r>
              <a:rPr lang="en-US" altLang="ko-KR" b="0"/>
              <a:t>ACK </a:t>
            </a:r>
            <a:r>
              <a:rPr lang="ko-KR" altLang="en-US" b="0"/>
              <a:t>프레임을 받지 않고도 여러 정보 프레임을 연속으로 전송할 수 있어야 하는데</a:t>
            </a:r>
            <a:r>
              <a:rPr lang="en-US" altLang="ko-KR" b="0"/>
              <a:t>, </a:t>
            </a:r>
            <a:r>
              <a:rPr lang="ko-KR" altLang="en-US" b="0"/>
              <a:t>이러한 방식을 </a:t>
            </a:r>
            <a:r>
              <a:rPr lang="ko-KR" altLang="en-US" b="0" err="1"/>
              <a:t>연속형</a:t>
            </a:r>
            <a:r>
              <a:rPr lang="ko-KR" altLang="en-US" b="0"/>
              <a:t> 전송이라 함</a:t>
            </a:r>
            <a:endParaRPr lang="en-US" altLang="ko-KR" b="0"/>
          </a:p>
          <a:p>
            <a:pPr lvl="2"/>
            <a:endParaRPr lang="en-US" altLang="ko-KR" b="0"/>
          </a:p>
          <a:p>
            <a:pPr lvl="1"/>
            <a:r>
              <a:rPr lang="ko-KR" altLang="en-US" b="0"/>
              <a:t>연속형 전송 방식의 오류를 해결하는 방법</a:t>
            </a:r>
            <a:endParaRPr lang="en-US" altLang="ko-KR" b="0"/>
          </a:p>
          <a:p>
            <a:pPr lvl="2"/>
            <a:r>
              <a:rPr lang="ko-KR" altLang="en-US" b="0"/>
              <a:t>고백 </a:t>
            </a:r>
            <a:r>
              <a:rPr lang="en-US" altLang="ko-KR" b="0"/>
              <a:t>N </a:t>
            </a:r>
            <a:r>
              <a:rPr lang="ko-KR" altLang="en-US" b="0"/>
              <a:t>방식과 선택적 재전송 방식이 있음</a:t>
            </a:r>
            <a:endParaRPr lang="en-US" altLang="ko-KR" b="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14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연속형</a:t>
            </a:r>
            <a:r>
              <a:rPr lang="ko-KR" altLang="en-US"/>
              <a:t> 전송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786215" cy="5518344"/>
          </a:xfrm>
        </p:spPr>
        <p:txBody>
          <a:bodyPr/>
          <a:lstStyle/>
          <a:p>
            <a:r>
              <a:rPr lang="ko-KR" altLang="en-US"/>
              <a:t>고백 </a:t>
            </a:r>
            <a:r>
              <a:rPr lang="en-US" altLang="ko-KR"/>
              <a:t>N </a:t>
            </a:r>
            <a:r>
              <a:rPr lang="ko-KR" altLang="en-US"/>
              <a:t>방식</a:t>
            </a:r>
          </a:p>
          <a:p>
            <a:pPr lvl="1"/>
            <a:r>
              <a:rPr lang="ko-KR" altLang="en-US" b="0"/>
              <a:t>오류 복구 과정에서 오류가 발생한 </a:t>
            </a:r>
            <a:r>
              <a:rPr lang="en-US" altLang="ko-KR" b="0"/>
              <a:t>12</a:t>
            </a:r>
            <a:r>
              <a:rPr lang="ko-KR" altLang="en-US" b="0"/>
              <a:t>번 프레임을 포함해 이후에 전송된 모든 정보 프레임을 재전송하는 방식</a:t>
            </a:r>
            <a:endParaRPr lang="en-US" altLang="ko-KR" b="0"/>
          </a:p>
          <a:p>
            <a:pPr lvl="1"/>
            <a:r>
              <a:rPr lang="ko-KR" altLang="en-US" b="0"/>
              <a:t>고백 </a:t>
            </a:r>
            <a:r>
              <a:rPr lang="en-US" altLang="ko-KR" b="0"/>
              <a:t>N </a:t>
            </a:r>
            <a:r>
              <a:rPr lang="ko-KR" altLang="en-US" b="0"/>
              <a:t>방식은 오류가 발생한 프레임뿐 아니라</a:t>
            </a:r>
            <a:r>
              <a:rPr lang="en-US" altLang="ko-KR" b="0"/>
              <a:t>, </a:t>
            </a:r>
            <a:r>
              <a:rPr lang="ko-KR" altLang="en-US" b="0"/>
              <a:t>정상적으로 수신한 프레임까지 재전송한다는 문제점이 있음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135148"/>
            <a:ext cx="4962428" cy="5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847422"/>
            <a:ext cx="11430000" cy="3705778"/>
          </a:xfrm>
        </p:spPr>
        <p:txBody>
          <a:bodyPr/>
          <a:lstStyle/>
          <a:p>
            <a:r>
              <a:rPr lang="ko-KR" altLang="en-US"/>
              <a:t>오류 제어</a:t>
            </a:r>
            <a:r>
              <a:rPr lang="en-US" altLang="ko-KR"/>
              <a:t>, </a:t>
            </a:r>
            <a:r>
              <a:rPr lang="ko-KR" altLang="en-US"/>
              <a:t>흐름 제어의 원리와 동작 방식을 이해한다</a:t>
            </a:r>
            <a:r>
              <a:rPr lang="en-US" altLang="ko-KR"/>
              <a:t>.</a:t>
            </a:r>
          </a:p>
          <a:p>
            <a:r>
              <a:rPr lang="ko-KR" altLang="en-US"/>
              <a:t>통신 프로토콜에서 윈도우의 개념과 동작 방식을 이해한다</a:t>
            </a:r>
            <a:r>
              <a:rPr lang="en-US" altLang="ko-KR"/>
              <a:t>.</a:t>
            </a:r>
          </a:p>
          <a:p>
            <a:r>
              <a:rPr lang="ko-KR" altLang="en-US"/>
              <a:t>양방향 통신을 지원하는 슬라이딩 윈도우 프로토콜을 알아본다</a:t>
            </a:r>
            <a:r>
              <a:rPr lang="en-US" altLang="ko-KR"/>
              <a:t>.</a:t>
            </a:r>
          </a:p>
          <a:p>
            <a:r>
              <a:rPr lang="en-US" altLang="ko-KR"/>
              <a:t>HDLC </a:t>
            </a:r>
            <a:r>
              <a:rPr lang="ko-KR" altLang="en-US"/>
              <a:t>프로토콜을 통해 프로토콜을 구현하는 원리를 이해한다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연속형</a:t>
            </a:r>
            <a:r>
              <a:rPr lang="ko-KR" altLang="en-US"/>
              <a:t> 전송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710015" cy="5518344"/>
          </a:xfrm>
        </p:spPr>
        <p:txBody>
          <a:bodyPr/>
          <a:lstStyle/>
          <a:p>
            <a:r>
              <a:rPr lang="ko-KR" altLang="en-US"/>
              <a:t>선택적 재전송 방식</a:t>
            </a:r>
          </a:p>
          <a:p>
            <a:pPr lvl="1"/>
            <a:r>
              <a:rPr lang="ko-KR" altLang="en-US" b="0"/>
              <a:t>고백 </a:t>
            </a:r>
            <a:r>
              <a:rPr lang="en-US" altLang="ko-KR" b="0"/>
              <a:t>N </a:t>
            </a:r>
            <a:r>
              <a:rPr lang="ko-KR" altLang="en-US" b="0"/>
              <a:t>방식의 문제점을 해결하려면 </a:t>
            </a: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6-9]</a:t>
            </a:r>
            <a:r>
              <a:rPr lang="ko-KR" altLang="en-US" b="0"/>
              <a:t>에서 </a:t>
            </a:r>
            <a:r>
              <a:rPr lang="en-US" altLang="ko-KR" b="0"/>
              <a:t>12</a:t>
            </a:r>
            <a:r>
              <a:rPr lang="ko-KR" altLang="en-US" b="0"/>
              <a:t>번 정보 프레임만 재전송하고 수신 호스트가 제대로 수신한 </a:t>
            </a:r>
            <a:r>
              <a:rPr lang="en-US" altLang="ko-KR" b="0"/>
              <a:t>13~17</a:t>
            </a:r>
            <a:r>
              <a:rPr lang="ko-KR" altLang="en-US" b="0"/>
              <a:t>번 정보 프레임은 정상적으로 처리하여 재전송되지 않도록 해야 </a:t>
            </a:r>
            <a:r>
              <a:rPr lang="ko-KR" altLang="en-US"/>
              <a:t>함</a:t>
            </a:r>
            <a:endParaRPr lang="en-US" altLang="ko-KR"/>
          </a:p>
          <a:p>
            <a:pPr lvl="1"/>
            <a:r>
              <a:rPr lang="ko-KR" altLang="en-US" b="0"/>
              <a:t>이처럼 오류가 발생한 프레임만 선택적으로 복구하는 방식이 선택적 재전송</a:t>
            </a:r>
            <a:endParaRPr lang="en-US" altLang="ko-KR" b="0"/>
          </a:p>
          <a:p>
            <a:pPr marL="628650" lvl="3" indent="0">
              <a:buNone/>
            </a:pPr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6-10]</a:t>
            </a:r>
            <a:r>
              <a:rPr lang="ko-KR" altLang="en-US"/>
              <a:t>은 부정 응답 프레임을 사용해 오류가 발생한 정보 프레임을 처리하는 경우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91" y="1182130"/>
            <a:ext cx="5176809" cy="55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9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피기배킹</a:t>
            </a:r>
            <a:r>
              <a:rPr lang="ko-KR" altLang="en-US"/>
              <a:t>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err="1"/>
              <a:t>피기배킹</a:t>
            </a:r>
            <a:endParaRPr lang="en-US" altLang="ko-KR"/>
          </a:p>
          <a:p>
            <a:pPr lvl="1"/>
            <a:r>
              <a:rPr lang="ko-KR" altLang="en-US"/>
              <a:t>정보 프레임의 구조를 적당히 조정해 재정의하면 정보 프레임을 전송하면서 응답 기능까지 함께 수행할 수 있음 </a:t>
            </a:r>
            <a:endParaRPr lang="en-US" altLang="ko-KR"/>
          </a:p>
          <a:p>
            <a:pPr lvl="1"/>
            <a:r>
              <a:rPr lang="ko-KR" altLang="en-US"/>
              <a:t>이런 방식으로 프로토콜을 작성하면 응답 프레임의 전송 횟수를 줄이는 효과가 있어 전송 효율을 높일 수 있는데</a:t>
            </a:r>
            <a:r>
              <a:rPr lang="en-US" altLang="ko-KR"/>
              <a:t>, </a:t>
            </a:r>
            <a:r>
              <a:rPr lang="ko-KR" altLang="en-US"/>
              <a:t>이를 </a:t>
            </a:r>
            <a:r>
              <a:rPr lang="ko-KR" altLang="en-US" err="1"/>
              <a:t>피기배킹이라</a:t>
            </a:r>
            <a:r>
              <a:rPr lang="ko-KR" altLang="en-US"/>
              <a:t> 함 </a:t>
            </a:r>
            <a:endParaRPr lang="en-US" altLang="ko-KR"/>
          </a:p>
          <a:p>
            <a:pPr lvl="1"/>
            <a:r>
              <a:rPr lang="ko-KR" altLang="en-US" err="1"/>
              <a:t>피기배킹을</a:t>
            </a:r>
            <a:r>
              <a:rPr lang="ko-KR" altLang="en-US"/>
              <a:t> 지원하려면 정보 프레임의 구조를 확장해 두 종류의 순서 번호를 모두 표기해야 함</a:t>
            </a:r>
            <a:endParaRPr lang="en-US" altLang="ko-KR"/>
          </a:p>
          <a:p>
            <a:pPr lvl="2"/>
            <a:r>
              <a:rPr lang="ko-KR" altLang="en-US" b="0" err="1"/>
              <a:t>피기배킹</a:t>
            </a:r>
            <a:r>
              <a:rPr lang="ko-KR" altLang="en-US" b="0"/>
              <a:t> 프로토콜에는 전송할 데이터와 해당 데이터의 순서 번호는 물론이고</a:t>
            </a:r>
            <a:r>
              <a:rPr lang="en-US" altLang="ko-KR" b="0"/>
              <a:t>, </a:t>
            </a:r>
            <a:r>
              <a:rPr lang="ko-KR" altLang="en-US" b="0"/>
              <a:t>현재까지 제대로 수신한 프레임의 순서 번호까지 포함</a:t>
            </a:r>
            <a:endParaRPr lang="en-US" altLang="ko-KR" b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0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피기배킹</a:t>
            </a:r>
            <a:r>
              <a:rPr lang="ko-KR" altLang="en-US"/>
              <a:t>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628650" lvl="3" indent="0">
              <a:buNone/>
            </a:pP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6-11]</a:t>
            </a:r>
            <a:r>
              <a:rPr lang="ko-KR" altLang="en-US" b="0"/>
              <a:t>은 피기배킹 방식을 사용하는 프로토콜과 그렇지 않은 프로토콜의 동작 과정을 비교해 설명</a:t>
            </a:r>
            <a:endParaRPr lang="en-US" altLang="ko-KR" b="0"/>
          </a:p>
          <a:p>
            <a:pPr marL="628650" lvl="3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12" y="1905000"/>
            <a:ext cx="4777588" cy="35480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61" y="1905000"/>
            <a:ext cx="4326639" cy="35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0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 HDLC </a:t>
            </a:r>
            <a:r>
              <a:rPr lang="ko-KR" altLang="en-US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3421213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HDLC </a:t>
            </a:r>
            <a:r>
              <a:rPr lang="ko-KR" altLang="en-US"/>
              <a:t>프로토콜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프레임 구조</a:t>
            </a:r>
            <a:endParaRPr lang="en-US" altLang="ko-KR"/>
          </a:p>
          <a:p>
            <a:pPr lvl="2"/>
            <a:r>
              <a:rPr lang="en-US" altLang="ko-KR" b="0"/>
              <a:t>HDLC </a:t>
            </a:r>
            <a:r>
              <a:rPr lang="ko-KR" altLang="en-US" b="0"/>
              <a:t>프레임의 구조로</a:t>
            </a:r>
            <a:r>
              <a:rPr lang="en-US" altLang="ko-KR" b="0"/>
              <a:t>, </a:t>
            </a:r>
            <a:r>
              <a:rPr lang="ko-KR" altLang="en-US" b="0"/>
              <a:t>상단의 숫자는 비트 수</a:t>
            </a:r>
            <a:endParaRPr lang="en-US" altLang="ko-KR" b="0"/>
          </a:p>
          <a:p>
            <a:pPr lvl="1"/>
            <a:endParaRPr lang="en-US" altLang="ko-KR"/>
          </a:p>
          <a:p>
            <a:pPr lvl="1"/>
            <a:endParaRPr lang="en-US" altLang="ko-KR" b="0"/>
          </a:p>
          <a:p>
            <a:pPr lvl="1"/>
            <a:endParaRPr lang="en-US" altLang="ko-KR"/>
          </a:p>
          <a:p>
            <a:pPr lvl="1"/>
            <a:endParaRPr lang="en-US" altLang="ko-KR" b="0"/>
          </a:p>
          <a:p>
            <a:pPr lvl="1"/>
            <a:endParaRPr lang="en-US" altLang="ko-KR"/>
          </a:p>
          <a:p>
            <a:pPr lvl="1"/>
            <a:endParaRPr lang="en-US" altLang="ko-KR" b="0"/>
          </a:p>
          <a:p>
            <a:pPr lvl="1"/>
            <a:endParaRPr lang="en-US" altLang="ko-KR"/>
          </a:p>
          <a:p>
            <a:pPr lvl="1"/>
            <a:endParaRPr lang="en-US" altLang="ko-KR" b="0"/>
          </a:p>
          <a:p>
            <a:pPr lvl="2"/>
            <a:endParaRPr lang="en-US" altLang="ko-KR" b="0"/>
          </a:p>
          <a:p>
            <a:pPr lvl="2"/>
            <a:r>
              <a:rPr lang="ko-KR" altLang="en-US" b="0"/>
              <a:t>프레임의 좌우에 위치한 </a:t>
            </a:r>
            <a:r>
              <a:rPr lang="en-US" altLang="ko-KR" b="0"/>
              <a:t>01111110 </a:t>
            </a:r>
            <a:r>
              <a:rPr lang="ko-KR" altLang="en-US" b="0"/>
              <a:t>플래그는 프레임의 시작과 끝을 구분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5576951" cy="35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67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HDLC </a:t>
            </a:r>
            <a:r>
              <a:rPr lang="ko-KR" altLang="en-US"/>
              <a:t>프로토콜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프레임 종류</a:t>
            </a:r>
            <a:endParaRPr lang="en-US" altLang="ko-KR"/>
          </a:p>
          <a:p>
            <a:pPr lvl="1"/>
            <a:r>
              <a:rPr lang="ko-KR" altLang="en-US" b="0"/>
              <a:t>프레임의 용도는 </a:t>
            </a:r>
            <a:r>
              <a:rPr lang="en-US" altLang="ko-KR" b="0"/>
              <a:t>Control </a:t>
            </a:r>
            <a:r>
              <a:rPr lang="ko-KR" altLang="en-US" b="0"/>
              <a:t>필드 값에 따라 세 종류로 구분</a:t>
            </a:r>
            <a:endParaRPr lang="en-US" altLang="ko-KR" b="0"/>
          </a:p>
          <a:p>
            <a:pPr lvl="2"/>
            <a:r>
              <a:rPr lang="ko-KR" altLang="en-US" b="0"/>
              <a:t>네트워크 계층에서 내려온 패킷을 전송하기 위한 정보 프레임</a:t>
            </a:r>
            <a:endParaRPr lang="en-US" altLang="ko-KR" b="0"/>
          </a:p>
          <a:p>
            <a:pPr lvl="2"/>
            <a:r>
              <a:rPr lang="ko-KR" altLang="en-US" b="0"/>
              <a:t>정보 프레임에 대한 응답 기능을 수행하는 감독 프레임</a:t>
            </a:r>
            <a:endParaRPr lang="en-US" altLang="ko-KR" b="0"/>
          </a:p>
          <a:p>
            <a:pPr lvl="2"/>
            <a:r>
              <a:rPr lang="ko-KR" altLang="en-US" b="0"/>
              <a:t>연결 설정의 제어와 관련된 </a:t>
            </a:r>
            <a:r>
              <a:rPr lang="ko-KR" altLang="en-US" b="0" err="1"/>
              <a:t>비번호</a:t>
            </a:r>
            <a:r>
              <a:rPr lang="ko-KR" altLang="en-US" b="0"/>
              <a:t> 프레임</a:t>
            </a:r>
            <a:endParaRPr lang="en-US" altLang="ko-KR" b="0"/>
          </a:p>
          <a:p>
            <a:pPr lvl="2"/>
            <a:endParaRPr lang="en-US" altLang="ko-KR"/>
          </a:p>
          <a:p>
            <a:pPr lvl="1"/>
            <a:r>
              <a:rPr lang="ko-KR" altLang="en-US" b="0"/>
              <a:t>정보 프레임</a:t>
            </a:r>
          </a:p>
          <a:p>
            <a:pPr lvl="2"/>
            <a:r>
              <a:rPr lang="en-US" altLang="ko-KR" b="0"/>
              <a:t>3</a:t>
            </a:r>
            <a:r>
              <a:rPr lang="ko-KR" altLang="en-US" b="0"/>
              <a:t>비트의 순서 번호를 이용한 슬라이딩 윈도우 프로토콜을 사용</a:t>
            </a:r>
            <a:endParaRPr lang="en-US" altLang="ko-KR" b="0"/>
          </a:p>
          <a:p>
            <a:pPr lvl="2"/>
            <a:r>
              <a:rPr lang="ko-KR" altLang="en-US" b="0"/>
              <a:t>순서 번호는 비트 수가 </a:t>
            </a:r>
            <a:r>
              <a:rPr lang="en-US" altLang="ko-KR" b="0"/>
              <a:t>3</a:t>
            </a:r>
            <a:r>
              <a:rPr lang="ko-KR" altLang="en-US" b="0"/>
              <a:t>개이므로 </a:t>
            </a:r>
            <a:r>
              <a:rPr lang="en-US" altLang="ko-KR" b="0"/>
              <a:t>0~7</a:t>
            </a:r>
            <a:r>
              <a:rPr lang="ko-KR" altLang="en-US" b="0"/>
              <a:t>의 순서 번호 </a:t>
            </a:r>
            <a:r>
              <a:rPr lang="en-US" altLang="ko-KR" b="0"/>
              <a:t>8</a:t>
            </a:r>
            <a:r>
              <a:rPr lang="ko-KR" altLang="en-US" b="0"/>
              <a:t>개를 순환하여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10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HDLC </a:t>
            </a:r>
            <a:r>
              <a:rPr lang="ko-KR" altLang="en-US"/>
              <a:t>프로토콜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감독 프레임</a:t>
            </a:r>
          </a:p>
          <a:p>
            <a:pPr lvl="2"/>
            <a:r>
              <a:rPr lang="ko-KR" altLang="en-US" b="0"/>
              <a:t>정보 프레임에 대한 응답 기능을 수행하는 프레임</a:t>
            </a:r>
            <a:endParaRPr lang="en-US" altLang="ko-KR" b="0"/>
          </a:p>
          <a:p>
            <a:pPr lvl="2"/>
            <a:r>
              <a:rPr lang="ko-KR" altLang="en-US" b="0"/>
              <a:t>긍정 응답 프레임과 부정 응답 프레임으로 구분</a:t>
            </a:r>
            <a:endParaRPr lang="en-US" altLang="ko-KR" b="0"/>
          </a:p>
          <a:p>
            <a:pPr lvl="2"/>
            <a:r>
              <a:rPr lang="ko-KR" altLang="en-US" b="0"/>
              <a:t>프레임의 세부 종류는 </a:t>
            </a:r>
            <a:r>
              <a:rPr lang="en-US" altLang="ko-KR" b="0"/>
              <a:t>Type </a:t>
            </a:r>
            <a:r>
              <a:rPr lang="ko-KR" altLang="en-US" b="0"/>
              <a:t>필드 값에 따라 다음의 네 가지로 구분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7472363" cy="33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16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HDLC </a:t>
            </a:r>
            <a:r>
              <a:rPr lang="ko-KR" altLang="en-US"/>
              <a:t>프로토콜 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비번호 프레임</a:t>
            </a:r>
          </a:p>
          <a:p>
            <a:pPr lvl="2"/>
            <a:r>
              <a:rPr lang="ko-KR" altLang="en-US" b="0"/>
              <a:t>순서 번호가 없는 프레임을 정의</a:t>
            </a:r>
            <a:endParaRPr lang="en-US" altLang="ko-KR" b="0"/>
          </a:p>
          <a:p>
            <a:pPr lvl="2"/>
            <a:r>
              <a:rPr lang="ko-KR" altLang="en-US" b="0"/>
              <a:t>주로 연결 제어 등의 목적으로 사용하지만</a:t>
            </a:r>
            <a:r>
              <a:rPr lang="en-US" altLang="ko-KR" b="0"/>
              <a:t>, </a:t>
            </a:r>
            <a:r>
              <a:rPr lang="ko-KR" altLang="en-US" b="0"/>
              <a:t>비연결형 데이터 전송을 위해 사용하기도 </a:t>
            </a:r>
            <a:r>
              <a:rPr lang="ko-KR" altLang="en-US"/>
              <a:t>함</a:t>
            </a:r>
            <a:endParaRPr lang="en-US" altLang="ko-KR"/>
          </a:p>
          <a:p>
            <a:pPr lvl="2"/>
            <a:r>
              <a:rPr lang="ko-KR" altLang="en-US" b="0"/>
              <a:t>비번호 프레임은 </a:t>
            </a:r>
            <a:r>
              <a:rPr lang="en-US" altLang="ko-KR" b="0"/>
              <a:t>Type</a:t>
            </a:r>
            <a:r>
              <a:rPr lang="ko-KR" altLang="en-US" b="0"/>
              <a:t>과 </a:t>
            </a:r>
            <a:r>
              <a:rPr lang="en-US" altLang="ko-KR" b="0"/>
              <a:t>Modifier </a:t>
            </a:r>
            <a:r>
              <a:rPr lang="ko-KR" altLang="en-US" b="0"/>
              <a:t>필드를 합해 총 </a:t>
            </a:r>
            <a:r>
              <a:rPr lang="en-US" altLang="ko-KR" b="0"/>
              <a:t>5</a:t>
            </a:r>
            <a:r>
              <a:rPr lang="ko-KR" altLang="en-US" b="0"/>
              <a:t>비트로 다음과 같은 프레임을 정의</a:t>
            </a:r>
            <a:endParaRPr lang="en-US" altLang="ko-KR" b="0"/>
          </a:p>
          <a:p>
            <a:pPr lvl="3"/>
            <a:r>
              <a:rPr lang="en-US" altLang="ko-KR" b="0"/>
              <a:t>SABM, SNRM, SARM, DISC, RSET, FRMR, UA</a:t>
            </a:r>
          </a:p>
          <a:p>
            <a:pPr marL="628650" lvl="3" indent="0">
              <a:buNone/>
            </a:pPr>
            <a:r>
              <a:rPr lang="en-US" altLang="ko-KR" b="0"/>
              <a:t>	SNRM, SABM, SARM</a:t>
            </a:r>
            <a:r>
              <a:rPr lang="ko-KR" altLang="en-US" b="0"/>
              <a:t>은 연결 설정을 요구할 때 사용하며</a:t>
            </a:r>
            <a:r>
              <a:rPr lang="en-US" altLang="ko-KR" b="0"/>
              <a:t>, [</a:t>
            </a:r>
            <a:r>
              <a:rPr lang="ko-KR" altLang="en-US" b="0"/>
              <a:t>표 </a:t>
            </a:r>
            <a:r>
              <a:rPr lang="en-US" altLang="ko-KR" b="0"/>
              <a:t>6-1]</a:t>
            </a:r>
            <a:r>
              <a:rPr lang="ko-KR" altLang="en-US" b="0"/>
              <a:t>과 같은 세 가지 연결 모드에 적용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58" y="3792174"/>
            <a:ext cx="6985042" cy="29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97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LAP </a:t>
            </a:r>
            <a:r>
              <a:rPr lang="ko-KR" altLang="en-US"/>
              <a:t>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/>
              <a:t>LAP</a:t>
            </a:r>
            <a:r>
              <a:rPr lang="ko-KR" altLang="en-US" b="0"/>
              <a:t>는 비동기 응답 모드인 </a:t>
            </a:r>
            <a:r>
              <a:rPr lang="en-US" altLang="ko-KR" b="0"/>
              <a:t>ARM</a:t>
            </a:r>
            <a:r>
              <a:rPr lang="ko-KR" altLang="en-US" b="0"/>
              <a:t>으로 동작하는 프로토콜</a:t>
            </a:r>
            <a:endParaRPr lang="en-US" altLang="ko-KR" b="0"/>
          </a:p>
          <a:p>
            <a:pPr lvl="1"/>
            <a:r>
              <a:rPr lang="ko-KR" altLang="en-US" b="0"/>
              <a:t>연결 설정 과정은 </a:t>
            </a: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6-14]</a:t>
            </a:r>
            <a:r>
              <a:rPr lang="ko-KR" altLang="en-US" b="0"/>
              <a:t>의 </a:t>
            </a:r>
            <a:r>
              <a:rPr lang="en-US" altLang="ko-KR" b="0"/>
              <a:t>(a)</a:t>
            </a:r>
            <a:r>
              <a:rPr lang="ko-KR" altLang="en-US" b="0"/>
              <a:t>처럼 주국에서 전송된 </a:t>
            </a:r>
            <a:r>
              <a:rPr lang="en-US" altLang="ko-KR" b="0"/>
              <a:t>SARM </a:t>
            </a:r>
            <a:r>
              <a:rPr lang="ko-KR" altLang="en-US" b="0"/>
              <a:t>명령에 대하여 종국에서 </a:t>
            </a:r>
            <a:r>
              <a:rPr lang="en-US" altLang="ko-KR" b="0"/>
              <a:t>UA </a:t>
            </a:r>
            <a:r>
              <a:rPr lang="ko-KR" altLang="en-US" b="0"/>
              <a:t>응답을 전송함으로써 완료</a:t>
            </a:r>
            <a:endParaRPr lang="en-US" altLang="ko-KR" b="0"/>
          </a:p>
          <a:p>
            <a:pPr lvl="1"/>
            <a:r>
              <a:rPr lang="en-US" altLang="ko-KR" b="0"/>
              <a:t>LAP</a:t>
            </a:r>
            <a:r>
              <a:rPr lang="ko-KR" altLang="en-US" b="0"/>
              <a:t>은 비동기 응답 모드로 동작하기 때문에 </a:t>
            </a: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6-14]</a:t>
            </a:r>
            <a:r>
              <a:rPr lang="ko-KR" altLang="en-US" b="0"/>
              <a:t>의 </a:t>
            </a:r>
            <a:r>
              <a:rPr lang="en-US" altLang="ko-KR" b="0"/>
              <a:t>(b)</a:t>
            </a:r>
            <a:r>
              <a:rPr lang="ko-KR" altLang="en-US" b="0"/>
              <a:t>처럼 종국에서 </a:t>
            </a:r>
            <a:r>
              <a:rPr lang="ko-KR" altLang="en-US" b="0" err="1"/>
              <a:t>주국으로</a:t>
            </a:r>
            <a:r>
              <a:rPr lang="ko-KR" altLang="en-US" b="0"/>
              <a:t> </a:t>
            </a:r>
            <a:r>
              <a:rPr lang="en-US" altLang="ko-KR" b="0"/>
              <a:t>SARM </a:t>
            </a:r>
            <a:r>
              <a:rPr lang="ko-KR" altLang="en-US" b="0"/>
              <a:t>응답을 전송하여 연결 설정을 요구할 수 있음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50" y="3585785"/>
            <a:ext cx="5412350" cy="2967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3585785"/>
            <a:ext cx="4724400" cy="28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6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LAPB </a:t>
            </a:r>
            <a:r>
              <a:rPr lang="ko-KR" altLang="en-US"/>
              <a:t>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/>
              <a:t>LAP</a:t>
            </a:r>
            <a:r>
              <a:rPr lang="ko-KR" altLang="en-US" b="0"/>
              <a:t>는 양쪽 호스트가 혼합국으로 동작하기 때문에 누구나 먼저 명령을 전송할 수 있음</a:t>
            </a:r>
            <a:endParaRPr lang="en-US" altLang="ko-KR" b="0"/>
          </a:p>
          <a:p>
            <a:pPr lvl="1"/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6-15]</a:t>
            </a:r>
            <a:r>
              <a:rPr lang="ko-KR" altLang="en-US" b="0"/>
              <a:t>는 비동기 균형 모드의 연결을 설정하기 위해 오른쪽 호스트가 왼쪽 호스트에 </a:t>
            </a:r>
            <a:r>
              <a:rPr lang="en-US" altLang="ko-KR" b="0"/>
              <a:t>SABM </a:t>
            </a:r>
            <a:r>
              <a:rPr lang="ko-KR" altLang="en-US" b="0"/>
              <a:t>명령을 전송한 경우</a:t>
            </a:r>
            <a:endParaRPr lang="en-US" altLang="ko-KR" b="0"/>
          </a:p>
          <a:p>
            <a:pPr lvl="1"/>
            <a:r>
              <a:rPr lang="ko-KR" altLang="en-US" b="0"/>
              <a:t>왼쪽 호스트에서는 </a:t>
            </a:r>
            <a:r>
              <a:rPr lang="en-US" altLang="ko-KR" b="0"/>
              <a:t>UA </a:t>
            </a:r>
            <a:r>
              <a:rPr lang="ko-KR" altLang="en-US" b="0"/>
              <a:t>응답을 전송함으로써 계층 </a:t>
            </a:r>
            <a:r>
              <a:rPr lang="en-US" altLang="ko-KR" b="0"/>
              <a:t>2</a:t>
            </a:r>
            <a:r>
              <a:rPr lang="ko-KR" altLang="en-US" b="0"/>
              <a:t>의 연결 설정이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71800"/>
            <a:ext cx="4519073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3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solidFill>
                  <a:srgbClr val="4E27F5"/>
                </a:solidFill>
              </a:rPr>
              <a:t>01</a:t>
            </a:r>
            <a:r>
              <a:rPr lang="en-US" altLang="ko-KR"/>
              <a:t> </a:t>
            </a:r>
            <a:r>
              <a:rPr lang="ko-KR" altLang="en-US"/>
              <a:t>프로토콜의 기초</a:t>
            </a:r>
          </a:p>
          <a:p>
            <a:r>
              <a:rPr lang="en-US" altLang="ko-KR">
                <a:solidFill>
                  <a:srgbClr val="4E27F5"/>
                </a:solidFill>
              </a:rPr>
              <a:t>02</a:t>
            </a:r>
            <a:r>
              <a:rPr lang="en-US" altLang="ko-KR"/>
              <a:t> </a:t>
            </a:r>
            <a:r>
              <a:rPr lang="ko-KR" altLang="en-US"/>
              <a:t>슬라이딩 윈도우 프로토콜</a:t>
            </a:r>
          </a:p>
          <a:p>
            <a:r>
              <a:rPr lang="en-US" altLang="ko-KR">
                <a:solidFill>
                  <a:srgbClr val="4E27F5"/>
                </a:solidFill>
              </a:rPr>
              <a:t>03</a:t>
            </a:r>
            <a:r>
              <a:rPr lang="en-US" altLang="ko-KR"/>
              <a:t> HDLC </a:t>
            </a:r>
            <a:r>
              <a:rPr lang="ko-KR" altLang="en-US"/>
              <a:t>프로토콜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프로토콜의 기초</a:t>
            </a:r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프로토콜의 기초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348815" cy="5518344"/>
          </a:xfrm>
        </p:spPr>
        <p:txBody>
          <a:bodyPr/>
          <a:lstStyle/>
          <a:p>
            <a:pPr lvl="1"/>
            <a:r>
              <a:rPr lang="ko-KR" altLang="en-US" b="0"/>
              <a:t>데이터 링크 계층에서 두 호스트가 통신하려면 </a:t>
            </a: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6-1]</a:t>
            </a:r>
            <a:r>
              <a:rPr lang="ko-KR" altLang="en-US" b="0"/>
              <a:t>의 </a:t>
            </a:r>
            <a:r>
              <a:rPr lang="en-US" altLang="ko-KR" b="0"/>
              <a:t>(a)</a:t>
            </a:r>
            <a:r>
              <a:rPr lang="ko-KR" altLang="en-US" b="0"/>
              <a:t>처럼 일대일</a:t>
            </a:r>
            <a:r>
              <a:rPr lang="en-US" altLang="ko-KR" b="0"/>
              <a:t>(1:1) </a:t>
            </a:r>
            <a:r>
              <a:rPr lang="ko-KR" altLang="en-US" b="0"/>
              <a:t>형식의 </a:t>
            </a:r>
            <a:r>
              <a:rPr lang="ko-KR" altLang="en-US" b="0" err="1"/>
              <a:t>점대점</a:t>
            </a:r>
            <a:r>
              <a:rPr lang="ko-KR" altLang="en-US" b="0"/>
              <a:t> 방식으로 연결해야 함</a:t>
            </a:r>
            <a:endParaRPr lang="en-US" altLang="ko-KR" b="0"/>
          </a:p>
          <a:p>
            <a:pPr lvl="1"/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6-1]</a:t>
            </a:r>
            <a:r>
              <a:rPr lang="ko-KR" altLang="en-US" b="0"/>
              <a:t>에서 </a:t>
            </a:r>
            <a:r>
              <a:rPr lang="en-US" altLang="ko-KR" b="0"/>
              <a:t>(b)</a:t>
            </a:r>
            <a:r>
              <a:rPr lang="ko-KR" altLang="en-US" b="0"/>
              <a:t>는 하나의 호스트가 다수의 호스트와 연결된 비대칭 형태로</a:t>
            </a:r>
            <a:r>
              <a:rPr lang="en-US" altLang="ko-KR" b="0"/>
              <a:t>, </a:t>
            </a:r>
            <a:r>
              <a:rPr lang="ko-KR" altLang="en-US" b="0"/>
              <a:t>멀티 </a:t>
            </a:r>
            <a:r>
              <a:rPr lang="ko-KR" altLang="en-US" b="0" err="1"/>
              <a:t>드롭</a:t>
            </a:r>
            <a:r>
              <a:rPr lang="en-US" altLang="ko-KR" sz="1800" b="0"/>
              <a:t> </a:t>
            </a:r>
            <a:r>
              <a:rPr lang="ko-KR" altLang="en-US" b="0"/>
              <a:t>방식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97" y="2743200"/>
            <a:ext cx="3478137" cy="29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2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프레임의 종류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데이터 링크 계층에서 전송 오류를 해결하는 과정에서 사용하는 프레임</a:t>
            </a:r>
            <a:endParaRPr lang="en-US" altLang="ko-KR" b="0"/>
          </a:p>
          <a:p>
            <a:pPr lvl="2"/>
            <a:r>
              <a:rPr lang="ko-KR" altLang="en-US"/>
              <a:t>정보 프레임 </a:t>
            </a:r>
            <a:endParaRPr lang="en-US" altLang="ko-KR"/>
          </a:p>
          <a:p>
            <a:pPr lvl="3"/>
            <a:r>
              <a:rPr lang="ko-KR" altLang="en-US" b="0"/>
              <a:t>상위 계층이 전송을 요구한 데이터를 수신 호스트에 전송하는 용도로 사용</a:t>
            </a:r>
            <a:endParaRPr lang="en-US" altLang="ko-KR" b="0"/>
          </a:p>
          <a:p>
            <a:pPr lvl="3"/>
            <a:r>
              <a:rPr lang="ko-KR" altLang="en-US" b="0"/>
              <a:t>상위 계층에서 보낸 데이터와 함께 프레임의 순서 번호</a:t>
            </a:r>
            <a:r>
              <a:rPr lang="en-US" altLang="ko-KR" b="0"/>
              <a:t>, </a:t>
            </a:r>
            <a:r>
              <a:rPr lang="ko-KR" altLang="en-US" b="0"/>
              <a:t>송수신 호스트의 주소 정보</a:t>
            </a:r>
            <a:r>
              <a:rPr lang="en-US" altLang="ko-KR" b="0"/>
              <a:t>, </a:t>
            </a:r>
            <a:r>
              <a:rPr lang="ko-KR" altLang="en-US" b="0"/>
              <a:t>오류 검출 코드 등을 포함</a:t>
            </a:r>
            <a:endParaRPr lang="en-US" altLang="ko-KR" b="0"/>
          </a:p>
          <a:p>
            <a:pPr lvl="2"/>
            <a:r>
              <a:rPr lang="ko-KR" altLang="en-US" b="0"/>
              <a:t>긍정 응답 프레임 </a:t>
            </a:r>
            <a:endParaRPr lang="en-US" altLang="ko-KR" b="0"/>
          </a:p>
          <a:p>
            <a:pPr lvl="3"/>
            <a:r>
              <a:rPr lang="ko-KR" altLang="en-US" b="0"/>
              <a:t>프레임 변형 오류가 발생하지 않았으면 송신 호스트에 해당 프레임을 올바르게 수신했다는 의미로 </a:t>
            </a:r>
            <a:r>
              <a:rPr lang="en-US" altLang="ko-KR" b="0"/>
              <a:t>ACK </a:t>
            </a:r>
            <a:r>
              <a:rPr lang="ko-KR" altLang="en-US" b="0"/>
              <a:t>프레임</a:t>
            </a:r>
            <a:r>
              <a:rPr lang="en-US" altLang="ko-KR" b="0"/>
              <a:t>, </a:t>
            </a:r>
            <a:r>
              <a:rPr lang="ko-KR" altLang="en-US" b="0"/>
              <a:t>즉 긍정 응답을 회신</a:t>
            </a:r>
            <a:endParaRPr lang="en-US" altLang="ko-KR" b="0"/>
          </a:p>
          <a:p>
            <a:pPr lvl="2"/>
            <a:r>
              <a:rPr lang="ko-KR" altLang="en-US" b="0"/>
              <a:t>부정 응답 프레임</a:t>
            </a:r>
          </a:p>
          <a:p>
            <a:pPr lvl="3"/>
            <a:r>
              <a:rPr lang="ko-KR" altLang="en-US" b="0"/>
              <a:t>정보 프레임의 전송 과정에서 프레임 변형 오류가 발생하면 수신 호스트는 부정 응답을 전달하여 송신 호스트가 오류 발생을 인지하고 원래의 정보 프레임을 재전송하도록 요청하는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2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</a:t>
            </a:r>
            <a:r>
              <a:rPr lang="en-US" altLang="ko-KR"/>
              <a:t>·</a:t>
            </a:r>
            <a:r>
              <a:rPr lang="ko-KR" altLang="en-US"/>
              <a:t>흐름 제어가 없는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전송 프로토콜의 구조를 가장 단순화하기 위해 통신 환경을 다음과 같이 가정</a:t>
            </a:r>
            <a:endParaRPr lang="en-US" altLang="ko-KR" b="0"/>
          </a:p>
          <a:p>
            <a:pPr lvl="2"/>
            <a:r>
              <a:rPr lang="ko-KR" altLang="en-US" b="0" err="1"/>
              <a:t>단방향</a:t>
            </a:r>
            <a:r>
              <a:rPr lang="ko-KR" altLang="en-US" b="0"/>
              <a:t> 통신 </a:t>
            </a:r>
            <a:r>
              <a:rPr lang="en-US" altLang="ko-KR" b="0"/>
              <a:t>: </a:t>
            </a:r>
            <a:r>
              <a:rPr lang="ko-KR" altLang="en-US" b="0"/>
              <a:t>데이터는 송신 호스트에서 수신 호스트로만</a:t>
            </a:r>
            <a:r>
              <a:rPr lang="en-US" altLang="ko-KR" b="0"/>
              <a:t>(</a:t>
            </a:r>
            <a:r>
              <a:rPr lang="ko-KR" altLang="en-US" b="0"/>
              <a:t>한쪽 방향으로만</a:t>
            </a:r>
            <a:r>
              <a:rPr lang="en-US" altLang="ko-KR" b="0"/>
              <a:t>) </a:t>
            </a:r>
            <a:r>
              <a:rPr lang="ko-KR" altLang="en-US" b="0"/>
              <a:t>전달됨</a:t>
            </a:r>
            <a:endParaRPr lang="en-US" altLang="ko-KR" b="0"/>
          </a:p>
          <a:p>
            <a:pPr lvl="2"/>
            <a:r>
              <a:rPr lang="ko-KR" altLang="en-US" b="0"/>
              <a:t>전송 오류가 없는 물리 매체 </a:t>
            </a:r>
            <a:r>
              <a:rPr lang="en-US" altLang="ko-KR" b="0"/>
              <a:t>: </a:t>
            </a:r>
            <a:r>
              <a:rPr lang="ko-KR" altLang="en-US" b="0"/>
              <a:t>통신 채널에서는 어떠한 형태의 전송 오류도 발생하지 않음</a:t>
            </a:r>
            <a:endParaRPr lang="en-US" altLang="ko-KR" b="0"/>
          </a:p>
          <a:p>
            <a:pPr lvl="2"/>
            <a:r>
              <a:rPr lang="ko-KR" altLang="en-US" b="0"/>
              <a:t>무한개의 수신 버퍼 </a:t>
            </a:r>
            <a:r>
              <a:rPr lang="en-US" altLang="ko-KR" b="0"/>
              <a:t>: </a:t>
            </a:r>
            <a:r>
              <a:rPr lang="ko-KR" altLang="en-US" b="0"/>
              <a:t>수신 호스트의 버퍼 수는 무한함</a:t>
            </a:r>
            <a:endParaRPr lang="en-US" altLang="ko-KR" b="0"/>
          </a:p>
          <a:p>
            <a:pPr marL="628650" lvl="3" indent="0">
              <a:buNone/>
            </a:pPr>
            <a:r>
              <a:rPr lang="ko-KR" altLang="en-US" b="0"/>
              <a:t>통신 프로토콜에서 송수신 호스트 사이의 데이터 전송은 </a:t>
            </a: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6-2]</a:t>
            </a:r>
            <a:r>
              <a:rPr lang="ko-KR" altLang="en-US" b="0"/>
              <a:t>처럼 구조가 단순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28988"/>
            <a:ext cx="3836397" cy="3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2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 제어가 없는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두 번째로 가정하는 통신 환경은 다음과 같이 수신 호스트의 버퍼 개수가 유한함</a:t>
            </a:r>
            <a:endParaRPr lang="en-US" altLang="ko-KR" b="0"/>
          </a:p>
          <a:p>
            <a:pPr lvl="2"/>
            <a:r>
              <a:rPr lang="ko-KR" altLang="en-US" b="0" err="1"/>
              <a:t>단방향</a:t>
            </a:r>
            <a:r>
              <a:rPr lang="ko-KR" altLang="en-US" b="0"/>
              <a:t> 통신 </a:t>
            </a:r>
            <a:r>
              <a:rPr lang="en-US" altLang="ko-KR" b="0"/>
              <a:t>: </a:t>
            </a:r>
            <a:r>
              <a:rPr lang="ko-KR" altLang="en-US" b="0"/>
              <a:t>데이터는 송신 호스트에서 수신 호스트로만</a:t>
            </a:r>
            <a:r>
              <a:rPr lang="en-US" altLang="ko-KR" b="0"/>
              <a:t>(</a:t>
            </a:r>
            <a:r>
              <a:rPr lang="ko-KR" altLang="en-US" b="0"/>
              <a:t>한쪽 방향으로만</a:t>
            </a:r>
            <a:r>
              <a:rPr lang="en-US" altLang="ko-KR" b="0"/>
              <a:t>) </a:t>
            </a:r>
            <a:r>
              <a:rPr lang="ko-KR" altLang="en-US" b="0"/>
              <a:t>전달됨</a:t>
            </a:r>
            <a:endParaRPr lang="en-US" altLang="ko-KR" b="0"/>
          </a:p>
          <a:p>
            <a:pPr lvl="2"/>
            <a:r>
              <a:rPr lang="ko-KR" altLang="en-US" b="0"/>
              <a:t>전송 오류가 없는 물리 매체 </a:t>
            </a:r>
            <a:r>
              <a:rPr lang="en-US" altLang="ko-KR" b="0"/>
              <a:t>: </a:t>
            </a:r>
            <a:r>
              <a:rPr lang="ko-KR" altLang="en-US" b="0"/>
              <a:t>통신 채널에서는 어떠한 형태의 전송 오류도 발생하지 않음</a:t>
            </a:r>
            <a:endParaRPr lang="en-US" altLang="ko-KR" b="0"/>
          </a:p>
          <a:p>
            <a:pPr lvl="2"/>
            <a:r>
              <a:rPr lang="ko-KR" altLang="en-US" b="0"/>
              <a:t>수신 호스트의 버퍼가 유한개로 제한되는 환경에서 송신 호스트가 너무 빨리 정보 프레임을 전송하면 버퍼 부족으로 프레임 분실 오류가 발생할 수 있음</a:t>
            </a:r>
            <a:endParaRPr lang="en-US" altLang="ko-KR" b="0"/>
          </a:p>
          <a:p>
            <a:pPr lvl="3"/>
            <a:r>
              <a:rPr lang="ko-KR" altLang="en-US" b="0"/>
              <a:t>방지하려면 프로토콜을 설계하는 과정에서 흐름 제어 기능을</a:t>
            </a:r>
            <a:endParaRPr lang="en-US" altLang="ko-KR" b="0"/>
          </a:p>
          <a:p>
            <a:pPr marL="628650" lvl="3" indent="0">
              <a:buNone/>
            </a:pPr>
            <a:r>
              <a:rPr lang="ko-KR" altLang="en-US" b="0"/>
              <a:t>   제공하여 송신 호스트의 전송 속도를 조절해야 </a:t>
            </a:r>
            <a:r>
              <a:rPr lang="ko-KR" altLang="en-US"/>
              <a:t>함</a:t>
            </a:r>
            <a:endParaRPr lang="en-US" altLang="ko-KR"/>
          </a:p>
          <a:p>
            <a:pPr lvl="3"/>
            <a:r>
              <a:rPr lang="ko-KR" altLang="en-US" b="0"/>
              <a:t>흐름 제어는 주로 수신 호스트가 송신 호스트의 프레임 </a:t>
            </a:r>
            <a:endParaRPr lang="en-US" altLang="ko-KR" b="0"/>
          </a:p>
          <a:p>
            <a:pPr marL="628650" lvl="3" indent="0">
              <a:buNone/>
            </a:pPr>
            <a:r>
              <a:rPr lang="en-US" altLang="ko-KR"/>
              <a:t>   </a:t>
            </a:r>
            <a:r>
              <a:rPr lang="ko-KR" altLang="en-US" b="0"/>
              <a:t>전송 시점을 제어하는 형태로 이루어지며</a:t>
            </a:r>
            <a:r>
              <a:rPr lang="en-US" altLang="ko-KR" b="0"/>
              <a:t> </a:t>
            </a:r>
            <a:r>
              <a:rPr lang="ko-KR" altLang="en-US" b="0"/>
              <a:t>가장 간단한 형태는 </a:t>
            </a:r>
            <a:endParaRPr lang="en-US" altLang="ko-KR" b="0"/>
          </a:p>
          <a:p>
            <a:pPr marL="628650" lvl="3" indent="0">
              <a:buNone/>
            </a:pPr>
            <a:r>
              <a:rPr lang="en-US" altLang="ko-KR"/>
              <a:t>   </a:t>
            </a: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6-3]</a:t>
            </a:r>
            <a:r>
              <a:rPr lang="ko-KR" altLang="en-US" b="0"/>
              <a:t>과 같음</a:t>
            </a:r>
            <a:endParaRPr lang="en-US" altLang="ko-KR" b="0"/>
          </a:p>
          <a:p>
            <a:pPr lvl="3"/>
            <a:endParaRPr lang="en-US" altLang="ko-KR" b="0"/>
          </a:p>
          <a:p>
            <a:pPr lvl="2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276600"/>
            <a:ext cx="4267200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단방향</a:t>
            </a:r>
            <a:r>
              <a:rPr lang="ko-KR" altLang="en-US"/>
              <a:t> 프로토콜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오류 제어와 흐름 제어 기능을 지원하는 환경에서</a:t>
            </a:r>
            <a:r>
              <a:rPr lang="en-US" altLang="ko-KR" b="0"/>
              <a:t>, </a:t>
            </a:r>
            <a:r>
              <a:rPr lang="ko-KR" altLang="en-US" b="0"/>
              <a:t>다음과 같은 단방향 형식의 통신 환경</a:t>
            </a:r>
            <a:endParaRPr lang="en-US" altLang="ko-KR" b="0"/>
          </a:p>
          <a:p>
            <a:pPr lvl="2"/>
            <a:r>
              <a:rPr lang="ko-KR" altLang="en-US" b="0" err="1"/>
              <a:t>단방향</a:t>
            </a:r>
            <a:r>
              <a:rPr lang="ko-KR" altLang="en-US" b="0"/>
              <a:t> 통신 </a:t>
            </a:r>
            <a:r>
              <a:rPr lang="en-US" altLang="ko-KR" b="0"/>
              <a:t>: </a:t>
            </a:r>
            <a:r>
              <a:rPr lang="ko-KR" altLang="en-US" b="0"/>
              <a:t>데이터는 송신 호스트에서 수신 호스트로만</a:t>
            </a:r>
            <a:r>
              <a:rPr lang="en-US" altLang="ko-KR" b="0"/>
              <a:t>(</a:t>
            </a:r>
            <a:r>
              <a:rPr lang="ko-KR" altLang="en-US" b="0"/>
              <a:t>한쪽 방향으로만</a:t>
            </a:r>
            <a:r>
              <a:rPr lang="en-US" altLang="ko-KR" b="0"/>
              <a:t>) </a:t>
            </a:r>
            <a:r>
              <a:rPr lang="ko-KR" altLang="en-US" b="0"/>
              <a:t>전달됨</a:t>
            </a:r>
            <a:endParaRPr lang="en-US" altLang="ko-KR" b="0"/>
          </a:p>
          <a:p>
            <a:pPr lvl="1"/>
            <a:r>
              <a:rPr lang="ko-KR" altLang="en-US" b="0"/>
              <a:t>오류 제어와 흐름 제어가 필요한 통신 환경에서 송신 호스트가 전송한 정보 프레임에 발생할 수 있는 오류에는 프레임 분실 오류와 프레임 변형 오류가 있음</a:t>
            </a:r>
            <a:endParaRPr lang="en-US" altLang="ko-KR" b="0"/>
          </a:p>
          <a:p>
            <a:pPr lvl="2"/>
            <a:r>
              <a:rPr lang="ko-KR" altLang="en-US" b="0"/>
              <a:t>프레임 분실 오류가 발생하면 송신 호스트의 타임아웃 기능이 동작하여 분실된 프레임을 재전송하는 방식으로 복구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232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1_Office 테마</vt:lpstr>
      <vt:lpstr>PowerPoint Presentation</vt:lpstr>
      <vt:lpstr>PowerPoint Presentation</vt:lpstr>
      <vt:lpstr>PowerPoint Presentation</vt:lpstr>
      <vt:lpstr>01 프로토콜의 기초</vt:lpstr>
      <vt:lpstr>프로토콜의 기초 (1)</vt:lpstr>
      <vt:lpstr>프레임의 종류 (1)</vt:lpstr>
      <vt:lpstr>오류·흐름 제어가 없는 프로토콜</vt:lpstr>
      <vt:lpstr>오류 제어가 없는 프로토콜</vt:lpstr>
      <vt:lpstr>단방향 프로토콜 (1)</vt:lpstr>
      <vt:lpstr>단방향 프로토콜 (2)</vt:lpstr>
      <vt:lpstr>단방향 프로토콜 (3)</vt:lpstr>
      <vt:lpstr>단방향 프로토콜 (4)</vt:lpstr>
      <vt:lpstr>02 슬라이딩 윈도우 프로토콜</vt:lpstr>
      <vt:lpstr>슬라이딩 윈도우 프로토콜 (1)</vt:lpstr>
      <vt:lpstr>슬라이딩 윈도우 프로토콜 (2)</vt:lpstr>
      <vt:lpstr>슬라이딩 윈도우 프로토콜 (3)</vt:lpstr>
      <vt:lpstr>슬라이딩 윈도우 프로토콜 (4)</vt:lpstr>
      <vt:lpstr>연속형 전송 (1)</vt:lpstr>
      <vt:lpstr>연속형 전송 (2)</vt:lpstr>
      <vt:lpstr>연속형 전송 (3)</vt:lpstr>
      <vt:lpstr>피기배킹 (1)</vt:lpstr>
      <vt:lpstr>피기배킹 (2)</vt:lpstr>
      <vt:lpstr>03 HDLC 프로토콜</vt:lpstr>
      <vt:lpstr>HDLC 프로토콜 (1)</vt:lpstr>
      <vt:lpstr>HDLC 프로토콜 (2)</vt:lpstr>
      <vt:lpstr>HDLC 프로토콜 (3)</vt:lpstr>
      <vt:lpstr>HDLC 프로토콜 (4)</vt:lpstr>
      <vt:lpstr>LAP 프로토콜</vt:lpstr>
      <vt:lpstr>LAPB 프로토콜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revision>1</cp:revision>
  <cp:lastPrinted>1601-01-01T00:00:00Z</cp:lastPrinted>
  <dcterms:created xsi:type="dcterms:W3CDTF">1601-01-01T00:00:00Z</dcterms:created>
  <dcterms:modified xsi:type="dcterms:W3CDTF">2023-04-28T05:46:53Z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