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47"/>
  </p:notesMasterIdLst>
  <p:handoutMasterIdLst>
    <p:handoutMasterId r:id="rId48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258" r:id="rId4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18FC7-25BC-214D-B6BE-ED825FCB8322}" v="11" dt="2023-04-26T07:13:27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190823@o.shinhan.ac.kr" userId="4a61f7c0-35a0-4da6-85d5-43b0ebb47e2a" providerId="ADAL" clId="{B8518FC7-25BC-214D-B6BE-ED825FCB8322}"/>
    <pc:docChg chg="undo custSel modSld">
      <pc:chgData name="20190823@o.shinhan.ac.kr" userId="4a61f7c0-35a0-4da6-85d5-43b0ebb47e2a" providerId="ADAL" clId="{B8518FC7-25BC-214D-B6BE-ED825FCB8322}" dt="2023-04-26T07:13:27.853" v="10" actId="478"/>
      <pc:docMkLst>
        <pc:docMk/>
      </pc:docMkLst>
      <pc:sldChg chg="addSp delSp modSp">
        <pc:chgData name="20190823@o.shinhan.ac.kr" userId="4a61f7c0-35a0-4da6-85d5-43b0ebb47e2a" providerId="ADAL" clId="{B8518FC7-25BC-214D-B6BE-ED825FCB8322}" dt="2023-04-26T07:13:27.853" v="10" actId="478"/>
        <pc:sldMkLst>
          <pc:docMk/>
          <pc:sldMk cId="615268655" sldId="312"/>
        </pc:sldMkLst>
        <pc:spChg chg="add del mod">
          <ac:chgData name="20190823@o.shinhan.ac.kr" userId="4a61f7c0-35a0-4da6-85d5-43b0ebb47e2a" providerId="ADAL" clId="{B8518FC7-25BC-214D-B6BE-ED825FCB8322}" dt="2023-04-26T07:13:27.853" v="10" actId="478"/>
          <ac:spMkLst>
            <pc:docMk/>
            <pc:sldMk cId="615268655" sldId="312"/>
            <ac:spMk id="3" creationId="{AC589C66-A661-FA68-2B46-D4DED231557B}"/>
          </ac:spMkLst>
        </pc:spChg>
        <pc:spChg chg="add del mod">
          <ac:chgData name="20190823@o.shinhan.ac.kr" userId="4a61f7c0-35a0-4da6-85d5-43b0ebb47e2a" providerId="ADAL" clId="{B8518FC7-25BC-214D-B6BE-ED825FCB8322}" dt="2023-04-26T07:13:27.853" v="10" actId="478"/>
          <ac:spMkLst>
            <pc:docMk/>
            <pc:sldMk cId="615268655" sldId="312"/>
            <ac:spMk id="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solidFill>
                  <a:srgbClr val="1877AC"/>
                </a:solidFill>
              </a:rPr>
              <a:t>`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2023-04-26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04 </a:t>
            </a:r>
            <a:r>
              <a:rPr lang="ko-KR" alt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전송</a:t>
            </a:r>
            <a:endParaRPr lang="ko-KR" altLang="en-US" sz="3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점대점</a:t>
            </a:r>
            <a:r>
              <a:rPr lang="ko-KR" altLang="en-US"/>
              <a:t> 방식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err="1"/>
              <a:t>링형</a:t>
            </a:r>
            <a:endParaRPr lang="en-US" altLang="ko-KR"/>
          </a:p>
          <a:p>
            <a:pPr lvl="1"/>
            <a:r>
              <a:rPr lang="ko-KR" altLang="en-US" b="0"/>
              <a:t>호스트의 연결이 순환 고리 구조이며</a:t>
            </a:r>
            <a:r>
              <a:rPr lang="en-US" altLang="ko-KR" b="0"/>
              <a:t>, </a:t>
            </a:r>
            <a:r>
              <a:rPr lang="ko-KR" altLang="en-US" b="0"/>
              <a:t>모든 전송 데이터는 반드시 링을 한 바퀴 순환하도록 설계되기 때문에 브로드캐스팅 방식을 지원</a:t>
            </a:r>
            <a:endParaRPr lang="en-US" altLang="ko-KR" b="0"/>
          </a:p>
          <a:p>
            <a:pPr lvl="1"/>
            <a:r>
              <a:rPr lang="ko-KR" altLang="en-US" b="0"/>
              <a:t>링형에서는 네트워크에 연결된 모든 호스트가 데이터 전송과 라우팅 기능을 동시에 수행할 수 있어야 </a:t>
            </a:r>
            <a:r>
              <a:rPr lang="ko-KR" altLang="en-US"/>
              <a:t>함</a:t>
            </a:r>
            <a:endParaRPr lang="en-US" altLang="ko-KR"/>
          </a:p>
          <a:p>
            <a:pPr lvl="1"/>
            <a:r>
              <a:rPr lang="ko-KR" altLang="en-US" b="0"/>
              <a:t>링형에서는 연결된 여러 호스트가 데이터를 동시에 전송하면 데이터 충돌이 발생할 수 있음</a:t>
            </a:r>
            <a:endParaRPr lang="en-US" altLang="ko-KR" b="0"/>
          </a:p>
          <a:p>
            <a:pPr lvl="2"/>
            <a:r>
              <a:rPr lang="ko-KR" altLang="en-US" b="0"/>
              <a:t>호스트 사이의 데이터 송신 시점을 제어하는 기능이 필요한데</a:t>
            </a:r>
            <a:r>
              <a:rPr lang="en-US" altLang="ko-KR" b="0"/>
              <a:t>, </a:t>
            </a:r>
            <a:r>
              <a:rPr lang="ko-KR" altLang="en-US" b="0"/>
              <a:t>토큰이라는 특수한 제어 프레임이 이 기능을 수행</a:t>
            </a:r>
            <a:endParaRPr lang="en-US" altLang="ko-KR" b="0"/>
          </a:p>
          <a:p>
            <a:pPr lvl="1"/>
            <a:r>
              <a:rPr lang="ko-KR" altLang="en-US" b="0" err="1"/>
              <a:t>링형의</a:t>
            </a:r>
            <a:r>
              <a:rPr lang="ko-KR" altLang="en-US" b="0"/>
              <a:t> 단점은 한 호스트가 고장 나면 전체 네트워크가 동작하지 않을 수 있다는 것</a:t>
            </a:r>
            <a:r>
              <a:rPr lang="en-US" altLang="ko-KR" b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4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점대점</a:t>
            </a:r>
            <a:r>
              <a:rPr lang="ko-KR" altLang="en-US"/>
              <a:t> 방식 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err="1"/>
              <a:t>완전형</a:t>
            </a:r>
            <a:endParaRPr lang="en-US" altLang="ko-KR"/>
          </a:p>
          <a:p>
            <a:pPr lvl="1"/>
            <a:r>
              <a:rPr lang="ko-KR" altLang="en-US" b="0"/>
              <a:t>네트워크에 존재하는 모든 호스트가 다른 모든 호스트와 일대일로 직접 연결하는 방식</a:t>
            </a:r>
            <a:endParaRPr lang="en-US" altLang="ko-KR" b="0"/>
          </a:p>
          <a:p>
            <a:pPr lvl="1"/>
            <a:r>
              <a:rPr lang="ko-KR" altLang="en-US" b="0"/>
              <a:t>완전형의 단점은 사용하는 전송 매체의 개수가 증가하면 비용 측면에서 극단적으로 비효율적이라는 것</a:t>
            </a:r>
            <a:endParaRPr lang="en-US" altLang="ko-KR" b="0"/>
          </a:p>
          <a:p>
            <a:r>
              <a:rPr lang="ko-KR" altLang="en-US"/>
              <a:t>불규칙형</a:t>
            </a:r>
          </a:p>
          <a:p>
            <a:pPr lvl="1"/>
            <a:r>
              <a:rPr lang="ko-KR" altLang="en-US" b="0"/>
              <a:t>전송 매체에 의한 연결 구조를 특정 패턴으로 분류할 수 없다는 뜻</a:t>
            </a:r>
            <a:endParaRPr lang="en-US" altLang="ko-KR" b="0"/>
          </a:p>
          <a:p>
            <a:pPr lvl="1"/>
            <a:r>
              <a:rPr lang="ko-KR" altLang="en-US" b="0"/>
              <a:t>일반 네트워크의 연결 형태는 불규칙형이며</a:t>
            </a:r>
            <a:r>
              <a:rPr lang="en-US" altLang="ko-KR" b="0"/>
              <a:t>, </a:t>
            </a:r>
            <a:r>
              <a:rPr lang="ko-KR" altLang="en-US" b="0"/>
              <a:t>네트워크에서 고려해야 하는 여러 환경 요인에 의해 연결 구조가 결정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6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브로드캐스팅</a:t>
            </a:r>
            <a:r>
              <a:rPr lang="ko-KR" altLang="en-US"/>
              <a:t> 방식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err="1"/>
              <a:t>브로드캐스팅</a:t>
            </a:r>
            <a:r>
              <a:rPr lang="en-US" altLang="ko-KR" b="0"/>
              <a:t> </a:t>
            </a:r>
            <a:r>
              <a:rPr lang="ko-KR" altLang="en-US" b="0"/>
              <a:t>방식은 특정 호스트가 전송한 데이터가 네트워크에 연결된 모든 호스트에 전달됨</a:t>
            </a:r>
            <a:endParaRPr lang="en-US" altLang="ko-KR" b="0"/>
          </a:p>
          <a:p>
            <a:pPr lvl="2"/>
            <a:r>
              <a:rPr lang="ko-KR" altLang="en-US" b="0"/>
              <a:t>브로드캐스팅 방식은 네트워크의 모든 호스트에 데이터를 전송하므로</a:t>
            </a:r>
            <a:r>
              <a:rPr lang="en-US" altLang="ko-KR" b="0"/>
              <a:t>, </a:t>
            </a:r>
            <a:r>
              <a:rPr lang="ko-KR" altLang="en-US" b="0"/>
              <a:t>중개 기능만 전용으로 수행하는 라우터가 필요 없음</a:t>
            </a:r>
            <a:endParaRPr lang="en-US" altLang="ko-KR" b="0"/>
          </a:p>
          <a:p>
            <a:pPr lvl="2"/>
            <a:r>
              <a:rPr lang="ko-KR" altLang="en-US" b="0"/>
              <a:t>브로드캐스팅 방식을 사용하는 대표적인 예인 버스형은 네트워크의 모든 호스트가 하나의 전송 매체를 공유하므로 임의의 송신 호스트에서 보낸 데이터가 네트워크의 모든 호스트에 전달</a:t>
            </a:r>
            <a:endParaRPr lang="en-US" altLang="ko-KR" b="0"/>
          </a:p>
          <a:p>
            <a:pPr lvl="2"/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4-4]</a:t>
            </a:r>
            <a:r>
              <a:rPr lang="ko-KR" altLang="en-US"/>
              <a:t>는 </a:t>
            </a:r>
            <a:r>
              <a:rPr lang="ko-KR" altLang="en-US" err="1"/>
              <a:t>브로드캐스팅</a:t>
            </a:r>
            <a:r>
              <a:rPr lang="ko-KR" altLang="en-US"/>
              <a:t> 방식을 지원하는 </a:t>
            </a:r>
            <a:r>
              <a:rPr lang="ko-KR" altLang="en-US" err="1"/>
              <a:t>버스형과</a:t>
            </a:r>
            <a:r>
              <a:rPr lang="ko-KR" altLang="en-US"/>
              <a:t> </a:t>
            </a:r>
            <a:r>
              <a:rPr lang="ko-KR" altLang="en-US" err="1"/>
              <a:t>링형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81400"/>
            <a:ext cx="629048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0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브로드캐스팅</a:t>
            </a:r>
            <a:r>
              <a:rPr lang="ko-KR" altLang="en-US"/>
              <a:t> 방식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err="1"/>
              <a:t>버스형</a:t>
            </a:r>
            <a:endParaRPr lang="en-US" altLang="ko-KR"/>
          </a:p>
          <a:p>
            <a:pPr lvl="1"/>
            <a:r>
              <a:rPr lang="ko-KR" altLang="en-US" b="0" err="1"/>
              <a:t>버스형</a:t>
            </a:r>
            <a:r>
              <a:rPr lang="ko-KR" altLang="en-US" b="0"/>
              <a:t> 구조에서는 모든 호스트가 하나의 전송 매체를 공유하므로 전송 데이터를 모든 호스트에서 수신할 수 있음</a:t>
            </a:r>
            <a:endParaRPr lang="en-US" altLang="ko-KR" b="0"/>
          </a:p>
          <a:p>
            <a:pPr lvl="1"/>
            <a:r>
              <a:rPr lang="ko-KR" altLang="en-US" b="0"/>
              <a:t>둘 이상의 호스트에서 데이터를 동시에 전송하면 데이터 충돌이 발생할 수 있으므로 충돌에 따른 오류 문제를 해결해야 </a:t>
            </a:r>
            <a:r>
              <a:rPr lang="ko-KR" altLang="en-US"/>
              <a:t>함</a:t>
            </a:r>
            <a:endParaRPr lang="en-US" altLang="ko-KR"/>
          </a:p>
          <a:p>
            <a:pPr lvl="2"/>
            <a:r>
              <a:rPr lang="ko-KR" altLang="en-US"/>
              <a:t>첫째</a:t>
            </a:r>
            <a:r>
              <a:rPr lang="en-US" altLang="ko-KR"/>
              <a:t>, </a:t>
            </a:r>
            <a:r>
              <a:rPr lang="ko-KR" altLang="en-US"/>
              <a:t>호스트의 전송 권한을 제한함으로써 사전에 충돌을 예방하는 방식</a:t>
            </a:r>
            <a:endParaRPr lang="en-US" altLang="ko-KR"/>
          </a:p>
          <a:p>
            <a:pPr lvl="2"/>
            <a:r>
              <a:rPr lang="ko-KR" altLang="en-US"/>
              <a:t>둘째</a:t>
            </a:r>
            <a:r>
              <a:rPr lang="en-US" altLang="ko-KR"/>
              <a:t>, </a:t>
            </a:r>
            <a:r>
              <a:rPr lang="ko-KR" altLang="en-US"/>
              <a:t>충돌을 허용하고 충돌이 발생했을 때 이를 해결하는 방식</a:t>
            </a:r>
          </a:p>
        </p:txBody>
      </p:sp>
    </p:spTree>
    <p:extLst>
      <p:ext uri="{BB962C8B-B14F-4D97-AF65-F5344CB8AC3E}">
        <p14:creationId xmlns:p14="http://schemas.microsoft.com/office/powerpoint/2010/main" val="187215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브로드캐스팅</a:t>
            </a:r>
            <a:r>
              <a:rPr lang="ko-KR" altLang="en-US"/>
              <a:t> 방식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err="1"/>
              <a:t>링형</a:t>
            </a:r>
            <a:endParaRPr lang="en-US" altLang="ko-KR"/>
          </a:p>
          <a:p>
            <a:pPr lvl="1"/>
            <a:r>
              <a:rPr lang="ko-KR" altLang="en-US" b="0" err="1"/>
              <a:t>링형에서는</a:t>
            </a:r>
            <a:r>
              <a:rPr lang="ko-KR" altLang="en-US" b="0"/>
              <a:t> 전송 데이터가 링 주위를 특정 방향으로 순환하면서 전달</a:t>
            </a:r>
            <a:endParaRPr lang="en-US" altLang="ko-KR" b="0"/>
          </a:p>
          <a:p>
            <a:pPr lvl="1"/>
            <a:r>
              <a:rPr lang="ko-KR" altLang="en-US" b="0"/>
              <a:t>링형에서는 여러 호스트가 데이터를 동시에 전송함으로써 발생할 수 있는 충돌 문제가 전송 토큰 기능으로 해결</a:t>
            </a:r>
            <a:endParaRPr lang="en-US" altLang="ko-KR" b="0"/>
          </a:p>
          <a:p>
            <a:pPr lvl="2"/>
            <a:r>
              <a:rPr lang="ko-KR" altLang="en-US" b="0"/>
              <a:t>호스트들이 데이터를 전송하지 않을 때는 오직 </a:t>
            </a:r>
            <a:r>
              <a:rPr lang="ko-KR" altLang="en-US"/>
              <a:t>한 </a:t>
            </a:r>
            <a:r>
              <a:rPr lang="ko-KR" altLang="en-US" b="0"/>
              <a:t>개의 토큰만 링 주위를 순환하게 됨</a:t>
            </a:r>
            <a:endParaRPr lang="en-US" altLang="ko-KR" b="0"/>
          </a:p>
          <a:p>
            <a:pPr lvl="2"/>
            <a:r>
              <a:rPr lang="ko-KR" altLang="en-US" b="0"/>
              <a:t>임의의 순간에 데이터를 전송할 수 있는 호스트는 하나뿐이므로 </a:t>
            </a:r>
            <a:r>
              <a:rPr lang="ko-KR" altLang="en-US" b="0" err="1"/>
              <a:t>링형</a:t>
            </a:r>
            <a:r>
              <a:rPr lang="ko-KR" altLang="en-US" b="0"/>
              <a:t> 방식에서는 원천적으로 충돌이 발생할 수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3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멀티포인트 통신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/>
              <a:t>컴퓨터 통신의 가장 기본적인 형식은 두 호스트 사이의 데이터 전송을 의미하는 </a:t>
            </a:r>
            <a:r>
              <a:rPr lang="ko-KR" altLang="en-US" b="0" err="1"/>
              <a:t>유니캐스팅</a:t>
            </a:r>
            <a:r>
              <a:rPr lang="en-US" altLang="ko-KR" b="0"/>
              <a:t> </a:t>
            </a:r>
            <a:r>
              <a:rPr lang="ko-KR" altLang="en-US" b="0"/>
              <a:t>방식</a:t>
            </a:r>
            <a:endParaRPr lang="en-US" altLang="ko-KR" b="0"/>
          </a:p>
          <a:p>
            <a:pPr lvl="1"/>
            <a:r>
              <a:rPr lang="ko-KR" altLang="en-US" b="0"/>
              <a:t>인터넷에서 제공되는 텔넷</a:t>
            </a:r>
            <a:r>
              <a:rPr lang="en-US" altLang="ko-KR" b="0"/>
              <a:t>, FTP, </a:t>
            </a:r>
            <a:r>
              <a:rPr lang="ko-KR" altLang="en-US" b="0"/>
              <a:t>웹 검색과 같은 대부분의 서비스는 유니 캐스팅 방식을 사용</a:t>
            </a:r>
            <a:endParaRPr lang="en-US" altLang="ko-KR" b="0"/>
          </a:p>
          <a:p>
            <a:pPr lvl="1"/>
            <a:r>
              <a:rPr lang="ko-KR" altLang="en-US" b="0"/>
              <a:t>최근의 인터넷 통신 환경은 통신 주체 하나가 다수의 상대방과 통신하는 일대다</a:t>
            </a:r>
            <a:r>
              <a:rPr lang="en-US" altLang="ko-KR" b="0"/>
              <a:t> </a:t>
            </a:r>
            <a:r>
              <a:rPr lang="ko-KR" altLang="en-US" b="0"/>
              <a:t>형식뿐 아니라</a:t>
            </a:r>
            <a:r>
              <a:rPr lang="en-US" altLang="ko-KR" b="0"/>
              <a:t> </a:t>
            </a:r>
            <a:r>
              <a:rPr lang="ko-KR" altLang="en-US" b="0"/>
              <a:t>다수와 다수가 통신하는 </a:t>
            </a:r>
            <a:r>
              <a:rPr lang="ko-KR" altLang="en-US" b="0" err="1"/>
              <a:t>다대다</a:t>
            </a:r>
            <a:r>
              <a:rPr lang="en-US" altLang="ko-KR" b="0"/>
              <a:t> </a:t>
            </a:r>
            <a:r>
              <a:rPr lang="ko-KR" altLang="en-US" b="0"/>
              <a:t>형식의 다양한 멀티포인트</a:t>
            </a:r>
            <a:r>
              <a:rPr lang="en-US" altLang="ko-KR" sz="1800" b="0"/>
              <a:t> </a:t>
            </a:r>
            <a:r>
              <a:rPr lang="ko-KR" altLang="en-US" b="0"/>
              <a:t>서비스를 요구</a:t>
            </a:r>
            <a:endParaRPr lang="en-US" altLang="ko-KR" b="0"/>
          </a:p>
          <a:p>
            <a:pPr lvl="2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화상 회의</a:t>
            </a:r>
            <a:r>
              <a:rPr lang="en-US" altLang="ko-KR"/>
              <a:t>, </a:t>
            </a:r>
            <a:r>
              <a:rPr lang="ko-KR" altLang="en-US"/>
              <a:t>원격 교육</a:t>
            </a:r>
            <a:r>
              <a:rPr lang="en-US" altLang="ko-KR"/>
              <a:t>, </a:t>
            </a:r>
            <a:r>
              <a:rPr lang="ko-KR" altLang="en-US"/>
              <a:t>인터넷 채팅</a:t>
            </a:r>
            <a:r>
              <a:rPr lang="en-US" altLang="ko-KR"/>
              <a:t>, </a:t>
            </a:r>
            <a:r>
              <a:rPr lang="ko-KR" altLang="en-US"/>
              <a:t>메타버스 등</a:t>
            </a:r>
            <a:endParaRPr lang="en-US" altLang="ko-KR"/>
          </a:p>
          <a:p>
            <a:pPr lvl="1"/>
            <a:r>
              <a:rPr lang="ko-KR" altLang="en-US" b="0"/>
              <a:t>하나의 송신 호스트를 기준으로</a:t>
            </a:r>
            <a:r>
              <a:rPr lang="en-US" altLang="ko-KR" b="0"/>
              <a:t>, </a:t>
            </a:r>
            <a:r>
              <a:rPr lang="ko-KR" altLang="en-US" b="0"/>
              <a:t>수신 호스트 하나와 연결되면 </a:t>
            </a:r>
            <a:r>
              <a:rPr lang="ko-KR" altLang="en-US" b="0" err="1"/>
              <a:t>유니포인트가</a:t>
            </a:r>
            <a:r>
              <a:rPr lang="ko-KR" altLang="en-US" b="0"/>
              <a:t> 되고</a:t>
            </a:r>
            <a:r>
              <a:rPr lang="en-US" altLang="ko-KR" b="0"/>
              <a:t>, </a:t>
            </a:r>
            <a:r>
              <a:rPr lang="ko-KR" altLang="en-US" b="0"/>
              <a:t>다수의 수신 호스트와 연결되면 멀티포인트가 됨</a:t>
            </a:r>
            <a:endParaRPr lang="en-US" altLang="ko-KR" b="0"/>
          </a:p>
          <a:p>
            <a:pPr lvl="1"/>
            <a:r>
              <a:rPr lang="ko-KR" altLang="en-US" b="0"/>
              <a:t>송신 호스트가 한 번의 전송으로 수신 호스트 하나에만 데이터를 전송할 수 있으면 </a:t>
            </a:r>
            <a:r>
              <a:rPr lang="ko-KR" altLang="en-US" b="0" err="1"/>
              <a:t>유니캐스팅이고</a:t>
            </a:r>
            <a:r>
              <a:rPr lang="en-US" altLang="ko-KR" b="0"/>
              <a:t>, </a:t>
            </a:r>
            <a:r>
              <a:rPr lang="ko-KR" altLang="en-US" b="0"/>
              <a:t>다수의 수신 호스트에 전송할 수 있으면 멀티캐스팅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5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멀티포인트 통신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72615" cy="5518344"/>
          </a:xfrm>
        </p:spPr>
        <p:txBody>
          <a:bodyPr/>
          <a:lstStyle/>
          <a:p>
            <a:r>
              <a:rPr lang="ko-KR" altLang="en-US"/>
              <a:t>멀티포인트 </a:t>
            </a:r>
            <a:r>
              <a:rPr lang="ko-KR" altLang="en-US" err="1"/>
              <a:t>유니캐스팅</a:t>
            </a:r>
            <a:endParaRPr lang="en-US" altLang="ko-KR"/>
          </a:p>
          <a:p>
            <a:pPr lvl="1"/>
            <a:r>
              <a:rPr lang="ko-KR" altLang="en-US" b="0" err="1"/>
              <a:t>유니캐스팅</a:t>
            </a:r>
            <a:r>
              <a:rPr lang="ko-KR" altLang="en-US" b="0"/>
              <a:t> 방식의 프로토콜은 두 호스트 사이의 일대일 통신만 지원</a:t>
            </a:r>
            <a:r>
              <a:rPr lang="en-US" altLang="ko-KR" b="0"/>
              <a:t> </a:t>
            </a:r>
          </a:p>
          <a:p>
            <a:pPr lvl="1"/>
            <a:r>
              <a:rPr lang="ko-KR" altLang="en-US" b="0" err="1"/>
              <a:t>유니캐스팅</a:t>
            </a:r>
            <a:r>
              <a:rPr lang="ko-KR" altLang="en-US" b="0"/>
              <a:t> 방식을 이용해 일대다 통신을 하려면 멀티포인트 </a:t>
            </a:r>
            <a:r>
              <a:rPr lang="ko-KR" altLang="en-US" b="0" err="1"/>
              <a:t>유니캐스팅</a:t>
            </a:r>
            <a:r>
              <a:rPr lang="en-US" altLang="ko-KR" b="0"/>
              <a:t> </a:t>
            </a:r>
            <a:r>
              <a:rPr lang="ko-KR" altLang="en-US" b="0"/>
              <a:t>방식을 사용해야 </a:t>
            </a:r>
            <a:r>
              <a:rPr lang="ko-KR" altLang="en-US"/>
              <a:t>함</a:t>
            </a:r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67000"/>
            <a:ext cx="7519615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4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멀티포인트 통신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err="1"/>
              <a:t>브로드캐스팅</a:t>
            </a:r>
            <a:endParaRPr lang="en-US" altLang="ko-KR"/>
          </a:p>
          <a:p>
            <a:pPr lvl="1"/>
            <a:r>
              <a:rPr lang="ko-KR" altLang="en-US"/>
              <a:t>송신 호스트가 전송한 데이터가 네트워크에 연결된 모든 호스트에 전송되는 방식</a:t>
            </a:r>
            <a:endParaRPr lang="en-US" altLang="ko-KR"/>
          </a:p>
          <a:p>
            <a:pPr lvl="1"/>
            <a:r>
              <a:rPr lang="ko-KR" altLang="en-US" b="0"/>
              <a:t>단점 </a:t>
            </a:r>
            <a:r>
              <a:rPr lang="en-US" altLang="ko-KR" b="0"/>
              <a:t>: </a:t>
            </a:r>
            <a:r>
              <a:rPr lang="ko-KR" altLang="en-US" b="0" err="1"/>
              <a:t>브로드캐스팅</a:t>
            </a:r>
            <a:r>
              <a:rPr lang="ko-KR" altLang="en-US" b="0"/>
              <a:t> 방식에서는 호스트 수가 많을수록 네트워크 트래픽이 급격히 증가</a:t>
            </a:r>
          </a:p>
          <a:p>
            <a:pPr lvl="2"/>
            <a:r>
              <a:rPr lang="ko-KR" altLang="en-US" b="0"/>
              <a:t>네트워크 전체에 대해 데이터를 전송하기보다 특정 </a:t>
            </a:r>
            <a:r>
              <a:rPr lang="ko-KR" altLang="en-US" b="0" err="1"/>
              <a:t>서브넷</a:t>
            </a:r>
            <a:r>
              <a:rPr lang="en-US" altLang="ko-KR" sz="1800" b="0"/>
              <a:t> </a:t>
            </a:r>
            <a:r>
              <a:rPr lang="ko-KR" altLang="en-US" b="0"/>
              <a:t>내에서 이용해야 </a:t>
            </a:r>
            <a:r>
              <a:rPr lang="ko-KR" altLang="en-US"/>
              <a:t>함</a:t>
            </a:r>
            <a:endParaRPr lang="en-US" altLang="ko-KR"/>
          </a:p>
          <a:p>
            <a:pPr marL="628650" lvl="3" indent="0">
              <a:buNone/>
            </a:pP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4-6]</a:t>
            </a:r>
            <a:r>
              <a:rPr lang="ko-KR" altLang="en-US" b="0"/>
              <a:t>은 브로드캐스팅 방식에서 데이터 전송 과정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3420611"/>
            <a:ext cx="7958138" cy="32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멀티포인트 통신 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멀티캐스팅</a:t>
            </a:r>
          </a:p>
          <a:p>
            <a:pPr lvl="1"/>
            <a:r>
              <a:rPr lang="ko-KR" altLang="en-US" b="0"/>
              <a:t>멀티캐스팅</a:t>
            </a:r>
            <a:r>
              <a:rPr lang="en-US" altLang="ko-KR" b="0"/>
              <a:t> </a:t>
            </a:r>
            <a:r>
              <a:rPr lang="ko-KR" altLang="en-US" b="0"/>
              <a:t>방식은 프로토콜 자체에서 일대다 전송 기능을 구현하기 때문에 </a:t>
            </a: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4-7]</a:t>
            </a:r>
            <a:r>
              <a:rPr lang="ko-KR" altLang="en-US" b="0"/>
              <a:t>과 같은 통신 환경을 연결 설정 요구 한 번으로 지원할 수 있음</a:t>
            </a:r>
            <a:endParaRPr lang="en-US" altLang="ko-KR"/>
          </a:p>
          <a:p>
            <a:pPr lvl="1"/>
            <a:endParaRPr lang="en-US" altLang="ko-KR" b="0"/>
          </a:p>
          <a:p>
            <a:pPr lvl="1"/>
            <a:endParaRPr lang="en-US" altLang="ko-KR"/>
          </a:p>
          <a:p>
            <a:pPr lvl="1"/>
            <a:endParaRPr lang="en-US" altLang="ko-KR" b="0"/>
          </a:p>
          <a:p>
            <a:pPr lvl="1"/>
            <a:endParaRPr lang="en-US" altLang="ko-KR"/>
          </a:p>
          <a:p>
            <a:pPr lvl="1"/>
            <a:endParaRPr lang="en-US" altLang="ko-KR" b="0"/>
          </a:p>
          <a:p>
            <a:pPr lvl="1"/>
            <a:endParaRPr lang="en-US" altLang="ko-KR"/>
          </a:p>
          <a:p>
            <a:pPr lvl="1"/>
            <a:endParaRPr lang="en-US" altLang="ko-KR" b="0"/>
          </a:p>
          <a:p>
            <a:pPr lvl="1"/>
            <a:r>
              <a:rPr lang="ko-KR" altLang="en-US" b="0"/>
              <a:t>멀티캐스팅의 응용 예</a:t>
            </a:r>
            <a:endParaRPr lang="en-US" altLang="ko-KR" b="0"/>
          </a:p>
          <a:p>
            <a:pPr marL="628650" lvl="3" indent="0">
              <a:buNone/>
            </a:pPr>
            <a:r>
              <a:rPr lang="ko-KR" altLang="en-US" b="0"/>
              <a:t>비디오</a:t>
            </a:r>
            <a:r>
              <a:rPr lang="en-US" altLang="ko-KR" b="0"/>
              <a:t>·</a:t>
            </a:r>
            <a:r>
              <a:rPr lang="ko-KR" altLang="en-US" b="0"/>
              <a:t>오디오 서비스</a:t>
            </a:r>
            <a:r>
              <a:rPr lang="en-US" altLang="ko-KR" b="0"/>
              <a:t>, </a:t>
            </a:r>
            <a:r>
              <a:rPr lang="ko-KR" altLang="en-US" b="0"/>
              <a:t>화상 회의 서비스 등을 비롯해 자사에 등록된 다수 고객을 대상으로 하는 모든 형태의 데이터 서비스</a:t>
            </a:r>
            <a:r>
              <a:rPr lang="en-US" altLang="ko-KR" b="0"/>
              <a:t>(</a:t>
            </a:r>
            <a:r>
              <a:rPr lang="ko-KR" altLang="en-US" b="0"/>
              <a:t>예</a:t>
            </a:r>
            <a:r>
              <a:rPr lang="en-US" altLang="ko-KR" b="0"/>
              <a:t>: </a:t>
            </a:r>
            <a:r>
              <a:rPr lang="ko-KR" altLang="en-US" b="0"/>
              <a:t>인터넷 뉴스</a:t>
            </a:r>
            <a:r>
              <a:rPr lang="en-US" altLang="ko-KR" b="0"/>
              <a:t>, </a:t>
            </a:r>
            <a:r>
              <a:rPr lang="ko-KR" altLang="en-US" b="0"/>
              <a:t>인터넷 주식</a:t>
            </a:r>
            <a:r>
              <a:rPr lang="en-US" altLang="ko-KR" b="0"/>
              <a:t>)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89680"/>
            <a:ext cx="5638800" cy="305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0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 </a:t>
            </a:r>
            <a:r>
              <a:rPr lang="ko-KR" altLang="en-US"/>
              <a:t>오류 제어</a:t>
            </a:r>
          </a:p>
        </p:txBody>
      </p:sp>
    </p:spTree>
    <p:extLst>
      <p:ext uri="{BB962C8B-B14F-4D97-AF65-F5344CB8AC3E}">
        <p14:creationId xmlns:p14="http://schemas.microsoft.com/office/powerpoint/2010/main" val="220246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614206" y="2859983"/>
            <a:ext cx="11430000" cy="3705778"/>
          </a:xfrm>
        </p:spPr>
        <p:txBody>
          <a:bodyPr/>
          <a:lstStyle/>
          <a:p>
            <a:r>
              <a:rPr lang="ko-KR" altLang="en-US"/>
              <a:t>전송과 라우팅의 개념을 이해한다</a:t>
            </a:r>
            <a:r>
              <a:rPr lang="en-US" altLang="ko-KR"/>
              <a:t>.</a:t>
            </a:r>
          </a:p>
          <a:p>
            <a:r>
              <a:rPr lang="ko-KR" altLang="en-US" err="1"/>
              <a:t>점대점</a:t>
            </a:r>
            <a:r>
              <a:rPr lang="ko-KR" altLang="en-US"/>
              <a:t> 방식과 브로드캐스팅 방식의 차이를 이해한다</a:t>
            </a:r>
            <a:r>
              <a:rPr lang="en-US" altLang="ko-KR"/>
              <a:t>.</a:t>
            </a:r>
          </a:p>
          <a:p>
            <a:r>
              <a:rPr lang="ko-KR" altLang="en-US"/>
              <a:t>멀티포인트 통신의 종류와 동작 원리를 이해한다</a:t>
            </a:r>
            <a:r>
              <a:rPr lang="en-US" altLang="ko-KR"/>
              <a:t>.</a:t>
            </a:r>
          </a:p>
          <a:p>
            <a:r>
              <a:rPr lang="ko-KR" altLang="en-US"/>
              <a:t>프레임 전송 과정에서 오류 제어 기능을 살펴본다</a:t>
            </a:r>
            <a:r>
              <a:rPr lang="en-US" altLang="ko-KR"/>
              <a:t>.</a:t>
            </a:r>
          </a:p>
          <a:p>
            <a:r>
              <a:rPr lang="ko-KR" altLang="en-US"/>
              <a:t>흐름 제어 기능을 살펴본다</a:t>
            </a:r>
            <a:r>
              <a:rPr lang="en-US" altLang="ko-KR"/>
              <a:t>.</a:t>
            </a:r>
          </a:p>
          <a:p>
            <a:r>
              <a:rPr lang="ko-KR" altLang="en-US"/>
              <a:t>프레임 구조를 이해하고</a:t>
            </a:r>
            <a:r>
              <a:rPr lang="en-US" altLang="ko-KR"/>
              <a:t>, </a:t>
            </a:r>
            <a:r>
              <a:rPr lang="ko-KR" altLang="en-US"/>
              <a:t>문자 프레임과 비트 프레임을 살펴본다</a:t>
            </a:r>
            <a:r>
              <a:rPr lang="en-US" altLang="ko-KR"/>
              <a:t>.</a:t>
            </a:r>
          </a:p>
          <a:p>
            <a:r>
              <a:rPr lang="ko-KR" altLang="en-US"/>
              <a:t>오류 검출 기법의 종류와 원리를 이해한다</a:t>
            </a:r>
            <a:r>
              <a:rPr lang="en-US" altLang="ko-KR"/>
              <a:t>.</a:t>
            </a:r>
          </a:p>
          <a:p>
            <a:r>
              <a:rPr lang="ko-KR" altLang="en-US"/>
              <a:t>생성 다항식을 이용한 오류 검출 방식을 알아본다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전송 오류의 유형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오류 종류</a:t>
            </a:r>
            <a:endParaRPr lang="en-US" altLang="ko-KR"/>
          </a:p>
          <a:p>
            <a:pPr lvl="1"/>
            <a:r>
              <a:rPr lang="ko-KR" altLang="en-US" b="0"/>
              <a:t>데이터가 깨져서 도착하는 프레임 변형과 데이터가 목적지에 도착하지 못하는 </a:t>
            </a:r>
            <a:r>
              <a:rPr lang="ko-KR" altLang="en-US"/>
              <a:t>프레임 분실</a:t>
            </a:r>
            <a:endParaRPr lang="en-US" altLang="ko-KR"/>
          </a:p>
          <a:p>
            <a:pPr lvl="1"/>
            <a:r>
              <a:rPr lang="ko-KR" altLang="en-US"/>
              <a:t>하위 계층에서 전송 오류가 발생하면 상위 계층에서 이를 바로 잡아야 함</a:t>
            </a:r>
            <a:endParaRPr lang="en-US" altLang="ko-KR"/>
          </a:p>
          <a:p>
            <a:r>
              <a:rPr lang="ko-KR" altLang="en-US"/>
              <a:t>전송 오류의 유형</a:t>
            </a:r>
            <a:endParaRPr lang="en-US" altLang="ko-KR"/>
          </a:p>
          <a:p>
            <a:pPr lvl="1"/>
            <a:r>
              <a:rPr lang="ko-KR" altLang="en-US"/>
              <a:t>수신 호스트의 응답 프레임</a:t>
            </a:r>
            <a:endParaRPr lang="en-US" altLang="ko-KR"/>
          </a:p>
          <a:p>
            <a:pPr lvl="2"/>
            <a:r>
              <a:rPr lang="ko-KR" altLang="en-US" b="0"/>
              <a:t>수신 호스트가 전송하는 응답 프레임의 종류</a:t>
            </a:r>
            <a:endParaRPr lang="en-US" altLang="ko-KR" b="0"/>
          </a:p>
          <a:p>
            <a:pPr lvl="3"/>
            <a:r>
              <a:rPr lang="ko-KR" altLang="en-US" b="0"/>
              <a:t>데이터 프레임이 정상적으로 도착했을 때 회신하는 긍정 응답 프레임</a:t>
            </a:r>
            <a:endParaRPr lang="en-US" altLang="ko-KR" b="0"/>
          </a:p>
          <a:p>
            <a:pPr lvl="3"/>
            <a:r>
              <a:rPr lang="ko-KR" altLang="en-US" b="0"/>
              <a:t>데이터 프레임이 깨졌을 때 회신하는 부정 응답 프레임</a:t>
            </a:r>
            <a:endParaRPr lang="en-US" altLang="ko-KR"/>
          </a:p>
          <a:p>
            <a:pPr lvl="1"/>
            <a:r>
              <a:rPr lang="ko-KR" altLang="en-US"/>
              <a:t>송신 호스트의 타이머 기능</a:t>
            </a:r>
            <a:endParaRPr lang="en-US" altLang="ko-KR"/>
          </a:p>
          <a:p>
            <a:pPr lvl="2"/>
            <a:r>
              <a:rPr lang="ko-KR" altLang="en-US" b="0"/>
              <a:t>송신 호스트는 데이터 프레임을 전송한 후에 일정 시간 이내에 수신 호스트로부터 긍정 응답 프레임 회신이 없으면 타임아웃 기능을 동작시켜 데이터 프레임을 재전송함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02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전송 오류의 유형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/>
              <a:t>순서 번호 기능</a:t>
            </a:r>
            <a:endParaRPr lang="en-US" altLang="ko-KR"/>
          </a:p>
          <a:p>
            <a:pPr lvl="2"/>
            <a:r>
              <a:rPr lang="ko-KR" altLang="en-US"/>
              <a:t>수신 호스트가 중복 데이터 프레임을 가려내려면 각 프레임 내부에 프레임 구분자인 순서 번호를 기록해야 함</a:t>
            </a:r>
            <a:endParaRPr lang="en-US" altLang="ko-KR"/>
          </a:p>
          <a:p>
            <a:pPr lvl="1"/>
            <a:r>
              <a:rPr lang="ko-KR" altLang="en-US" b="0"/>
              <a:t>오류 검출 코드</a:t>
            </a:r>
          </a:p>
          <a:p>
            <a:pPr lvl="2"/>
            <a:r>
              <a:rPr lang="ko-KR" altLang="en-US" b="0"/>
              <a:t>데이터 프레임은 원래의 전송 데이터 외에 오류 제어를 위한 코드 정보도 함께 제공</a:t>
            </a:r>
            <a:endParaRPr lang="en-US" altLang="ko-KR" b="0"/>
          </a:p>
          <a:p>
            <a:pPr lvl="2"/>
            <a:r>
              <a:rPr lang="ko-KR" altLang="en-US" b="0"/>
              <a:t>오류 제어 정보에는 수신 호스트에서 오류를 감지하는 기능만 하는 코드와 오류가 발생한 프레임을 복구하는 기능을 하는 코드가 있음</a:t>
            </a:r>
            <a:endParaRPr lang="en-US" altLang="ko-KR" b="0"/>
          </a:p>
          <a:p>
            <a:pPr lvl="2"/>
            <a:endParaRPr lang="en-US" altLang="ko-KR"/>
          </a:p>
          <a:p>
            <a:pPr lvl="1"/>
            <a:r>
              <a:rPr lang="ko-KR" altLang="en-US" b="0"/>
              <a:t>송신 호스트가 데이터 프레임을 전송하는 과정에서 발생 가능한 현상</a:t>
            </a:r>
            <a:endParaRPr lang="en-US" altLang="ko-KR" b="0"/>
          </a:p>
          <a:p>
            <a:pPr lvl="2"/>
            <a:r>
              <a:rPr lang="ko-KR" altLang="en-US" b="0"/>
              <a:t>수신 호스트까지 프레임이 정상적으로 도착하는 경우</a:t>
            </a:r>
            <a:endParaRPr lang="en-US" altLang="ko-KR" b="0"/>
          </a:p>
          <a:p>
            <a:pPr lvl="2"/>
            <a:r>
              <a:rPr lang="ko-KR" altLang="en-US" b="0"/>
              <a:t>프레임이 변형되어 도착하는 경우</a:t>
            </a:r>
            <a:endParaRPr lang="en-US" altLang="ko-KR"/>
          </a:p>
          <a:p>
            <a:pPr lvl="2"/>
            <a:r>
              <a:rPr lang="ko-KR" altLang="en-US" b="0"/>
              <a:t>프레임이 분실되어 도착하지 못하는 경우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11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전송 오류의 유형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정상적인 전송</a:t>
            </a:r>
            <a:endParaRPr lang="en-US" altLang="ko-KR"/>
          </a:p>
          <a:p>
            <a:pPr marL="447675" lvl="2" indent="0">
              <a:buNone/>
            </a:pPr>
            <a:r>
              <a:rPr lang="ko-KR" altLang="en-US"/>
              <a:t>송신 호스트가 전송한 프레임이 오류 없이 수신 호스트에 전송된 경우</a:t>
            </a:r>
            <a:endParaRPr lang="en-US" altLang="ko-KR"/>
          </a:p>
          <a:p>
            <a:pPr marL="447675" lvl="2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55" y="2133600"/>
            <a:ext cx="480504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20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전송 오류의 유형 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프레임 변형 오류</a:t>
            </a:r>
            <a:endParaRPr lang="en-US" altLang="ko-KR"/>
          </a:p>
          <a:p>
            <a:pPr marL="447675" lvl="2" indent="0">
              <a:buNone/>
            </a:pPr>
            <a:r>
              <a:rPr lang="ko-KR" altLang="en-US" b="0"/>
              <a:t>데이터 프레임이 수신 호스트에 도착했으나</a:t>
            </a:r>
            <a:r>
              <a:rPr lang="en-US" altLang="ko-KR" b="0"/>
              <a:t>, </a:t>
            </a:r>
            <a:r>
              <a:rPr lang="ko-KR" altLang="en-US" b="0"/>
              <a:t>전송 과정에서 프레임의 내용이 변형되는 오류가 발생한 경우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38401"/>
            <a:ext cx="4572000" cy="316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9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전송 오류의 유형 </a:t>
            </a:r>
            <a:r>
              <a:rPr lang="en-US" altLang="ko-KR"/>
              <a:t>(5)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프레임 분실 오류</a:t>
            </a:r>
            <a:endParaRPr lang="en-US" altLang="ko-KR"/>
          </a:p>
          <a:p>
            <a:pPr marL="447675" lvl="2" indent="0">
              <a:buNone/>
            </a:pPr>
            <a:r>
              <a:rPr lang="ko-KR" altLang="en-US" b="0"/>
              <a:t>송신 호스트가 전송한 데이터 프레임이 전송 과정에서 사라지는 프레임 분실 오류를 보여줌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5133975" cy="31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2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 번호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0891615" cy="5518344"/>
          </a:xfrm>
        </p:spPr>
        <p:txBody>
          <a:bodyPr/>
          <a:lstStyle/>
          <a:p>
            <a:pPr lvl="1"/>
            <a:r>
              <a:rPr lang="ko-KR" altLang="en-US" b="0"/>
              <a:t>오류 없이 수신된 중복 데이터 프레임을 가려내기 위해 프레임 내부에 각 프레임의 고유 번호인 순서 번호를 기록</a:t>
            </a:r>
            <a:endParaRPr lang="en-US" altLang="ko-KR" b="0"/>
          </a:p>
          <a:p>
            <a:pPr lvl="1"/>
            <a:r>
              <a:rPr lang="ko-KR" altLang="en-US" b="0"/>
              <a:t>일반적으로 순서 번호는 </a:t>
            </a:r>
            <a:r>
              <a:rPr lang="en-US" altLang="ko-KR" b="0"/>
              <a:t>0</a:t>
            </a:r>
            <a:r>
              <a:rPr lang="ko-KR" altLang="en-US" b="0"/>
              <a:t>부터 순차적으로 증가하는 일련번호의 성격을 띠며</a:t>
            </a:r>
            <a:r>
              <a:rPr lang="en-US" altLang="ko-KR" b="0"/>
              <a:t>, </a:t>
            </a:r>
            <a:r>
              <a:rPr lang="ko-KR" altLang="en-US" b="0"/>
              <a:t>프레임 단위나 전송 데이터의 바이트 단위로 번호가 부여</a:t>
            </a:r>
            <a:endParaRPr lang="en-US" altLang="ko-KR" b="0"/>
          </a:p>
          <a:p>
            <a:pPr lvl="1"/>
            <a:r>
              <a:rPr lang="ko-KR" altLang="en-US" b="0"/>
              <a:t>임의의 값을 넘어가면 다시 </a:t>
            </a:r>
            <a:r>
              <a:rPr lang="en-US" altLang="ko-KR" b="0"/>
              <a:t>0</a:t>
            </a:r>
            <a:r>
              <a:rPr lang="ko-KR" altLang="en-US" b="0"/>
              <a:t>으로 순환하기 때문에 흐름 제어 기능을 고려하여 최댓값으로 설계해야 </a:t>
            </a:r>
            <a:r>
              <a:rPr lang="ko-KR" altLang="en-US"/>
              <a:t>함</a:t>
            </a:r>
            <a:endParaRPr lang="ko-KR" altLang="en-US" b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97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 번호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순서 번호의 필요성</a:t>
            </a:r>
            <a:endParaRPr lang="en-US" altLang="ko-KR"/>
          </a:p>
          <a:p>
            <a:pPr marL="628650" lvl="3" indent="0">
              <a:buNone/>
            </a:pP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4-11]</a:t>
            </a:r>
            <a:r>
              <a:rPr lang="ko-KR" altLang="en-US" b="0"/>
              <a:t>의 </a:t>
            </a:r>
            <a:r>
              <a:rPr lang="en-US" altLang="ko-KR" b="0"/>
              <a:t>(a)</a:t>
            </a:r>
            <a:r>
              <a:rPr lang="ko-KR" altLang="en-US" b="0"/>
              <a:t>처럼 올바르게 수신한 데이터 프레임에 대한 긍정 응답 프레임이 사라지는 오류가 발생하면 송신 호스트의 타임아웃 기능에 따라 재전송 과정이 진행됨</a:t>
            </a:r>
            <a:endParaRPr lang="en-US" altLang="ko-KR" b="0"/>
          </a:p>
          <a:p>
            <a:pPr marL="628650" lvl="3" indent="0">
              <a:buNone/>
            </a:pPr>
            <a:r>
              <a:rPr lang="en-US" altLang="ko-KR" b="0"/>
              <a:t>(b)</a:t>
            </a:r>
            <a:r>
              <a:rPr lang="ko-KR" altLang="en-US" b="0"/>
              <a:t>는 긍정 응답 프레임이 올바르게 회신되고</a:t>
            </a:r>
            <a:r>
              <a:rPr lang="en-US" altLang="ko-KR" b="0"/>
              <a:t>, </a:t>
            </a:r>
            <a:r>
              <a:rPr lang="ko-KR" altLang="en-US" b="0"/>
              <a:t>송신 호스트가 다음 데이터 프레임을 송신한 경우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34"/>
          <a:stretch/>
        </p:blipFill>
        <p:spPr>
          <a:xfrm>
            <a:off x="533400" y="3015049"/>
            <a:ext cx="5181600" cy="30436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08"/>
          <a:stretch/>
        </p:blipFill>
        <p:spPr>
          <a:xfrm>
            <a:off x="6400800" y="3015049"/>
            <a:ext cx="4830461" cy="31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95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 번호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순서 번호 기능</a:t>
            </a:r>
            <a:endParaRPr lang="en-US" altLang="ko-KR"/>
          </a:p>
          <a:p>
            <a:pPr marL="628650" lvl="3" indent="0">
              <a:buNone/>
            </a:pPr>
            <a:r>
              <a:rPr lang="ko-KR" altLang="en-US" b="0"/>
              <a:t>데이터 프레임에 순서 번호를 부여해 긍정 응답의 분실 문제를 해결하는 원리를 설명</a:t>
            </a:r>
            <a:endParaRPr lang="en-US" altLang="ko-KR" b="0"/>
          </a:p>
          <a:p>
            <a:pPr marL="628650" lvl="3" indent="0">
              <a:buNone/>
            </a:pPr>
            <a:r>
              <a:rPr lang="ko-KR" altLang="en-US" b="0"/>
              <a:t>수신 호스트는 </a:t>
            </a:r>
            <a:r>
              <a:rPr lang="en-US" altLang="ko-KR" b="0"/>
              <a:t>(a)</a:t>
            </a:r>
            <a:r>
              <a:rPr lang="ko-KR" altLang="en-US" b="0"/>
              <a:t>처럼 순서 번호에 근거하여 동일한 데이터 프레임이 중복 도착했는지</a:t>
            </a:r>
            <a:r>
              <a:rPr lang="en-US" altLang="ko-KR" b="0"/>
              <a:t>, </a:t>
            </a:r>
            <a:r>
              <a:rPr lang="ko-KR" altLang="en-US" b="0"/>
              <a:t>아니면 </a:t>
            </a:r>
            <a:r>
              <a:rPr lang="en-US" altLang="ko-KR" b="0"/>
              <a:t>(b)</a:t>
            </a:r>
            <a:r>
              <a:rPr lang="ko-KR" altLang="en-US" b="0"/>
              <a:t>처럼 서로 다른 데이터 프레임이 도착했는지를 구분할 수 </a:t>
            </a:r>
            <a:r>
              <a:rPr lang="ko-KR" altLang="en-US"/>
              <a:t>있음</a:t>
            </a:r>
            <a:endParaRPr lang="en-US" altLang="ko-KR"/>
          </a:p>
          <a:p>
            <a:pPr marL="628650" lvl="3" indent="0">
              <a:buNone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93"/>
          <a:stretch/>
        </p:blipFill>
        <p:spPr>
          <a:xfrm>
            <a:off x="381000" y="3037703"/>
            <a:ext cx="5435834" cy="31962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28"/>
          <a:stretch/>
        </p:blipFill>
        <p:spPr>
          <a:xfrm>
            <a:off x="6324600" y="3037703"/>
            <a:ext cx="5029200" cy="326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66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흐름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0"/>
              <a:t>의미</a:t>
            </a:r>
          </a:p>
          <a:p>
            <a:pPr lvl="2"/>
            <a:r>
              <a:rPr lang="ko-KR" altLang="en-US" b="0"/>
              <a:t>송신 호스트는 수신 호스트가 감당할 수 있을 정도의 전송 속도를 유지하면서 데이터 프레임을 전송해야 하는데</a:t>
            </a:r>
            <a:r>
              <a:rPr lang="en-US" altLang="ko-KR" b="0"/>
              <a:t>, </a:t>
            </a:r>
            <a:r>
              <a:rPr lang="ko-KR" altLang="en-US" b="0"/>
              <a:t>이러한 기능을 </a:t>
            </a:r>
            <a:r>
              <a:rPr lang="ko-KR" altLang="en-US"/>
              <a:t>말함</a:t>
            </a:r>
            <a:r>
              <a:rPr lang="en-US" altLang="ko-KR" b="0"/>
              <a:t> </a:t>
            </a:r>
          </a:p>
          <a:p>
            <a:pPr lvl="2"/>
            <a:r>
              <a:rPr lang="ko-KR" altLang="en-US" b="0"/>
              <a:t>흐름 제어는 송신 호스트가 수신 호스트보다 아주 빨리 데이터를 전송하는 경우에 필요</a:t>
            </a:r>
            <a:endParaRPr lang="en-US" altLang="ko-KR" b="0"/>
          </a:p>
          <a:p>
            <a:pPr marL="628650" lvl="3" indent="0">
              <a:buNone/>
            </a:pPr>
            <a:r>
              <a:rPr lang="en-US" altLang="ko-KR"/>
              <a:t>[</a:t>
            </a:r>
            <a:r>
              <a:rPr lang="ko-KR" altLang="en-US"/>
              <a:t>그림</a:t>
            </a:r>
            <a:r>
              <a:rPr lang="en-US" altLang="ko-KR"/>
              <a:t>4-13]</a:t>
            </a:r>
            <a:r>
              <a:rPr lang="ko-KR" altLang="en-US"/>
              <a:t>은 수신 호스트의 수신 버퍼를 이용한 흐름 제어의 원리를 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00400"/>
            <a:ext cx="4252655" cy="3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20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 </a:t>
            </a:r>
            <a:r>
              <a:rPr lang="ko-KR" altLang="en-US"/>
              <a:t>프레임 구조</a:t>
            </a:r>
          </a:p>
        </p:txBody>
      </p:sp>
    </p:spTree>
    <p:extLst>
      <p:ext uri="{BB962C8B-B14F-4D97-AF65-F5344CB8AC3E}">
        <p14:creationId xmlns:p14="http://schemas.microsoft.com/office/powerpoint/2010/main" val="39446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solidFill>
                  <a:srgbClr val="4E27F5"/>
                </a:solidFill>
              </a:rPr>
              <a:t>01</a:t>
            </a:r>
            <a:r>
              <a:rPr lang="en-US" altLang="ko-KR"/>
              <a:t> </a:t>
            </a:r>
            <a:r>
              <a:rPr lang="ko-KR" altLang="en-US"/>
              <a:t>전송 방식</a:t>
            </a:r>
          </a:p>
          <a:p>
            <a:r>
              <a:rPr lang="en-US" altLang="ko-KR">
                <a:solidFill>
                  <a:srgbClr val="4E27F5"/>
                </a:solidFill>
              </a:rPr>
              <a:t>02</a:t>
            </a:r>
            <a:r>
              <a:rPr lang="en-US" altLang="ko-KR"/>
              <a:t> </a:t>
            </a:r>
            <a:r>
              <a:rPr lang="ko-KR" altLang="en-US"/>
              <a:t>오류 제어</a:t>
            </a:r>
          </a:p>
          <a:p>
            <a:r>
              <a:rPr lang="en-US" altLang="ko-KR">
                <a:solidFill>
                  <a:srgbClr val="4E27F5"/>
                </a:solidFill>
              </a:rPr>
              <a:t>03</a:t>
            </a:r>
            <a:r>
              <a:rPr lang="en-US" altLang="ko-KR"/>
              <a:t> </a:t>
            </a:r>
            <a:r>
              <a:rPr lang="ko-KR" altLang="en-US"/>
              <a:t>프레임 구조</a:t>
            </a:r>
            <a:endParaRPr lang="en-US" altLang="ko-KR"/>
          </a:p>
          <a:p>
            <a:r>
              <a:rPr lang="en-US" altLang="ko-KR">
                <a:solidFill>
                  <a:srgbClr val="4E27F5"/>
                </a:solidFill>
              </a:rPr>
              <a:t>04 </a:t>
            </a:r>
            <a:r>
              <a:rPr lang="ko-KR" altLang="en-US"/>
              <a:t>오류 검출 기법</a:t>
            </a:r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/>
              <a:t>데이터 링크 계층에서는 전송 데이터를 프레임이라는 작은 단위로 나누어 처리</a:t>
            </a:r>
            <a:endParaRPr lang="en-US" altLang="ko-KR" b="0"/>
          </a:p>
          <a:p>
            <a:pPr lvl="1"/>
            <a:r>
              <a:rPr lang="ko-KR" altLang="en-US" b="0"/>
              <a:t>전송 프레임에는 데이터 프레임</a:t>
            </a:r>
            <a:r>
              <a:rPr lang="en-US" altLang="ko-KR" b="0"/>
              <a:t>·</a:t>
            </a:r>
            <a:r>
              <a:rPr lang="ko-KR" altLang="en-US" b="0"/>
              <a:t>긍정 응답 프레임</a:t>
            </a:r>
            <a:r>
              <a:rPr lang="en-US" altLang="ko-KR" b="0"/>
              <a:t>·</a:t>
            </a:r>
            <a:r>
              <a:rPr lang="ko-KR" altLang="en-US" b="0"/>
              <a:t>부정 응답 프레임의 구분</a:t>
            </a:r>
            <a:r>
              <a:rPr lang="en-US" altLang="ko-KR" b="0"/>
              <a:t>, </a:t>
            </a:r>
            <a:r>
              <a:rPr lang="ko-KR" altLang="en-US" b="0"/>
              <a:t>순서 번호</a:t>
            </a:r>
            <a:r>
              <a:rPr lang="en-US" altLang="ko-KR" b="0"/>
              <a:t>, </a:t>
            </a:r>
            <a:r>
              <a:rPr lang="ko-KR" altLang="en-US" b="0"/>
              <a:t>송수신 과정에서 전송 데이터의 오류를 확인하기 위한 </a:t>
            </a:r>
            <a:r>
              <a:rPr lang="ko-KR" altLang="en-US" b="0" err="1"/>
              <a:t>체크섬</a:t>
            </a:r>
            <a:r>
              <a:rPr lang="en-US" altLang="ko-KR" b="0"/>
              <a:t>, </a:t>
            </a:r>
            <a:r>
              <a:rPr lang="ko-KR" altLang="en-US" b="0"/>
              <a:t>송수신 호스트의 주소</a:t>
            </a:r>
            <a:r>
              <a:rPr lang="en-US" altLang="ko-KR" b="0"/>
              <a:t>, </a:t>
            </a:r>
            <a:r>
              <a:rPr lang="ko-KR" altLang="en-US" b="0"/>
              <a:t>기타 프로토콜에서 사용하는 제어 코드 같은 정보가 포함</a:t>
            </a:r>
            <a:endParaRPr lang="en-US" altLang="ko-KR" b="0"/>
          </a:p>
          <a:p>
            <a:pPr lvl="1"/>
            <a:r>
              <a:rPr lang="ko-KR" altLang="en-US" b="0"/>
              <a:t>프레임 내용에 포함되는 정보는 프로토콜의 용도에 따라 다름</a:t>
            </a:r>
            <a:endParaRPr lang="en-US" altLang="ko-KR" b="0"/>
          </a:p>
          <a:p>
            <a:pPr lvl="1"/>
            <a:r>
              <a:rPr lang="ko-KR" altLang="en-US" b="0"/>
              <a:t>일반적으로 프레임은 내부 정보를 표현하는 방식에 따라 문자 프레임과 비트 프레임으로 구분</a:t>
            </a:r>
            <a:endParaRPr lang="en-US" altLang="ko-KR" b="0"/>
          </a:p>
          <a:p>
            <a:pPr lvl="2"/>
            <a:r>
              <a:rPr lang="ko-KR" altLang="en-US" b="0"/>
              <a:t>문자 프레임은 </a:t>
            </a:r>
            <a:r>
              <a:rPr lang="en-US" altLang="ko-KR" b="0"/>
              <a:t>ASCII </a:t>
            </a:r>
            <a:r>
              <a:rPr lang="ko-KR" altLang="en-US" b="0"/>
              <a:t>코드를 기반으로 구성되며</a:t>
            </a:r>
            <a:r>
              <a:rPr lang="en-US" altLang="ko-KR" b="0"/>
              <a:t>, </a:t>
            </a:r>
            <a:r>
              <a:rPr lang="ko-KR" altLang="en-US" b="0"/>
              <a:t>비트 프레임은 그와 같은 제한을 받지 않음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50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 프레임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/>
              <a:t>문자 데이터를 전송할 때 사용 </a:t>
            </a:r>
            <a:endParaRPr lang="en-US" altLang="ko-KR"/>
          </a:p>
          <a:p>
            <a:pPr lvl="1"/>
            <a:r>
              <a:rPr lang="en-US" altLang="ko-KR" b="0"/>
              <a:t>8</a:t>
            </a:r>
            <a:r>
              <a:rPr lang="ko-KR" altLang="en-US" b="0"/>
              <a:t>비트 단위</a:t>
            </a:r>
            <a:r>
              <a:rPr lang="en-US" altLang="ko-KR" b="0"/>
              <a:t>(</a:t>
            </a:r>
            <a:r>
              <a:rPr lang="ko-KR" altLang="en-US" b="0"/>
              <a:t>또는 </a:t>
            </a:r>
            <a:r>
              <a:rPr lang="en-US" altLang="ko-KR" b="0"/>
              <a:t>ASCII </a:t>
            </a:r>
            <a:r>
              <a:rPr lang="ko-KR" altLang="en-US" b="0"/>
              <a:t>문자 코드</a:t>
            </a:r>
            <a:r>
              <a:rPr lang="en-US" altLang="ko-KR" b="0"/>
              <a:t>)</a:t>
            </a:r>
            <a:r>
              <a:rPr lang="ko-KR" altLang="en-US" b="0"/>
              <a:t>로 동작</a:t>
            </a:r>
            <a:endParaRPr lang="en-US" altLang="ko-KR"/>
          </a:p>
          <a:p>
            <a:pPr lvl="2"/>
            <a:r>
              <a:rPr lang="ko-KR" altLang="en-US" b="0"/>
              <a:t>그림이나 영상과 같은 멀티미디어 데이터는 전송이 불가능</a:t>
            </a:r>
            <a:endParaRPr lang="en-US" altLang="ko-KR" b="0"/>
          </a:p>
          <a:p>
            <a:pPr lvl="3"/>
            <a:endParaRPr lang="en-US" altLang="ko-KR" b="0"/>
          </a:p>
          <a:p>
            <a:r>
              <a:rPr lang="ko-KR" altLang="en-US"/>
              <a:t>프레임의 구조</a:t>
            </a:r>
            <a:endParaRPr lang="en-US" altLang="ko-KR"/>
          </a:p>
          <a:p>
            <a:pPr lvl="1"/>
            <a:r>
              <a:rPr lang="ko-KR" altLang="en-US" b="0"/>
              <a:t>하나의 프레임 단위를 구분하기 위해 프레임의 앞뒤에 </a:t>
            </a:r>
            <a:r>
              <a:rPr lang="en-US" altLang="ko-KR" b="0"/>
              <a:t>ASCII </a:t>
            </a:r>
            <a:r>
              <a:rPr lang="ko-KR" altLang="en-US" b="0"/>
              <a:t>코드의 특수 문자를 이용</a:t>
            </a:r>
            <a:endParaRPr lang="en-US" altLang="ko-KR" b="0"/>
          </a:p>
          <a:p>
            <a:pPr marL="628650" lvl="3" indent="0">
              <a:buNone/>
            </a:pP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4-14]</a:t>
            </a:r>
            <a:r>
              <a:rPr lang="ko-KR" altLang="en-US" b="0"/>
              <a:t>의 </a:t>
            </a:r>
            <a:r>
              <a:rPr lang="en-US" altLang="ko-KR" b="0"/>
              <a:t>(a)</a:t>
            </a:r>
            <a:r>
              <a:rPr lang="ko-KR" altLang="en-US" b="0"/>
              <a:t>는 문자 프레임 방식의 프레임 구조</a:t>
            </a:r>
            <a:endParaRPr lang="en-US" altLang="ko-KR" b="0"/>
          </a:p>
          <a:p>
            <a:pPr marL="628650" lvl="3" indent="0">
              <a:buNone/>
            </a:pP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4-14]</a:t>
            </a:r>
            <a:r>
              <a:rPr lang="ko-KR" altLang="en-US" b="0"/>
              <a:t>의 </a:t>
            </a:r>
            <a:r>
              <a:rPr lang="en-US" altLang="ko-KR" b="0"/>
              <a:t>(b)</a:t>
            </a:r>
            <a:r>
              <a:rPr lang="ko-KR" altLang="en-US" b="0"/>
              <a:t>처럼 </a:t>
            </a:r>
            <a:r>
              <a:rPr lang="en-US" altLang="ko-KR" b="0"/>
              <a:t>FRAME DATA</a:t>
            </a:r>
            <a:r>
              <a:rPr lang="ko-KR" altLang="en-US" b="0"/>
              <a:t>의 내용 중에 </a:t>
            </a:r>
            <a:r>
              <a:rPr lang="en-US" altLang="ko-KR" b="0"/>
              <a:t>DLE·STX</a:t>
            </a:r>
            <a:r>
              <a:rPr lang="ko-KR" altLang="en-US" b="0"/>
              <a:t>나 </a:t>
            </a:r>
            <a:r>
              <a:rPr lang="en-US" altLang="ko-KR" b="0"/>
              <a:t>DLE·ETX </a:t>
            </a:r>
            <a:r>
              <a:rPr lang="ko-KR" altLang="en-US" b="0"/>
              <a:t>문자가 포함될 수 있다는 문제점이 있음</a:t>
            </a:r>
            <a:endParaRPr lang="en-US" altLang="ko-KR" b="0"/>
          </a:p>
          <a:p>
            <a:pPr marL="628650" lvl="3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48200"/>
            <a:ext cx="6962775" cy="177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1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 프레임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문자 </a:t>
            </a:r>
            <a:r>
              <a:rPr lang="ko-KR" altLang="en-US" err="1"/>
              <a:t>스터핑</a:t>
            </a:r>
            <a:endParaRPr lang="en-US" altLang="ko-KR"/>
          </a:p>
          <a:p>
            <a:pPr lvl="2"/>
            <a:r>
              <a:rPr lang="ko-KR" altLang="en-US" b="0"/>
              <a:t>문자 프레임 내부의 전송 데이터에 </a:t>
            </a:r>
            <a:r>
              <a:rPr lang="en-US" altLang="ko-KR" b="0"/>
              <a:t>DLE </a:t>
            </a:r>
            <a:r>
              <a:rPr lang="ko-KR" altLang="en-US" b="0"/>
              <a:t>문자가 포함되면서 발생하는 혼란을 예방하는 방법</a:t>
            </a:r>
            <a:endParaRPr lang="en-US" altLang="ko-KR" b="0"/>
          </a:p>
          <a:p>
            <a:pPr marL="628650" lvl="3" indent="0">
              <a:buNone/>
            </a:pP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4-15]</a:t>
            </a:r>
            <a:r>
              <a:rPr lang="ko-KR" altLang="en-US" b="0"/>
              <a:t>의 </a:t>
            </a:r>
            <a:r>
              <a:rPr lang="en-US" altLang="ko-KR" b="0"/>
              <a:t>(a)</a:t>
            </a:r>
            <a:r>
              <a:rPr lang="ko-KR" altLang="en-US" b="0"/>
              <a:t>처럼 송신 호스트가 전송하는 데이터를 미리 조작함으로써 혼선의 여지를 없앨 수 있음</a:t>
            </a:r>
            <a:endParaRPr lang="en-US" altLang="ko-KR" b="0"/>
          </a:p>
          <a:p>
            <a:pPr marL="628650" lvl="3" indent="0">
              <a:buNone/>
            </a:pPr>
            <a:r>
              <a:rPr lang="ko-KR" altLang="en-US" b="0"/>
              <a:t>수신 호스트는 프레임을 수신하면서 </a:t>
            </a:r>
            <a:r>
              <a:rPr lang="en-US" altLang="ko-KR" b="0"/>
              <a:t>FRAME DATA</a:t>
            </a:r>
            <a:r>
              <a:rPr lang="ko-KR" altLang="en-US" b="0"/>
              <a:t>에 </a:t>
            </a:r>
            <a:r>
              <a:rPr lang="en-US" altLang="ko-KR" b="0"/>
              <a:t>DLE </a:t>
            </a:r>
            <a:r>
              <a:rPr lang="ko-KR" altLang="en-US" b="0"/>
              <a:t>문자가 연속해서 두 번 나타나면 두 번째 </a:t>
            </a:r>
            <a:r>
              <a:rPr lang="en-US" altLang="ko-KR" b="0"/>
              <a:t>DLE</a:t>
            </a:r>
            <a:r>
              <a:rPr lang="ko-KR" altLang="en-US" b="0"/>
              <a:t>는 송신 호스트가 강제로 추가한 문자라고 판단할 수 있음</a:t>
            </a:r>
            <a:endParaRPr lang="en-US" altLang="ko-KR" b="0"/>
          </a:p>
          <a:p>
            <a:pPr marL="628650" lvl="3" indent="0">
              <a:buNone/>
            </a:pPr>
            <a:r>
              <a:rPr lang="ko-KR" altLang="en-US" b="0"/>
              <a:t>따라서 상위 계층인 네트워크 계층에 데이터를 전달하기 전에 둘 중 하나를 제거해야 함</a:t>
            </a:r>
            <a:r>
              <a:rPr lang="en-US" altLang="ko-KR" b="0"/>
              <a:t>(</a:t>
            </a:r>
            <a:r>
              <a:rPr lang="ko-KR" altLang="en-US" b="0"/>
              <a:t>그림 </a:t>
            </a:r>
            <a:r>
              <a:rPr lang="en-US" altLang="ko-KR" b="0"/>
              <a:t>4-15(b))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33800"/>
            <a:ext cx="7939088" cy="187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90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프레임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/>
              <a:t>비트 프레임</a:t>
            </a:r>
            <a:r>
              <a:rPr lang="en-US" altLang="ko-KR" b="0"/>
              <a:t> </a:t>
            </a:r>
            <a:r>
              <a:rPr lang="ko-KR" altLang="en-US" b="0"/>
              <a:t>방식에서는 문자 단위의 가정을 없애고</a:t>
            </a:r>
            <a:r>
              <a:rPr lang="en-US" altLang="ko-KR" b="0"/>
              <a:t>, </a:t>
            </a:r>
            <a:r>
              <a:rPr lang="ko-KR" altLang="en-US" b="0"/>
              <a:t>임의의 비트 패턴 데이터를 전송 가능</a:t>
            </a:r>
            <a:endParaRPr lang="en-US" altLang="ko-KR" b="0"/>
          </a:p>
          <a:p>
            <a:pPr lvl="1"/>
            <a:r>
              <a:rPr lang="ko-KR" altLang="en-US" b="0"/>
              <a:t>프레임의 시작과 끝 위치에 플래그라는 특수하게 정의된 비트 패턴</a:t>
            </a:r>
            <a:r>
              <a:rPr lang="en-US" altLang="ko-KR" b="0"/>
              <a:t>(01111110)</a:t>
            </a:r>
            <a:r>
              <a:rPr lang="ko-KR" altLang="en-US" b="0"/>
              <a:t>을 사용해 프레임 단위를 구분</a:t>
            </a:r>
            <a:endParaRPr lang="en-US" altLang="ko-KR" b="0"/>
          </a:p>
          <a:p>
            <a:endParaRPr lang="en-US" altLang="ko-KR" b="0"/>
          </a:p>
          <a:p>
            <a:r>
              <a:rPr lang="ko-KR" altLang="en-US"/>
              <a:t>프레임의 구조</a:t>
            </a:r>
          </a:p>
          <a:p>
            <a:pPr marL="628650" lvl="3" indent="0">
              <a:buNone/>
            </a:pPr>
            <a:r>
              <a:rPr lang="ko-KR" altLang="en-US" b="0"/>
              <a:t>비트 프레임의 구조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0"/>
            <a:ext cx="6324600" cy="269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68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프레임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비트 스터핑</a:t>
            </a:r>
          </a:p>
          <a:p>
            <a:pPr lvl="2"/>
            <a:r>
              <a:rPr lang="ko-KR" altLang="en-US" b="0"/>
              <a:t>비트 프레임 방식에서는 송신 호스트가 전송하고자 하는 데이터의 내용 중에 값이</a:t>
            </a:r>
            <a:r>
              <a:rPr lang="en-US" altLang="ko-KR" b="0"/>
              <a:t>1 </a:t>
            </a:r>
            <a:r>
              <a:rPr lang="ko-KR" altLang="en-US" b="0"/>
              <a:t>인 패턴이 연속해서 </a:t>
            </a:r>
            <a:r>
              <a:rPr lang="en-US" altLang="ko-KR" b="0"/>
              <a:t>5</a:t>
            </a:r>
            <a:r>
              <a:rPr lang="ko-KR" altLang="en-US" b="0"/>
              <a:t>번 발생하면 강제로 </a:t>
            </a:r>
            <a:r>
              <a:rPr lang="en-US" altLang="ko-KR" b="0"/>
              <a:t>0</a:t>
            </a:r>
            <a:r>
              <a:rPr lang="ko-KR" altLang="en-US" b="0"/>
              <a:t>을 추가해 전송</a:t>
            </a:r>
            <a:endParaRPr lang="en-US" altLang="ko-KR" b="0"/>
          </a:p>
          <a:p>
            <a:pPr lvl="2"/>
            <a:r>
              <a:rPr lang="ko-KR" altLang="en-US" b="0"/>
              <a:t>플래그는 </a:t>
            </a:r>
            <a:r>
              <a:rPr lang="en-US" altLang="ko-KR" b="0"/>
              <a:t>1</a:t>
            </a:r>
            <a:r>
              <a:rPr lang="ko-KR" altLang="en-US" b="0"/>
              <a:t>이 연속해서 </a:t>
            </a:r>
            <a:r>
              <a:rPr lang="en-US" altLang="ko-KR" b="0"/>
              <a:t>6</a:t>
            </a:r>
            <a:r>
              <a:rPr lang="ko-KR" altLang="en-US" b="0"/>
              <a:t>개 나오는 패턴이므로 원천적으로 데이터 내용에 플래그 패턴이 발생하는 것을 차단하기 위함</a:t>
            </a:r>
            <a:endParaRPr lang="en-US" altLang="ko-KR" b="0"/>
          </a:p>
          <a:p>
            <a:pPr lvl="2"/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4-17]</a:t>
            </a:r>
            <a:r>
              <a:rPr lang="ko-KR" altLang="en-US" b="0"/>
              <a:t>에서 프레임의 내용에 밑줄로 표시된 </a:t>
            </a:r>
            <a:r>
              <a:rPr lang="en-US" altLang="ko-KR" b="0"/>
              <a:t>0</a:t>
            </a:r>
            <a:r>
              <a:rPr lang="ko-KR" altLang="en-US" b="0"/>
              <a:t>은 송신 호스트가 강제로 추가한 비트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89819"/>
            <a:ext cx="6896100" cy="28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37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 </a:t>
            </a:r>
            <a:r>
              <a:rPr lang="ko-KR" altLang="en-US"/>
              <a:t>오류 검출 기법</a:t>
            </a:r>
          </a:p>
        </p:txBody>
      </p:sp>
    </p:spTree>
    <p:extLst>
      <p:ext uri="{BB962C8B-B14F-4D97-AF65-F5344CB8AC3E}">
        <p14:creationId xmlns:p14="http://schemas.microsoft.com/office/powerpoint/2010/main" val="2981038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오류를 극복하는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프레임 전송 과정에서 발생하는 오류를 극복하는 방법</a:t>
            </a:r>
            <a:endParaRPr lang="en-US" altLang="ko-KR"/>
          </a:p>
          <a:p>
            <a:pPr lvl="1"/>
            <a:r>
              <a:rPr lang="ko-KR" altLang="en-US" b="0"/>
              <a:t>첫 번째 방법은 전송 프레임에 오류 검출 코드를 넣어 수신 호스트가 전송 과정의 오류를 검출하도록 하는 것</a:t>
            </a:r>
            <a:endParaRPr lang="en-US" altLang="ko-KR" b="0"/>
          </a:p>
          <a:p>
            <a:pPr lvl="2"/>
            <a:r>
              <a:rPr lang="ko-KR" altLang="en-US" b="0"/>
              <a:t>가장 간단한 오류 검출 코드 방법은 패리티 비트를 추가하는 것</a:t>
            </a:r>
            <a:endParaRPr lang="en-US" altLang="ko-KR" b="0"/>
          </a:p>
          <a:p>
            <a:pPr lvl="1"/>
            <a:r>
              <a:rPr lang="ko-KR" altLang="en-US" b="0"/>
              <a:t>전송 프레임에 오류 복구 코드를 넣어 수신 호스트가 오류 검출과 복구 기능을 모두 수행하도록 하는 것</a:t>
            </a:r>
            <a:endParaRPr lang="en-US" altLang="ko-KR" b="0"/>
          </a:p>
          <a:p>
            <a:pPr lvl="2"/>
            <a:r>
              <a:rPr lang="ko-KR" altLang="en-US" b="0"/>
              <a:t>오류 복구 코드를 사용해 수신 호스트가 오류 복구 기능을 수행하는 방식을 순방향 오류 복구라고 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25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 검출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/>
              <a:t>네트워크에서는 일반적으로 재전송</a:t>
            </a:r>
            <a:r>
              <a:rPr lang="en-US" altLang="ko-KR" b="0"/>
              <a:t> </a:t>
            </a:r>
            <a:r>
              <a:rPr lang="ko-KR" altLang="en-US" b="0"/>
              <a:t>방식을 이용해 오류를 복구</a:t>
            </a:r>
            <a:r>
              <a:rPr lang="en-US" altLang="ko-KR" b="0"/>
              <a:t>(</a:t>
            </a:r>
            <a:r>
              <a:rPr lang="ko-KR" altLang="en-US" b="0"/>
              <a:t>역방향 오류 복구 또는 </a:t>
            </a:r>
            <a:r>
              <a:rPr lang="en-US" altLang="ko-KR" b="0"/>
              <a:t>ARQ </a:t>
            </a:r>
            <a:r>
              <a:rPr lang="ko-KR" altLang="en-US" b="0"/>
              <a:t>방식이라 함</a:t>
            </a:r>
            <a:r>
              <a:rPr lang="en-US" altLang="ko-KR" b="0"/>
              <a:t>)</a:t>
            </a:r>
          </a:p>
          <a:p>
            <a:pPr lvl="1"/>
            <a:r>
              <a:rPr lang="ko-KR" altLang="en-US" b="0"/>
              <a:t>역방향 오류 복구 기능을 수행하려면 수신한 프레임에 오류가 있는지 판단할 수 있어야 </a:t>
            </a:r>
            <a:r>
              <a:rPr lang="ko-KR" altLang="en-US"/>
              <a:t>함</a:t>
            </a:r>
            <a:endParaRPr lang="en-US" altLang="ko-KR" b="0"/>
          </a:p>
          <a:p>
            <a:pPr lvl="2"/>
            <a:r>
              <a:rPr lang="ko-KR" altLang="en-US" b="0"/>
              <a:t>송신 호스트가 오류를 검출하기 위한 코드를 전송 데이터와 함께 송신해야 함</a:t>
            </a:r>
          </a:p>
          <a:p>
            <a:pPr lvl="2"/>
            <a:r>
              <a:rPr lang="ko-KR" altLang="en-US" b="0"/>
              <a:t>오류 검출 코드는 패리티 비트</a:t>
            </a:r>
            <a:r>
              <a:rPr lang="en-US" altLang="ko-KR" b="0"/>
              <a:t>, </a:t>
            </a:r>
            <a:r>
              <a:rPr lang="ko-KR" altLang="en-US" b="0"/>
              <a:t>블록 검사</a:t>
            </a:r>
            <a:r>
              <a:rPr lang="en-US" altLang="ko-KR" b="0"/>
              <a:t>, </a:t>
            </a:r>
            <a:r>
              <a:rPr lang="ko-KR" altLang="en-US" b="0"/>
              <a:t>다항 코드 등을 이용해 생성할 수 있음</a:t>
            </a:r>
            <a:endParaRPr lang="en-US" altLang="ko-KR" b="0"/>
          </a:p>
          <a:p>
            <a:pPr lvl="2"/>
            <a:endParaRPr lang="en-US" altLang="ko-KR"/>
          </a:p>
          <a:p>
            <a:r>
              <a:rPr lang="ko-KR" altLang="en-US"/>
              <a:t>패리티 비트</a:t>
            </a:r>
          </a:p>
          <a:p>
            <a:pPr lvl="2"/>
            <a:r>
              <a:rPr lang="en-US" altLang="ko-KR" b="0"/>
              <a:t>1</a:t>
            </a:r>
            <a:r>
              <a:rPr lang="ko-KR" altLang="en-US" b="0"/>
              <a:t>바이트 구조에서 패리티</a:t>
            </a:r>
            <a:r>
              <a:rPr lang="en-US" altLang="ko-KR" b="0"/>
              <a:t> </a:t>
            </a:r>
            <a:r>
              <a:rPr lang="ko-KR" altLang="en-US" b="0"/>
              <a:t>비트는 </a:t>
            </a:r>
            <a:r>
              <a:rPr lang="en-US" altLang="ko-KR" b="0"/>
              <a:t>7</a:t>
            </a:r>
            <a:r>
              <a:rPr lang="ko-KR" altLang="en-US" b="0"/>
              <a:t>비트의 </a:t>
            </a:r>
            <a:r>
              <a:rPr lang="en-US" altLang="ko-KR" b="0"/>
              <a:t>ASCII </a:t>
            </a:r>
            <a:r>
              <a:rPr lang="ko-KR" altLang="en-US" b="0"/>
              <a:t>코드를 제외한 나머지 </a:t>
            </a:r>
            <a:r>
              <a:rPr lang="en-US" altLang="ko-KR" b="0"/>
              <a:t>1</a:t>
            </a:r>
            <a:r>
              <a:rPr lang="ko-KR" altLang="en-US" b="0"/>
              <a:t>비트임</a:t>
            </a:r>
            <a:endParaRPr lang="en-US" altLang="ko-KR" b="0"/>
          </a:p>
          <a:p>
            <a:pPr lvl="2"/>
            <a:r>
              <a:rPr lang="ko-KR" altLang="en-US" b="0"/>
              <a:t>패리티 비트는 전송 과정에서 </a:t>
            </a:r>
            <a:r>
              <a:rPr lang="en-US" altLang="ko-KR" b="0"/>
              <a:t>1</a:t>
            </a:r>
            <a:r>
              <a:rPr lang="ko-KR" altLang="en-US" b="0"/>
              <a:t>비트 오류를 검출하기 위한 것</a:t>
            </a:r>
            <a:endParaRPr lang="en-US" altLang="ko-KR" b="0"/>
          </a:p>
          <a:p>
            <a:pPr lvl="2"/>
            <a:r>
              <a:rPr lang="ko-KR" altLang="en-US" b="0"/>
              <a:t>패리티 비트를 포함해 </a:t>
            </a:r>
            <a:r>
              <a:rPr lang="en-US" altLang="ko-KR" b="0"/>
              <a:t>1</a:t>
            </a:r>
            <a:r>
              <a:rPr lang="ko-KR" altLang="en-US" b="0"/>
              <a:t>의 개수가 짝수나 홀수 개가 되도록 </a:t>
            </a:r>
            <a:r>
              <a:rPr lang="ko-KR" altLang="en-US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2288571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 검출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4-18]</a:t>
            </a:r>
            <a:r>
              <a:rPr lang="ko-KR" altLang="en-US" b="0"/>
              <a:t>에서 </a:t>
            </a:r>
            <a:r>
              <a:rPr lang="en-US" altLang="ko-KR" b="0"/>
              <a:t>(a)</a:t>
            </a:r>
            <a:r>
              <a:rPr lang="ko-KR" altLang="en-US" b="0"/>
              <a:t>는 문자를 표현하는 </a:t>
            </a:r>
            <a:r>
              <a:rPr lang="en-US" altLang="ko-KR" b="0"/>
              <a:t>ASCII </a:t>
            </a:r>
            <a:r>
              <a:rPr lang="ko-KR" altLang="en-US" b="0"/>
              <a:t>코드로 </a:t>
            </a:r>
            <a:r>
              <a:rPr lang="en-US" altLang="ko-KR" b="0"/>
              <a:t>7</a:t>
            </a:r>
            <a:r>
              <a:rPr lang="ko-KR" altLang="en-US" b="0"/>
              <a:t>비트임</a:t>
            </a:r>
            <a:endParaRPr lang="en-US" altLang="ko-KR" b="0"/>
          </a:p>
          <a:p>
            <a:pPr lvl="2"/>
            <a:r>
              <a:rPr lang="en-US" altLang="ko-KR" b="0"/>
              <a:t>1</a:t>
            </a:r>
            <a:r>
              <a:rPr lang="ko-KR" altLang="en-US" b="0"/>
              <a:t>바이트는 </a:t>
            </a:r>
            <a:r>
              <a:rPr lang="en-US" altLang="ko-KR" b="0"/>
              <a:t>8</a:t>
            </a:r>
            <a:r>
              <a:rPr lang="ko-KR" altLang="en-US" b="0"/>
              <a:t>비트에 해당하므로 </a:t>
            </a:r>
            <a:r>
              <a:rPr lang="en-US" altLang="ko-KR" b="0"/>
              <a:t>1</a:t>
            </a:r>
            <a:r>
              <a:rPr lang="ko-KR" altLang="en-US" b="0"/>
              <a:t>비트가 남음</a:t>
            </a:r>
            <a:r>
              <a:rPr lang="en-US" altLang="ko-KR"/>
              <a:t>, </a:t>
            </a:r>
            <a:r>
              <a:rPr lang="ko-KR" altLang="en-US" b="0"/>
              <a:t>이 비트를 오류 검출용의 패리티 비트로 사용</a:t>
            </a:r>
            <a:endParaRPr lang="en-US" altLang="ko-KR" b="0"/>
          </a:p>
          <a:p>
            <a:pPr lvl="2"/>
            <a:r>
              <a:rPr lang="en-US" altLang="ko-KR" b="0"/>
              <a:t>(b)</a:t>
            </a:r>
            <a:r>
              <a:rPr lang="ko-KR" altLang="en-US" b="0"/>
              <a:t>와 같이 송신 호스트가 전송하려는 </a:t>
            </a:r>
            <a:r>
              <a:rPr lang="en-US" altLang="ko-KR" b="0"/>
              <a:t>7</a:t>
            </a:r>
            <a:r>
              <a:rPr lang="ko-KR" altLang="en-US" b="0"/>
              <a:t>비트의 원래 데이터에 </a:t>
            </a:r>
            <a:r>
              <a:rPr lang="en-US" altLang="ko-KR" b="0"/>
              <a:t>1</a:t>
            </a:r>
            <a:r>
              <a:rPr lang="ko-KR" altLang="en-US" b="0"/>
              <a:t>비트의 패리티 비트가 추가되어 </a:t>
            </a:r>
            <a:r>
              <a:rPr lang="en-US" altLang="ko-KR" b="0"/>
              <a:t>8</a:t>
            </a:r>
            <a:r>
              <a:rPr lang="ko-KR" altLang="en-US" b="0"/>
              <a:t>비트가 수신 호스트에 전송</a:t>
            </a:r>
            <a:endParaRPr lang="en-US" altLang="ko-KR" b="0"/>
          </a:p>
          <a:p>
            <a:pPr lvl="2"/>
            <a:endParaRPr lang="en-US" altLang="ko-KR" b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8000"/>
            <a:ext cx="3810000" cy="3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51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 검출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블록 검사</a:t>
            </a:r>
            <a:endParaRPr lang="en-US" altLang="ko-KR"/>
          </a:p>
          <a:p>
            <a:pPr lvl="1"/>
            <a:r>
              <a:rPr lang="ko-KR" altLang="en-US" b="0"/>
              <a:t>패리티 방식을 이용한 오류 검출 기법은 </a:t>
            </a:r>
            <a:r>
              <a:rPr lang="en-US" altLang="ko-KR" b="0"/>
              <a:t>1</a:t>
            </a:r>
            <a:r>
              <a:rPr lang="ko-KR" altLang="en-US" b="0"/>
              <a:t>비트 오류에 간단히 적용할 수 있음</a:t>
            </a:r>
            <a:endParaRPr lang="en-US" altLang="ko-KR" b="0"/>
          </a:p>
          <a:p>
            <a:pPr lvl="2"/>
            <a:r>
              <a:rPr lang="ko-KR" altLang="en-US" b="0"/>
              <a:t>짝수 개의 비트에서 오류가 발생하면 오류가 검출되지 않는다는 문제점이 </a:t>
            </a:r>
            <a:r>
              <a:rPr lang="ko-KR" altLang="en-US"/>
              <a:t>존재</a:t>
            </a:r>
            <a:endParaRPr lang="en-US" altLang="ko-KR"/>
          </a:p>
          <a:p>
            <a:pPr lvl="1"/>
            <a:r>
              <a:rPr lang="ko-KR" altLang="en-US" b="0"/>
              <a:t>다수의 비트에서 오류가 발생할 때 오류를 검출하는 방법으로는 패리티 방식을 개선한 블록 검사가 있음</a:t>
            </a:r>
            <a:endParaRPr lang="en-US" altLang="ko-KR" b="0"/>
          </a:p>
          <a:p>
            <a:pPr lvl="2"/>
            <a:r>
              <a:rPr lang="ko-KR" altLang="en-US" b="0"/>
              <a:t>이 방식에서는 </a:t>
            </a:r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4-19]</a:t>
            </a:r>
            <a:r>
              <a:rPr lang="ko-KR" altLang="en-US" b="0"/>
              <a:t>와 같이 여러 개의 바이트를 하나의 블록으로 구성한 후 교차 검사를 </a:t>
            </a:r>
            <a:r>
              <a:rPr lang="ko-KR" altLang="en-US"/>
              <a:t>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0"/>
            <a:ext cx="3535455" cy="3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4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 </a:t>
            </a:r>
            <a:r>
              <a:rPr lang="ko-KR" altLang="en-US"/>
              <a:t>전송 방식</a:t>
            </a:r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 검출 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/>
              <a:t>문제점</a:t>
            </a:r>
            <a:endParaRPr lang="en-US" altLang="ko-KR" b="0"/>
          </a:p>
          <a:p>
            <a:pPr lvl="2"/>
            <a:r>
              <a:rPr lang="ko-KR" altLang="en-US" b="0"/>
              <a:t>전송되는 데이터의 양과 비교해 오류 검출을 위한 오버헤드가 크다</a:t>
            </a:r>
          </a:p>
          <a:p>
            <a:pPr lvl="2"/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4-20]</a:t>
            </a:r>
            <a:r>
              <a:rPr lang="ko-KR" altLang="en-US" b="0"/>
              <a:t>과 같이 수평과 수직 방향에서 모두 사각형 형태로 짝수 개의 데이터 오류가 발생하면 이를 검출하지 못함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5600"/>
            <a:ext cx="3473969" cy="3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53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다항 코드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/>
              <a:t>CRC</a:t>
            </a:r>
            <a:r>
              <a:rPr lang="ko-KR" altLang="en-US" b="0"/>
              <a:t>라고도 알려진 다항 코드 방식은 네트워크 프로토콜에서 가장 많이 사용하는 오류 검출 기법</a:t>
            </a:r>
            <a:endParaRPr lang="en-US" altLang="ko-KR" b="0"/>
          </a:p>
          <a:p>
            <a:pPr lvl="1"/>
            <a:r>
              <a:rPr lang="ko-KR" altLang="en-US" b="0"/>
              <a:t>일반 네트워크에서 발생하는 오류는 특정 위치에서 집중적으로 발생하는 </a:t>
            </a:r>
            <a:r>
              <a:rPr lang="ko-KR" altLang="en-US" b="0" err="1"/>
              <a:t>버스트</a:t>
            </a:r>
            <a:r>
              <a:rPr lang="ko-KR" altLang="en-US" b="0"/>
              <a:t> 에러</a:t>
            </a:r>
            <a:r>
              <a:rPr lang="en-US" altLang="ko-KR" b="0"/>
              <a:t> </a:t>
            </a:r>
            <a:r>
              <a:rPr lang="ko-KR" altLang="en-US" b="0"/>
              <a:t>형태인 경우가 많은데</a:t>
            </a:r>
            <a:r>
              <a:rPr lang="en-US" altLang="ko-KR" b="0"/>
              <a:t>, </a:t>
            </a:r>
            <a:r>
              <a:rPr lang="ko-KR" altLang="en-US" b="0"/>
              <a:t>다항 코드 방식은 이런 오류를 검출하는 확률이 높은 것으로 알려져 있음</a:t>
            </a:r>
            <a:endParaRPr lang="en-US" altLang="ko-KR" b="0"/>
          </a:p>
          <a:p>
            <a:pPr lvl="1"/>
            <a:endParaRPr lang="en-US" altLang="ko-KR" b="0"/>
          </a:p>
          <a:p>
            <a:r>
              <a:rPr lang="ko-KR" altLang="en-US"/>
              <a:t>생성 다항식</a:t>
            </a:r>
          </a:p>
          <a:p>
            <a:pPr lvl="2"/>
            <a:r>
              <a:rPr lang="ko-KR" altLang="en-US" b="0"/>
              <a:t>다항 코드 방식은 계수가 </a:t>
            </a:r>
            <a:r>
              <a:rPr lang="en-US" altLang="ko-KR" b="0"/>
              <a:t>0</a:t>
            </a:r>
            <a:r>
              <a:rPr lang="ko-KR" altLang="en-US" b="0"/>
              <a:t>과 </a:t>
            </a:r>
            <a:r>
              <a:rPr lang="en-US" altLang="ko-KR" b="0"/>
              <a:t>1</a:t>
            </a:r>
            <a:r>
              <a:rPr lang="ko-KR" altLang="en-US" b="0"/>
              <a:t>인 다항식 형태를 기반으로 </a:t>
            </a:r>
            <a:r>
              <a:rPr lang="ko-KR" altLang="en-US"/>
              <a:t>함</a:t>
            </a:r>
            <a:endParaRPr lang="en-US" altLang="ko-KR"/>
          </a:p>
          <a:p>
            <a:pPr lvl="2"/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4-21]</a:t>
            </a:r>
            <a:r>
              <a:rPr lang="ko-KR" altLang="en-US"/>
              <a:t>은 </a:t>
            </a:r>
            <a:r>
              <a:rPr lang="ko-KR" altLang="en-US" err="1"/>
              <a:t>체크섬을</a:t>
            </a:r>
            <a:r>
              <a:rPr lang="ko-KR" altLang="en-US"/>
              <a:t> 이용한 오류 검출 원리를 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4638"/>
            <a:ext cx="4288281" cy="39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다항 코드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/>
              <a:t>현재 국제 표준으로 널리 이용되는 생성 다항식의 일부</a:t>
            </a:r>
            <a:endParaRPr lang="en-US" altLang="ko-KR" b="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 b="0" err="1"/>
              <a:t>체크섬</a:t>
            </a:r>
            <a:endParaRPr lang="ko-KR" altLang="en-US" b="0"/>
          </a:p>
          <a:p>
            <a:pPr marL="628650" lvl="3" indent="0">
              <a:buNone/>
            </a:pPr>
            <a:r>
              <a:rPr lang="ko-KR" altLang="en-US" b="0"/>
              <a:t>다항 코드 방식을 이용한 세부적인 </a:t>
            </a:r>
            <a:r>
              <a:rPr lang="ko-KR" altLang="en-US" b="0" err="1"/>
              <a:t>체크섬의</a:t>
            </a:r>
            <a:r>
              <a:rPr lang="ko-KR" altLang="en-US" b="0"/>
              <a:t> 계산 방식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60"/>
          <a:stretch/>
        </p:blipFill>
        <p:spPr>
          <a:xfrm>
            <a:off x="1066801" y="1600201"/>
            <a:ext cx="4042094" cy="11909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21" y="2185988"/>
            <a:ext cx="5295879" cy="459581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324600" y="39624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25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다항 코드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/>
              <a:t>체크섬 계산인 나누기 과정에서 발생하는 다항 연산은 모듈로</a:t>
            </a:r>
            <a:r>
              <a:rPr lang="en-US" altLang="ko-KR" b="0"/>
              <a:t>-2 </a:t>
            </a:r>
            <a:r>
              <a:rPr lang="ko-KR" altLang="en-US" b="0"/>
              <a:t>방식으로 이루어짐</a:t>
            </a:r>
            <a:endParaRPr lang="en-US" altLang="ko-KR" b="0"/>
          </a:p>
          <a:p>
            <a:pPr lvl="2"/>
            <a:r>
              <a:rPr lang="ko-KR" altLang="en-US" b="0"/>
              <a:t>덧셈의 자리 올림이나 뺄셈의 자리 빌림 과정이 이루어지지 않으므로 덧셈과 뺄셈은 배타적 논리합 연산과 동일</a:t>
            </a:r>
            <a:endParaRPr lang="en-US" altLang="ko-KR" b="0"/>
          </a:p>
          <a:p>
            <a:pPr marL="628650" lvl="3" indent="0">
              <a:buNone/>
            </a:pPr>
            <a:r>
              <a:rPr lang="ko-KR" altLang="en-US" b="0"/>
              <a:t>모듈로</a:t>
            </a:r>
            <a:r>
              <a:rPr lang="en-US" altLang="ko-KR" b="0"/>
              <a:t>-2</a:t>
            </a:r>
            <a:r>
              <a:rPr lang="ko-KR" altLang="en-US" b="0"/>
              <a:t>의 덧셈과 뺄셈 연산의 결과는 동일</a:t>
            </a:r>
            <a:r>
              <a:rPr lang="en-US" altLang="ko-KR" b="0"/>
              <a:t>, </a:t>
            </a:r>
            <a:r>
              <a:rPr lang="ko-KR" altLang="en-US" b="0" err="1"/>
              <a:t>비트별로</a:t>
            </a:r>
            <a:r>
              <a:rPr lang="ko-KR" altLang="en-US" b="0"/>
              <a:t> 연산 대상의 값이 다르면 </a:t>
            </a:r>
            <a:r>
              <a:rPr lang="en-US" altLang="ko-KR" b="0"/>
              <a:t>1</a:t>
            </a:r>
            <a:r>
              <a:rPr lang="ko-KR" altLang="en-US" b="0"/>
              <a:t>이 되고</a:t>
            </a:r>
            <a:r>
              <a:rPr lang="en-US" altLang="ko-KR" b="0"/>
              <a:t>, </a:t>
            </a:r>
            <a:r>
              <a:rPr lang="ko-KR" altLang="en-US" b="0"/>
              <a:t>같으면 </a:t>
            </a:r>
            <a:r>
              <a:rPr lang="en-US" altLang="ko-KR" b="0"/>
              <a:t>0</a:t>
            </a:r>
            <a:r>
              <a:rPr lang="ko-KR" altLang="en-US" b="0"/>
              <a:t>이 됨</a:t>
            </a:r>
            <a:endParaRPr lang="en-US" altLang="ko-KR" b="0"/>
          </a:p>
          <a:p>
            <a:pPr marL="628650" lvl="3" indent="0">
              <a:buNone/>
            </a:pPr>
            <a:endParaRPr lang="en-US" altLang="ko-KR"/>
          </a:p>
          <a:p>
            <a:pPr marL="628650" lvl="3" indent="0">
              <a:buNone/>
            </a:pPr>
            <a:endParaRPr lang="en-US" altLang="ko-KR"/>
          </a:p>
          <a:p>
            <a:pPr marL="628650" lvl="3" indent="0">
              <a:buNone/>
            </a:pPr>
            <a:endParaRPr lang="en-US" altLang="ko-KR"/>
          </a:p>
          <a:p>
            <a:pPr marL="628650" lvl="3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43200"/>
            <a:ext cx="5067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31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다항 코드 </a:t>
            </a:r>
            <a:r>
              <a:rPr lang="en-US" altLang="ko-KR"/>
              <a:t>(4)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b="0"/>
                  <a:t>생성 다항식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ko-KR" altLang="en-US" b="0"/>
                  <a:t>이 주어지고</a:t>
                </a:r>
                <a:r>
                  <a:rPr lang="en-US" altLang="ko-KR" b="0"/>
                  <a:t>, </a:t>
                </a:r>
                <a:r>
                  <a:rPr lang="ko-KR" altLang="en-US" b="0"/>
                  <a:t>원래 데이터가 </a:t>
                </a:r>
                <a:r>
                  <a:rPr lang="en-US" altLang="ko-KR" b="0"/>
                  <a:t>101101001</a:t>
                </a:r>
                <a:r>
                  <a:rPr lang="ko-KR" altLang="en-US" b="0"/>
                  <a:t>인 경우의 체크섬 계산 과정은 </a:t>
                </a:r>
                <a:r>
                  <a:rPr lang="en-US" altLang="ko-KR" b="0"/>
                  <a:t>[</a:t>
                </a:r>
                <a:r>
                  <a:rPr lang="ko-KR" altLang="en-US" b="0"/>
                  <a:t>그림 </a:t>
                </a:r>
                <a:r>
                  <a:rPr lang="en-US" altLang="ko-KR" b="0"/>
                  <a:t>4-23]</a:t>
                </a:r>
                <a:endParaRPr lang="ko-KR" altLang="en-US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3" y="1981200"/>
            <a:ext cx="443962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31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전송 방식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425015" cy="5518344"/>
          </a:xfrm>
        </p:spPr>
        <p:txBody>
          <a:bodyPr/>
          <a:lstStyle/>
          <a:p>
            <a:pPr lvl="1"/>
            <a:r>
              <a:rPr lang="ko-KR" altLang="en-US"/>
              <a:t>정보 공유</a:t>
            </a:r>
            <a:endParaRPr lang="en-US" altLang="ko-KR"/>
          </a:p>
          <a:p>
            <a:pPr lvl="2"/>
            <a:r>
              <a:rPr lang="ko-KR" altLang="en-US" b="0"/>
              <a:t>정보 공유는 컴퓨터 하드웨어뿐 아니라 각 호스트에서 제공하는 논리적인 정보를 공유하는 것</a:t>
            </a:r>
            <a:endParaRPr lang="en-US" altLang="ko-KR" b="0"/>
          </a:p>
          <a:p>
            <a:pPr lvl="1"/>
            <a:r>
              <a:rPr lang="ko-KR" altLang="en-US"/>
              <a:t>병렬 처리에 의한 성능 향상</a:t>
            </a:r>
          </a:p>
          <a:p>
            <a:pPr lvl="2"/>
            <a:r>
              <a:rPr lang="ko-KR" altLang="en-US" b="0"/>
              <a:t>병렬 처리는 컴퓨터 시스템 내부에서 구현되고 발전되어 옴</a:t>
            </a:r>
            <a:endParaRPr lang="en-US" altLang="ko-KR" b="0"/>
          </a:p>
          <a:p>
            <a:pPr lvl="2"/>
            <a:r>
              <a:rPr lang="en-US" altLang="ko-KR" b="0"/>
              <a:t>3</a:t>
            </a:r>
            <a:r>
              <a:rPr lang="ko-KR" altLang="en-US" b="0"/>
              <a:t>차원 가상 세계를 실현하는 메타버스의 발전은 정보 공유</a:t>
            </a:r>
            <a:r>
              <a:rPr lang="en-US" altLang="ko-KR" b="0"/>
              <a:t>, </a:t>
            </a:r>
            <a:r>
              <a:rPr lang="ko-KR" altLang="en-US" b="0"/>
              <a:t>네트워크 속도</a:t>
            </a:r>
            <a:r>
              <a:rPr lang="en-US" altLang="ko-KR" b="0"/>
              <a:t>, </a:t>
            </a:r>
            <a:r>
              <a:rPr lang="ko-KR" altLang="en-US" b="0"/>
              <a:t>분산 병렬 처리</a:t>
            </a:r>
            <a:r>
              <a:rPr lang="en-US" altLang="ko-KR" b="0"/>
              <a:t>, </a:t>
            </a:r>
            <a:r>
              <a:rPr lang="ko-KR" altLang="en-US" b="0"/>
              <a:t>인공지능 기술의 총체적인 집합체라 할 수 있음</a:t>
            </a:r>
            <a:endParaRPr lang="en-US" altLang="ko-KR" b="0"/>
          </a:p>
          <a:p>
            <a:pPr lvl="1"/>
            <a:r>
              <a:rPr lang="ko-KR" altLang="en-US" b="0"/>
              <a:t>중복 저장에 따른 신뢰성 향상</a:t>
            </a:r>
          </a:p>
          <a:p>
            <a:pPr lvl="2"/>
            <a:r>
              <a:rPr lang="ko-KR" altLang="en-US" b="0"/>
              <a:t>중복 저장은 네트워크에 연결된 시스템이 보관하는 정보의 신뢰성을 향상시키기 위해 사용</a:t>
            </a:r>
            <a:endParaRPr lang="en-US" altLang="ko-KR" b="0"/>
          </a:p>
          <a:p>
            <a:pPr lvl="2"/>
            <a:r>
              <a:rPr lang="ko-KR" altLang="en-US" b="0"/>
              <a:t>클라우드 서버는 중복</a:t>
            </a:r>
            <a:r>
              <a:rPr lang="en-US" altLang="ko-KR" b="0"/>
              <a:t>, </a:t>
            </a:r>
            <a:r>
              <a:rPr lang="ko-KR" altLang="en-US" b="0"/>
              <a:t>백업 등의 다양한 기술을 통하여 저장된 정보의 신뢰성을 확보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9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전송과 </a:t>
            </a:r>
            <a:r>
              <a:rPr lang="ko-KR" altLang="en-US" err="1"/>
              <a:t>라우팅</a:t>
            </a:r>
            <a:r>
              <a:rPr lang="ko-KR" altLang="en-US"/>
              <a:t>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err="1"/>
              <a:t>라우팅</a:t>
            </a:r>
            <a:r>
              <a:rPr lang="ko-KR" altLang="en-US"/>
              <a:t> 개요</a:t>
            </a:r>
            <a:endParaRPr lang="en-US" altLang="ko-KR"/>
          </a:p>
          <a:p>
            <a:pPr lvl="2"/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4-1]</a:t>
            </a:r>
            <a:r>
              <a:rPr lang="ko-KR" altLang="en-US" b="0"/>
              <a:t>은 호스트 </a:t>
            </a:r>
            <a:r>
              <a:rPr lang="en-US" altLang="ko-KR" b="0"/>
              <a:t>a</a:t>
            </a:r>
            <a:r>
              <a:rPr lang="ko-KR" altLang="en-US" b="0"/>
              <a:t>와 호스트 </a:t>
            </a:r>
            <a:r>
              <a:rPr lang="en-US" altLang="ko-KR" b="0"/>
              <a:t>d</a:t>
            </a:r>
            <a:r>
              <a:rPr lang="ko-KR" altLang="en-US" b="0"/>
              <a:t>가 통신한다고 가정하고</a:t>
            </a:r>
            <a:r>
              <a:rPr lang="en-US" altLang="ko-KR" b="0"/>
              <a:t>, </a:t>
            </a:r>
            <a:r>
              <a:rPr lang="ko-KR" altLang="en-US" b="0"/>
              <a:t>둘 사이의 데이터 전달 과정을 통해 전송과 라우팅의 차이점을 설명</a:t>
            </a:r>
            <a:endParaRPr lang="en-US" altLang="ko-KR" b="0"/>
          </a:p>
          <a:p>
            <a:pPr lvl="2"/>
            <a:r>
              <a:rPr lang="ko-KR" altLang="en-US" b="0"/>
              <a:t>호스트 </a:t>
            </a:r>
            <a:r>
              <a:rPr lang="en-US" altLang="ko-KR" b="0"/>
              <a:t>a</a:t>
            </a:r>
            <a:r>
              <a:rPr lang="ko-KR" altLang="en-US" b="0"/>
              <a:t>에서 호스트 </a:t>
            </a:r>
            <a:r>
              <a:rPr lang="en-US" altLang="ko-KR" b="0"/>
              <a:t>d</a:t>
            </a:r>
            <a:r>
              <a:rPr lang="ko-KR" altLang="en-US" b="0"/>
              <a:t>로 데이터를 전달하기 위한 과정</a:t>
            </a:r>
            <a:endParaRPr lang="en-US" altLang="ko-KR" b="0"/>
          </a:p>
          <a:p>
            <a:pPr marL="628650" lvl="3" indent="0">
              <a:buNone/>
            </a:pPr>
            <a:r>
              <a:rPr lang="ko-KR" altLang="en-US" b="0"/>
              <a:t>① 호스트 </a:t>
            </a:r>
            <a:r>
              <a:rPr lang="en-US" altLang="ko-KR" b="0"/>
              <a:t>a</a:t>
            </a:r>
            <a:r>
              <a:rPr lang="ko-KR" altLang="en-US" b="0"/>
              <a:t>와 호스트 </a:t>
            </a:r>
            <a:r>
              <a:rPr lang="en-US" altLang="ko-KR" b="0"/>
              <a:t>c </a:t>
            </a:r>
            <a:r>
              <a:rPr lang="ko-KR" altLang="en-US" b="0"/>
              <a:t>간의 직접 연결에 의한 전송</a:t>
            </a:r>
          </a:p>
          <a:p>
            <a:pPr marL="628650" lvl="3" indent="0">
              <a:buNone/>
            </a:pPr>
            <a:r>
              <a:rPr lang="ko-KR" altLang="en-US" b="0"/>
              <a:t>② 호스트 </a:t>
            </a:r>
            <a:r>
              <a:rPr lang="en-US" altLang="ko-KR" b="0"/>
              <a:t>c</a:t>
            </a:r>
            <a:r>
              <a:rPr lang="ko-KR" altLang="en-US" b="0"/>
              <a:t>에서의 올바른 경로 선택을 의미하는 라우팅</a:t>
            </a:r>
          </a:p>
          <a:p>
            <a:pPr marL="628650" lvl="3" indent="0">
              <a:buNone/>
            </a:pPr>
            <a:r>
              <a:rPr lang="ko-KR" altLang="en-US" b="0"/>
              <a:t>③ 호스트 </a:t>
            </a:r>
            <a:r>
              <a:rPr lang="en-US" altLang="ko-KR" b="0"/>
              <a:t>c</a:t>
            </a:r>
            <a:r>
              <a:rPr lang="ko-KR" altLang="en-US" b="0"/>
              <a:t>와 호스트 </a:t>
            </a:r>
            <a:r>
              <a:rPr lang="en-US" altLang="ko-KR" b="0"/>
              <a:t>d </a:t>
            </a:r>
            <a:r>
              <a:rPr lang="ko-KR" altLang="en-US" b="0"/>
              <a:t>간의 직접 연결에 의한 전송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44" y="3200400"/>
            <a:ext cx="5654056" cy="32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전송과 </a:t>
            </a:r>
            <a:r>
              <a:rPr lang="ko-KR" altLang="en-US" err="1"/>
              <a:t>라우팅</a:t>
            </a:r>
            <a:r>
              <a:rPr lang="ko-KR" altLang="en-US"/>
              <a:t>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네트워크를 분류하는 방식</a:t>
            </a:r>
            <a:endParaRPr lang="en-US" altLang="ko-KR"/>
          </a:p>
          <a:p>
            <a:pPr lvl="1"/>
            <a:r>
              <a:rPr lang="ko-KR" altLang="en-US" b="0"/>
              <a:t>네트워크에 연결된 호스트의 지리적 분포에 따라 분류</a:t>
            </a:r>
            <a:endParaRPr lang="en-US" altLang="ko-KR" b="0"/>
          </a:p>
          <a:p>
            <a:pPr lvl="2"/>
            <a:r>
              <a:rPr lang="en-US" altLang="ko-KR" b="0"/>
              <a:t>LAN(</a:t>
            </a:r>
            <a:r>
              <a:rPr lang="ko-KR" altLang="en-US" b="0"/>
              <a:t>근거리 통신망</a:t>
            </a:r>
            <a:r>
              <a:rPr lang="en-US" altLang="ko-KR" b="0"/>
              <a:t>), MAN(</a:t>
            </a:r>
            <a:r>
              <a:rPr lang="ko-KR" altLang="en-US" b="0"/>
              <a:t>도시 규모의 통신망</a:t>
            </a:r>
            <a:r>
              <a:rPr lang="en-US" altLang="ko-KR" b="0"/>
              <a:t>), WAN(</a:t>
            </a:r>
            <a:r>
              <a:rPr lang="ko-KR" altLang="en-US" b="0"/>
              <a:t>원거리 통신망</a:t>
            </a:r>
            <a:r>
              <a:rPr lang="en-US" altLang="ko-KR" b="0"/>
              <a:t>)</a:t>
            </a:r>
          </a:p>
          <a:p>
            <a:pPr lvl="1"/>
            <a:r>
              <a:rPr lang="ko-KR" altLang="en-US" b="0"/>
              <a:t>데이터 전송</a:t>
            </a:r>
            <a:r>
              <a:rPr lang="en-US" altLang="ko-KR" b="0"/>
              <a:t>·</a:t>
            </a:r>
            <a:r>
              <a:rPr lang="ko-KR" altLang="en-US" b="0"/>
              <a:t>라우팅 기술에 따라 분류</a:t>
            </a:r>
            <a:endParaRPr lang="en-US" altLang="ko-KR" b="0"/>
          </a:p>
          <a:p>
            <a:pPr lvl="2"/>
            <a:r>
              <a:rPr lang="ko-KR" altLang="en-US" b="0"/>
              <a:t>각 호스트를 일대일로 직접 연결하는 방식으로 네트워크를 구성하고 특정한 수신 호스트에만 데이터를 전송하는 </a:t>
            </a:r>
            <a:r>
              <a:rPr lang="ko-KR" altLang="en-US" b="0" err="1"/>
              <a:t>점대점</a:t>
            </a:r>
            <a:r>
              <a:rPr lang="en-US" altLang="ko-KR" sz="1800" b="0"/>
              <a:t> </a:t>
            </a:r>
            <a:r>
              <a:rPr lang="ko-KR" altLang="en-US" b="0"/>
              <a:t>방식</a:t>
            </a:r>
            <a:endParaRPr lang="en-US" altLang="ko-KR" b="0"/>
          </a:p>
          <a:p>
            <a:pPr lvl="2"/>
            <a:r>
              <a:rPr lang="ko-KR" altLang="en-US" b="0"/>
              <a:t>네트워크에 연결된 모든 호스트에 데이터를 전송하는 </a:t>
            </a:r>
            <a:r>
              <a:rPr lang="ko-KR" altLang="en-US" b="0" err="1"/>
              <a:t>브로드캐스팅</a:t>
            </a:r>
            <a:r>
              <a:rPr lang="en-US" altLang="ko-KR" b="0"/>
              <a:t> </a:t>
            </a:r>
            <a:r>
              <a:rPr lang="ko-KR" altLang="en-US" b="0"/>
              <a:t>방식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6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점대점</a:t>
            </a:r>
            <a:r>
              <a:rPr lang="ko-KR" altLang="en-US"/>
              <a:t> 방식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405215" cy="5518344"/>
          </a:xfrm>
        </p:spPr>
        <p:txBody>
          <a:bodyPr/>
          <a:lstStyle/>
          <a:p>
            <a:pPr lvl="2"/>
            <a:r>
              <a:rPr lang="ko-KR" altLang="en-US" b="0" err="1"/>
              <a:t>점대점</a:t>
            </a:r>
            <a:r>
              <a:rPr lang="en-US" altLang="ko-KR" b="0"/>
              <a:t> </a:t>
            </a:r>
            <a:r>
              <a:rPr lang="ko-KR" altLang="en-US" b="0"/>
              <a:t>방식 네트워크에서는 라우팅 호스트가 송수신 호스트의 중간에 위치</a:t>
            </a:r>
            <a:endParaRPr lang="en-US" altLang="ko-KR" b="0"/>
          </a:p>
          <a:p>
            <a:pPr lvl="2"/>
            <a:r>
              <a:rPr lang="ko-KR" altLang="en-US" b="0" err="1"/>
              <a:t>라우터들을</a:t>
            </a:r>
            <a:r>
              <a:rPr lang="ko-KR" altLang="en-US" b="0"/>
              <a:t> 연결하는 방식은 그 구성 형태에 따라 기술적으로 영향을 많이 받음</a:t>
            </a:r>
            <a:endParaRPr lang="en-US" altLang="ko-KR" b="0"/>
          </a:p>
          <a:p>
            <a:pPr lvl="2"/>
            <a:r>
              <a:rPr lang="en-US" altLang="ko-KR" b="0"/>
              <a:t>[</a:t>
            </a:r>
            <a:r>
              <a:rPr lang="ko-KR" altLang="en-US" b="0"/>
              <a:t>그림 </a:t>
            </a:r>
            <a:r>
              <a:rPr lang="en-US" altLang="ko-KR" b="0"/>
              <a:t>4-2]</a:t>
            </a:r>
            <a:r>
              <a:rPr lang="ko-KR" altLang="en-US" b="0"/>
              <a:t>는 대표적인 점대점 방식으로 스타형</a:t>
            </a:r>
            <a:r>
              <a:rPr lang="en-US" altLang="ko-KR" b="0"/>
              <a:t>, </a:t>
            </a:r>
            <a:r>
              <a:rPr lang="ko-KR" altLang="en-US" b="0"/>
              <a:t>링형</a:t>
            </a:r>
            <a:r>
              <a:rPr lang="en-US" altLang="ko-KR" b="0"/>
              <a:t>, </a:t>
            </a:r>
            <a:r>
              <a:rPr lang="ko-KR" altLang="en-US" b="0"/>
              <a:t>완전형</a:t>
            </a:r>
            <a:r>
              <a:rPr lang="en-US" altLang="ko-KR" b="0"/>
              <a:t>, </a:t>
            </a:r>
            <a:r>
              <a:rPr lang="ko-KR" altLang="en-US" b="0" err="1"/>
              <a:t>불규칙형이</a:t>
            </a:r>
            <a:r>
              <a:rPr lang="ko-KR" altLang="en-US" b="0"/>
              <a:t> </a:t>
            </a:r>
            <a:r>
              <a:rPr lang="ko-KR" altLang="en-US"/>
              <a:t>있음</a:t>
            </a:r>
            <a:endParaRPr lang="en-US" altLang="ko-KR"/>
          </a:p>
          <a:p>
            <a:pPr lvl="2"/>
            <a:r>
              <a:rPr lang="ko-KR" altLang="en-US" b="0"/>
              <a:t>점대점 방식은 </a:t>
            </a:r>
            <a:r>
              <a:rPr lang="en-US" altLang="ko-KR" b="0"/>
              <a:t>WAN </a:t>
            </a:r>
            <a:r>
              <a:rPr lang="ko-KR" altLang="en-US" b="0"/>
              <a:t>환경과 같은 원거리 호스트를 연결할 때 사용</a:t>
            </a:r>
            <a:endParaRPr lang="en-US" altLang="ko-KR" b="0"/>
          </a:p>
          <a:p>
            <a:pPr lvl="2"/>
            <a:r>
              <a:rPr lang="ko-KR" altLang="en-US" b="0"/>
              <a:t>전체 연결 개수가 많아지면 성능 면에서 유리하지만</a:t>
            </a:r>
            <a:r>
              <a:rPr lang="en-US" altLang="ko-KR" b="0"/>
              <a:t>, </a:t>
            </a:r>
            <a:r>
              <a:rPr lang="ko-KR" altLang="en-US" b="0"/>
              <a:t>전송 매체의 길이가 증가해 비용이 많이 </a:t>
            </a:r>
            <a:r>
              <a:rPr lang="ko-KR" altLang="en-US" err="1"/>
              <a:t>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64" y="1088761"/>
            <a:ext cx="5173436" cy="56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0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점대점</a:t>
            </a:r>
            <a:r>
              <a:rPr lang="ko-KR" altLang="en-US"/>
              <a:t> 방식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err="1"/>
              <a:t>스타형</a:t>
            </a:r>
            <a:endParaRPr lang="en-US" altLang="ko-KR"/>
          </a:p>
          <a:p>
            <a:pPr lvl="1"/>
            <a:r>
              <a:rPr lang="ko-KR" altLang="en-US" b="0" err="1"/>
              <a:t>스타형은</a:t>
            </a:r>
            <a:r>
              <a:rPr lang="ko-KR" altLang="en-US" b="0"/>
              <a:t> 중앙에 있는 하나의 중개 호스트 주위로 여러 호스트를 일대일로 연결하는 형태</a:t>
            </a:r>
            <a:endParaRPr lang="en-US" altLang="ko-KR" b="0"/>
          </a:p>
          <a:p>
            <a:pPr lvl="1"/>
            <a:r>
              <a:rPr lang="ko-KR" altLang="en-US" b="0" err="1"/>
              <a:t>스타형은</a:t>
            </a:r>
            <a:r>
              <a:rPr lang="ko-KR" altLang="en-US" b="0"/>
              <a:t> 다단계로 확장될 수 있는데</a:t>
            </a:r>
            <a:r>
              <a:rPr lang="en-US" altLang="ko-KR" b="0"/>
              <a:t>, </a:t>
            </a:r>
            <a:r>
              <a:rPr lang="ko-KR" altLang="en-US" b="0"/>
              <a:t>중앙에 있는 스타 구조 주변에 위치한 호스트들을 중심으로 새로운 스타 구조가 확장되는 형태</a:t>
            </a:r>
            <a:r>
              <a:rPr lang="en-US" altLang="ko-KR" b="0"/>
              <a:t>(</a:t>
            </a:r>
            <a:r>
              <a:rPr lang="ko-KR" altLang="en-US" b="0" err="1"/>
              <a:t>트리형</a:t>
            </a:r>
            <a:r>
              <a:rPr lang="ko-KR" altLang="en-US" b="0"/>
              <a:t> 구조</a:t>
            </a:r>
            <a:r>
              <a:rPr lang="en-US" altLang="ko-KR" b="0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928220"/>
            <a:ext cx="6705600" cy="286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53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1_Office 테마</vt:lpstr>
      <vt:lpstr>PowerPoint Presentation</vt:lpstr>
      <vt:lpstr>PowerPoint Presentation</vt:lpstr>
      <vt:lpstr>PowerPoint Presentation</vt:lpstr>
      <vt:lpstr>01 전송 방식</vt:lpstr>
      <vt:lpstr>전송 방식 (1)</vt:lpstr>
      <vt:lpstr>전송과 라우팅 (1)</vt:lpstr>
      <vt:lpstr>전송과 라우팅 (2)</vt:lpstr>
      <vt:lpstr>점대점 방식 (1)</vt:lpstr>
      <vt:lpstr>점대점 방식 (2)</vt:lpstr>
      <vt:lpstr>점대점 방식 (3)</vt:lpstr>
      <vt:lpstr>점대점 방식 (4)</vt:lpstr>
      <vt:lpstr>브로드캐스팅 방식 (1)</vt:lpstr>
      <vt:lpstr>브로드캐스팅 방식 (2)</vt:lpstr>
      <vt:lpstr>브로드캐스팅 방식 (3)</vt:lpstr>
      <vt:lpstr>멀티포인트 통신 (1)</vt:lpstr>
      <vt:lpstr>멀티포인트 통신 (2)</vt:lpstr>
      <vt:lpstr>멀티포인트 통신 (3)</vt:lpstr>
      <vt:lpstr>멀티포인트 통신 (4)</vt:lpstr>
      <vt:lpstr>02 오류 제어</vt:lpstr>
      <vt:lpstr>전송 오류의 유형 (1)</vt:lpstr>
      <vt:lpstr>전송 오류의 유형 (2)</vt:lpstr>
      <vt:lpstr>전송 오류의 유형 (3)</vt:lpstr>
      <vt:lpstr>전송 오류의 유형 (4)</vt:lpstr>
      <vt:lpstr>전송 오류의 유형 (5)</vt:lpstr>
      <vt:lpstr>순서 번호 (1)</vt:lpstr>
      <vt:lpstr>순서 번호 (2)</vt:lpstr>
      <vt:lpstr>순서 번호 (3)</vt:lpstr>
      <vt:lpstr>흐름 제어</vt:lpstr>
      <vt:lpstr>03 프레임 구조</vt:lpstr>
      <vt:lpstr>프레임 구조</vt:lpstr>
      <vt:lpstr>문자 프레임 (1)</vt:lpstr>
      <vt:lpstr>문자 프레임 (2)</vt:lpstr>
      <vt:lpstr>비트 프레임 (1)</vt:lpstr>
      <vt:lpstr>비트 프레임 (2)</vt:lpstr>
      <vt:lpstr>04 오류 검출 기법</vt:lpstr>
      <vt:lpstr>오류를 극복하는 방법</vt:lpstr>
      <vt:lpstr>오류 검출 (1)</vt:lpstr>
      <vt:lpstr>오류 검출 (2)</vt:lpstr>
      <vt:lpstr>오류 검출 (3)</vt:lpstr>
      <vt:lpstr>오류 검출 (4)</vt:lpstr>
      <vt:lpstr>다항 코드 (1)</vt:lpstr>
      <vt:lpstr>다항 코드 (2)</vt:lpstr>
      <vt:lpstr>다항 코드 (3)</vt:lpstr>
      <vt:lpstr>다항 코드 (4)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revision>1</cp:revision>
  <cp:lastPrinted>1601-01-01T00:00:00Z</cp:lastPrinted>
  <dcterms:created xsi:type="dcterms:W3CDTF">1601-01-01T00:00:00Z</dcterms:created>
  <dcterms:modified xsi:type="dcterms:W3CDTF">2023-04-26T07:13:55Z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