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1" r:id="rId6"/>
    <p:sldId id="262" r:id="rId7"/>
    <p:sldId id="263" r:id="rId8"/>
    <p:sldId id="264" r:id="rId9"/>
    <p:sldId id="265" r:id="rId10"/>
    <p:sldId id="260"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3" r:id="rId27"/>
    <p:sldId id="281" r:id="rId28"/>
    <p:sldId id="282"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126" y="7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F3B8DA2-E32C-469A-BC85-D907FD0ECE9F}" type="datetimeFigureOut">
              <a:rPr lang="en-US" smtClean="0"/>
              <a:t>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251C1E-B02A-4B3A-9B7B-8CAF1DAEBD14}" type="slidenum">
              <a:rPr lang="en-US" smtClean="0"/>
              <a:t>‹#›</a:t>
            </a:fld>
            <a:endParaRPr lang="en-US"/>
          </a:p>
        </p:txBody>
      </p:sp>
    </p:spTree>
    <p:extLst>
      <p:ext uri="{BB962C8B-B14F-4D97-AF65-F5344CB8AC3E}">
        <p14:creationId xmlns:p14="http://schemas.microsoft.com/office/powerpoint/2010/main" val="1521936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3B8DA2-E32C-469A-BC85-D907FD0ECE9F}" type="datetimeFigureOut">
              <a:rPr lang="en-US" smtClean="0"/>
              <a:t>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251C1E-B02A-4B3A-9B7B-8CAF1DAEBD14}" type="slidenum">
              <a:rPr lang="en-US" smtClean="0"/>
              <a:t>‹#›</a:t>
            </a:fld>
            <a:endParaRPr lang="en-US"/>
          </a:p>
        </p:txBody>
      </p:sp>
    </p:spTree>
    <p:extLst>
      <p:ext uri="{BB962C8B-B14F-4D97-AF65-F5344CB8AC3E}">
        <p14:creationId xmlns:p14="http://schemas.microsoft.com/office/powerpoint/2010/main" val="349530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3B8DA2-E32C-469A-BC85-D907FD0ECE9F}" type="datetimeFigureOut">
              <a:rPr lang="en-US" smtClean="0"/>
              <a:t>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251C1E-B02A-4B3A-9B7B-8CAF1DAEBD14}" type="slidenum">
              <a:rPr lang="en-US" smtClean="0"/>
              <a:t>‹#›</a:t>
            </a:fld>
            <a:endParaRPr lang="en-US"/>
          </a:p>
        </p:txBody>
      </p:sp>
    </p:spTree>
    <p:extLst>
      <p:ext uri="{BB962C8B-B14F-4D97-AF65-F5344CB8AC3E}">
        <p14:creationId xmlns:p14="http://schemas.microsoft.com/office/powerpoint/2010/main" val="2682122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3B8DA2-E32C-469A-BC85-D907FD0ECE9F}" type="datetimeFigureOut">
              <a:rPr lang="en-US" smtClean="0"/>
              <a:t>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251C1E-B02A-4B3A-9B7B-8CAF1DAEBD14}" type="slidenum">
              <a:rPr lang="en-US" smtClean="0"/>
              <a:t>‹#›</a:t>
            </a:fld>
            <a:endParaRPr lang="en-US"/>
          </a:p>
        </p:txBody>
      </p:sp>
    </p:spTree>
    <p:extLst>
      <p:ext uri="{BB962C8B-B14F-4D97-AF65-F5344CB8AC3E}">
        <p14:creationId xmlns:p14="http://schemas.microsoft.com/office/powerpoint/2010/main" val="1079090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F3B8DA2-E32C-469A-BC85-D907FD0ECE9F}" type="datetimeFigureOut">
              <a:rPr lang="en-US" smtClean="0"/>
              <a:t>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251C1E-B02A-4B3A-9B7B-8CAF1DAEBD14}" type="slidenum">
              <a:rPr lang="en-US" smtClean="0"/>
              <a:t>‹#›</a:t>
            </a:fld>
            <a:endParaRPr lang="en-US"/>
          </a:p>
        </p:txBody>
      </p:sp>
    </p:spTree>
    <p:extLst>
      <p:ext uri="{BB962C8B-B14F-4D97-AF65-F5344CB8AC3E}">
        <p14:creationId xmlns:p14="http://schemas.microsoft.com/office/powerpoint/2010/main" val="32581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F3B8DA2-E32C-469A-BC85-D907FD0ECE9F}" type="datetimeFigureOut">
              <a:rPr lang="en-US" smtClean="0"/>
              <a:t>12/5/2016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251C1E-B02A-4B3A-9B7B-8CAF1DAEBD14}" type="slidenum">
              <a:rPr lang="en-US" smtClean="0"/>
              <a:t>‹#›</a:t>
            </a:fld>
            <a:endParaRPr lang="en-US"/>
          </a:p>
        </p:txBody>
      </p:sp>
    </p:spTree>
    <p:extLst>
      <p:ext uri="{BB962C8B-B14F-4D97-AF65-F5344CB8AC3E}">
        <p14:creationId xmlns:p14="http://schemas.microsoft.com/office/powerpoint/2010/main" val="2348910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F3B8DA2-E32C-469A-BC85-D907FD0ECE9F}" type="datetimeFigureOut">
              <a:rPr lang="en-US" smtClean="0"/>
              <a:t>12/5/2016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251C1E-B02A-4B3A-9B7B-8CAF1DAEBD14}" type="slidenum">
              <a:rPr lang="en-US" smtClean="0"/>
              <a:t>‹#›</a:t>
            </a:fld>
            <a:endParaRPr lang="en-US"/>
          </a:p>
        </p:txBody>
      </p:sp>
    </p:spTree>
    <p:extLst>
      <p:ext uri="{BB962C8B-B14F-4D97-AF65-F5344CB8AC3E}">
        <p14:creationId xmlns:p14="http://schemas.microsoft.com/office/powerpoint/2010/main" val="2689697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F3B8DA2-E32C-469A-BC85-D907FD0ECE9F}" type="datetimeFigureOut">
              <a:rPr lang="en-US" smtClean="0"/>
              <a:t>12/5/2016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251C1E-B02A-4B3A-9B7B-8CAF1DAEBD14}" type="slidenum">
              <a:rPr lang="en-US" smtClean="0"/>
              <a:t>‹#›</a:t>
            </a:fld>
            <a:endParaRPr lang="en-US"/>
          </a:p>
        </p:txBody>
      </p:sp>
    </p:spTree>
    <p:extLst>
      <p:ext uri="{BB962C8B-B14F-4D97-AF65-F5344CB8AC3E}">
        <p14:creationId xmlns:p14="http://schemas.microsoft.com/office/powerpoint/2010/main" val="3721048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3B8DA2-E32C-469A-BC85-D907FD0ECE9F}" type="datetimeFigureOut">
              <a:rPr lang="en-US" smtClean="0"/>
              <a:t>12/5/2016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251C1E-B02A-4B3A-9B7B-8CAF1DAEBD14}" type="slidenum">
              <a:rPr lang="en-US" smtClean="0"/>
              <a:t>‹#›</a:t>
            </a:fld>
            <a:endParaRPr lang="en-US"/>
          </a:p>
        </p:txBody>
      </p:sp>
    </p:spTree>
    <p:extLst>
      <p:ext uri="{BB962C8B-B14F-4D97-AF65-F5344CB8AC3E}">
        <p14:creationId xmlns:p14="http://schemas.microsoft.com/office/powerpoint/2010/main" val="3232811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F3B8DA2-E32C-469A-BC85-D907FD0ECE9F}" type="datetimeFigureOut">
              <a:rPr lang="en-US" smtClean="0"/>
              <a:t>12/5/2016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251C1E-B02A-4B3A-9B7B-8CAF1DAEBD14}" type="slidenum">
              <a:rPr lang="en-US" smtClean="0"/>
              <a:t>‹#›</a:t>
            </a:fld>
            <a:endParaRPr lang="en-US"/>
          </a:p>
        </p:txBody>
      </p:sp>
    </p:spTree>
    <p:extLst>
      <p:ext uri="{BB962C8B-B14F-4D97-AF65-F5344CB8AC3E}">
        <p14:creationId xmlns:p14="http://schemas.microsoft.com/office/powerpoint/2010/main" val="3192141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F3B8DA2-E32C-469A-BC85-D907FD0ECE9F}" type="datetimeFigureOut">
              <a:rPr lang="en-US" smtClean="0"/>
              <a:t>12/5/2016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251C1E-B02A-4B3A-9B7B-8CAF1DAEBD14}" type="slidenum">
              <a:rPr lang="en-US" smtClean="0"/>
              <a:t>‹#›</a:t>
            </a:fld>
            <a:endParaRPr lang="en-US"/>
          </a:p>
        </p:txBody>
      </p:sp>
    </p:spTree>
    <p:extLst>
      <p:ext uri="{BB962C8B-B14F-4D97-AF65-F5344CB8AC3E}">
        <p14:creationId xmlns:p14="http://schemas.microsoft.com/office/powerpoint/2010/main" val="2028450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3B8DA2-E32C-469A-BC85-D907FD0ECE9F}" type="datetimeFigureOut">
              <a:rPr lang="en-US" smtClean="0"/>
              <a:t>12/5/2016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251C1E-B02A-4B3A-9B7B-8CAF1DAEBD14}" type="slidenum">
              <a:rPr lang="en-US" smtClean="0"/>
              <a:t>‹#›</a:t>
            </a:fld>
            <a:endParaRPr lang="en-US"/>
          </a:p>
        </p:txBody>
      </p:sp>
    </p:spTree>
    <p:extLst>
      <p:ext uri="{BB962C8B-B14F-4D97-AF65-F5344CB8AC3E}">
        <p14:creationId xmlns:p14="http://schemas.microsoft.com/office/powerpoint/2010/main" val="12041079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387171" y="1494135"/>
            <a:ext cx="6681061" cy="923330"/>
          </a:xfrm>
          <a:prstGeom prst="rect">
            <a:avLst/>
          </a:prstGeom>
          <a:noFill/>
        </p:spPr>
        <p:txBody>
          <a:bodyPr wrap="none" lIns="91440" tIns="45720" rIns="91440" bIns="45720">
            <a:spAutoFit/>
          </a:bodyPr>
          <a:lstStyle/>
          <a:p>
            <a:pPr algn="ctr"/>
            <a:r>
              <a:rPr lang="en-US" sz="5400" b="1" cap="none" spc="0" dirty="0" smtClean="0">
                <a:ln w="0"/>
                <a:solidFill>
                  <a:schemeClr val="accent6">
                    <a:lumMod val="75000"/>
                  </a:schemeClr>
                </a:solidFill>
                <a:effectLst>
                  <a:outerShdw blurRad="38100" dist="19050" dir="2700000" algn="tl" rotWithShape="0">
                    <a:schemeClr val="dk1">
                      <a:alpha val="40000"/>
                    </a:schemeClr>
                  </a:outerShdw>
                </a:effectLst>
                <a:latin typeface="Copperplate Gothic Bold" panose="020E0705020206020404" pitchFamily="34" charset="0"/>
              </a:rPr>
              <a:t>MINOR PROJECT</a:t>
            </a:r>
            <a:endParaRPr lang="en-US" sz="5400" b="1" cap="none" spc="0" dirty="0">
              <a:ln w="0"/>
              <a:solidFill>
                <a:schemeClr val="accent6">
                  <a:lumMod val="75000"/>
                </a:schemeClr>
              </a:solidFill>
              <a:effectLst>
                <a:outerShdw blurRad="38100" dist="19050" dir="2700000" algn="tl" rotWithShape="0">
                  <a:schemeClr val="dk1">
                    <a:alpha val="40000"/>
                  </a:schemeClr>
                </a:outerShdw>
              </a:effectLst>
              <a:latin typeface="Copperplate Gothic Bold" panose="020E0705020206020404" pitchFamily="34" charset="0"/>
            </a:endParaRPr>
          </a:p>
        </p:txBody>
      </p:sp>
      <p:sp>
        <p:nvSpPr>
          <p:cNvPr id="4" name="TextBox 3"/>
          <p:cNvSpPr txBox="1"/>
          <p:nvPr/>
        </p:nvSpPr>
        <p:spPr>
          <a:xfrm>
            <a:off x="6699682" y="5120144"/>
            <a:ext cx="5644718" cy="1323439"/>
          </a:xfrm>
          <a:prstGeom prst="rect">
            <a:avLst/>
          </a:prstGeom>
          <a:noFill/>
        </p:spPr>
        <p:txBody>
          <a:bodyPr wrap="square" rtlCol="0">
            <a:spAutoFit/>
          </a:bodyPr>
          <a:lstStyle/>
          <a:p>
            <a:r>
              <a:rPr lang="en-US" sz="2000" b="1" dirty="0" smtClean="0">
                <a:solidFill>
                  <a:schemeClr val="accent1">
                    <a:lumMod val="50000"/>
                  </a:schemeClr>
                </a:solidFill>
                <a:latin typeface="Corbel" panose="020B0503020204020204" pitchFamily="34" charset="0"/>
              </a:rPr>
              <a:t>PAWNESH KUMAR SINGH(DTU/2K14/CO/077)</a:t>
            </a:r>
          </a:p>
          <a:p>
            <a:r>
              <a:rPr lang="en-US" sz="2000" b="1" dirty="0" smtClean="0">
                <a:solidFill>
                  <a:schemeClr val="accent1">
                    <a:lumMod val="50000"/>
                  </a:schemeClr>
                </a:solidFill>
                <a:latin typeface="Corbel" panose="020B0503020204020204" pitchFamily="34" charset="0"/>
              </a:rPr>
              <a:t>RAJA KUMAR RANJAN(DTU/2K14/CO/092)</a:t>
            </a:r>
          </a:p>
          <a:p>
            <a:r>
              <a:rPr lang="en-US" sz="2000" b="1" dirty="0" smtClean="0">
                <a:solidFill>
                  <a:schemeClr val="accent1">
                    <a:lumMod val="50000"/>
                  </a:schemeClr>
                </a:solidFill>
                <a:latin typeface="Corbel" panose="020B0503020204020204" pitchFamily="34" charset="0"/>
              </a:rPr>
              <a:t>RAJIT MEENA(DTU/2K14/CO/094)</a:t>
            </a:r>
          </a:p>
          <a:p>
            <a:r>
              <a:rPr lang="en-US" sz="2000" b="1" dirty="0" smtClean="0">
                <a:solidFill>
                  <a:schemeClr val="accent1">
                    <a:lumMod val="50000"/>
                  </a:schemeClr>
                </a:solidFill>
                <a:latin typeface="Corbel" panose="020B0503020204020204" pitchFamily="34" charset="0"/>
              </a:rPr>
              <a:t>SIDDHARTH CHAUDHARY(DTU/2K14/CO/121)</a:t>
            </a:r>
            <a:endParaRPr lang="en-US" sz="2000" b="1" dirty="0">
              <a:solidFill>
                <a:schemeClr val="accent1">
                  <a:lumMod val="50000"/>
                </a:schemeClr>
              </a:solidFill>
              <a:latin typeface="Corbel" panose="020B0503020204020204" pitchFamily="34" charset="0"/>
            </a:endParaRPr>
          </a:p>
        </p:txBody>
      </p:sp>
      <p:sp>
        <p:nvSpPr>
          <p:cNvPr id="5" name="TextBox 4"/>
          <p:cNvSpPr txBox="1"/>
          <p:nvPr/>
        </p:nvSpPr>
        <p:spPr>
          <a:xfrm>
            <a:off x="3099232" y="3227506"/>
            <a:ext cx="5969000" cy="646331"/>
          </a:xfrm>
          <a:prstGeom prst="rect">
            <a:avLst/>
          </a:prstGeom>
          <a:noFill/>
        </p:spPr>
        <p:txBody>
          <a:bodyPr wrap="square" rtlCol="0">
            <a:spAutoFit/>
          </a:bodyPr>
          <a:lstStyle/>
          <a:p>
            <a:pPr algn="ctr"/>
            <a:r>
              <a:rPr lang="en-US" b="1" dirty="0" smtClean="0">
                <a:solidFill>
                  <a:schemeClr val="accent6">
                    <a:lumMod val="75000"/>
                  </a:schemeClr>
                </a:solidFill>
                <a:latin typeface="Copperplate Gothic Bold" panose="020E0705020206020404" pitchFamily="34" charset="0"/>
              </a:rPr>
              <a:t>MADE UNDER THE GUIDANCE OF </a:t>
            </a:r>
          </a:p>
          <a:p>
            <a:pPr algn="ctr"/>
            <a:r>
              <a:rPr lang="en-US" b="1" dirty="0" smtClean="0">
                <a:solidFill>
                  <a:schemeClr val="accent6">
                    <a:lumMod val="75000"/>
                  </a:schemeClr>
                </a:solidFill>
                <a:latin typeface="Copperplate Gothic Bold" panose="020E0705020206020404" pitchFamily="34" charset="0"/>
              </a:rPr>
              <a:t>MR.ANIL SINGH PARIHAR</a:t>
            </a:r>
            <a:endParaRPr lang="en-US" b="1" dirty="0">
              <a:solidFill>
                <a:schemeClr val="accent6">
                  <a:lumMod val="75000"/>
                </a:schemeClr>
              </a:solidFill>
              <a:latin typeface="Copperplate Gothic Bold" panose="020E0705020206020404" pitchFamily="34" charset="0"/>
            </a:endParaRPr>
          </a:p>
        </p:txBody>
      </p:sp>
    </p:spTree>
    <p:extLst>
      <p:ext uri="{BB962C8B-B14F-4D97-AF65-F5344CB8AC3E}">
        <p14:creationId xmlns:p14="http://schemas.microsoft.com/office/powerpoint/2010/main" val="4327507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6">
                    <a:lumMod val="75000"/>
                  </a:schemeClr>
                </a:solidFill>
                <a:latin typeface="High Tower Text" panose="02040502050506030303" pitchFamily="18" charset="0"/>
              </a:rPr>
              <a:t>Performance of histogram equalization</a:t>
            </a:r>
            <a:endParaRPr lang="en-US" b="1" dirty="0">
              <a:solidFill>
                <a:schemeClr val="accent6">
                  <a:lumMod val="75000"/>
                </a:schemeClr>
              </a:solidFill>
              <a:latin typeface="High Tower Text" panose="02040502050506030303" pitchFamily="18" charset="0"/>
            </a:endParaRPr>
          </a:p>
        </p:txBody>
      </p:sp>
      <p:sp>
        <p:nvSpPr>
          <p:cNvPr id="3" name="Content Placeholder 2"/>
          <p:cNvSpPr>
            <a:spLocks noGrp="1"/>
          </p:cNvSpPr>
          <p:nvPr>
            <p:ph idx="1"/>
          </p:nvPr>
        </p:nvSpPr>
        <p:spPr/>
        <p:txBody>
          <a:bodyPr/>
          <a:lstStyle/>
          <a:p>
            <a:r>
              <a:rPr lang="en-US" dirty="0" smtClean="0">
                <a:solidFill>
                  <a:schemeClr val="accent2">
                    <a:lumMod val="75000"/>
                  </a:schemeClr>
                </a:solidFill>
              </a:rPr>
              <a:t>Histogram equalization(HE) enhances </a:t>
            </a:r>
            <a:r>
              <a:rPr lang="en-US" dirty="0">
                <a:solidFill>
                  <a:schemeClr val="accent2">
                    <a:lumMod val="75000"/>
                  </a:schemeClr>
                </a:solidFill>
              </a:rPr>
              <a:t>the contrast of the image </a:t>
            </a:r>
            <a:r>
              <a:rPr lang="en-US" dirty="0" smtClean="0">
                <a:solidFill>
                  <a:schemeClr val="accent2">
                    <a:lumMod val="75000"/>
                  </a:schemeClr>
                </a:solidFill>
              </a:rPr>
              <a:t>by </a:t>
            </a:r>
            <a:r>
              <a:rPr lang="en-US" dirty="0">
                <a:solidFill>
                  <a:schemeClr val="accent2">
                    <a:lumMod val="75000"/>
                  </a:schemeClr>
                </a:solidFill>
              </a:rPr>
              <a:t>the effect of expansion in the entire dynamic </a:t>
            </a:r>
            <a:r>
              <a:rPr lang="en-US" dirty="0" smtClean="0">
                <a:solidFill>
                  <a:schemeClr val="accent2">
                    <a:lumMod val="75000"/>
                  </a:schemeClr>
                </a:solidFill>
              </a:rPr>
              <a:t>range.</a:t>
            </a:r>
          </a:p>
          <a:p>
            <a:r>
              <a:rPr lang="en-US" dirty="0" smtClean="0">
                <a:solidFill>
                  <a:schemeClr val="accent2">
                    <a:lumMod val="75000"/>
                  </a:schemeClr>
                </a:solidFill>
              </a:rPr>
              <a:t>HE </a:t>
            </a:r>
            <a:r>
              <a:rPr lang="en-US" dirty="0">
                <a:solidFill>
                  <a:schemeClr val="accent2">
                    <a:lumMod val="75000"/>
                  </a:schemeClr>
                </a:solidFill>
              </a:rPr>
              <a:t>also flattens a histogram.  As per information theory, the entropy of source will be the maximum when the message has the property of uniform distribution</a:t>
            </a:r>
            <a:r>
              <a:rPr lang="en-US" dirty="0" smtClean="0">
                <a:solidFill>
                  <a:schemeClr val="accent2">
                    <a:lumMod val="75000"/>
                  </a:schemeClr>
                </a:solidFill>
              </a:rPr>
              <a:t>.</a:t>
            </a:r>
          </a:p>
          <a:p>
            <a:r>
              <a:rPr lang="en-US" dirty="0" smtClean="0">
                <a:solidFill>
                  <a:schemeClr val="accent2">
                    <a:lumMod val="75000"/>
                  </a:schemeClr>
                </a:solidFill>
              </a:rPr>
              <a:t> Histogram equalization </a:t>
            </a:r>
            <a:r>
              <a:rPr lang="en-US" dirty="0">
                <a:solidFill>
                  <a:schemeClr val="accent2">
                    <a:lumMod val="75000"/>
                  </a:schemeClr>
                </a:solidFill>
              </a:rPr>
              <a:t>tends to combine gray levels of relatively low probability density, and results in decrease of entropy although such action tends to increase the contrast of an image. </a:t>
            </a:r>
          </a:p>
          <a:p>
            <a:endParaRPr lang="en-US" dirty="0">
              <a:solidFill>
                <a:schemeClr val="accent2">
                  <a:lumMod val="75000"/>
                </a:schemeClr>
              </a:solidFill>
            </a:endParaRPr>
          </a:p>
        </p:txBody>
      </p:sp>
    </p:spTree>
    <p:extLst>
      <p:ext uri="{BB962C8B-B14F-4D97-AF65-F5344CB8AC3E}">
        <p14:creationId xmlns:p14="http://schemas.microsoft.com/office/powerpoint/2010/main" val="3495303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chemeClr val="accent6">
                    <a:lumMod val="75000"/>
                  </a:schemeClr>
                </a:solidFill>
                <a:latin typeface="High Tower Text" panose="02040502050506030303" pitchFamily="18" charset="0"/>
              </a:rPr>
              <a:t>BI-HISTOGRAM EQUALIZATION</a:t>
            </a:r>
            <a:endParaRPr lang="en-US" b="1" dirty="0">
              <a:solidFill>
                <a:schemeClr val="accent6">
                  <a:lumMod val="75000"/>
                </a:schemeClr>
              </a:solidFill>
              <a:latin typeface="High Tower Text" panose="02040502050506030303" pitchFamily="18" charset="0"/>
            </a:endParaRPr>
          </a:p>
        </p:txBody>
      </p:sp>
    </p:spTree>
    <p:extLst>
      <p:ext uri="{BB962C8B-B14F-4D97-AF65-F5344CB8AC3E}">
        <p14:creationId xmlns:p14="http://schemas.microsoft.com/office/powerpoint/2010/main" val="2754716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92100"/>
            <a:ext cx="11036300" cy="5986463"/>
          </a:xfrm>
        </p:spPr>
        <p:txBody>
          <a:bodyPr/>
          <a:lstStyle/>
          <a:p>
            <a:r>
              <a:rPr lang="en-US" dirty="0">
                <a:solidFill>
                  <a:schemeClr val="accent2">
                    <a:lumMod val="75000"/>
                  </a:schemeClr>
                </a:solidFill>
              </a:rPr>
              <a:t>This method was proposed to correct the problems of histogram equalization method. BBHE first separates the histogram of input image into two, dividing using its mean. </a:t>
            </a:r>
            <a:endParaRPr lang="en-US" dirty="0" smtClean="0">
              <a:solidFill>
                <a:schemeClr val="accent2">
                  <a:lumMod val="75000"/>
                </a:schemeClr>
              </a:solidFill>
            </a:endParaRPr>
          </a:p>
          <a:p>
            <a:pPr marL="0" indent="0">
              <a:buNone/>
            </a:pPr>
            <a:endParaRPr lang="en-US" dirty="0">
              <a:solidFill>
                <a:schemeClr val="accent2">
                  <a:lumMod val="75000"/>
                </a:schemeClr>
              </a:solidFill>
            </a:endParaRPr>
          </a:p>
          <a:p>
            <a:r>
              <a:rPr lang="en-US" dirty="0">
                <a:solidFill>
                  <a:schemeClr val="accent2">
                    <a:lumMod val="75000"/>
                  </a:schemeClr>
                </a:solidFill>
              </a:rPr>
              <a:t>Thus, one has a range from minimum gray level to mean gray level and the other ranges from mean to the maximum gray level. </a:t>
            </a:r>
            <a:endParaRPr lang="en-US" dirty="0" smtClean="0">
              <a:solidFill>
                <a:schemeClr val="accent2">
                  <a:lumMod val="75000"/>
                </a:schemeClr>
              </a:solidFill>
            </a:endParaRPr>
          </a:p>
          <a:p>
            <a:pPr marL="0" indent="0">
              <a:buNone/>
            </a:pPr>
            <a:endParaRPr lang="en-US" dirty="0">
              <a:solidFill>
                <a:schemeClr val="accent2">
                  <a:lumMod val="75000"/>
                </a:schemeClr>
              </a:solidFill>
            </a:endParaRPr>
          </a:p>
          <a:p>
            <a:r>
              <a:rPr lang="en-US" dirty="0">
                <a:solidFill>
                  <a:schemeClr val="accent2">
                    <a:lumMod val="75000"/>
                  </a:schemeClr>
                </a:solidFill>
              </a:rPr>
              <a:t>Next, it equalizes the two histograms independently</a:t>
            </a:r>
            <a:r>
              <a:rPr lang="en-US" dirty="0" smtClean="0">
                <a:solidFill>
                  <a:schemeClr val="accent2">
                    <a:lumMod val="75000"/>
                  </a:schemeClr>
                </a:solidFill>
              </a:rPr>
              <a:t>.</a:t>
            </a:r>
          </a:p>
          <a:p>
            <a:r>
              <a:rPr lang="en-US" dirty="0" smtClean="0">
                <a:solidFill>
                  <a:schemeClr val="accent2">
                    <a:lumMod val="75000"/>
                  </a:schemeClr>
                </a:solidFill>
              </a:rPr>
              <a:t> </a:t>
            </a:r>
            <a:r>
              <a:rPr lang="en-US" dirty="0">
                <a:solidFill>
                  <a:schemeClr val="accent2">
                    <a:lumMod val="75000"/>
                  </a:schemeClr>
                </a:solidFill>
              </a:rPr>
              <a:t>It has been analyzed both mathematically and experimentally that this technique is capable to preserve the original brightness to a certain extent, better than histogram equalization</a:t>
            </a:r>
          </a:p>
        </p:txBody>
      </p:sp>
    </p:spTree>
    <p:extLst>
      <p:ext uri="{BB962C8B-B14F-4D97-AF65-F5344CB8AC3E}">
        <p14:creationId xmlns:p14="http://schemas.microsoft.com/office/powerpoint/2010/main" val="1998813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11125200" cy="5948363"/>
          </a:xfrm>
        </p:spPr>
        <p:txBody>
          <a:bodyPr>
            <a:normAutofit fontScale="92500" lnSpcReduction="10000"/>
          </a:bodyPr>
          <a:lstStyle/>
          <a:p>
            <a:r>
              <a:rPr lang="en-US" dirty="0">
                <a:solidFill>
                  <a:schemeClr val="accent2">
                    <a:lumMod val="75000"/>
                  </a:schemeClr>
                </a:solidFill>
              </a:rPr>
              <a:t>Let </a:t>
            </a:r>
            <a:r>
              <a:rPr lang="en-US" dirty="0" err="1">
                <a:solidFill>
                  <a:schemeClr val="accent2">
                    <a:lumMod val="75000"/>
                  </a:schemeClr>
                </a:solidFill>
              </a:rPr>
              <a:t>X</a:t>
            </a:r>
            <a:r>
              <a:rPr lang="en-US" baseline="-25000" dirty="0" err="1">
                <a:solidFill>
                  <a:schemeClr val="accent2">
                    <a:lumMod val="75000"/>
                  </a:schemeClr>
                </a:solidFill>
              </a:rPr>
              <a:t>m</a:t>
            </a:r>
            <a:r>
              <a:rPr lang="en-US" baseline="-25000" dirty="0">
                <a:solidFill>
                  <a:schemeClr val="accent2">
                    <a:lumMod val="75000"/>
                  </a:schemeClr>
                </a:solidFill>
              </a:rPr>
              <a:t>   </a:t>
            </a:r>
            <a:r>
              <a:rPr lang="en-US" dirty="0">
                <a:solidFill>
                  <a:schemeClr val="accent2">
                    <a:lumMod val="75000"/>
                  </a:schemeClr>
                </a:solidFill>
              </a:rPr>
              <a:t>denotes the mean of the image X and  </a:t>
            </a:r>
            <a:r>
              <a:rPr lang="en-US" dirty="0" err="1">
                <a:solidFill>
                  <a:schemeClr val="accent2">
                    <a:lumMod val="75000"/>
                  </a:schemeClr>
                </a:solidFill>
              </a:rPr>
              <a:t>X</a:t>
            </a:r>
            <a:r>
              <a:rPr lang="en-US" baseline="-25000" dirty="0" err="1">
                <a:solidFill>
                  <a:schemeClr val="accent2">
                    <a:lumMod val="75000"/>
                  </a:schemeClr>
                </a:solidFill>
              </a:rPr>
              <a:t>m</a:t>
            </a:r>
            <a:r>
              <a:rPr lang="en-US" dirty="0">
                <a:solidFill>
                  <a:schemeClr val="accent2">
                    <a:lumMod val="75000"/>
                  </a:schemeClr>
                </a:solidFill>
              </a:rPr>
              <a:t> ∈ {X</a:t>
            </a:r>
            <a:r>
              <a:rPr lang="en-US" baseline="-25000" dirty="0">
                <a:solidFill>
                  <a:schemeClr val="accent2">
                    <a:lumMod val="75000"/>
                  </a:schemeClr>
                </a:solidFill>
              </a:rPr>
              <a:t>0</a:t>
            </a:r>
            <a:r>
              <a:rPr lang="en-US" dirty="0">
                <a:solidFill>
                  <a:schemeClr val="accent2">
                    <a:lumMod val="75000"/>
                  </a:schemeClr>
                </a:solidFill>
              </a:rPr>
              <a:t>, X</a:t>
            </a:r>
            <a:r>
              <a:rPr lang="en-US" baseline="-25000" dirty="0">
                <a:solidFill>
                  <a:schemeClr val="accent2">
                    <a:lumMod val="75000"/>
                  </a:schemeClr>
                </a:solidFill>
              </a:rPr>
              <a:t>1</a:t>
            </a:r>
            <a:r>
              <a:rPr lang="en-US" dirty="0">
                <a:solidFill>
                  <a:schemeClr val="accent2">
                    <a:lumMod val="75000"/>
                  </a:schemeClr>
                </a:solidFill>
              </a:rPr>
              <a:t>, …, X</a:t>
            </a:r>
            <a:r>
              <a:rPr lang="en-US" baseline="-25000" dirty="0">
                <a:solidFill>
                  <a:schemeClr val="accent2">
                    <a:lumMod val="75000"/>
                  </a:schemeClr>
                </a:solidFill>
              </a:rPr>
              <a:t>L-1</a:t>
            </a:r>
            <a:r>
              <a:rPr lang="en-US" dirty="0">
                <a:solidFill>
                  <a:schemeClr val="accent2">
                    <a:lumMod val="75000"/>
                  </a:schemeClr>
                </a:solidFill>
              </a:rPr>
              <a:t>}. </a:t>
            </a:r>
          </a:p>
          <a:p>
            <a:r>
              <a:rPr lang="en-US" dirty="0">
                <a:solidFill>
                  <a:schemeClr val="accent2">
                    <a:lumMod val="75000"/>
                  </a:schemeClr>
                </a:solidFill>
              </a:rPr>
              <a:t>Based on the mean, the input image is divided into two sub-images X</a:t>
            </a:r>
            <a:r>
              <a:rPr lang="en-US" baseline="-25000" dirty="0">
                <a:solidFill>
                  <a:schemeClr val="accent2">
                    <a:lumMod val="75000"/>
                  </a:schemeClr>
                </a:solidFill>
              </a:rPr>
              <a:t>L</a:t>
            </a:r>
            <a:r>
              <a:rPr lang="en-US" dirty="0">
                <a:solidFill>
                  <a:schemeClr val="accent2">
                    <a:lumMod val="75000"/>
                  </a:schemeClr>
                </a:solidFill>
              </a:rPr>
              <a:t> and X</a:t>
            </a:r>
            <a:r>
              <a:rPr lang="en-US" baseline="-25000" dirty="0">
                <a:solidFill>
                  <a:schemeClr val="accent2">
                    <a:lumMod val="75000"/>
                  </a:schemeClr>
                </a:solidFill>
              </a:rPr>
              <a:t>U</a:t>
            </a:r>
            <a:r>
              <a:rPr lang="en-US" dirty="0">
                <a:solidFill>
                  <a:schemeClr val="accent2">
                    <a:lumMod val="75000"/>
                  </a:schemeClr>
                </a:solidFill>
              </a:rPr>
              <a:t> as</a:t>
            </a:r>
          </a:p>
          <a:p>
            <a:pPr marL="0" indent="0">
              <a:buNone/>
            </a:pPr>
            <a:r>
              <a:rPr lang="en-US" i="1" dirty="0" smtClean="0">
                <a:solidFill>
                  <a:schemeClr val="accent2">
                    <a:lumMod val="75000"/>
                  </a:schemeClr>
                </a:solidFill>
              </a:rPr>
              <a:t>                                                              </a:t>
            </a:r>
            <a:r>
              <a:rPr lang="en-US" i="1" dirty="0">
                <a:solidFill>
                  <a:schemeClr val="accent2">
                    <a:lumMod val="75000"/>
                  </a:schemeClr>
                </a:solidFill>
              </a:rPr>
              <a:t>X=X</a:t>
            </a:r>
            <a:r>
              <a:rPr lang="en-US" i="1" baseline="-25000" dirty="0">
                <a:solidFill>
                  <a:schemeClr val="accent2">
                    <a:lumMod val="75000"/>
                  </a:schemeClr>
                </a:solidFill>
              </a:rPr>
              <a:t>L</a:t>
            </a:r>
            <a:r>
              <a:rPr lang="en-US" i="1" dirty="0">
                <a:solidFill>
                  <a:schemeClr val="accent2">
                    <a:lumMod val="75000"/>
                  </a:schemeClr>
                </a:solidFill>
              </a:rPr>
              <a:t> U X</a:t>
            </a:r>
            <a:r>
              <a:rPr lang="en-US" i="1" baseline="-25000" dirty="0">
                <a:solidFill>
                  <a:schemeClr val="accent2">
                    <a:lumMod val="75000"/>
                  </a:schemeClr>
                </a:solidFill>
              </a:rPr>
              <a:t>U   </a:t>
            </a:r>
            <a:r>
              <a:rPr lang="en-US" i="1" dirty="0">
                <a:solidFill>
                  <a:schemeClr val="accent2">
                    <a:lumMod val="75000"/>
                  </a:schemeClr>
                </a:solidFill>
              </a:rPr>
              <a:t>                                                     </a:t>
            </a:r>
            <a:endParaRPr lang="en-US" dirty="0" smtClean="0">
              <a:solidFill>
                <a:schemeClr val="accent2">
                  <a:lumMod val="75000"/>
                </a:schemeClr>
              </a:solidFill>
            </a:endParaRPr>
          </a:p>
          <a:p>
            <a:pPr marL="0" indent="0">
              <a:buNone/>
            </a:pPr>
            <a:r>
              <a:rPr lang="en-US" i="1" dirty="0" smtClean="0">
                <a:solidFill>
                  <a:schemeClr val="accent2">
                    <a:lumMod val="75000"/>
                  </a:schemeClr>
                </a:solidFill>
              </a:rPr>
              <a:t> </a:t>
            </a:r>
            <a:r>
              <a:rPr lang="en-US" dirty="0">
                <a:solidFill>
                  <a:schemeClr val="accent2">
                    <a:lumMod val="75000"/>
                  </a:schemeClr>
                </a:solidFill>
              </a:rPr>
              <a:t>where   </a:t>
            </a:r>
            <a:r>
              <a:rPr lang="en-US" i="1" dirty="0">
                <a:solidFill>
                  <a:schemeClr val="accent2">
                    <a:lumMod val="75000"/>
                  </a:schemeClr>
                </a:solidFill>
              </a:rPr>
              <a:t>X</a:t>
            </a:r>
            <a:r>
              <a:rPr lang="en-US" i="1" baseline="-25000" dirty="0">
                <a:solidFill>
                  <a:schemeClr val="accent2">
                    <a:lumMod val="75000"/>
                  </a:schemeClr>
                </a:solidFill>
              </a:rPr>
              <a:t>L</a:t>
            </a:r>
            <a:r>
              <a:rPr lang="en-US" i="1" dirty="0">
                <a:solidFill>
                  <a:schemeClr val="accent2">
                    <a:lumMod val="75000"/>
                  </a:schemeClr>
                </a:solidFill>
              </a:rPr>
              <a:t> ={X(</a:t>
            </a:r>
            <a:r>
              <a:rPr lang="en-US" i="1" dirty="0" err="1">
                <a:solidFill>
                  <a:schemeClr val="accent2">
                    <a:lumMod val="75000"/>
                  </a:schemeClr>
                </a:solidFill>
              </a:rPr>
              <a:t>u,v</a:t>
            </a:r>
            <a:r>
              <a:rPr lang="en-US" i="1" dirty="0">
                <a:solidFill>
                  <a:schemeClr val="accent2">
                    <a:lumMod val="75000"/>
                  </a:schemeClr>
                </a:solidFill>
              </a:rPr>
              <a:t>) | X(</a:t>
            </a:r>
            <a:r>
              <a:rPr lang="en-US" i="1" dirty="0" err="1">
                <a:solidFill>
                  <a:schemeClr val="accent2">
                    <a:lumMod val="75000"/>
                  </a:schemeClr>
                </a:solidFill>
              </a:rPr>
              <a:t>u,v</a:t>
            </a:r>
            <a:r>
              <a:rPr lang="en-US" i="1" dirty="0">
                <a:solidFill>
                  <a:schemeClr val="accent2">
                    <a:lumMod val="75000"/>
                  </a:schemeClr>
                </a:solidFill>
              </a:rPr>
              <a:t>) ≤ </a:t>
            </a:r>
            <a:r>
              <a:rPr lang="en-US" i="1" dirty="0" err="1">
                <a:solidFill>
                  <a:schemeClr val="accent2">
                    <a:lumMod val="75000"/>
                  </a:schemeClr>
                </a:solidFill>
              </a:rPr>
              <a:t>X</a:t>
            </a:r>
            <a:r>
              <a:rPr lang="en-US" i="1" baseline="-25000" dirty="0" err="1">
                <a:solidFill>
                  <a:schemeClr val="accent2">
                    <a:lumMod val="75000"/>
                  </a:schemeClr>
                </a:solidFill>
              </a:rPr>
              <a:t>m</a:t>
            </a:r>
            <a:r>
              <a:rPr lang="en-US" i="1" baseline="-25000" dirty="0">
                <a:solidFill>
                  <a:schemeClr val="accent2">
                    <a:lumMod val="75000"/>
                  </a:schemeClr>
                </a:solidFill>
              </a:rPr>
              <a:t>  </a:t>
            </a:r>
            <a:r>
              <a:rPr lang="en-US" dirty="0">
                <a:solidFill>
                  <a:schemeClr val="accent2">
                    <a:lumMod val="75000"/>
                  </a:schemeClr>
                </a:solidFill>
              </a:rPr>
              <a:t>∀</a:t>
            </a:r>
            <a:r>
              <a:rPr lang="en-US" i="1" baseline="-25000" dirty="0">
                <a:solidFill>
                  <a:schemeClr val="accent2">
                    <a:lumMod val="75000"/>
                  </a:schemeClr>
                </a:solidFill>
              </a:rPr>
              <a:t> </a:t>
            </a:r>
            <a:r>
              <a:rPr lang="en-US" i="1" dirty="0">
                <a:solidFill>
                  <a:schemeClr val="accent2">
                    <a:lumMod val="75000"/>
                  </a:schemeClr>
                </a:solidFill>
              </a:rPr>
              <a:t>X(</a:t>
            </a:r>
            <a:r>
              <a:rPr lang="en-US" i="1" dirty="0" err="1">
                <a:solidFill>
                  <a:schemeClr val="accent2">
                    <a:lumMod val="75000"/>
                  </a:schemeClr>
                </a:solidFill>
              </a:rPr>
              <a:t>u,v</a:t>
            </a:r>
            <a:r>
              <a:rPr lang="en-US" i="1" dirty="0">
                <a:solidFill>
                  <a:schemeClr val="accent2">
                    <a:lumMod val="75000"/>
                  </a:schemeClr>
                </a:solidFill>
              </a:rPr>
              <a:t>) </a:t>
            </a:r>
            <a:r>
              <a:rPr lang="en-US" dirty="0">
                <a:solidFill>
                  <a:schemeClr val="accent2">
                    <a:lumMod val="75000"/>
                  </a:schemeClr>
                </a:solidFill>
              </a:rPr>
              <a:t>∈</a:t>
            </a:r>
            <a:r>
              <a:rPr lang="en-US" i="1" dirty="0">
                <a:solidFill>
                  <a:schemeClr val="accent2">
                    <a:lumMod val="75000"/>
                  </a:schemeClr>
                </a:solidFill>
              </a:rPr>
              <a:t> X}                                 </a:t>
            </a:r>
            <a:endParaRPr lang="en-US" dirty="0">
              <a:solidFill>
                <a:schemeClr val="accent2">
                  <a:lumMod val="75000"/>
                </a:schemeClr>
              </a:solidFill>
            </a:endParaRPr>
          </a:p>
          <a:p>
            <a:pPr marL="0" indent="0">
              <a:buNone/>
            </a:pPr>
            <a:r>
              <a:rPr lang="en-US" i="1" dirty="0" smtClean="0">
                <a:solidFill>
                  <a:schemeClr val="accent2">
                    <a:lumMod val="75000"/>
                  </a:schemeClr>
                </a:solidFill>
              </a:rPr>
              <a:t>             </a:t>
            </a:r>
            <a:r>
              <a:rPr lang="en-US" i="1" dirty="0">
                <a:solidFill>
                  <a:schemeClr val="accent2">
                    <a:lumMod val="75000"/>
                  </a:schemeClr>
                </a:solidFill>
              </a:rPr>
              <a:t>X</a:t>
            </a:r>
            <a:r>
              <a:rPr lang="en-US" i="1" baseline="-25000" dirty="0">
                <a:solidFill>
                  <a:schemeClr val="accent2">
                    <a:lumMod val="75000"/>
                  </a:schemeClr>
                </a:solidFill>
              </a:rPr>
              <a:t>U</a:t>
            </a:r>
            <a:r>
              <a:rPr lang="en-US" i="1" dirty="0">
                <a:solidFill>
                  <a:schemeClr val="accent2">
                    <a:lumMod val="75000"/>
                  </a:schemeClr>
                </a:solidFill>
              </a:rPr>
              <a:t> ={X(</a:t>
            </a:r>
            <a:r>
              <a:rPr lang="en-US" i="1" dirty="0" err="1">
                <a:solidFill>
                  <a:schemeClr val="accent2">
                    <a:lumMod val="75000"/>
                  </a:schemeClr>
                </a:solidFill>
              </a:rPr>
              <a:t>u,v</a:t>
            </a:r>
            <a:r>
              <a:rPr lang="en-US" i="1" dirty="0">
                <a:solidFill>
                  <a:schemeClr val="accent2">
                    <a:lumMod val="75000"/>
                  </a:schemeClr>
                </a:solidFill>
              </a:rPr>
              <a:t>) | X(</a:t>
            </a:r>
            <a:r>
              <a:rPr lang="en-US" i="1" dirty="0" err="1">
                <a:solidFill>
                  <a:schemeClr val="accent2">
                    <a:lumMod val="75000"/>
                  </a:schemeClr>
                </a:solidFill>
              </a:rPr>
              <a:t>u,v</a:t>
            </a:r>
            <a:r>
              <a:rPr lang="en-US" i="1" dirty="0">
                <a:solidFill>
                  <a:schemeClr val="accent2">
                    <a:lumMod val="75000"/>
                  </a:schemeClr>
                </a:solidFill>
              </a:rPr>
              <a:t>) </a:t>
            </a:r>
            <a:r>
              <a:rPr lang="en-US" dirty="0">
                <a:solidFill>
                  <a:schemeClr val="accent2">
                    <a:lumMod val="75000"/>
                  </a:schemeClr>
                </a:solidFill>
              </a:rPr>
              <a:t>≥</a:t>
            </a:r>
            <a:r>
              <a:rPr lang="en-US" i="1" dirty="0" err="1">
                <a:solidFill>
                  <a:schemeClr val="accent2">
                    <a:lumMod val="75000"/>
                  </a:schemeClr>
                </a:solidFill>
              </a:rPr>
              <a:t>X</a:t>
            </a:r>
            <a:r>
              <a:rPr lang="en-US" i="1" baseline="-25000" dirty="0" err="1">
                <a:solidFill>
                  <a:schemeClr val="accent2">
                    <a:lumMod val="75000"/>
                  </a:schemeClr>
                </a:solidFill>
              </a:rPr>
              <a:t>m</a:t>
            </a:r>
            <a:r>
              <a:rPr lang="en-US" i="1" baseline="-25000" dirty="0">
                <a:solidFill>
                  <a:schemeClr val="accent2">
                    <a:lumMod val="75000"/>
                  </a:schemeClr>
                </a:solidFill>
              </a:rPr>
              <a:t>  </a:t>
            </a:r>
            <a:r>
              <a:rPr lang="en-US" dirty="0">
                <a:solidFill>
                  <a:schemeClr val="accent2">
                    <a:lumMod val="75000"/>
                  </a:schemeClr>
                </a:solidFill>
              </a:rPr>
              <a:t>∀</a:t>
            </a:r>
            <a:r>
              <a:rPr lang="en-US" i="1" baseline="-25000" dirty="0">
                <a:solidFill>
                  <a:schemeClr val="accent2">
                    <a:lumMod val="75000"/>
                  </a:schemeClr>
                </a:solidFill>
              </a:rPr>
              <a:t> </a:t>
            </a:r>
            <a:r>
              <a:rPr lang="en-US" i="1" dirty="0">
                <a:solidFill>
                  <a:schemeClr val="accent2">
                    <a:lumMod val="75000"/>
                  </a:schemeClr>
                </a:solidFill>
              </a:rPr>
              <a:t>X(</a:t>
            </a:r>
            <a:r>
              <a:rPr lang="en-US" i="1" dirty="0" err="1">
                <a:solidFill>
                  <a:schemeClr val="accent2">
                    <a:lumMod val="75000"/>
                  </a:schemeClr>
                </a:solidFill>
              </a:rPr>
              <a:t>u,v</a:t>
            </a:r>
            <a:r>
              <a:rPr lang="en-US" i="1" dirty="0">
                <a:solidFill>
                  <a:schemeClr val="accent2">
                    <a:lumMod val="75000"/>
                  </a:schemeClr>
                </a:solidFill>
              </a:rPr>
              <a:t>) </a:t>
            </a:r>
            <a:r>
              <a:rPr lang="en-US" dirty="0">
                <a:solidFill>
                  <a:schemeClr val="accent2">
                    <a:lumMod val="75000"/>
                  </a:schemeClr>
                </a:solidFill>
              </a:rPr>
              <a:t>∈</a:t>
            </a:r>
            <a:r>
              <a:rPr lang="en-US" i="1" dirty="0">
                <a:solidFill>
                  <a:schemeClr val="accent2">
                    <a:lumMod val="75000"/>
                  </a:schemeClr>
                </a:solidFill>
              </a:rPr>
              <a:t> X}           </a:t>
            </a:r>
            <a:endParaRPr lang="en-US" dirty="0">
              <a:solidFill>
                <a:schemeClr val="accent2">
                  <a:lumMod val="75000"/>
                </a:schemeClr>
              </a:solidFill>
            </a:endParaRPr>
          </a:p>
          <a:p>
            <a:pPr marL="0" indent="0">
              <a:buNone/>
            </a:pPr>
            <a:r>
              <a:rPr lang="en-US" dirty="0">
                <a:solidFill>
                  <a:schemeClr val="accent2">
                    <a:lumMod val="75000"/>
                  </a:schemeClr>
                </a:solidFill>
              </a:rPr>
              <a:t> </a:t>
            </a:r>
          </a:p>
          <a:p>
            <a:r>
              <a:rPr lang="en-US" dirty="0">
                <a:solidFill>
                  <a:schemeClr val="accent2">
                    <a:lumMod val="75000"/>
                  </a:schemeClr>
                </a:solidFill>
              </a:rPr>
              <a:t>Thus, the sub-image X</a:t>
            </a:r>
            <a:r>
              <a:rPr lang="en-US" baseline="-25000" dirty="0">
                <a:solidFill>
                  <a:schemeClr val="accent2">
                    <a:lumMod val="75000"/>
                  </a:schemeClr>
                </a:solidFill>
              </a:rPr>
              <a:t>L</a:t>
            </a:r>
            <a:r>
              <a:rPr lang="en-US" dirty="0">
                <a:solidFill>
                  <a:schemeClr val="accent2">
                    <a:lumMod val="75000"/>
                  </a:schemeClr>
                </a:solidFill>
              </a:rPr>
              <a:t> is composed of {X</a:t>
            </a:r>
            <a:r>
              <a:rPr lang="en-US" baseline="-25000" dirty="0">
                <a:solidFill>
                  <a:schemeClr val="accent2">
                    <a:lumMod val="75000"/>
                  </a:schemeClr>
                </a:solidFill>
              </a:rPr>
              <a:t>0</a:t>
            </a:r>
            <a:r>
              <a:rPr lang="en-US" dirty="0">
                <a:solidFill>
                  <a:schemeClr val="accent2">
                    <a:lumMod val="75000"/>
                  </a:schemeClr>
                </a:solidFill>
              </a:rPr>
              <a:t>, X</a:t>
            </a:r>
            <a:r>
              <a:rPr lang="en-US" baseline="-25000" dirty="0">
                <a:solidFill>
                  <a:schemeClr val="accent2">
                    <a:lumMod val="75000"/>
                  </a:schemeClr>
                </a:solidFill>
              </a:rPr>
              <a:t>1</a:t>
            </a:r>
            <a:r>
              <a:rPr lang="en-US" dirty="0">
                <a:solidFill>
                  <a:schemeClr val="accent2">
                    <a:lumMod val="75000"/>
                  </a:schemeClr>
                </a:solidFill>
              </a:rPr>
              <a:t>, …, </a:t>
            </a:r>
            <a:r>
              <a:rPr lang="en-US" dirty="0" err="1">
                <a:solidFill>
                  <a:schemeClr val="accent2">
                    <a:lumMod val="75000"/>
                  </a:schemeClr>
                </a:solidFill>
              </a:rPr>
              <a:t>X</a:t>
            </a:r>
            <a:r>
              <a:rPr lang="en-US" baseline="-25000" dirty="0" err="1">
                <a:solidFill>
                  <a:schemeClr val="accent2">
                    <a:lumMod val="75000"/>
                  </a:schemeClr>
                </a:solidFill>
              </a:rPr>
              <a:t>m</a:t>
            </a:r>
            <a:r>
              <a:rPr lang="en-US" dirty="0">
                <a:solidFill>
                  <a:schemeClr val="accent2">
                    <a:lumMod val="75000"/>
                  </a:schemeClr>
                </a:solidFill>
              </a:rPr>
              <a:t>} and the other image X</a:t>
            </a:r>
            <a:r>
              <a:rPr lang="en-US" baseline="-25000" dirty="0">
                <a:solidFill>
                  <a:schemeClr val="accent2">
                    <a:lumMod val="75000"/>
                  </a:schemeClr>
                </a:solidFill>
              </a:rPr>
              <a:t>U</a:t>
            </a:r>
            <a:r>
              <a:rPr lang="en-US" dirty="0">
                <a:solidFill>
                  <a:schemeClr val="accent2">
                    <a:lumMod val="75000"/>
                  </a:schemeClr>
                </a:solidFill>
              </a:rPr>
              <a:t> is composed of {X</a:t>
            </a:r>
            <a:r>
              <a:rPr lang="en-US" baseline="-25000" dirty="0">
                <a:solidFill>
                  <a:schemeClr val="accent2">
                    <a:lumMod val="75000"/>
                  </a:schemeClr>
                </a:solidFill>
              </a:rPr>
              <a:t>m+1</a:t>
            </a:r>
            <a:r>
              <a:rPr lang="en-US" dirty="0">
                <a:solidFill>
                  <a:schemeClr val="accent2">
                    <a:lumMod val="75000"/>
                  </a:schemeClr>
                </a:solidFill>
              </a:rPr>
              <a:t>, X</a:t>
            </a:r>
            <a:r>
              <a:rPr lang="en-US" baseline="-25000" dirty="0">
                <a:solidFill>
                  <a:schemeClr val="accent2">
                    <a:lumMod val="75000"/>
                  </a:schemeClr>
                </a:solidFill>
              </a:rPr>
              <a:t>m+2</a:t>
            </a:r>
            <a:r>
              <a:rPr lang="en-US" dirty="0">
                <a:solidFill>
                  <a:schemeClr val="accent2">
                    <a:lumMod val="75000"/>
                  </a:schemeClr>
                </a:solidFill>
              </a:rPr>
              <a:t>, …,X</a:t>
            </a:r>
            <a:r>
              <a:rPr lang="en-US" baseline="-25000" dirty="0">
                <a:solidFill>
                  <a:schemeClr val="accent2">
                    <a:lumMod val="75000"/>
                  </a:schemeClr>
                </a:solidFill>
              </a:rPr>
              <a:t>L-1</a:t>
            </a:r>
            <a:r>
              <a:rPr lang="en-US" dirty="0">
                <a:solidFill>
                  <a:schemeClr val="accent2">
                    <a:lumMod val="75000"/>
                  </a:schemeClr>
                </a:solidFill>
              </a:rPr>
              <a:t>}.The respective probability density functions of the sub-images X</a:t>
            </a:r>
            <a:r>
              <a:rPr lang="en-US" baseline="-25000" dirty="0">
                <a:solidFill>
                  <a:schemeClr val="accent2">
                    <a:lumMod val="75000"/>
                  </a:schemeClr>
                </a:solidFill>
              </a:rPr>
              <a:t>L </a:t>
            </a:r>
            <a:r>
              <a:rPr lang="en-US" dirty="0">
                <a:solidFill>
                  <a:schemeClr val="accent2">
                    <a:lumMod val="75000"/>
                  </a:schemeClr>
                </a:solidFill>
              </a:rPr>
              <a:t>and X</a:t>
            </a:r>
            <a:r>
              <a:rPr lang="en-US" baseline="-25000" dirty="0">
                <a:solidFill>
                  <a:schemeClr val="accent2">
                    <a:lumMod val="75000"/>
                  </a:schemeClr>
                </a:solidFill>
              </a:rPr>
              <a:t>U</a:t>
            </a:r>
            <a:r>
              <a:rPr lang="en-US" dirty="0">
                <a:solidFill>
                  <a:schemeClr val="accent2">
                    <a:lumMod val="75000"/>
                  </a:schemeClr>
                </a:solidFill>
              </a:rPr>
              <a:t> as </a:t>
            </a:r>
          </a:p>
          <a:p>
            <a:pPr marL="0" indent="0">
              <a:buNone/>
            </a:pPr>
            <a:r>
              <a:rPr lang="en-US" dirty="0">
                <a:solidFill>
                  <a:schemeClr val="accent2">
                    <a:lumMod val="75000"/>
                  </a:schemeClr>
                </a:solidFill>
              </a:rPr>
              <a:t>	</a:t>
            </a:r>
            <a:r>
              <a:rPr lang="en-US" i="1" dirty="0">
                <a:solidFill>
                  <a:schemeClr val="accent2">
                    <a:lumMod val="75000"/>
                  </a:schemeClr>
                </a:solidFill>
              </a:rPr>
              <a:t>                                                   </a:t>
            </a:r>
            <a:r>
              <a:rPr lang="en-US" i="1" dirty="0" err="1" smtClean="0">
                <a:solidFill>
                  <a:schemeClr val="accent2">
                    <a:lumMod val="75000"/>
                  </a:schemeClr>
                </a:solidFill>
              </a:rPr>
              <a:t>pL</a:t>
            </a:r>
            <a:r>
              <a:rPr lang="en-US" i="1" dirty="0" smtClean="0">
                <a:solidFill>
                  <a:schemeClr val="accent2">
                    <a:lumMod val="75000"/>
                  </a:schemeClr>
                </a:solidFill>
              </a:rPr>
              <a:t>(</a:t>
            </a:r>
            <a:r>
              <a:rPr lang="en-US" dirty="0" err="1">
                <a:solidFill>
                  <a:schemeClr val="accent2">
                    <a:lumMod val="75000"/>
                  </a:schemeClr>
                </a:solidFill>
              </a:rPr>
              <a:t>X</a:t>
            </a:r>
            <a:r>
              <a:rPr lang="en-US" baseline="-25000" dirty="0" err="1">
                <a:solidFill>
                  <a:schemeClr val="accent2">
                    <a:lumMod val="75000"/>
                  </a:schemeClr>
                </a:solidFill>
              </a:rPr>
              <a:t>k</a:t>
            </a:r>
            <a:r>
              <a:rPr lang="en-US" i="1" dirty="0" smtClean="0">
                <a:solidFill>
                  <a:schemeClr val="accent2">
                    <a:lumMod val="75000"/>
                  </a:schemeClr>
                </a:solidFill>
              </a:rPr>
              <a:t>) </a:t>
            </a:r>
            <a:r>
              <a:rPr lang="en-US" i="1" dirty="0">
                <a:solidFill>
                  <a:schemeClr val="accent2">
                    <a:lumMod val="75000"/>
                  </a:schemeClr>
                </a:solidFill>
              </a:rPr>
              <a:t>= </a:t>
            </a:r>
            <a:r>
              <a:rPr lang="en-US" i="1" dirty="0" err="1" smtClean="0">
                <a:solidFill>
                  <a:schemeClr val="accent2">
                    <a:lumMod val="75000"/>
                  </a:schemeClr>
                </a:solidFill>
              </a:rPr>
              <a:t>n</a:t>
            </a:r>
            <a:r>
              <a:rPr lang="en-US" i="1" baseline="30000" dirty="0" err="1" smtClean="0">
                <a:solidFill>
                  <a:schemeClr val="accent2">
                    <a:lumMod val="75000"/>
                  </a:schemeClr>
                </a:solidFill>
              </a:rPr>
              <a:t>k</a:t>
            </a:r>
            <a:r>
              <a:rPr lang="en-US" i="1" dirty="0" err="1" smtClean="0">
                <a:solidFill>
                  <a:schemeClr val="accent2">
                    <a:lumMod val="75000"/>
                  </a:schemeClr>
                </a:solidFill>
              </a:rPr>
              <a:t>L</a:t>
            </a:r>
            <a:r>
              <a:rPr lang="en-US" i="1" dirty="0" smtClean="0">
                <a:solidFill>
                  <a:schemeClr val="accent2">
                    <a:lumMod val="75000"/>
                  </a:schemeClr>
                </a:solidFill>
              </a:rPr>
              <a:t> </a:t>
            </a:r>
            <a:r>
              <a:rPr lang="en-US" i="1" dirty="0">
                <a:solidFill>
                  <a:schemeClr val="accent2">
                    <a:lumMod val="75000"/>
                  </a:schemeClr>
                </a:solidFill>
              </a:rPr>
              <a:t>/ </a:t>
            </a:r>
            <a:r>
              <a:rPr lang="en-US" dirty="0" err="1" smtClean="0">
                <a:solidFill>
                  <a:schemeClr val="accent2">
                    <a:lumMod val="75000"/>
                  </a:schemeClr>
                </a:solidFill>
              </a:rPr>
              <a:t>n</a:t>
            </a:r>
            <a:r>
              <a:rPr lang="en-US" baseline="-25000" dirty="0" err="1" smtClean="0">
                <a:solidFill>
                  <a:schemeClr val="accent2">
                    <a:lumMod val="75000"/>
                  </a:schemeClr>
                </a:solidFill>
              </a:rPr>
              <a:t>L</a:t>
            </a:r>
            <a:endParaRPr lang="en-US" dirty="0">
              <a:solidFill>
                <a:schemeClr val="accent2">
                  <a:lumMod val="75000"/>
                </a:schemeClr>
              </a:solidFill>
            </a:endParaRPr>
          </a:p>
          <a:p>
            <a:pPr marL="0" indent="0">
              <a:buNone/>
            </a:pPr>
            <a:r>
              <a:rPr lang="en-US" i="1" dirty="0" smtClean="0">
                <a:solidFill>
                  <a:schemeClr val="accent2">
                    <a:lumMod val="75000"/>
                  </a:schemeClr>
                </a:solidFill>
              </a:rPr>
              <a:t>                                                              </a:t>
            </a:r>
            <a:r>
              <a:rPr lang="en-US" i="1" dirty="0" err="1" smtClean="0">
                <a:solidFill>
                  <a:schemeClr val="accent2">
                    <a:lumMod val="75000"/>
                  </a:schemeClr>
                </a:solidFill>
              </a:rPr>
              <a:t>p</a:t>
            </a:r>
            <a:r>
              <a:rPr lang="en-US" i="1" baseline="-25000" dirty="0" err="1" smtClean="0">
                <a:solidFill>
                  <a:schemeClr val="accent2">
                    <a:lumMod val="75000"/>
                  </a:schemeClr>
                </a:solidFill>
              </a:rPr>
              <a:t>U</a:t>
            </a:r>
            <a:r>
              <a:rPr lang="en-US" i="1" dirty="0" smtClean="0">
                <a:solidFill>
                  <a:schemeClr val="accent2">
                    <a:lumMod val="75000"/>
                  </a:schemeClr>
                </a:solidFill>
              </a:rPr>
              <a:t>(</a:t>
            </a:r>
            <a:r>
              <a:rPr lang="en-US" dirty="0" err="1">
                <a:solidFill>
                  <a:schemeClr val="accent2">
                    <a:lumMod val="75000"/>
                  </a:schemeClr>
                </a:solidFill>
              </a:rPr>
              <a:t>X</a:t>
            </a:r>
            <a:r>
              <a:rPr lang="en-US" baseline="-25000" dirty="0" err="1">
                <a:solidFill>
                  <a:schemeClr val="accent2">
                    <a:lumMod val="75000"/>
                  </a:schemeClr>
                </a:solidFill>
              </a:rPr>
              <a:t>k</a:t>
            </a:r>
            <a:r>
              <a:rPr lang="en-US" i="1" dirty="0" smtClean="0">
                <a:solidFill>
                  <a:schemeClr val="accent2">
                    <a:lumMod val="75000"/>
                  </a:schemeClr>
                </a:solidFill>
              </a:rPr>
              <a:t>) </a:t>
            </a:r>
            <a:r>
              <a:rPr lang="en-US" i="1" dirty="0">
                <a:solidFill>
                  <a:schemeClr val="accent2">
                    <a:lumMod val="75000"/>
                  </a:schemeClr>
                </a:solidFill>
              </a:rPr>
              <a:t>= </a:t>
            </a:r>
            <a:r>
              <a:rPr lang="en-US" i="1" dirty="0" err="1">
                <a:solidFill>
                  <a:schemeClr val="accent2">
                    <a:lumMod val="75000"/>
                  </a:schemeClr>
                </a:solidFill>
              </a:rPr>
              <a:t>n</a:t>
            </a:r>
            <a:r>
              <a:rPr lang="en-US" i="1" baseline="30000" dirty="0" err="1">
                <a:solidFill>
                  <a:schemeClr val="accent2">
                    <a:lumMod val="75000"/>
                  </a:schemeClr>
                </a:solidFill>
              </a:rPr>
              <a:t>k</a:t>
            </a:r>
            <a:r>
              <a:rPr lang="en-US" i="1" baseline="-25000" dirty="0" err="1">
                <a:solidFill>
                  <a:schemeClr val="accent2">
                    <a:lumMod val="75000"/>
                  </a:schemeClr>
                </a:solidFill>
              </a:rPr>
              <a:t>U</a:t>
            </a:r>
            <a:r>
              <a:rPr lang="en-US" i="1" dirty="0">
                <a:solidFill>
                  <a:schemeClr val="accent2">
                    <a:lumMod val="75000"/>
                  </a:schemeClr>
                </a:solidFill>
              </a:rPr>
              <a:t> / </a:t>
            </a:r>
            <a:r>
              <a:rPr lang="en-US" i="1" dirty="0" err="1">
                <a:solidFill>
                  <a:schemeClr val="accent2">
                    <a:lumMod val="75000"/>
                  </a:schemeClr>
                </a:solidFill>
              </a:rPr>
              <a:t>n</a:t>
            </a:r>
            <a:r>
              <a:rPr lang="en-US" i="1" baseline="-25000" dirty="0" err="1">
                <a:solidFill>
                  <a:schemeClr val="accent2">
                    <a:lumMod val="75000"/>
                  </a:schemeClr>
                </a:solidFill>
              </a:rPr>
              <a:t>U</a:t>
            </a:r>
            <a:r>
              <a:rPr lang="en-US" dirty="0">
                <a:solidFill>
                  <a:schemeClr val="accent2">
                    <a:lumMod val="75000"/>
                  </a:schemeClr>
                </a:solidFill>
              </a:rPr>
              <a:t>      </a:t>
            </a:r>
          </a:p>
          <a:p>
            <a:r>
              <a:rPr lang="en-US" dirty="0">
                <a:solidFill>
                  <a:schemeClr val="accent2">
                    <a:lumMod val="75000"/>
                  </a:schemeClr>
                </a:solidFill>
              </a:rPr>
              <a:t>where k = m+1, m+2, …, L-1, in which </a:t>
            </a:r>
            <a:r>
              <a:rPr lang="en-US" dirty="0" err="1">
                <a:solidFill>
                  <a:schemeClr val="accent2">
                    <a:lumMod val="75000"/>
                  </a:schemeClr>
                </a:solidFill>
              </a:rPr>
              <a:t>n</a:t>
            </a:r>
            <a:r>
              <a:rPr lang="en-US" baseline="30000" dirty="0" err="1">
                <a:solidFill>
                  <a:schemeClr val="accent2">
                    <a:lumMod val="75000"/>
                  </a:schemeClr>
                </a:solidFill>
              </a:rPr>
              <a:t>k</a:t>
            </a:r>
            <a:r>
              <a:rPr lang="en-US" baseline="-25000" dirty="0" err="1">
                <a:solidFill>
                  <a:schemeClr val="accent2">
                    <a:lumMod val="75000"/>
                  </a:schemeClr>
                </a:solidFill>
              </a:rPr>
              <a:t>L</a:t>
            </a:r>
            <a:r>
              <a:rPr lang="en-US" dirty="0">
                <a:solidFill>
                  <a:schemeClr val="accent2">
                    <a:lumMod val="75000"/>
                  </a:schemeClr>
                </a:solidFill>
              </a:rPr>
              <a:t> and </a:t>
            </a:r>
            <a:r>
              <a:rPr lang="en-US" dirty="0" err="1">
                <a:solidFill>
                  <a:schemeClr val="accent2">
                    <a:lumMod val="75000"/>
                  </a:schemeClr>
                </a:solidFill>
              </a:rPr>
              <a:t>n</a:t>
            </a:r>
            <a:r>
              <a:rPr lang="en-US" baseline="30000" dirty="0" err="1">
                <a:solidFill>
                  <a:schemeClr val="accent2">
                    <a:lumMod val="75000"/>
                  </a:schemeClr>
                </a:solidFill>
              </a:rPr>
              <a:t>k</a:t>
            </a:r>
            <a:r>
              <a:rPr lang="en-US" dirty="0">
                <a:solidFill>
                  <a:schemeClr val="accent2">
                    <a:lumMod val="75000"/>
                  </a:schemeClr>
                </a:solidFill>
              </a:rPr>
              <a:t> </a:t>
            </a:r>
            <a:r>
              <a:rPr lang="en-US" baseline="-25000" dirty="0">
                <a:solidFill>
                  <a:schemeClr val="accent2">
                    <a:lumMod val="75000"/>
                  </a:schemeClr>
                </a:solidFill>
              </a:rPr>
              <a:t>U </a:t>
            </a:r>
            <a:r>
              <a:rPr lang="en-US" dirty="0">
                <a:solidFill>
                  <a:schemeClr val="accent2">
                    <a:lumMod val="75000"/>
                  </a:schemeClr>
                </a:solidFill>
              </a:rPr>
              <a:t>represent the respective numbers of </a:t>
            </a:r>
            <a:r>
              <a:rPr lang="en-US" dirty="0" err="1">
                <a:solidFill>
                  <a:schemeClr val="accent2">
                    <a:lumMod val="75000"/>
                  </a:schemeClr>
                </a:solidFill>
              </a:rPr>
              <a:t>X</a:t>
            </a:r>
            <a:r>
              <a:rPr lang="en-US" baseline="-25000" dirty="0" err="1">
                <a:solidFill>
                  <a:schemeClr val="accent2">
                    <a:lumMod val="75000"/>
                  </a:schemeClr>
                </a:solidFill>
              </a:rPr>
              <a:t>k</a:t>
            </a:r>
            <a:r>
              <a:rPr lang="en-US" dirty="0">
                <a:solidFill>
                  <a:schemeClr val="accent2">
                    <a:lumMod val="75000"/>
                  </a:schemeClr>
                </a:solidFill>
              </a:rPr>
              <a:t> in X</a:t>
            </a:r>
            <a:r>
              <a:rPr lang="en-US" baseline="-25000" dirty="0">
                <a:solidFill>
                  <a:schemeClr val="accent2">
                    <a:lumMod val="75000"/>
                  </a:schemeClr>
                </a:solidFill>
              </a:rPr>
              <a:t>L</a:t>
            </a:r>
            <a:r>
              <a:rPr lang="en-US" dirty="0">
                <a:solidFill>
                  <a:schemeClr val="accent2">
                    <a:lumMod val="75000"/>
                  </a:schemeClr>
                </a:solidFill>
              </a:rPr>
              <a:t> and X</a:t>
            </a:r>
            <a:r>
              <a:rPr lang="en-US" baseline="-25000" dirty="0">
                <a:solidFill>
                  <a:schemeClr val="accent2">
                    <a:lumMod val="75000"/>
                  </a:schemeClr>
                </a:solidFill>
              </a:rPr>
              <a:t>U</a:t>
            </a:r>
            <a:r>
              <a:rPr lang="en-US" dirty="0">
                <a:solidFill>
                  <a:schemeClr val="accent2">
                    <a:lumMod val="75000"/>
                  </a:schemeClr>
                </a:solidFill>
              </a:rPr>
              <a:t>, and </a:t>
            </a:r>
            <a:r>
              <a:rPr lang="en-US" dirty="0" err="1">
                <a:solidFill>
                  <a:schemeClr val="accent2">
                    <a:lumMod val="75000"/>
                  </a:schemeClr>
                </a:solidFill>
              </a:rPr>
              <a:t>n</a:t>
            </a:r>
            <a:r>
              <a:rPr lang="en-US" baseline="-25000" dirty="0" err="1">
                <a:solidFill>
                  <a:schemeClr val="accent2">
                    <a:lumMod val="75000"/>
                  </a:schemeClr>
                </a:solidFill>
              </a:rPr>
              <a:t>L</a:t>
            </a:r>
            <a:r>
              <a:rPr lang="en-US" dirty="0">
                <a:solidFill>
                  <a:schemeClr val="accent2">
                    <a:lumMod val="75000"/>
                  </a:schemeClr>
                </a:solidFill>
              </a:rPr>
              <a:t> and </a:t>
            </a:r>
            <a:r>
              <a:rPr lang="en-US" dirty="0" err="1">
                <a:solidFill>
                  <a:schemeClr val="accent2">
                    <a:lumMod val="75000"/>
                  </a:schemeClr>
                </a:solidFill>
              </a:rPr>
              <a:t>n</a:t>
            </a:r>
            <a:r>
              <a:rPr lang="en-US" baseline="-25000" dirty="0" err="1">
                <a:solidFill>
                  <a:schemeClr val="accent2">
                    <a:lumMod val="75000"/>
                  </a:schemeClr>
                </a:solidFill>
              </a:rPr>
              <a:t>U</a:t>
            </a:r>
            <a:r>
              <a:rPr lang="en-US" dirty="0">
                <a:solidFill>
                  <a:schemeClr val="accent2">
                    <a:lumMod val="75000"/>
                  </a:schemeClr>
                </a:solidFill>
              </a:rPr>
              <a:t> are the total number of samples in X</a:t>
            </a:r>
            <a:r>
              <a:rPr lang="en-US" baseline="-25000" dirty="0">
                <a:solidFill>
                  <a:schemeClr val="accent2">
                    <a:lumMod val="75000"/>
                  </a:schemeClr>
                </a:solidFill>
              </a:rPr>
              <a:t>L</a:t>
            </a:r>
            <a:r>
              <a:rPr lang="en-US" dirty="0">
                <a:solidFill>
                  <a:schemeClr val="accent2">
                    <a:lumMod val="75000"/>
                  </a:schemeClr>
                </a:solidFill>
              </a:rPr>
              <a:t> and X</a:t>
            </a:r>
            <a:r>
              <a:rPr lang="en-US" baseline="-25000" dirty="0">
                <a:solidFill>
                  <a:schemeClr val="accent2">
                    <a:lumMod val="75000"/>
                  </a:schemeClr>
                </a:solidFill>
              </a:rPr>
              <a:t>U</a:t>
            </a:r>
            <a:r>
              <a:rPr lang="en-US" dirty="0">
                <a:solidFill>
                  <a:schemeClr val="accent2">
                    <a:lumMod val="75000"/>
                  </a:schemeClr>
                </a:solidFill>
              </a:rPr>
              <a:t>, respectively. </a:t>
            </a:r>
          </a:p>
          <a:p>
            <a:endParaRPr lang="en-US" dirty="0"/>
          </a:p>
        </p:txBody>
      </p:sp>
    </p:spTree>
    <p:extLst>
      <p:ext uri="{BB962C8B-B14F-4D97-AF65-F5344CB8AC3E}">
        <p14:creationId xmlns:p14="http://schemas.microsoft.com/office/powerpoint/2010/main" val="38801625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9100" y="177800"/>
            <a:ext cx="10934700" cy="5999163"/>
          </a:xfrm>
        </p:spPr>
        <p:txBody>
          <a:bodyPr>
            <a:normAutofit/>
          </a:bodyPr>
          <a:lstStyle/>
          <a:p>
            <a:r>
              <a:rPr lang="en-US" dirty="0">
                <a:solidFill>
                  <a:schemeClr val="accent2">
                    <a:lumMod val="75000"/>
                  </a:schemeClr>
                </a:solidFill>
              </a:rPr>
              <a:t>Similarly, </a:t>
            </a:r>
            <a:r>
              <a:rPr lang="en-US" dirty="0" err="1">
                <a:solidFill>
                  <a:schemeClr val="accent2">
                    <a:lumMod val="75000"/>
                  </a:schemeClr>
                </a:solidFill>
              </a:rPr>
              <a:t>c</a:t>
            </a:r>
            <a:r>
              <a:rPr lang="en-US" baseline="-25000" dirty="0" err="1">
                <a:solidFill>
                  <a:schemeClr val="accent2">
                    <a:lumMod val="75000"/>
                  </a:schemeClr>
                </a:solidFill>
              </a:rPr>
              <a:t>L</a:t>
            </a:r>
            <a:r>
              <a:rPr lang="en-US" dirty="0">
                <a:solidFill>
                  <a:schemeClr val="accent2">
                    <a:lumMod val="75000"/>
                  </a:schemeClr>
                </a:solidFill>
              </a:rPr>
              <a:t>(x) and </a:t>
            </a:r>
            <a:r>
              <a:rPr lang="en-US" dirty="0" err="1">
                <a:solidFill>
                  <a:schemeClr val="accent2">
                    <a:lumMod val="75000"/>
                  </a:schemeClr>
                </a:solidFill>
              </a:rPr>
              <a:t>c</a:t>
            </a:r>
            <a:r>
              <a:rPr lang="en-US" baseline="-25000" dirty="0" err="1">
                <a:solidFill>
                  <a:schemeClr val="accent2">
                    <a:lumMod val="75000"/>
                  </a:schemeClr>
                </a:solidFill>
              </a:rPr>
              <a:t>U</a:t>
            </a:r>
            <a:r>
              <a:rPr lang="en-US" dirty="0">
                <a:solidFill>
                  <a:schemeClr val="accent2">
                    <a:lumMod val="75000"/>
                  </a:schemeClr>
                </a:solidFill>
              </a:rPr>
              <a:t>(x) are respective cumulative density functions for X</a:t>
            </a:r>
            <a:r>
              <a:rPr lang="en-US" baseline="-25000" dirty="0">
                <a:solidFill>
                  <a:schemeClr val="accent2">
                    <a:lumMod val="75000"/>
                  </a:schemeClr>
                </a:solidFill>
              </a:rPr>
              <a:t>L</a:t>
            </a:r>
            <a:r>
              <a:rPr lang="en-US" dirty="0">
                <a:solidFill>
                  <a:schemeClr val="accent2">
                    <a:lumMod val="75000"/>
                  </a:schemeClr>
                </a:solidFill>
              </a:rPr>
              <a:t> and X</a:t>
            </a:r>
            <a:r>
              <a:rPr lang="en-US" baseline="-25000" dirty="0">
                <a:solidFill>
                  <a:schemeClr val="accent2">
                    <a:lumMod val="75000"/>
                  </a:schemeClr>
                </a:solidFill>
              </a:rPr>
              <a:t>U.</a:t>
            </a:r>
            <a:r>
              <a:rPr lang="en-US" dirty="0">
                <a:solidFill>
                  <a:schemeClr val="accent2">
                    <a:lumMod val="75000"/>
                  </a:schemeClr>
                </a:solidFill>
              </a:rPr>
              <a:t> Note that </a:t>
            </a:r>
            <a:r>
              <a:rPr lang="en-US" dirty="0" err="1">
                <a:solidFill>
                  <a:schemeClr val="accent2">
                    <a:lumMod val="75000"/>
                  </a:schemeClr>
                </a:solidFill>
              </a:rPr>
              <a:t>c</a:t>
            </a:r>
            <a:r>
              <a:rPr lang="en-US" baseline="-25000" dirty="0" err="1">
                <a:solidFill>
                  <a:schemeClr val="accent2">
                    <a:lumMod val="75000"/>
                  </a:schemeClr>
                </a:solidFill>
              </a:rPr>
              <a:t>L</a:t>
            </a:r>
            <a:r>
              <a:rPr lang="en-US" dirty="0">
                <a:solidFill>
                  <a:schemeClr val="accent2">
                    <a:lumMod val="75000"/>
                  </a:schemeClr>
                </a:solidFill>
              </a:rPr>
              <a:t> (</a:t>
            </a:r>
            <a:r>
              <a:rPr lang="en-US" dirty="0" err="1">
                <a:solidFill>
                  <a:schemeClr val="accent2">
                    <a:lumMod val="75000"/>
                  </a:schemeClr>
                </a:solidFill>
              </a:rPr>
              <a:t>X</a:t>
            </a:r>
            <a:r>
              <a:rPr lang="en-US" baseline="-25000" dirty="0" err="1">
                <a:solidFill>
                  <a:schemeClr val="accent2">
                    <a:lumMod val="75000"/>
                  </a:schemeClr>
                </a:solidFill>
              </a:rPr>
              <a:t>m</a:t>
            </a:r>
            <a:r>
              <a:rPr lang="en-US" dirty="0">
                <a:solidFill>
                  <a:schemeClr val="accent2">
                    <a:lumMod val="75000"/>
                  </a:schemeClr>
                </a:solidFill>
              </a:rPr>
              <a:t>) = 1 and </a:t>
            </a:r>
            <a:r>
              <a:rPr lang="en-US" dirty="0" err="1">
                <a:solidFill>
                  <a:schemeClr val="accent2">
                    <a:lumMod val="75000"/>
                  </a:schemeClr>
                </a:solidFill>
              </a:rPr>
              <a:t>c</a:t>
            </a:r>
            <a:r>
              <a:rPr lang="en-US" baseline="-25000" dirty="0" err="1">
                <a:solidFill>
                  <a:schemeClr val="accent2">
                    <a:lumMod val="75000"/>
                  </a:schemeClr>
                </a:solidFill>
              </a:rPr>
              <a:t>U</a:t>
            </a:r>
            <a:r>
              <a:rPr lang="en-US" dirty="0">
                <a:solidFill>
                  <a:schemeClr val="accent2">
                    <a:lumMod val="75000"/>
                  </a:schemeClr>
                </a:solidFill>
              </a:rPr>
              <a:t> (X</a:t>
            </a:r>
            <a:r>
              <a:rPr lang="en-US" baseline="-25000" dirty="0">
                <a:solidFill>
                  <a:schemeClr val="accent2">
                    <a:lumMod val="75000"/>
                  </a:schemeClr>
                </a:solidFill>
              </a:rPr>
              <a:t>L-1</a:t>
            </a:r>
            <a:r>
              <a:rPr lang="en-US" dirty="0">
                <a:solidFill>
                  <a:schemeClr val="accent2">
                    <a:lumMod val="75000"/>
                  </a:schemeClr>
                </a:solidFill>
              </a:rPr>
              <a:t>) = 1 by definition</a:t>
            </a:r>
            <a:r>
              <a:rPr lang="en-US" dirty="0" smtClean="0">
                <a:solidFill>
                  <a:schemeClr val="accent2">
                    <a:lumMod val="75000"/>
                  </a:schemeClr>
                </a:solidFill>
              </a:rPr>
              <a:t>.</a:t>
            </a:r>
          </a:p>
          <a:p>
            <a:r>
              <a:rPr lang="en-US" dirty="0">
                <a:solidFill>
                  <a:schemeClr val="accent2">
                    <a:lumMod val="75000"/>
                  </a:schemeClr>
                </a:solidFill>
              </a:rPr>
              <a:t>Similar to the case of HE where a cumulative density function is used as a transform function, following transform functions are used to calculate equalized sub images: </a:t>
            </a:r>
          </a:p>
          <a:p>
            <a:pPr marL="0" indent="0">
              <a:buNone/>
            </a:pPr>
            <a:r>
              <a:rPr lang="en-US" dirty="0">
                <a:solidFill>
                  <a:schemeClr val="accent2">
                    <a:lumMod val="75000"/>
                  </a:schemeClr>
                </a:solidFill>
              </a:rPr>
              <a:t>	</a:t>
            </a:r>
            <a:r>
              <a:rPr lang="en-US" dirty="0" smtClean="0">
                <a:solidFill>
                  <a:schemeClr val="accent2">
                    <a:lumMod val="75000"/>
                  </a:schemeClr>
                </a:solidFill>
              </a:rPr>
              <a:t>                            </a:t>
            </a:r>
            <a:r>
              <a:rPr lang="en-US" i="1" dirty="0" err="1" smtClean="0">
                <a:solidFill>
                  <a:schemeClr val="accent2">
                    <a:lumMod val="75000"/>
                  </a:schemeClr>
                </a:solidFill>
              </a:rPr>
              <a:t>f</a:t>
            </a:r>
            <a:r>
              <a:rPr lang="en-US" i="1" baseline="-25000" dirty="0" err="1" smtClean="0">
                <a:solidFill>
                  <a:schemeClr val="accent2">
                    <a:lumMod val="75000"/>
                  </a:schemeClr>
                </a:solidFill>
              </a:rPr>
              <a:t>L</a:t>
            </a:r>
            <a:r>
              <a:rPr lang="en-US" i="1" dirty="0" smtClean="0">
                <a:solidFill>
                  <a:schemeClr val="accent2">
                    <a:lumMod val="75000"/>
                  </a:schemeClr>
                </a:solidFill>
              </a:rPr>
              <a:t>(x</a:t>
            </a:r>
            <a:r>
              <a:rPr lang="en-US" i="1" dirty="0">
                <a:solidFill>
                  <a:schemeClr val="accent2">
                    <a:lumMod val="75000"/>
                  </a:schemeClr>
                </a:solidFill>
              </a:rPr>
              <a:t>)= X</a:t>
            </a:r>
            <a:r>
              <a:rPr lang="en-US" i="1" baseline="-25000" dirty="0">
                <a:solidFill>
                  <a:schemeClr val="accent2">
                    <a:lumMod val="75000"/>
                  </a:schemeClr>
                </a:solidFill>
              </a:rPr>
              <a:t>o</a:t>
            </a:r>
            <a:r>
              <a:rPr lang="en-US" i="1" dirty="0">
                <a:solidFill>
                  <a:schemeClr val="accent2">
                    <a:lumMod val="75000"/>
                  </a:schemeClr>
                </a:solidFill>
              </a:rPr>
              <a:t>+(</a:t>
            </a:r>
            <a:r>
              <a:rPr lang="en-US" i="1" dirty="0" err="1">
                <a:solidFill>
                  <a:schemeClr val="accent2">
                    <a:lumMod val="75000"/>
                  </a:schemeClr>
                </a:solidFill>
              </a:rPr>
              <a:t>X</a:t>
            </a:r>
            <a:r>
              <a:rPr lang="en-US" i="1" baseline="-25000" dirty="0" err="1">
                <a:solidFill>
                  <a:schemeClr val="accent2">
                    <a:lumMod val="75000"/>
                  </a:schemeClr>
                </a:solidFill>
              </a:rPr>
              <a:t>m</a:t>
            </a:r>
            <a:r>
              <a:rPr lang="en-US" i="1" dirty="0">
                <a:solidFill>
                  <a:schemeClr val="accent2">
                    <a:lumMod val="75000"/>
                  </a:schemeClr>
                </a:solidFill>
              </a:rPr>
              <a:t>-X</a:t>
            </a:r>
            <a:r>
              <a:rPr lang="en-US" i="1" baseline="-25000" dirty="0">
                <a:solidFill>
                  <a:schemeClr val="accent2">
                    <a:lumMod val="75000"/>
                  </a:schemeClr>
                </a:solidFill>
              </a:rPr>
              <a:t>o</a:t>
            </a:r>
            <a:r>
              <a:rPr lang="en-US" i="1" dirty="0">
                <a:solidFill>
                  <a:schemeClr val="accent2">
                    <a:lumMod val="75000"/>
                  </a:schemeClr>
                </a:solidFill>
              </a:rPr>
              <a:t>) </a:t>
            </a:r>
            <a:r>
              <a:rPr lang="en-US" i="1" dirty="0" err="1">
                <a:solidFill>
                  <a:schemeClr val="accent2">
                    <a:lumMod val="75000"/>
                  </a:schemeClr>
                </a:solidFill>
              </a:rPr>
              <a:t>c</a:t>
            </a:r>
            <a:r>
              <a:rPr lang="en-US" i="1" baseline="-25000" dirty="0" err="1">
                <a:solidFill>
                  <a:schemeClr val="accent2">
                    <a:lumMod val="75000"/>
                  </a:schemeClr>
                </a:solidFill>
              </a:rPr>
              <a:t>L</a:t>
            </a:r>
            <a:r>
              <a:rPr lang="en-US" i="1" dirty="0">
                <a:solidFill>
                  <a:schemeClr val="accent2">
                    <a:lumMod val="75000"/>
                  </a:schemeClr>
                </a:solidFill>
              </a:rPr>
              <a:t>(x)  	 	 	       </a:t>
            </a:r>
            <a:endParaRPr lang="en-US" dirty="0">
              <a:solidFill>
                <a:schemeClr val="accent2">
                  <a:lumMod val="75000"/>
                </a:schemeClr>
              </a:solidFill>
            </a:endParaRPr>
          </a:p>
          <a:p>
            <a:pPr marL="0" indent="0">
              <a:buNone/>
            </a:pPr>
            <a:r>
              <a:rPr lang="en-US" i="1" dirty="0" smtClean="0">
                <a:solidFill>
                  <a:schemeClr val="accent2">
                    <a:lumMod val="75000"/>
                  </a:schemeClr>
                </a:solidFill>
              </a:rPr>
              <a:t>                                      </a:t>
            </a:r>
            <a:r>
              <a:rPr lang="en-US" i="1" dirty="0" err="1">
                <a:solidFill>
                  <a:schemeClr val="accent2">
                    <a:lumMod val="75000"/>
                  </a:schemeClr>
                </a:solidFill>
              </a:rPr>
              <a:t>f</a:t>
            </a:r>
            <a:r>
              <a:rPr lang="en-US" i="1" baseline="-25000" dirty="0" err="1">
                <a:solidFill>
                  <a:schemeClr val="accent2">
                    <a:lumMod val="75000"/>
                  </a:schemeClr>
                </a:solidFill>
              </a:rPr>
              <a:t>U</a:t>
            </a:r>
            <a:r>
              <a:rPr lang="en-US" i="1" dirty="0">
                <a:solidFill>
                  <a:schemeClr val="accent2">
                    <a:lumMod val="75000"/>
                  </a:schemeClr>
                </a:solidFill>
              </a:rPr>
              <a:t>(x)= X</a:t>
            </a:r>
            <a:r>
              <a:rPr lang="en-US" i="1" baseline="-25000" dirty="0">
                <a:solidFill>
                  <a:schemeClr val="accent2">
                    <a:lumMod val="75000"/>
                  </a:schemeClr>
                </a:solidFill>
              </a:rPr>
              <a:t>m+1</a:t>
            </a:r>
            <a:r>
              <a:rPr lang="en-US" i="1" dirty="0">
                <a:solidFill>
                  <a:schemeClr val="accent2">
                    <a:lumMod val="75000"/>
                  </a:schemeClr>
                </a:solidFill>
              </a:rPr>
              <a:t>+(X</a:t>
            </a:r>
            <a:r>
              <a:rPr lang="en-US" i="1" baseline="-25000" dirty="0">
                <a:solidFill>
                  <a:schemeClr val="accent2">
                    <a:lumMod val="75000"/>
                  </a:schemeClr>
                </a:solidFill>
              </a:rPr>
              <a:t>L+1</a:t>
            </a:r>
            <a:r>
              <a:rPr lang="en-US" i="1" dirty="0">
                <a:solidFill>
                  <a:schemeClr val="accent2">
                    <a:lumMod val="75000"/>
                  </a:schemeClr>
                </a:solidFill>
              </a:rPr>
              <a:t>-X</a:t>
            </a:r>
            <a:r>
              <a:rPr lang="en-US" i="1" baseline="-25000" dirty="0">
                <a:solidFill>
                  <a:schemeClr val="accent2">
                    <a:lumMod val="75000"/>
                  </a:schemeClr>
                </a:solidFill>
              </a:rPr>
              <a:t>m+1</a:t>
            </a:r>
            <a:r>
              <a:rPr lang="en-US" i="1" dirty="0">
                <a:solidFill>
                  <a:schemeClr val="accent2">
                    <a:lumMod val="75000"/>
                  </a:schemeClr>
                </a:solidFill>
              </a:rPr>
              <a:t>) </a:t>
            </a:r>
            <a:r>
              <a:rPr lang="en-US" i="1" dirty="0" err="1" smtClean="0">
                <a:solidFill>
                  <a:schemeClr val="accent2">
                    <a:lumMod val="75000"/>
                  </a:schemeClr>
                </a:solidFill>
              </a:rPr>
              <a:t>c</a:t>
            </a:r>
            <a:r>
              <a:rPr lang="en-US" i="1" baseline="-25000" dirty="0" err="1" smtClean="0">
                <a:solidFill>
                  <a:schemeClr val="accent2">
                    <a:lumMod val="75000"/>
                  </a:schemeClr>
                </a:solidFill>
              </a:rPr>
              <a:t>U</a:t>
            </a:r>
            <a:r>
              <a:rPr lang="en-US" i="1" dirty="0" smtClean="0">
                <a:solidFill>
                  <a:schemeClr val="accent2">
                    <a:lumMod val="75000"/>
                  </a:schemeClr>
                </a:solidFill>
              </a:rPr>
              <a:t>(x)</a:t>
            </a:r>
          </a:p>
          <a:p>
            <a:r>
              <a:rPr lang="en-US" dirty="0">
                <a:solidFill>
                  <a:schemeClr val="accent2">
                    <a:lumMod val="75000"/>
                  </a:schemeClr>
                </a:solidFill>
              </a:rPr>
              <a:t>S</a:t>
            </a:r>
            <a:r>
              <a:rPr lang="en-US" dirty="0" smtClean="0">
                <a:solidFill>
                  <a:schemeClr val="accent2">
                    <a:lumMod val="75000"/>
                  </a:schemeClr>
                </a:solidFill>
              </a:rPr>
              <a:t>ub </a:t>
            </a:r>
            <a:r>
              <a:rPr lang="en-US" dirty="0">
                <a:solidFill>
                  <a:schemeClr val="accent2">
                    <a:lumMod val="75000"/>
                  </a:schemeClr>
                </a:solidFill>
              </a:rPr>
              <a:t>images are equalized independently and the composition of the resulting equalized sub-images constitute the output of BBHE. That is, the output image of BBHE, Y, is finally expressed as </a:t>
            </a:r>
          </a:p>
          <a:p>
            <a:pPr marL="0" indent="0">
              <a:buNone/>
            </a:pPr>
            <a:r>
              <a:rPr lang="en-US" i="1" dirty="0" smtClean="0">
                <a:solidFill>
                  <a:schemeClr val="accent2">
                    <a:lumMod val="75000"/>
                  </a:schemeClr>
                </a:solidFill>
              </a:rPr>
              <a:t>                                              </a:t>
            </a:r>
            <a:r>
              <a:rPr lang="en-US" i="1" dirty="0">
                <a:solidFill>
                  <a:schemeClr val="accent2">
                    <a:lumMod val="75000"/>
                  </a:schemeClr>
                </a:solidFill>
              </a:rPr>
              <a:t>Y ={Y(</a:t>
            </a:r>
            <a:r>
              <a:rPr lang="en-US" i="1" dirty="0" err="1">
                <a:solidFill>
                  <a:schemeClr val="accent2">
                    <a:lumMod val="75000"/>
                  </a:schemeClr>
                </a:solidFill>
              </a:rPr>
              <a:t>u,v</a:t>
            </a:r>
            <a:r>
              <a:rPr lang="en-US" i="1" dirty="0">
                <a:solidFill>
                  <a:schemeClr val="accent2">
                    <a:lumMod val="75000"/>
                  </a:schemeClr>
                </a:solidFill>
              </a:rPr>
              <a:t>)}  	 	 	                                         </a:t>
            </a:r>
            <a:endParaRPr lang="en-US" dirty="0">
              <a:solidFill>
                <a:schemeClr val="accent2">
                  <a:lumMod val="75000"/>
                </a:schemeClr>
              </a:solidFill>
            </a:endParaRPr>
          </a:p>
          <a:p>
            <a:pPr marL="0" indent="0">
              <a:buNone/>
            </a:pPr>
            <a:r>
              <a:rPr lang="en-US" i="1" dirty="0" smtClean="0">
                <a:solidFill>
                  <a:schemeClr val="accent2">
                    <a:lumMod val="75000"/>
                  </a:schemeClr>
                </a:solidFill>
              </a:rPr>
              <a:t>                                                 </a:t>
            </a:r>
            <a:r>
              <a:rPr lang="en-US" i="1" dirty="0">
                <a:solidFill>
                  <a:schemeClr val="accent2">
                    <a:lumMod val="75000"/>
                  </a:schemeClr>
                </a:solidFill>
              </a:rPr>
              <a:t>= </a:t>
            </a:r>
            <a:r>
              <a:rPr lang="en-US" i="1" dirty="0" err="1">
                <a:solidFill>
                  <a:schemeClr val="accent2">
                    <a:lumMod val="75000"/>
                  </a:schemeClr>
                </a:solidFill>
              </a:rPr>
              <a:t>f</a:t>
            </a:r>
            <a:r>
              <a:rPr lang="en-US" i="1" baseline="-25000" dirty="0" err="1">
                <a:solidFill>
                  <a:schemeClr val="accent2">
                    <a:lumMod val="75000"/>
                  </a:schemeClr>
                </a:solidFill>
              </a:rPr>
              <a:t>L</a:t>
            </a:r>
            <a:r>
              <a:rPr lang="en-US" i="1" dirty="0">
                <a:solidFill>
                  <a:schemeClr val="accent2">
                    <a:lumMod val="75000"/>
                  </a:schemeClr>
                </a:solidFill>
              </a:rPr>
              <a:t>(</a:t>
            </a:r>
            <a:r>
              <a:rPr lang="en-US" i="1" dirty="0" err="1">
                <a:solidFill>
                  <a:schemeClr val="accent2">
                    <a:lumMod val="75000"/>
                  </a:schemeClr>
                </a:solidFill>
              </a:rPr>
              <a:t>x</a:t>
            </a:r>
            <a:r>
              <a:rPr lang="en-US" i="1" baseline="-25000" dirty="0" err="1">
                <a:solidFill>
                  <a:schemeClr val="accent2">
                    <a:lumMod val="75000"/>
                  </a:schemeClr>
                </a:solidFill>
              </a:rPr>
              <a:t>L</a:t>
            </a:r>
            <a:r>
              <a:rPr lang="en-US" i="1" dirty="0">
                <a:solidFill>
                  <a:schemeClr val="accent2">
                    <a:lumMod val="75000"/>
                  </a:schemeClr>
                </a:solidFill>
              </a:rPr>
              <a:t>) </a:t>
            </a:r>
            <a:r>
              <a:rPr lang="en-US" dirty="0">
                <a:solidFill>
                  <a:schemeClr val="accent2">
                    <a:lumMod val="75000"/>
                  </a:schemeClr>
                </a:solidFill>
              </a:rPr>
              <a:t>∪</a:t>
            </a:r>
            <a:r>
              <a:rPr lang="en-US" i="1" dirty="0">
                <a:solidFill>
                  <a:schemeClr val="accent2">
                    <a:lumMod val="75000"/>
                  </a:schemeClr>
                </a:solidFill>
              </a:rPr>
              <a:t> </a:t>
            </a:r>
            <a:r>
              <a:rPr lang="en-US" i="1" dirty="0" err="1" smtClean="0">
                <a:solidFill>
                  <a:schemeClr val="accent2">
                    <a:lumMod val="75000"/>
                  </a:schemeClr>
                </a:solidFill>
              </a:rPr>
              <a:t>f</a:t>
            </a:r>
            <a:r>
              <a:rPr lang="en-US" i="1" baseline="-25000" dirty="0" err="1" smtClean="0">
                <a:solidFill>
                  <a:schemeClr val="accent2">
                    <a:lumMod val="75000"/>
                  </a:schemeClr>
                </a:solidFill>
              </a:rPr>
              <a:t>U</a:t>
            </a:r>
            <a:r>
              <a:rPr lang="en-US" i="1" dirty="0" smtClean="0">
                <a:solidFill>
                  <a:schemeClr val="accent2">
                    <a:lumMod val="75000"/>
                  </a:schemeClr>
                </a:solidFill>
              </a:rPr>
              <a:t>(</a:t>
            </a:r>
            <a:r>
              <a:rPr lang="en-US" i="1" dirty="0" err="1" smtClean="0">
                <a:solidFill>
                  <a:schemeClr val="accent2">
                    <a:lumMod val="75000"/>
                  </a:schemeClr>
                </a:solidFill>
              </a:rPr>
              <a:t>x</a:t>
            </a:r>
            <a:r>
              <a:rPr lang="en-US" i="1" baseline="-25000" dirty="0" err="1" smtClean="0">
                <a:solidFill>
                  <a:schemeClr val="accent2">
                    <a:lumMod val="75000"/>
                  </a:schemeClr>
                </a:solidFill>
              </a:rPr>
              <a:t>U</a:t>
            </a:r>
            <a:r>
              <a:rPr lang="en-US" i="1" dirty="0" smtClean="0">
                <a:solidFill>
                  <a:schemeClr val="accent2">
                    <a:lumMod val="75000"/>
                  </a:schemeClr>
                </a:solidFill>
              </a:rPr>
              <a:t> )</a:t>
            </a:r>
            <a:endParaRPr lang="en-US" i="1" dirty="0">
              <a:solidFill>
                <a:schemeClr val="accent2">
                  <a:lumMod val="75000"/>
                </a:schemeClr>
              </a:solidFill>
            </a:endParaRPr>
          </a:p>
          <a:p>
            <a:pPr marL="0" indent="0">
              <a:buNone/>
            </a:pPr>
            <a:endParaRPr lang="en-US" i="1" dirty="0" smtClean="0"/>
          </a:p>
          <a:p>
            <a:pPr marL="0" indent="0">
              <a:buNone/>
            </a:pPr>
            <a:endParaRPr lang="en-US" i="1" dirty="0" smtClean="0"/>
          </a:p>
          <a:p>
            <a:pPr marL="0" indent="0">
              <a:buNone/>
            </a:pPr>
            <a:endParaRPr lang="en-US" i="1" dirty="0"/>
          </a:p>
          <a:p>
            <a:pPr marL="0" indent="0">
              <a:buNone/>
            </a:pPr>
            <a:endParaRPr lang="en-US" i="1" dirty="0" smtClean="0"/>
          </a:p>
          <a:p>
            <a:pPr marL="0" indent="0">
              <a:buNone/>
            </a:pPr>
            <a:endParaRPr lang="en-US" i="1" dirty="0"/>
          </a:p>
          <a:p>
            <a:pPr marL="0" indent="0">
              <a:buNone/>
            </a:pPr>
            <a:endParaRPr lang="en-US" i="1" dirty="0" smtClean="0"/>
          </a:p>
          <a:p>
            <a:pPr marL="0" indent="0">
              <a:buNone/>
            </a:pPr>
            <a:endParaRPr lang="en-US" dirty="0"/>
          </a:p>
        </p:txBody>
      </p:sp>
    </p:spTree>
    <p:extLst>
      <p:ext uri="{BB962C8B-B14F-4D97-AF65-F5344CB8AC3E}">
        <p14:creationId xmlns:p14="http://schemas.microsoft.com/office/powerpoint/2010/main" val="35356724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9400" y="681037"/>
            <a:ext cx="11112500" cy="6176963"/>
          </a:xfrm>
        </p:spPr>
        <p:txBody>
          <a:bodyPr/>
          <a:lstStyle/>
          <a:p>
            <a:r>
              <a:rPr lang="en-US" dirty="0" smtClean="0">
                <a:solidFill>
                  <a:schemeClr val="accent2">
                    <a:lumMod val="75000"/>
                  </a:schemeClr>
                </a:solidFill>
              </a:rPr>
              <a:t>The </a:t>
            </a:r>
            <a:r>
              <a:rPr lang="en-US" dirty="0">
                <a:solidFill>
                  <a:schemeClr val="accent2">
                    <a:lumMod val="75000"/>
                  </a:schemeClr>
                </a:solidFill>
              </a:rPr>
              <a:t>input image X is equalized over the entire dynamic range (X</a:t>
            </a:r>
            <a:r>
              <a:rPr lang="en-US" baseline="-25000" dirty="0">
                <a:solidFill>
                  <a:schemeClr val="accent2">
                    <a:lumMod val="75000"/>
                  </a:schemeClr>
                </a:solidFill>
              </a:rPr>
              <a:t>0</a:t>
            </a:r>
            <a:r>
              <a:rPr lang="en-US" dirty="0">
                <a:solidFill>
                  <a:schemeClr val="accent2">
                    <a:lumMod val="75000"/>
                  </a:schemeClr>
                </a:solidFill>
              </a:rPr>
              <a:t>, X </a:t>
            </a:r>
            <a:r>
              <a:rPr lang="en-US" baseline="-25000" dirty="0">
                <a:solidFill>
                  <a:schemeClr val="accent2">
                    <a:lumMod val="75000"/>
                  </a:schemeClr>
                </a:solidFill>
              </a:rPr>
              <a:t>L-1</a:t>
            </a:r>
            <a:r>
              <a:rPr lang="en-US" dirty="0">
                <a:solidFill>
                  <a:schemeClr val="accent2">
                    <a:lumMod val="75000"/>
                  </a:schemeClr>
                </a:solidFill>
              </a:rPr>
              <a:t>) with the constraint that the sample less than the input mean are mapped to (X</a:t>
            </a:r>
            <a:r>
              <a:rPr lang="en-US" baseline="-25000" dirty="0">
                <a:solidFill>
                  <a:schemeClr val="accent2">
                    <a:lumMod val="75000"/>
                  </a:schemeClr>
                </a:solidFill>
              </a:rPr>
              <a:t>0</a:t>
            </a:r>
            <a:r>
              <a:rPr lang="en-US" dirty="0">
                <a:solidFill>
                  <a:schemeClr val="accent2">
                    <a:lumMod val="75000"/>
                  </a:schemeClr>
                </a:solidFill>
              </a:rPr>
              <a:t>, X </a:t>
            </a:r>
            <a:r>
              <a:rPr lang="en-US" baseline="-25000" dirty="0">
                <a:solidFill>
                  <a:schemeClr val="accent2">
                    <a:lumMod val="75000"/>
                  </a:schemeClr>
                </a:solidFill>
              </a:rPr>
              <a:t>m</a:t>
            </a:r>
            <a:r>
              <a:rPr lang="en-US" dirty="0">
                <a:solidFill>
                  <a:schemeClr val="accent2">
                    <a:lumMod val="75000"/>
                  </a:schemeClr>
                </a:solidFill>
              </a:rPr>
              <a:t>) and the samples greater than the mean are mapped to (X </a:t>
            </a:r>
            <a:r>
              <a:rPr lang="en-US" baseline="-25000" dirty="0">
                <a:solidFill>
                  <a:schemeClr val="accent2">
                    <a:lumMod val="75000"/>
                  </a:schemeClr>
                </a:solidFill>
              </a:rPr>
              <a:t>m+1</a:t>
            </a:r>
            <a:r>
              <a:rPr lang="en-US" dirty="0">
                <a:solidFill>
                  <a:schemeClr val="accent2">
                    <a:lumMod val="75000"/>
                  </a:schemeClr>
                </a:solidFill>
              </a:rPr>
              <a:t>, X </a:t>
            </a:r>
            <a:r>
              <a:rPr lang="en-US" baseline="-25000" dirty="0">
                <a:solidFill>
                  <a:schemeClr val="accent2">
                    <a:lumMod val="75000"/>
                  </a:schemeClr>
                </a:solidFill>
              </a:rPr>
              <a:t>L-1</a:t>
            </a:r>
            <a:r>
              <a:rPr lang="en-US" dirty="0">
                <a:solidFill>
                  <a:schemeClr val="accent2">
                    <a:lumMod val="75000"/>
                  </a:schemeClr>
                </a:solidFill>
              </a:rPr>
              <a:t>). </a:t>
            </a:r>
            <a:endParaRPr lang="en-US" dirty="0" smtClean="0">
              <a:solidFill>
                <a:schemeClr val="accent2">
                  <a:lumMod val="75000"/>
                </a:schemeClr>
              </a:solidFill>
            </a:endParaRPr>
          </a:p>
          <a:p>
            <a:pPr marL="0" indent="0">
              <a:buNone/>
            </a:pPr>
            <a:endParaRPr lang="en-US" dirty="0">
              <a:solidFill>
                <a:schemeClr val="accent2">
                  <a:lumMod val="75000"/>
                </a:schemeClr>
              </a:solidFill>
            </a:endParaRPr>
          </a:p>
          <a:p>
            <a:r>
              <a:rPr lang="en-US" dirty="0">
                <a:solidFill>
                  <a:schemeClr val="accent2">
                    <a:lumMod val="75000"/>
                  </a:schemeClr>
                </a:solidFill>
              </a:rPr>
              <a:t>The preservation of mean intensity of input image indicates the brightness preserving capability of an algorithm. The output mean of the BBHE is a function of the input mean brightness </a:t>
            </a:r>
            <a:r>
              <a:rPr lang="en-US" dirty="0" err="1">
                <a:solidFill>
                  <a:schemeClr val="accent2">
                    <a:lumMod val="75000"/>
                  </a:schemeClr>
                </a:solidFill>
              </a:rPr>
              <a:t>X</a:t>
            </a:r>
            <a:r>
              <a:rPr lang="en-US" baseline="-25000" dirty="0" err="1">
                <a:solidFill>
                  <a:schemeClr val="accent2">
                    <a:lumMod val="75000"/>
                  </a:schemeClr>
                </a:solidFill>
              </a:rPr>
              <a:t>m</a:t>
            </a:r>
            <a:r>
              <a:rPr lang="en-US" dirty="0">
                <a:solidFill>
                  <a:schemeClr val="accent2">
                    <a:lumMod val="75000"/>
                  </a:schemeClr>
                </a:solidFill>
              </a:rPr>
              <a:t>. </a:t>
            </a:r>
            <a:endParaRPr lang="en-US" dirty="0" smtClean="0">
              <a:solidFill>
                <a:schemeClr val="accent2">
                  <a:lumMod val="75000"/>
                </a:schemeClr>
              </a:solidFill>
            </a:endParaRPr>
          </a:p>
          <a:p>
            <a:pPr marL="0" indent="0">
              <a:buNone/>
            </a:pPr>
            <a:endParaRPr lang="en-US" dirty="0" smtClean="0">
              <a:solidFill>
                <a:schemeClr val="accent2">
                  <a:lumMod val="75000"/>
                </a:schemeClr>
              </a:solidFill>
            </a:endParaRPr>
          </a:p>
          <a:p>
            <a:r>
              <a:rPr lang="en-US" dirty="0">
                <a:solidFill>
                  <a:schemeClr val="accent2">
                    <a:lumMod val="75000"/>
                  </a:schemeClr>
                </a:solidFill>
              </a:rPr>
              <a:t>This fact clearly indicates that the BBHE preserves the brightness compared to the case of typical HE where output mean is always the middle gray level.</a:t>
            </a:r>
            <a:endParaRPr lang="en-US" dirty="0" smtClean="0">
              <a:solidFill>
                <a:schemeClr val="accent2">
                  <a:lumMod val="75000"/>
                </a:schemeClr>
              </a:solidFill>
            </a:endParaRPr>
          </a:p>
          <a:p>
            <a:endParaRPr lang="en-US" dirty="0"/>
          </a:p>
          <a:p>
            <a:endParaRPr lang="en-US" dirty="0"/>
          </a:p>
          <a:p>
            <a:endParaRPr lang="en-US" dirty="0"/>
          </a:p>
        </p:txBody>
      </p:sp>
    </p:spTree>
    <p:extLst>
      <p:ext uri="{BB962C8B-B14F-4D97-AF65-F5344CB8AC3E}">
        <p14:creationId xmlns:p14="http://schemas.microsoft.com/office/powerpoint/2010/main" val="3935262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12.png" descr="C:\Users\Ranjan\Pictures\Screenshots\Screenshot (362).png"/>
          <p:cNvPicPr/>
          <p:nvPr/>
        </p:nvPicPr>
        <p:blipFill>
          <a:blip r:embed="rId2"/>
          <a:srcRect/>
          <a:stretch>
            <a:fillRect/>
          </a:stretch>
        </p:blipFill>
        <p:spPr>
          <a:xfrm>
            <a:off x="1574800" y="647700"/>
            <a:ext cx="8813799" cy="5562600"/>
          </a:xfrm>
          <a:prstGeom prst="rect">
            <a:avLst/>
          </a:prstGeom>
          <a:ln/>
        </p:spPr>
      </p:pic>
    </p:spTree>
    <p:extLst>
      <p:ext uri="{BB962C8B-B14F-4D97-AF65-F5344CB8AC3E}">
        <p14:creationId xmlns:p14="http://schemas.microsoft.com/office/powerpoint/2010/main" val="16854079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19.png" descr="C:\Users\Ranjan\AppData\Local\Microsoft\Windows\INetCache\Content.Word\Screenshot (363).png"/>
          <p:cNvPicPr/>
          <p:nvPr/>
        </p:nvPicPr>
        <p:blipFill>
          <a:blip r:embed="rId2"/>
          <a:srcRect/>
          <a:stretch>
            <a:fillRect/>
          </a:stretch>
        </p:blipFill>
        <p:spPr>
          <a:xfrm>
            <a:off x="1130300" y="317500"/>
            <a:ext cx="9867900" cy="5816600"/>
          </a:xfrm>
          <a:prstGeom prst="rect">
            <a:avLst/>
          </a:prstGeom>
          <a:ln/>
        </p:spPr>
      </p:pic>
    </p:spTree>
    <p:extLst>
      <p:ext uri="{BB962C8B-B14F-4D97-AF65-F5344CB8AC3E}">
        <p14:creationId xmlns:p14="http://schemas.microsoft.com/office/powerpoint/2010/main" val="15214369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21.png"/>
          <p:cNvPicPr/>
          <p:nvPr/>
        </p:nvPicPr>
        <p:blipFill>
          <a:blip r:embed="rId2"/>
          <a:srcRect/>
          <a:stretch>
            <a:fillRect/>
          </a:stretch>
        </p:blipFill>
        <p:spPr>
          <a:xfrm>
            <a:off x="533400" y="558800"/>
            <a:ext cx="10693400" cy="5689600"/>
          </a:xfrm>
          <a:prstGeom prst="rect">
            <a:avLst/>
          </a:prstGeom>
          <a:ln/>
        </p:spPr>
      </p:pic>
    </p:spTree>
    <p:extLst>
      <p:ext uri="{BB962C8B-B14F-4D97-AF65-F5344CB8AC3E}">
        <p14:creationId xmlns:p14="http://schemas.microsoft.com/office/powerpoint/2010/main" val="16709102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18.png"/>
          <p:cNvPicPr/>
          <p:nvPr/>
        </p:nvPicPr>
        <p:blipFill>
          <a:blip r:embed="rId2"/>
          <a:srcRect/>
          <a:stretch>
            <a:fillRect/>
          </a:stretch>
        </p:blipFill>
        <p:spPr>
          <a:xfrm>
            <a:off x="927100" y="406400"/>
            <a:ext cx="10185400" cy="6032499"/>
          </a:xfrm>
          <a:prstGeom prst="rect">
            <a:avLst/>
          </a:prstGeom>
          <a:ln/>
        </p:spPr>
      </p:pic>
    </p:spTree>
    <p:extLst>
      <p:ext uri="{BB962C8B-B14F-4D97-AF65-F5344CB8AC3E}">
        <p14:creationId xmlns:p14="http://schemas.microsoft.com/office/powerpoint/2010/main" val="1275916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057400" y="1295400"/>
            <a:ext cx="7810500" cy="3416320"/>
          </a:xfrm>
          <a:prstGeom prst="rect">
            <a:avLst/>
          </a:prstGeom>
          <a:noFill/>
        </p:spPr>
        <p:txBody>
          <a:bodyPr wrap="square" rtlCol="0">
            <a:spAutoFit/>
          </a:bodyPr>
          <a:lstStyle/>
          <a:p>
            <a:pPr algn="ctr"/>
            <a:r>
              <a:rPr lang="en-US" sz="5400" b="1" dirty="0" smtClean="0">
                <a:solidFill>
                  <a:schemeClr val="accent6">
                    <a:lumMod val="75000"/>
                  </a:schemeClr>
                </a:solidFill>
                <a:latin typeface="High Tower Text" panose="02040502050506030303" pitchFamily="18" charset="0"/>
              </a:rPr>
              <a:t>IMAGE ENHANCEMENT USING IMAGE PROCESSING</a:t>
            </a:r>
            <a:endParaRPr lang="en-US" sz="5400" b="1" dirty="0">
              <a:solidFill>
                <a:schemeClr val="accent6">
                  <a:lumMod val="75000"/>
                </a:schemeClr>
              </a:solidFill>
              <a:latin typeface="High Tower Text" panose="02040502050506030303" pitchFamily="18" charset="0"/>
            </a:endParaRPr>
          </a:p>
        </p:txBody>
      </p:sp>
    </p:spTree>
    <p:extLst>
      <p:ext uri="{BB962C8B-B14F-4D97-AF65-F5344CB8AC3E}">
        <p14:creationId xmlns:p14="http://schemas.microsoft.com/office/powerpoint/2010/main" val="22563868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20.png"/>
          <p:cNvPicPr/>
          <p:nvPr/>
        </p:nvPicPr>
        <p:blipFill>
          <a:blip r:embed="rId2"/>
          <a:srcRect/>
          <a:stretch>
            <a:fillRect/>
          </a:stretch>
        </p:blipFill>
        <p:spPr>
          <a:xfrm>
            <a:off x="876300" y="393700"/>
            <a:ext cx="9982200" cy="5486400"/>
          </a:xfrm>
          <a:prstGeom prst="rect">
            <a:avLst/>
          </a:prstGeom>
          <a:ln/>
        </p:spPr>
      </p:pic>
    </p:spTree>
    <p:extLst>
      <p:ext uri="{BB962C8B-B14F-4D97-AF65-F5344CB8AC3E}">
        <p14:creationId xmlns:p14="http://schemas.microsoft.com/office/powerpoint/2010/main" val="17495622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23.png"/>
          <p:cNvPicPr/>
          <p:nvPr/>
        </p:nvPicPr>
        <p:blipFill>
          <a:blip r:embed="rId2"/>
          <a:srcRect/>
          <a:stretch>
            <a:fillRect/>
          </a:stretch>
        </p:blipFill>
        <p:spPr>
          <a:xfrm>
            <a:off x="1003300" y="495300"/>
            <a:ext cx="9575800" cy="5359400"/>
          </a:xfrm>
          <a:prstGeom prst="rect">
            <a:avLst/>
          </a:prstGeom>
          <a:ln/>
        </p:spPr>
      </p:pic>
    </p:spTree>
    <p:extLst>
      <p:ext uri="{BB962C8B-B14F-4D97-AF65-F5344CB8AC3E}">
        <p14:creationId xmlns:p14="http://schemas.microsoft.com/office/powerpoint/2010/main" val="14738576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22.png"/>
          <p:cNvPicPr/>
          <p:nvPr/>
        </p:nvPicPr>
        <p:blipFill>
          <a:blip r:embed="rId2"/>
          <a:srcRect/>
          <a:stretch>
            <a:fillRect/>
          </a:stretch>
        </p:blipFill>
        <p:spPr>
          <a:xfrm>
            <a:off x="1041400" y="393700"/>
            <a:ext cx="9245599" cy="5676899"/>
          </a:xfrm>
          <a:prstGeom prst="rect">
            <a:avLst/>
          </a:prstGeom>
          <a:ln/>
        </p:spPr>
      </p:pic>
    </p:spTree>
    <p:extLst>
      <p:ext uri="{BB962C8B-B14F-4D97-AF65-F5344CB8AC3E}">
        <p14:creationId xmlns:p14="http://schemas.microsoft.com/office/powerpoint/2010/main" val="23078976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chemeClr val="accent6">
                    <a:lumMod val="75000"/>
                  </a:schemeClr>
                </a:solidFill>
                <a:latin typeface="High Tower Text" panose="02040502050506030303" pitchFamily="18" charset="0"/>
              </a:rPr>
              <a:t>RETINEX  METHOD</a:t>
            </a:r>
            <a:endParaRPr lang="en-US" b="1" dirty="0">
              <a:solidFill>
                <a:schemeClr val="accent6">
                  <a:lumMod val="75000"/>
                </a:schemeClr>
              </a:solidFill>
              <a:latin typeface="High Tower Text" panose="02040502050506030303" pitchFamily="18" charset="0"/>
            </a:endParaRPr>
          </a:p>
        </p:txBody>
      </p:sp>
    </p:spTree>
    <p:extLst>
      <p:ext uri="{BB962C8B-B14F-4D97-AF65-F5344CB8AC3E}">
        <p14:creationId xmlns:p14="http://schemas.microsoft.com/office/powerpoint/2010/main" val="30022980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4500" y="152400"/>
            <a:ext cx="10909300" cy="6024563"/>
          </a:xfrm>
        </p:spPr>
        <p:txBody>
          <a:bodyPr/>
          <a:lstStyle/>
          <a:p>
            <a:r>
              <a:rPr lang="en-US" dirty="0" err="1" smtClean="0">
                <a:solidFill>
                  <a:schemeClr val="accent2">
                    <a:lumMod val="75000"/>
                  </a:schemeClr>
                </a:solidFill>
              </a:rPr>
              <a:t>Retinex</a:t>
            </a:r>
            <a:r>
              <a:rPr lang="en-US" dirty="0" smtClean="0">
                <a:solidFill>
                  <a:schemeClr val="accent2">
                    <a:lumMod val="75000"/>
                  </a:schemeClr>
                </a:solidFill>
              </a:rPr>
              <a:t> algorithm is actually an image enhancement algorithm based on illumination compensation method. </a:t>
            </a:r>
          </a:p>
          <a:p>
            <a:endParaRPr lang="en-US" dirty="0" smtClean="0">
              <a:solidFill>
                <a:schemeClr val="accent2">
                  <a:lumMod val="75000"/>
                </a:schemeClr>
              </a:solidFill>
            </a:endParaRPr>
          </a:p>
          <a:p>
            <a:r>
              <a:rPr lang="en-US" dirty="0" smtClean="0">
                <a:solidFill>
                  <a:schemeClr val="accent2">
                    <a:lumMod val="75000"/>
                  </a:schemeClr>
                </a:solidFill>
              </a:rPr>
              <a:t>It explains the phenomena of </a:t>
            </a:r>
            <a:r>
              <a:rPr lang="en-US" dirty="0" err="1" smtClean="0">
                <a:solidFill>
                  <a:schemeClr val="accent2">
                    <a:lumMod val="75000"/>
                  </a:schemeClr>
                </a:solidFill>
              </a:rPr>
              <a:t>colour</a:t>
            </a:r>
            <a:r>
              <a:rPr lang="en-US" dirty="0" smtClean="0">
                <a:solidFill>
                  <a:schemeClr val="accent2">
                    <a:lumMod val="75000"/>
                  </a:schemeClr>
                </a:solidFill>
              </a:rPr>
              <a:t> constancy and contrast in which it is consider that perceived   colors of objects are largely independent of the chromaticity of the light incident upon them.  </a:t>
            </a:r>
          </a:p>
          <a:p>
            <a:endParaRPr lang="en-US" dirty="0" smtClean="0">
              <a:solidFill>
                <a:schemeClr val="accent2">
                  <a:lumMod val="75000"/>
                </a:schemeClr>
              </a:solidFill>
            </a:endParaRPr>
          </a:p>
          <a:p>
            <a:r>
              <a:rPr lang="en-US" dirty="0" smtClean="0">
                <a:solidFill>
                  <a:schemeClr val="accent2">
                    <a:lumMod val="75000"/>
                  </a:schemeClr>
                </a:solidFill>
              </a:rPr>
              <a:t>These color constancy algorithms modify the RGB values at each pixel to give an estimate of the color sensation. Hence </a:t>
            </a:r>
            <a:r>
              <a:rPr lang="en-US" dirty="0" err="1" smtClean="0">
                <a:solidFill>
                  <a:schemeClr val="accent2">
                    <a:lumMod val="75000"/>
                  </a:schemeClr>
                </a:solidFill>
              </a:rPr>
              <a:t>Retinex</a:t>
            </a:r>
            <a:r>
              <a:rPr lang="en-US" dirty="0" smtClean="0">
                <a:solidFill>
                  <a:schemeClr val="accent2">
                    <a:lumMod val="75000"/>
                  </a:schemeClr>
                </a:solidFill>
              </a:rPr>
              <a:t> improves visual  rendering of an image when lighting conditions are not good.</a:t>
            </a:r>
            <a:endParaRPr lang="en-US" dirty="0">
              <a:solidFill>
                <a:schemeClr val="accent2">
                  <a:lumMod val="75000"/>
                </a:schemeClr>
              </a:solidFill>
            </a:endParaRPr>
          </a:p>
        </p:txBody>
      </p:sp>
    </p:spTree>
    <p:extLst>
      <p:ext uri="{BB962C8B-B14F-4D97-AF65-F5344CB8AC3E}">
        <p14:creationId xmlns:p14="http://schemas.microsoft.com/office/powerpoint/2010/main" val="17946268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1624"/>
            <a:ext cx="11480800" cy="6353175"/>
          </a:xfrm>
        </p:spPr>
        <p:txBody>
          <a:bodyPr/>
          <a:lstStyle/>
          <a:p>
            <a:r>
              <a:rPr lang="en-US" dirty="0">
                <a:solidFill>
                  <a:schemeClr val="accent2">
                    <a:lumMod val="75000"/>
                  </a:schemeClr>
                </a:solidFill>
              </a:rPr>
              <a:t>Besides digital photography, this algorithm is used to make the information in astronomical photos visible and detect, in medicine, poorly visible structures in X-rays or scanners. </a:t>
            </a:r>
          </a:p>
          <a:p>
            <a:r>
              <a:rPr lang="en-US" dirty="0">
                <a:solidFill>
                  <a:schemeClr val="accent2">
                    <a:lumMod val="75000"/>
                  </a:schemeClr>
                </a:solidFill>
              </a:rPr>
              <a:t>I</a:t>
            </a:r>
            <a:r>
              <a:rPr lang="en-US" dirty="0" smtClean="0">
                <a:solidFill>
                  <a:schemeClr val="accent2">
                    <a:lumMod val="75000"/>
                  </a:schemeClr>
                </a:solidFill>
              </a:rPr>
              <a:t>t </a:t>
            </a:r>
            <a:r>
              <a:rPr lang="en-US" dirty="0">
                <a:solidFill>
                  <a:schemeClr val="accent2">
                    <a:lumMod val="75000"/>
                  </a:schemeClr>
                </a:solidFill>
              </a:rPr>
              <a:t>helps to achieve many </a:t>
            </a:r>
            <a:r>
              <a:rPr lang="en-US" dirty="0" smtClean="0">
                <a:solidFill>
                  <a:schemeClr val="accent2">
                    <a:lumMod val="75000"/>
                  </a:schemeClr>
                </a:solidFill>
              </a:rPr>
              <a:t> </a:t>
            </a:r>
            <a:r>
              <a:rPr lang="en-US" dirty="0">
                <a:solidFill>
                  <a:schemeClr val="accent2">
                    <a:lumMod val="75000"/>
                  </a:schemeClr>
                </a:solidFill>
              </a:rPr>
              <a:t>features such as sharpening, color constancy processing and dynamic range compression</a:t>
            </a:r>
          </a:p>
        </p:txBody>
      </p:sp>
    </p:spTree>
    <p:extLst>
      <p:ext uri="{BB962C8B-B14F-4D97-AF65-F5344CB8AC3E}">
        <p14:creationId xmlns:p14="http://schemas.microsoft.com/office/powerpoint/2010/main" val="25599865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smtClean="0">
                <a:solidFill>
                  <a:schemeClr val="accent6">
                    <a:lumMod val="75000"/>
                  </a:schemeClr>
                </a:solidFill>
                <a:latin typeface="High Tower Text" panose="02040502050506030303" pitchFamily="18" charset="0"/>
              </a:rPr>
              <a:t>RETINEX IMAGE ENHANCEMENT ALGORITHM</a:t>
            </a:r>
            <a:endParaRPr lang="en-US" b="1" dirty="0">
              <a:solidFill>
                <a:schemeClr val="accent6">
                  <a:lumMod val="75000"/>
                </a:schemeClr>
              </a:solidFill>
              <a:latin typeface="High Tower Text" panose="02040502050506030303" pitchFamily="18" charset="0"/>
            </a:endParaRPr>
          </a:p>
        </p:txBody>
      </p:sp>
    </p:spTree>
    <p:extLst>
      <p:ext uri="{BB962C8B-B14F-4D97-AF65-F5344CB8AC3E}">
        <p14:creationId xmlns:p14="http://schemas.microsoft.com/office/powerpoint/2010/main" val="41102737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79400"/>
            <a:ext cx="11899900" cy="6756400"/>
          </a:xfrm>
        </p:spPr>
        <p:txBody>
          <a:bodyPr/>
          <a:lstStyle/>
          <a:p>
            <a:r>
              <a:rPr lang="en-US" dirty="0">
                <a:solidFill>
                  <a:schemeClr val="accent2">
                    <a:lumMod val="75000"/>
                  </a:schemeClr>
                </a:solidFill>
              </a:rPr>
              <a:t>The </a:t>
            </a:r>
            <a:r>
              <a:rPr lang="en-US" dirty="0" err="1">
                <a:solidFill>
                  <a:schemeClr val="accent2">
                    <a:lumMod val="75000"/>
                  </a:schemeClr>
                </a:solidFill>
              </a:rPr>
              <a:t>Retinex</a:t>
            </a:r>
            <a:r>
              <a:rPr lang="en-US" dirty="0">
                <a:solidFill>
                  <a:schemeClr val="accent2">
                    <a:lumMod val="75000"/>
                  </a:schemeClr>
                </a:solidFill>
              </a:rPr>
              <a:t> Image Enhancement Algorithm is an automatic image enhancement method that enhances a digital image in terms of dynamic range compression, color independence from the spectral distribution of the scene illuminant, and color/ lightness rendition</a:t>
            </a:r>
            <a:r>
              <a:rPr lang="en-US" dirty="0" smtClean="0">
                <a:solidFill>
                  <a:schemeClr val="accent2">
                    <a:lumMod val="75000"/>
                  </a:schemeClr>
                </a:solidFill>
              </a:rPr>
              <a:t>.</a:t>
            </a:r>
          </a:p>
          <a:p>
            <a:r>
              <a:rPr lang="en-US" dirty="0">
                <a:solidFill>
                  <a:schemeClr val="accent2">
                    <a:lumMod val="75000"/>
                  </a:schemeClr>
                </a:solidFill>
              </a:rPr>
              <a:t>The digital image enhanced by the </a:t>
            </a:r>
            <a:r>
              <a:rPr lang="en-US" dirty="0" err="1">
                <a:solidFill>
                  <a:schemeClr val="accent2">
                    <a:lumMod val="75000"/>
                  </a:schemeClr>
                </a:solidFill>
              </a:rPr>
              <a:t>Retinex</a:t>
            </a:r>
            <a:r>
              <a:rPr lang="en-US" dirty="0">
                <a:solidFill>
                  <a:schemeClr val="accent2">
                    <a:lumMod val="75000"/>
                  </a:schemeClr>
                </a:solidFill>
              </a:rPr>
              <a:t> Image Enhancement Algorithm is much closer to the scene perceived by the human visual system, under all kinds and levels of lighting variations, than the digital image enhanced by any other method</a:t>
            </a:r>
            <a:r>
              <a:rPr lang="en-US" dirty="0" smtClean="0">
                <a:solidFill>
                  <a:schemeClr val="accent2">
                    <a:lumMod val="75000"/>
                  </a:schemeClr>
                </a:solidFill>
              </a:rPr>
              <a:t>.</a:t>
            </a:r>
          </a:p>
          <a:p>
            <a:endParaRPr lang="en-US" dirty="0" smtClean="0">
              <a:solidFill>
                <a:schemeClr val="accent2">
                  <a:lumMod val="75000"/>
                </a:schemeClr>
              </a:solidFill>
            </a:endParaRPr>
          </a:p>
          <a:p>
            <a:r>
              <a:rPr lang="en-US" dirty="0" smtClean="0">
                <a:solidFill>
                  <a:schemeClr val="accent2">
                    <a:lumMod val="75000"/>
                  </a:schemeClr>
                </a:solidFill>
              </a:rPr>
              <a:t>Captured 2D image can be </a:t>
            </a:r>
            <a:r>
              <a:rPr lang="en-US" dirty="0" err="1" smtClean="0">
                <a:solidFill>
                  <a:schemeClr val="accent2">
                    <a:lumMod val="75000"/>
                  </a:schemeClr>
                </a:solidFill>
              </a:rPr>
              <a:t>decomposED</a:t>
            </a:r>
            <a:r>
              <a:rPr lang="en-US" dirty="0" smtClean="0">
                <a:solidFill>
                  <a:schemeClr val="accent2">
                    <a:lumMod val="75000"/>
                  </a:schemeClr>
                </a:solidFill>
              </a:rPr>
              <a:t> into two sub images-one depends on their reflectance properties of the surface of the imaged object while other depends on the illumination conditions</a:t>
            </a:r>
          </a:p>
          <a:p>
            <a:endParaRPr lang="en-US" dirty="0"/>
          </a:p>
        </p:txBody>
      </p:sp>
    </p:spTree>
    <p:extLst>
      <p:ext uri="{BB962C8B-B14F-4D97-AF65-F5344CB8AC3E}">
        <p14:creationId xmlns:p14="http://schemas.microsoft.com/office/powerpoint/2010/main" val="4694863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01600"/>
            <a:ext cx="10972800" cy="6075363"/>
          </a:xfrm>
        </p:spPr>
        <p:txBody>
          <a:bodyPr/>
          <a:lstStyle/>
          <a:p>
            <a:endParaRPr lang="en-US" dirty="0" smtClean="0">
              <a:solidFill>
                <a:schemeClr val="accent2">
                  <a:lumMod val="75000"/>
                </a:schemeClr>
              </a:solidFill>
            </a:endParaRPr>
          </a:p>
          <a:p>
            <a:endParaRPr lang="en-US" dirty="0" smtClean="0">
              <a:solidFill>
                <a:schemeClr val="accent2">
                  <a:lumMod val="75000"/>
                </a:schemeClr>
              </a:solidFill>
            </a:endParaRPr>
          </a:p>
          <a:p>
            <a:endParaRPr lang="en-US" dirty="0" smtClean="0">
              <a:solidFill>
                <a:schemeClr val="accent2">
                  <a:lumMod val="75000"/>
                </a:schemeClr>
              </a:solidFill>
            </a:endParaRPr>
          </a:p>
          <a:p>
            <a:r>
              <a:rPr lang="en-US" dirty="0" smtClean="0">
                <a:solidFill>
                  <a:schemeClr val="accent2">
                    <a:lumMod val="75000"/>
                  </a:schemeClr>
                </a:solidFill>
              </a:rPr>
              <a:t>The </a:t>
            </a:r>
            <a:r>
              <a:rPr lang="en-US" dirty="0">
                <a:solidFill>
                  <a:schemeClr val="accent2">
                    <a:lumMod val="75000"/>
                  </a:schemeClr>
                </a:solidFill>
              </a:rPr>
              <a:t>enhanced image is obtained by combining the reflectance and the adjusted illumination. The naturalness of enhanced images can be preserved while details enhanced</a:t>
            </a:r>
            <a:r>
              <a:rPr lang="en-US" dirty="0" smtClean="0">
                <a:solidFill>
                  <a:schemeClr val="accent2">
                    <a:lumMod val="75000"/>
                  </a:schemeClr>
                </a:solidFill>
              </a:rPr>
              <a:t>.</a:t>
            </a:r>
          </a:p>
          <a:p>
            <a:endParaRPr lang="en-US" dirty="0">
              <a:solidFill>
                <a:schemeClr val="accent2">
                  <a:lumMod val="75000"/>
                </a:schemeClr>
              </a:solidFill>
            </a:endParaRPr>
          </a:p>
          <a:p>
            <a:r>
              <a:rPr lang="en-US" dirty="0">
                <a:solidFill>
                  <a:schemeClr val="accent2">
                    <a:lumMod val="75000"/>
                  </a:schemeClr>
                </a:solidFill>
              </a:rPr>
              <a:t>T</a:t>
            </a:r>
            <a:r>
              <a:rPr lang="en-US" dirty="0" smtClean="0">
                <a:solidFill>
                  <a:schemeClr val="accent2">
                    <a:lumMod val="75000"/>
                  </a:schemeClr>
                </a:solidFill>
              </a:rPr>
              <a:t>his </a:t>
            </a:r>
            <a:r>
              <a:rPr lang="en-US" dirty="0">
                <a:solidFill>
                  <a:schemeClr val="accent2">
                    <a:lumMod val="75000"/>
                  </a:schemeClr>
                </a:solidFill>
              </a:rPr>
              <a:t>method has good clarity on naturalness preservation and detail enhancement due to the illumination adjustment and precise computed reflectance.</a:t>
            </a:r>
          </a:p>
        </p:txBody>
      </p:sp>
    </p:spTree>
    <p:extLst>
      <p:ext uri="{BB962C8B-B14F-4D97-AF65-F5344CB8AC3E}">
        <p14:creationId xmlns:p14="http://schemas.microsoft.com/office/powerpoint/2010/main" val="27642456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7000"/>
            <a:ext cx="10896600" cy="6049963"/>
          </a:xfrm>
        </p:spPr>
        <p:txBody>
          <a:bodyPr/>
          <a:lstStyle/>
          <a:p>
            <a:r>
              <a:rPr lang="en-US" dirty="0">
                <a:solidFill>
                  <a:schemeClr val="accent2">
                    <a:lumMod val="75000"/>
                  </a:schemeClr>
                </a:solidFill>
              </a:rPr>
              <a:t>The </a:t>
            </a:r>
            <a:r>
              <a:rPr lang="en-US" dirty="0" err="1">
                <a:solidFill>
                  <a:schemeClr val="accent2">
                    <a:lumMod val="75000"/>
                  </a:schemeClr>
                </a:solidFill>
              </a:rPr>
              <a:t>Retinex</a:t>
            </a:r>
            <a:r>
              <a:rPr lang="en-US" dirty="0">
                <a:solidFill>
                  <a:schemeClr val="accent2">
                    <a:lumMod val="75000"/>
                  </a:schemeClr>
                </a:solidFill>
              </a:rPr>
              <a:t> image enhancement algorithm is an image enhancement method that enhances an image with dynamic range compression. It also provides color constancy. It gives a computational human vision model. </a:t>
            </a:r>
            <a:endParaRPr lang="en-US" dirty="0" smtClean="0">
              <a:solidFill>
                <a:schemeClr val="accent2">
                  <a:lumMod val="75000"/>
                </a:schemeClr>
              </a:solidFill>
            </a:endParaRPr>
          </a:p>
          <a:p>
            <a:endParaRPr lang="en-US" dirty="0" smtClean="0">
              <a:solidFill>
                <a:schemeClr val="accent2">
                  <a:lumMod val="75000"/>
                </a:schemeClr>
              </a:solidFill>
            </a:endParaRPr>
          </a:p>
          <a:p>
            <a:endParaRPr lang="en-US" dirty="0">
              <a:solidFill>
                <a:schemeClr val="accent2">
                  <a:lumMod val="75000"/>
                </a:schemeClr>
              </a:solidFill>
            </a:endParaRPr>
          </a:p>
          <a:p>
            <a:pPr marL="0" indent="0">
              <a:buNone/>
            </a:pPr>
            <a:endParaRPr lang="en-US" dirty="0" smtClean="0">
              <a:solidFill>
                <a:schemeClr val="accent2">
                  <a:lumMod val="75000"/>
                </a:schemeClr>
              </a:solidFill>
            </a:endParaRPr>
          </a:p>
          <a:p>
            <a:r>
              <a:rPr lang="en-US" dirty="0" smtClean="0">
                <a:solidFill>
                  <a:schemeClr val="accent2">
                    <a:lumMod val="75000"/>
                  </a:schemeClr>
                </a:solidFill>
              </a:rPr>
              <a:t>It </a:t>
            </a:r>
            <a:r>
              <a:rPr lang="en-US" dirty="0">
                <a:solidFill>
                  <a:schemeClr val="accent2">
                    <a:lumMod val="75000"/>
                  </a:schemeClr>
                </a:solidFill>
              </a:rPr>
              <a:t>deals separates two </a:t>
            </a:r>
            <a:r>
              <a:rPr lang="en-US" dirty="0" smtClean="0">
                <a:solidFill>
                  <a:schemeClr val="accent2">
                    <a:lumMod val="75000"/>
                  </a:schemeClr>
                </a:solidFill>
              </a:rPr>
              <a:t>parameters-</a:t>
            </a:r>
          </a:p>
          <a:p>
            <a:pPr marL="0" indent="0">
              <a:buNone/>
            </a:pPr>
            <a:r>
              <a:rPr lang="en-US" dirty="0">
                <a:solidFill>
                  <a:schemeClr val="accent2">
                    <a:lumMod val="75000"/>
                  </a:schemeClr>
                </a:solidFill>
              </a:rPr>
              <a:t> </a:t>
            </a:r>
            <a:r>
              <a:rPr lang="en-US" dirty="0" smtClean="0">
                <a:solidFill>
                  <a:schemeClr val="accent2">
                    <a:lumMod val="75000"/>
                  </a:schemeClr>
                </a:solidFill>
              </a:rPr>
              <a:t>   At </a:t>
            </a:r>
            <a:r>
              <a:rPr lang="en-US" dirty="0">
                <a:solidFill>
                  <a:schemeClr val="accent2">
                    <a:lumMod val="75000"/>
                  </a:schemeClr>
                </a:solidFill>
              </a:rPr>
              <a:t>first the illumination information is estimated and then the </a:t>
            </a:r>
            <a:r>
              <a:rPr lang="en-US" dirty="0" smtClean="0">
                <a:solidFill>
                  <a:schemeClr val="accent2">
                    <a:lumMod val="75000"/>
                  </a:schemeClr>
                </a:solidFill>
              </a:rPr>
              <a:t>   reflectance </a:t>
            </a:r>
            <a:r>
              <a:rPr lang="en-US" dirty="0">
                <a:solidFill>
                  <a:schemeClr val="accent2">
                    <a:lumMod val="75000"/>
                  </a:schemeClr>
                </a:solidFill>
              </a:rPr>
              <a:t>is obtained from using division. It is based on the image </a:t>
            </a:r>
            <a:r>
              <a:rPr lang="en-US" dirty="0" smtClean="0">
                <a:solidFill>
                  <a:schemeClr val="accent2">
                    <a:lumMod val="75000"/>
                  </a:schemeClr>
                </a:solidFill>
              </a:rPr>
              <a:t>formation </a:t>
            </a:r>
            <a:r>
              <a:rPr lang="en-US" dirty="0">
                <a:solidFill>
                  <a:schemeClr val="accent2">
                    <a:lumMod val="75000"/>
                  </a:schemeClr>
                </a:solidFill>
              </a:rPr>
              <a:t>model which is given by I (x, y) = L(x, y) r(x, y)</a:t>
            </a:r>
          </a:p>
          <a:p>
            <a:pPr marL="0" indent="0">
              <a:buNone/>
            </a:pPr>
            <a:r>
              <a:rPr lang="en-US" dirty="0">
                <a:solidFill>
                  <a:schemeClr val="accent2">
                    <a:lumMod val="75000"/>
                  </a:schemeClr>
                </a:solidFill>
              </a:rPr>
              <a:t>Where I is the input image, L is illumination and r is reflectance</a:t>
            </a:r>
            <a:r>
              <a:rPr lang="en-US" dirty="0" smtClean="0">
                <a:solidFill>
                  <a:schemeClr val="accent2">
                    <a:lumMod val="75000"/>
                  </a:schemeClr>
                </a:solidFill>
              </a:rPr>
              <a:t>.</a:t>
            </a:r>
          </a:p>
          <a:p>
            <a:pPr marL="0" indent="0">
              <a:buNone/>
            </a:pPr>
            <a:endParaRPr lang="en-US" dirty="0"/>
          </a:p>
          <a:p>
            <a:endParaRPr lang="en-US" dirty="0"/>
          </a:p>
        </p:txBody>
      </p:sp>
      <p:pic>
        <p:nvPicPr>
          <p:cNvPr id="4" name="image02.png"/>
          <p:cNvPicPr/>
          <p:nvPr/>
        </p:nvPicPr>
        <p:blipFill>
          <a:blip r:embed="rId2"/>
          <a:srcRect/>
          <a:stretch>
            <a:fillRect/>
          </a:stretch>
        </p:blipFill>
        <p:spPr>
          <a:xfrm>
            <a:off x="2335212" y="1627981"/>
            <a:ext cx="6453188" cy="1737520"/>
          </a:xfrm>
          <a:prstGeom prst="rect">
            <a:avLst/>
          </a:prstGeom>
          <a:ln/>
        </p:spPr>
      </p:pic>
    </p:spTree>
    <p:extLst>
      <p:ext uri="{BB962C8B-B14F-4D97-AF65-F5344CB8AC3E}">
        <p14:creationId xmlns:p14="http://schemas.microsoft.com/office/powerpoint/2010/main" val="4293345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6">
                    <a:lumMod val="75000"/>
                  </a:schemeClr>
                </a:solidFill>
                <a:latin typeface="High Tower Text" panose="02040502050506030303" pitchFamily="18" charset="0"/>
              </a:rPr>
              <a:t>CONTENTS</a:t>
            </a:r>
            <a:endParaRPr lang="en-US" b="1" dirty="0">
              <a:solidFill>
                <a:schemeClr val="accent6">
                  <a:lumMod val="75000"/>
                </a:schemeClr>
              </a:solidFill>
              <a:latin typeface="High Tower Text" panose="02040502050506030303" pitchFamily="18" charset="0"/>
            </a:endParaRPr>
          </a:p>
        </p:txBody>
      </p:sp>
      <p:sp>
        <p:nvSpPr>
          <p:cNvPr id="3" name="Content Placeholder 2"/>
          <p:cNvSpPr>
            <a:spLocks noGrp="1"/>
          </p:cNvSpPr>
          <p:nvPr>
            <p:ph idx="1"/>
          </p:nvPr>
        </p:nvSpPr>
        <p:spPr/>
        <p:txBody>
          <a:bodyPr>
            <a:normAutofit lnSpcReduction="10000"/>
          </a:bodyPr>
          <a:lstStyle/>
          <a:p>
            <a:r>
              <a:rPr lang="en-US" b="1" dirty="0" smtClean="0">
                <a:solidFill>
                  <a:schemeClr val="accent2">
                    <a:lumMod val="75000"/>
                  </a:schemeClr>
                </a:solidFill>
              </a:rPr>
              <a:t>What is image enhancement?</a:t>
            </a:r>
          </a:p>
          <a:p>
            <a:r>
              <a:rPr lang="en-US" b="1" dirty="0" smtClean="0">
                <a:solidFill>
                  <a:schemeClr val="accent2">
                    <a:lumMod val="75000"/>
                  </a:schemeClr>
                </a:solidFill>
              </a:rPr>
              <a:t>Image enhancement techniques</a:t>
            </a:r>
          </a:p>
          <a:p>
            <a:r>
              <a:rPr lang="en-US" b="1" dirty="0" smtClean="0">
                <a:solidFill>
                  <a:schemeClr val="accent2">
                    <a:lumMod val="75000"/>
                  </a:schemeClr>
                </a:solidFill>
              </a:rPr>
              <a:t>Histogram Equalization</a:t>
            </a:r>
          </a:p>
          <a:p>
            <a:r>
              <a:rPr lang="en-US" b="1" dirty="0" smtClean="0">
                <a:solidFill>
                  <a:schemeClr val="accent2">
                    <a:lumMod val="75000"/>
                  </a:schemeClr>
                </a:solidFill>
              </a:rPr>
              <a:t>Bi-histogram equalization</a:t>
            </a:r>
          </a:p>
          <a:p>
            <a:r>
              <a:rPr lang="en-US" b="1" dirty="0" err="1" smtClean="0">
                <a:solidFill>
                  <a:schemeClr val="accent2">
                    <a:lumMod val="75000"/>
                  </a:schemeClr>
                </a:solidFill>
              </a:rPr>
              <a:t>Retinex</a:t>
            </a:r>
            <a:r>
              <a:rPr lang="en-US" b="1" dirty="0" smtClean="0">
                <a:solidFill>
                  <a:schemeClr val="accent2">
                    <a:lumMod val="75000"/>
                  </a:schemeClr>
                </a:solidFill>
              </a:rPr>
              <a:t> method</a:t>
            </a:r>
          </a:p>
          <a:p>
            <a:r>
              <a:rPr lang="en-US" b="1" dirty="0" err="1" smtClean="0">
                <a:solidFill>
                  <a:schemeClr val="accent2">
                    <a:lumMod val="75000"/>
                  </a:schemeClr>
                </a:solidFill>
              </a:rPr>
              <a:t>Retinex</a:t>
            </a:r>
            <a:r>
              <a:rPr lang="en-US" b="1" dirty="0" smtClean="0">
                <a:solidFill>
                  <a:schemeClr val="accent2">
                    <a:lumMod val="75000"/>
                  </a:schemeClr>
                </a:solidFill>
              </a:rPr>
              <a:t> image enhancement algorithm</a:t>
            </a:r>
          </a:p>
          <a:p>
            <a:r>
              <a:rPr lang="en-US" b="1" dirty="0" smtClean="0">
                <a:solidFill>
                  <a:schemeClr val="accent2">
                    <a:lumMod val="75000"/>
                  </a:schemeClr>
                </a:solidFill>
              </a:rPr>
              <a:t>Proposed System</a:t>
            </a:r>
          </a:p>
          <a:p>
            <a:r>
              <a:rPr lang="en-US" b="1" dirty="0" smtClean="0">
                <a:solidFill>
                  <a:schemeClr val="accent2">
                    <a:lumMod val="75000"/>
                  </a:schemeClr>
                </a:solidFill>
              </a:rPr>
              <a:t>Conclusion</a:t>
            </a:r>
          </a:p>
          <a:p>
            <a:r>
              <a:rPr lang="en-US" b="1" dirty="0" smtClean="0">
                <a:solidFill>
                  <a:schemeClr val="accent2">
                    <a:lumMod val="75000"/>
                  </a:schemeClr>
                </a:solidFill>
              </a:rPr>
              <a:t>References</a:t>
            </a:r>
          </a:p>
          <a:p>
            <a:endParaRPr lang="en-US" b="1" dirty="0">
              <a:solidFill>
                <a:schemeClr val="accent2">
                  <a:lumMod val="75000"/>
                </a:schemeClr>
              </a:solidFill>
            </a:endParaRPr>
          </a:p>
          <a:p>
            <a:endParaRPr lang="en-US" b="1" dirty="0" smtClean="0">
              <a:solidFill>
                <a:schemeClr val="accent2">
                  <a:lumMod val="75000"/>
                </a:schemeClr>
              </a:solidFill>
            </a:endParaRPr>
          </a:p>
          <a:p>
            <a:endParaRPr lang="en-US" b="1" dirty="0">
              <a:solidFill>
                <a:schemeClr val="accent2">
                  <a:lumMod val="75000"/>
                </a:schemeClr>
              </a:solidFill>
            </a:endParaRPr>
          </a:p>
          <a:p>
            <a:endParaRPr lang="en-US" b="1" dirty="0" smtClean="0">
              <a:solidFill>
                <a:schemeClr val="accent2">
                  <a:lumMod val="75000"/>
                </a:schemeClr>
              </a:solidFill>
            </a:endParaRPr>
          </a:p>
          <a:p>
            <a:pPr marL="0" indent="0">
              <a:buNone/>
            </a:pPr>
            <a:endParaRPr lang="en-US" b="1" dirty="0" smtClean="0">
              <a:solidFill>
                <a:schemeClr val="accent2">
                  <a:lumMod val="75000"/>
                </a:schemeClr>
              </a:solidFill>
            </a:endParaRPr>
          </a:p>
          <a:p>
            <a:endParaRPr lang="en-US" dirty="0" smtClean="0"/>
          </a:p>
          <a:p>
            <a:pPr marL="0" indent="0">
              <a:buNone/>
            </a:pPr>
            <a:endParaRPr lang="en-US" dirty="0"/>
          </a:p>
        </p:txBody>
      </p:sp>
    </p:spTree>
    <p:extLst>
      <p:ext uri="{BB962C8B-B14F-4D97-AF65-F5344CB8AC3E}">
        <p14:creationId xmlns:p14="http://schemas.microsoft.com/office/powerpoint/2010/main" val="15378488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27000"/>
            <a:ext cx="11201400" cy="6049963"/>
          </a:xfrm>
        </p:spPr>
        <p:txBody>
          <a:bodyPr/>
          <a:lstStyle/>
          <a:p>
            <a:r>
              <a:rPr lang="en-US" dirty="0">
                <a:solidFill>
                  <a:schemeClr val="accent2">
                    <a:lumMod val="75000"/>
                  </a:schemeClr>
                </a:solidFill>
              </a:rPr>
              <a:t>The image is first converted into the logarithmic domain in which multiplications and divisions are converted to additions and subtractions that makes the calculation simple</a:t>
            </a:r>
            <a:r>
              <a:rPr lang="en-US" dirty="0" smtClean="0">
                <a:solidFill>
                  <a:schemeClr val="accent2">
                    <a:lumMod val="75000"/>
                  </a:schemeClr>
                </a:solidFill>
              </a:rPr>
              <a:t>.</a:t>
            </a:r>
            <a:r>
              <a:rPr lang="en-US" dirty="0">
                <a:solidFill>
                  <a:schemeClr val="accent2">
                    <a:lumMod val="75000"/>
                  </a:schemeClr>
                </a:solidFill>
              </a:rPr>
              <a:t> </a:t>
            </a:r>
          </a:p>
          <a:p>
            <a:endParaRPr lang="en-US" dirty="0" smtClean="0">
              <a:solidFill>
                <a:schemeClr val="accent2">
                  <a:lumMod val="75000"/>
                </a:schemeClr>
              </a:solidFill>
            </a:endParaRPr>
          </a:p>
          <a:p>
            <a:endParaRPr lang="en-US" dirty="0">
              <a:solidFill>
                <a:schemeClr val="accent2">
                  <a:lumMod val="75000"/>
                </a:schemeClr>
              </a:solidFill>
            </a:endParaRPr>
          </a:p>
          <a:p>
            <a:r>
              <a:rPr lang="en-US" dirty="0" smtClean="0">
                <a:solidFill>
                  <a:schemeClr val="accent2">
                    <a:lumMod val="75000"/>
                  </a:schemeClr>
                </a:solidFill>
              </a:rPr>
              <a:t>The </a:t>
            </a:r>
            <a:r>
              <a:rPr lang="en-US" dirty="0">
                <a:solidFill>
                  <a:schemeClr val="accent2">
                    <a:lumMod val="75000"/>
                  </a:schemeClr>
                </a:solidFill>
              </a:rPr>
              <a:t>given </a:t>
            </a:r>
            <a:r>
              <a:rPr lang="en-US" dirty="0" err="1">
                <a:solidFill>
                  <a:schemeClr val="accent2">
                    <a:lumMod val="75000"/>
                  </a:schemeClr>
                </a:solidFill>
              </a:rPr>
              <a:t>centre</a:t>
            </a:r>
            <a:r>
              <a:rPr lang="en-US" dirty="0">
                <a:solidFill>
                  <a:schemeClr val="accent2">
                    <a:lumMod val="75000"/>
                  </a:schemeClr>
                </a:solidFill>
              </a:rPr>
              <a:t> pixel value is compared with the surrounding average pixel values to get the new pixel value. </a:t>
            </a:r>
          </a:p>
          <a:p>
            <a:endParaRPr lang="en-US" dirty="0" smtClean="0">
              <a:solidFill>
                <a:schemeClr val="accent2">
                  <a:lumMod val="75000"/>
                </a:schemeClr>
              </a:solidFill>
            </a:endParaRPr>
          </a:p>
          <a:p>
            <a:r>
              <a:rPr lang="en-US" dirty="0" smtClean="0">
                <a:solidFill>
                  <a:schemeClr val="accent2">
                    <a:lumMod val="75000"/>
                  </a:schemeClr>
                </a:solidFill>
              </a:rPr>
              <a:t>The </a:t>
            </a:r>
            <a:r>
              <a:rPr lang="en-US" dirty="0">
                <a:solidFill>
                  <a:schemeClr val="accent2">
                    <a:lumMod val="75000"/>
                  </a:schemeClr>
                </a:solidFill>
              </a:rPr>
              <a:t>input value of the center surround functions is obtained by its </a:t>
            </a:r>
            <a:r>
              <a:rPr lang="en-US" dirty="0" err="1">
                <a:solidFill>
                  <a:schemeClr val="accent2">
                    <a:lumMod val="75000"/>
                  </a:schemeClr>
                </a:solidFill>
              </a:rPr>
              <a:t>centre</a:t>
            </a:r>
            <a:r>
              <a:rPr lang="en-US" dirty="0">
                <a:solidFill>
                  <a:schemeClr val="accent2">
                    <a:lumMod val="75000"/>
                  </a:schemeClr>
                </a:solidFill>
              </a:rPr>
              <a:t> input value and its neighborhood. An array of photoreceptor responses is there for each image location. This is given as input to the </a:t>
            </a:r>
            <a:r>
              <a:rPr lang="en-US" dirty="0" err="1">
                <a:solidFill>
                  <a:schemeClr val="accent2">
                    <a:lumMod val="75000"/>
                  </a:schemeClr>
                </a:solidFill>
              </a:rPr>
              <a:t>retinex</a:t>
            </a:r>
            <a:r>
              <a:rPr lang="en-US" dirty="0">
                <a:solidFill>
                  <a:schemeClr val="accent2">
                    <a:lumMod val="75000"/>
                  </a:schemeClr>
                </a:solidFill>
              </a:rPr>
              <a:t> algorithm which has the receptor class for each location in the image. </a:t>
            </a:r>
          </a:p>
        </p:txBody>
      </p:sp>
    </p:spTree>
    <p:extLst>
      <p:ext uri="{BB962C8B-B14F-4D97-AF65-F5344CB8AC3E}">
        <p14:creationId xmlns:p14="http://schemas.microsoft.com/office/powerpoint/2010/main" val="1940936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3200" y="101600"/>
            <a:ext cx="11150600" cy="6075363"/>
          </a:xfrm>
        </p:spPr>
        <p:txBody>
          <a:bodyPr>
            <a:normAutofit fontScale="92500" lnSpcReduction="10000"/>
          </a:bodyPr>
          <a:lstStyle/>
          <a:p>
            <a:r>
              <a:rPr lang="en-US" dirty="0" smtClean="0">
                <a:solidFill>
                  <a:schemeClr val="accent2">
                    <a:lumMod val="75000"/>
                  </a:schemeClr>
                </a:solidFill>
              </a:rPr>
              <a:t>The algorithm calculates a series of paths. For computing each path, a starting pixel (x1) is first </a:t>
            </a:r>
            <a:r>
              <a:rPr lang="en-US" dirty="0" err="1" smtClean="0">
                <a:solidFill>
                  <a:schemeClr val="accent2">
                    <a:lumMod val="75000"/>
                  </a:schemeClr>
                </a:solidFill>
              </a:rPr>
              <a:t>selected.Then</a:t>
            </a:r>
            <a:r>
              <a:rPr lang="en-US" dirty="0" smtClean="0">
                <a:solidFill>
                  <a:schemeClr val="accent2">
                    <a:lumMod val="75000"/>
                  </a:schemeClr>
                </a:solidFill>
              </a:rPr>
              <a:t> a neighboring pixel (x2) is randomly selected. The difference of the logarithms of the sensor responses at the two positions is then calculated.</a:t>
            </a:r>
          </a:p>
          <a:p>
            <a:endParaRPr lang="en-US" dirty="0" smtClean="0">
              <a:solidFill>
                <a:schemeClr val="accent2">
                  <a:lumMod val="75000"/>
                </a:schemeClr>
              </a:solidFill>
            </a:endParaRPr>
          </a:p>
          <a:p>
            <a:r>
              <a:rPr lang="en-US" dirty="0" smtClean="0">
                <a:solidFill>
                  <a:schemeClr val="accent2">
                    <a:lumMod val="75000"/>
                  </a:schemeClr>
                </a:solidFill>
              </a:rPr>
              <a:t>The </a:t>
            </a:r>
            <a:r>
              <a:rPr lang="en-US" dirty="0">
                <a:solidFill>
                  <a:schemeClr val="accent2">
                    <a:lumMod val="75000"/>
                  </a:schemeClr>
                </a:solidFill>
              </a:rPr>
              <a:t>position of pixel x2 is obtained by adding the previous step with the accumulator register which is given by: A(x2) =A(x2) +log(x2) −log(x1) (2) Where A(x2) is the accumulator registers for pixel (x2). </a:t>
            </a:r>
          </a:p>
          <a:p>
            <a:pPr marL="0" indent="0">
              <a:buNone/>
            </a:pPr>
            <a:r>
              <a:rPr lang="en-US" dirty="0" smtClean="0">
                <a:solidFill>
                  <a:schemeClr val="accent2">
                    <a:lumMod val="75000"/>
                  </a:schemeClr>
                </a:solidFill>
              </a:rPr>
              <a:t>  Counter </a:t>
            </a:r>
            <a:r>
              <a:rPr lang="en-US" dirty="0">
                <a:solidFill>
                  <a:schemeClr val="accent2">
                    <a:lumMod val="75000"/>
                  </a:schemeClr>
                </a:solidFill>
              </a:rPr>
              <a:t>register N(x2) for position x2 is incremented. All registers and </a:t>
            </a:r>
            <a:r>
              <a:rPr lang="en-US" dirty="0" smtClean="0">
                <a:solidFill>
                  <a:schemeClr val="accent2">
                    <a:lumMod val="75000"/>
                  </a:schemeClr>
                </a:solidFill>
              </a:rPr>
              <a:t>       counters </a:t>
            </a:r>
            <a:r>
              <a:rPr lang="en-US" dirty="0">
                <a:solidFill>
                  <a:schemeClr val="accent2">
                    <a:lumMod val="75000"/>
                  </a:schemeClr>
                </a:solidFill>
              </a:rPr>
              <a:t>are set to zero when the calculation starts</a:t>
            </a:r>
            <a:r>
              <a:rPr lang="en-US" dirty="0" smtClean="0">
                <a:solidFill>
                  <a:schemeClr val="accent2">
                    <a:lumMod val="75000"/>
                  </a:schemeClr>
                </a:solidFill>
              </a:rPr>
              <a:t>.</a:t>
            </a:r>
          </a:p>
          <a:p>
            <a:pPr marL="0" indent="0">
              <a:buNone/>
            </a:pPr>
            <a:r>
              <a:rPr lang="en-US" dirty="0" smtClean="0">
                <a:solidFill>
                  <a:schemeClr val="accent2">
                    <a:lumMod val="75000"/>
                  </a:schemeClr>
                </a:solidFill>
              </a:rPr>
              <a:t>The </a:t>
            </a:r>
            <a:r>
              <a:rPr lang="en-US" dirty="0">
                <a:solidFill>
                  <a:schemeClr val="accent2">
                    <a:lumMod val="75000"/>
                  </a:schemeClr>
                </a:solidFill>
              </a:rPr>
              <a:t>mathematical form of a </a:t>
            </a:r>
            <a:r>
              <a:rPr lang="en-US" dirty="0" err="1">
                <a:solidFill>
                  <a:schemeClr val="accent2">
                    <a:lumMod val="75000"/>
                  </a:schemeClr>
                </a:solidFill>
              </a:rPr>
              <a:t>Retinex</a:t>
            </a:r>
            <a:r>
              <a:rPr lang="en-US" dirty="0">
                <a:solidFill>
                  <a:schemeClr val="accent2">
                    <a:lumMod val="75000"/>
                  </a:schemeClr>
                </a:solidFill>
              </a:rPr>
              <a:t> is given by: </a:t>
            </a:r>
            <a:endParaRPr lang="en-US" dirty="0" smtClean="0">
              <a:solidFill>
                <a:schemeClr val="accent2">
                  <a:lumMod val="75000"/>
                </a:schemeClr>
              </a:solidFill>
            </a:endParaRPr>
          </a:p>
          <a:p>
            <a:pPr marL="0" indent="0">
              <a:buNone/>
            </a:pPr>
            <a:r>
              <a:rPr lang="en-US" dirty="0" err="1" smtClean="0">
                <a:solidFill>
                  <a:schemeClr val="accent2">
                    <a:lumMod val="75000"/>
                  </a:schemeClr>
                </a:solidFill>
              </a:rPr>
              <a:t>Ri</a:t>
            </a:r>
            <a:r>
              <a:rPr lang="en-US" dirty="0" smtClean="0">
                <a:solidFill>
                  <a:schemeClr val="accent2">
                    <a:lumMod val="75000"/>
                  </a:schemeClr>
                </a:solidFill>
              </a:rPr>
              <a:t> </a:t>
            </a:r>
            <a:r>
              <a:rPr lang="en-US" dirty="0">
                <a:solidFill>
                  <a:schemeClr val="accent2">
                    <a:lumMod val="75000"/>
                  </a:schemeClr>
                </a:solidFill>
              </a:rPr>
              <a:t>(x, y) = </a:t>
            </a:r>
            <a:r>
              <a:rPr lang="en-US" dirty="0" smtClean="0">
                <a:solidFill>
                  <a:schemeClr val="accent2">
                    <a:lumMod val="75000"/>
                  </a:schemeClr>
                </a:solidFill>
              </a:rPr>
              <a:t>log Ii </a:t>
            </a:r>
            <a:r>
              <a:rPr lang="en-US" dirty="0">
                <a:solidFill>
                  <a:schemeClr val="accent2">
                    <a:lumMod val="75000"/>
                  </a:schemeClr>
                </a:solidFill>
              </a:rPr>
              <a:t>(x, y) − log [F (x, y) ∗ Ii (x, y)], </a:t>
            </a:r>
            <a:endParaRPr lang="en-US" dirty="0" smtClean="0">
              <a:solidFill>
                <a:schemeClr val="accent2">
                  <a:lumMod val="75000"/>
                </a:schemeClr>
              </a:solidFill>
            </a:endParaRPr>
          </a:p>
          <a:p>
            <a:pPr marL="0" indent="0">
              <a:buNone/>
            </a:pPr>
            <a:r>
              <a:rPr lang="en-US" dirty="0" smtClean="0">
                <a:solidFill>
                  <a:schemeClr val="accent2">
                    <a:lumMod val="75000"/>
                  </a:schemeClr>
                </a:solidFill>
              </a:rPr>
              <a:t>Where </a:t>
            </a:r>
            <a:r>
              <a:rPr lang="en-US" dirty="0">
                <a:solidFill>
                  <a:schemeClr val="accent2">
                    <a:lumMod val="75000"/>
                  </a:schemeClr>
                </a:solidFill>
              </a:rPr>
              <a:t>I is the input image, R is the </a:t>
            </a:r>
            <a:r>
              <a:rPr lang="en-US" dirty="0" err="1">
                <a:solidFill>
                  <a:schemeClr val="accent2">
                    <a:lumMod val="75000"/>
                  </a:schemeClr>
                </a:solidFill>
              </a:rPr>
              <a:t>Retinex</a:t>
            </a:r>
            <a:r>
              <a:rPr lang="en-US" dirty="0">
                <a:solidFill>
                  <a:schemeClr val="accent2">
                    <a:lumMod val="75000"/>
                  </a:schemeClr>
                </a:solidFill>
              </a:rPr>
              <a:t> output image and F is the Gaussian filter (surround or kernel) which is given by</a:t>
            </a:r>
            <a:r>
              <a:rPr lang="en-US" dirty="0" smtClean="0">
                <a:solidFill>
                  <a:schemeClr val="accent2">
                    <a:lumMod val="75000"/>
                  </a:schemeClr>
                </a:solidFill>
              </a:rPr>
              <a:t>:</a:t>
            </a:r>
          </a:p>
          <a:p>
            <a:pPr marL="0" indent="0">
              <a:buNone/>
            </a:pPr>
            <a:r>
              <a:rPr lang="en-US" dirty="0" smtClean="0">
                <a:solidFill>
                  <a:schemeClr val="accent2">
                    <a:lumMod val="75000"/>
                  </a:schemeClr>
                </a:solidFill>
              </a:rPr>
              <a:t> </a:t>
            </a:r>
            <a:r>
              <a:rPr lang="en-US" dirty="0">
                <a:solidFill>
                  <a:schemeClr val="accent2">
                    <a:lumMod val="75000"/>
                  </a:schemeClr>
                </a:solidFill>
              </a:rPr>
              <a:t>F(x, y) =</a:t>
            </a:r>
            <a:r>
              <a:rPr lang="en-US" dirty="0" err="1">
                <a:solidFill>
                  <a:schemeClr val="accent2">
                    <a:lumMod val="75000"/>
                  </a:schemeClr>
                </a:solidFill>
              </a:rPr>
              <a:t>Kexp</a:t>
            </a:r>
            <a:r>
              <a:rPr lang="en-US" dirty="0">
                <a:solidFill>
                  <a:schemeClr val="accent2">
                    <a:lumMod val="75000"/>
                  </a:schemeClr>
                </a:solidFill>
              </a:rPr>
              <a:t> [−(x 2 +y 2 )/σ 2 ] </a:t>
            </a:r>
            <a:r>
              <a:rPr lang="en-US" dirty="0" smtClean="0">
                <a:solidFill>
                  <a:schemeClr val="accent2">
                    <a:lumMod val="75000"/>
                  </a:schemeClr>
                </a:solidFill>
              </a:rPr>
              <a:t> </a:t>
            </a:r>
            <a:r>
              <a:rPr lang="en-US" dirty="0">
                <a:solidFill>
                  <a:schemeClr val="accent2">
                    <a:lumMod val="75000"/>
                  </a:schemeClr>
                </a:solidFill>
              </a:rPr>
              <a:t>Where K is a normalization factor </a:t>
            </a:r>
          </a:p>
          <a:p>
            <a:pPr marL="0" indent="0">
              <a:buNone/>
            </a:pPr>
            <a:endParaRPr lang="en-US" dirty="0" smtClean="0">
              <a:solidFill>
                <a:schemeClr val="accent2">
                  <a:lumMod val="75000"/>
                </a:schemeClr>
              </a:solidFill>
            </a:endParaRPr>
          </a:p>
          <a:p>
            <a:pPr marL="0" indent="0">
              <a:buNone/>
            </a:pPr>
            <a:endParaRPr lang="en-US" dirty="0" smtClean="0"/>
          </a:p>
          <a:p>
            <a:pPr marL="0" indent="0">
              <a:buNone/>
            </a:pPr>
            <a:endParaRPr lang="en-US" dirty="0"/>
          </a:p>
          <a:p>
            <a:pPr marL="0" indent="0">
              <a:buNone/>
            </a:pPr>
            <a:endParaRPr lang="en-US" dirty="0"/>
          </a:p>
        </p:txBody>
      </p:sp>
    </p:spTree>
    <p:extLst>
      <p:ext uri="{BB962C8B-B14F-4D97-AF65-F5344CB8AC3E}">
        <p14:creationId xmlns:p14="http://schemas.microsoft.com/office/powerpoint/2010/main" val="6547239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0"/>
            <a:ext cx="9144000" cy="2387600"/>
          </a:xfrm>
        </p:spPr>
        <p:txBody>
          <a:bodyPr/>
          <a:lstStyle/>
          <a:p>
            <a:r>
              <a:rPr lang="en-US" b="1" dirty="0" smtClean="0">
                <a:solidFill>
                  <a:schemeClr val="accent6">
                    <a:lumMod val="75000"/>
                  </a:schemeClr>
                </a:solidFill>
                <a:latin typeface="High Tower Text" panose="02040502050506030303" pitchFamily="18" charset="0"/>
              </a:rPr>
              <a:t>TYPES OF RETINEX ALGORITHMS</a:t>
            </a:r>
            <a:endParaRPr lang="en-US" b="1" dirty="0">
              <a:solidFill>
                <a:schemeClr val="accent6">
                  <a:lumMod val="75000"/>
                </a:schemeClr>
              </a:solidFill>
              <a:latin typeface="High Tower Text" panose="02040502050506030303" pitchFamily="18" charset="0"/>
            </a:endParaRPr>
          </a:p>
        </p:txBody>
      </p:sp>
      <p:sp>
        <p:nvSpPr>
          <p:cNvPr id="3" name="Subtitle 2"/>
          <p:cNvSpPr>
            <a:spLocks noGrp="1"/>
          </p:cNvSpPr>
          <p:nvPr>
            <p:ph type="subTitle" idx="1"/>
          </p:nvPr>
        </p:nvSpPr>
        <p:spPr/>
        <p:txBody>
          <a:bodyPr>
            <a:noAutofit/>
          </a:bodyPr>
          <a:lstStyle/>
          <a:p>
            <a:pPr marL="342900" indent="-342900" algn="l">
              <a:buFont typeface="Arial" panose="020B0604020202020204" pitchFamily="34" charset="0"/>
              <a:buChar char="•"/>
            </a:pPr>
            <a:r>
              <a:rPr lang="en-US" sz="3200" dirty="0">
                <a:solidFill>
                  <a:schemeClr val="accent2">
                    <a:lumMod val="75000"/>
                  </a:schemeClr>
                </a:solidFill>
              </a:rPr>
              <a:t>Single Scale </a:t>
            </a:r>
            <a:r>
              <a:rPr lang="en-US" sz="3200" dirty="0" err="1">
                <a:solidFill>
                  <a:schemeClr val="accent2">
                    <a:lumMod val="75000"/>
                  </a:schemeClr>
                </a:solidFill>
              </a:rPr>
              <a:t>Retinex</a:t>
            </a:r>
            <a:r>
              <a:rPr lang="en-US" sz="3200" dirty="0">
                <a:solidFill>
                  <a:schemeClr val="accent2">
                    <a:lumMod val="75000"/>
                  </a:schemeClr>
                </a:solidFill>
              </a:rPr>
              <a:t> algorithm (SSR) </a:t>
            </a:r>
          </a:p>
          <a:p>
            <a:pPr marL="342900" indent="-342900" algn="l">
              <a:buFont typeface="Arial" panose="020B0604020202020204" pitchFamily="34" charset="0"/>
              <a:buChar char="•"/>
            </a:pPr>
            <a:r>
              <a:rPr lang="en-US" sz="3200" dirty="0" smtClean="0">
                <a:solidFill>
                  <a:schemeClr val="accent2">
                    <a:lumMod val="75000"/>
                  </a:schemeClr>
                </a:solidFill>
              </a:rPr>
              <a:t>Multiscale </a:t>
            </a:r>
            <a:r>
              <a:rPr lang="en-US" sz="3200" dirty="0" err="1">
                <a:solidFill>
                  <a:schemeClr val="accent2">
                    <a:lumMod val="75000"/>
                  </a:schemeClr>
                </a:solidFill>
              </a:rPr>
              <a:t>Retinex</a:t>
            </a:r>
            <a:r>
              <a:rPr lang="en-US" sz="3200" dirty="0">
                <a:solidFill>
                  <a:schemeClr val="accent2">
                    <a:lumMod val="75000"/>
                  </a:schemeClr>
                </a:solidFill>
              </a:rPr>
              <a:t> algorithm (MSR) </a:t>
            </a:r>
          </a:p>
          <a:p>
            <a:pPr marL="342900" indent="-342900" algn="l">
              <a:buFont typeface="Arial" panose="020B0604020202020204" pitchFamily="34" charset="0"/>
              <a:buChar char="•"/>
            </a:pPr>
            <a:r>
              <a:rPr lang="en-US" sz="3200" dirty="0" smtClean="0">
                <a:solidFill>
                  <a:schemeClr val="accent2">
                    <a:lumMod val="75000"/>
                  </a:schemeClr>
                </a:solidFill>
              </a:rPr>
              <a:t>Multiscale </a:t>
            </a:r>
            <a:r>
              <a:rPr lang="en-US" sz="3200" dirty="0" err="1">
                <a:solidFill>
                  <a:schemeClr val="accent2">
                    <a:lumMod val="75000"/>
                  </a:schemeClr>
                </a:solidFill>
              </a:rPr>
              <a:t>R</a:t>
            </a:r>
            <a:r>
              <a:rPr lang="en-US" sz="3200" dirty="0" err="1" smtClean="0">
                <a:solidFill>
                  <a:schemeClr val="accent2">
                    <a:lumMod val="75000"/>
                  </a:schemeClr>
                </a:solidFill>
              </a:rPr>
              <a:t>etinex</a:t>
            </a:r>
            <a:r>
              <a:rPr lang="en-US" sz="3200" dirty="0" smtClean="0">
                <a:solidFill>
                  <a:schemeClr val="accent2">
                    <a:lumMod val="75000"/>
                  </a:schemeClr>
                </a:solidFill>
              </a:rPr>
              <a:t> </a:t>
            </a:r>
            <a:r>
              <a:rPr lang="en-US" sz="3200" dirty="0">
                <a:solidFill>
                  <a:schemeClr val="accent2">
                    <a:lumMod val="75000"/>
                  </a:schemeClr>
                </a:solidFill>
              </a:rPr>
              <a:t>with Color Restoration algorithm (MSRCR).</a:t>
            </a:r>
          </a:p>
          <a:p>
            <a:pPr marL="342900" indent="-342900" algn="l">
              <a:buFont typeface="Arial" panose="020B0604020202020204" pitchFamily="34" charset="0"/>
              <a:buChar char="•"/>
            </a:pPr>
            <a:endParaRPr lang="en-US" sz="3200" dirty="0">
              <a:solidFill>
                <a:schemeClr val="accent2">
                  <a:lumMod val="75000"/>
                </a:schemeClr>
              </a:solidFill>
            </a:endParaRPr>
          </a:p>
        </p:txBody>
      </p:sp>
    </p:spTree>
    <p:extLst>
      <p:ext uri="{BB962C8B-B14F-4D97-AF65-F5344CB8AC3E}">
        <p14:creationId xmlns:p14="http://schemas.microsoft.com/office/powerpoint/2010/main" val="25112362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1558925"/>
            <a:ext cx="10515600" cy="1325563"/>
          </a:xfrm>
        </p:spPr>
        <p:txBody>
          <a:bodyPr>
            <a:noAutofit/>
          </a:bodyPr>
          <a:lstStyle/>
          <a:p>
            <a:pPr algn="ctr"/>
            <a:r>
              <a:rPr lang="en-US" sz="6000" b="1" dirty="0" smtClean="0">
                <a:solidFill>
                  <a:schemeClr val="accent6">
                    <a:lumMod val="75000"/>
                  </a:schemeClr>
                </a:solidFill>
                <a:latin typeface="High Tower Text" panose="02040502050506030303" pitchFamily="18" charset="0"/>
              </a:rPr>
              <a:t>SINGLE SCALE RETINEX ALGORITHM(SSR)</a:t>
            </a:r>
            <a:endParaRPr lang="en-US" sz="6000" b="1" dirty="0">
              <a:solidFill>
                <a:schemeClr val="accent6">
                  <a:lumMod val="75000"/>
                </a:schemeClr>
              </a:solidFill>
              <a:latin typeface="High Tower Text" panose="02040502050506030303" pitchFamily="18" charset="0"/>
            </a:endParaRPr>
          </a:p>
        </p:txBody>
      </p:sp>
    </p:spTree>
    <p:extLst>
      <p:ext uri="{BB962C8B-B14F-4D97-AF65-F5344CB8AC3E}">
        <p14:creationId xmlns:p14="http://schemas.microsoft.com/office/powerpoint/2010/main" val="33135803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2100" y="203200"/>
            <a:ext cx="11061700" cy="5973763"/>
          </a:xfrm>
        </p:spPr>
        <p:txBody>
          <a:bodyPr/>
          <a:lstStyle/>
          <a:p>
            <a:r>
              <a:rPr lang="en-US" dirty="0" smtClean="0">
                <a:solidFill>
                  <a:schemeClr val="accent2">
                    <a:lumMod val="75000"/>
                  </a:schemeClr>
                </a:solidFill>
              </a:rPr>
              <a:t>SSR is </a:t>
            </a:r>
            <a:r>
              <a:rPr lang="en-US" dirty="0">
                <a:solidFill>
                  <a:schemeClr val="accent2">
                    <a:lumMod val="75000"/>
                  </a:schemeClr>
                </a:solidFill>
              </a:rPr>
              <a:t>the most basic method for </a:t>
            </a:r>
            <a:r>
              <a:rPr lang="en-US" dirty="0" err="1">
                <a:solidFill>
                  <a:schemeClr val="accent2">
                    <a:lumMod val="75000"/>
                  </a:schemeClr>
                </a:solidFill>
              </a:rPr>
              <a:t>Retinex</a:t>
            </a:r>
            <a:r>
              <a:rPr lang="en-US" dirty="0">
                <a:solidFill>
                  <a:schemeClr val="accent2">
                    <a:lumMod val="75000"/>
                  </a:schemeClr>
                </a:solidFill>
              </a:rPr>
              <a:t> algorithm. A low pass filter is applied on Ii (x, y) which is the input color image to estimate the illumination. This illuminations log signal is subtracted to get the output color image </a:t>
            </a:r>
            <a:r>
              <a:rPr lang="en-US" dirty="0" err="1">
                <a:solidFill>
                  <a:schemeClr val="accent2">
                    <a:lumMod val="75000"/>
                  </a:schemeClr>
                </a:solidFill>
              </a:rPr>
              <a:t>Ri</a:t>
            </a:r>
            <a:r>
              <a:rPr lang="en-US" dirty="0">
                <a:solidFill>
                  <a:schemeClr val="accent2">
                    <a:lumMod val="75000"/>
                  </a:schemeClr>
                </a:solidFill>
              </a:rPr>
              <a:t>(</a:t>
            </a:r>
            <a:r>
              <a:rPr lang="en-US" dirty="0" err="1">
                <a:solidFill>
                  <a:schemeClr val="accent2">
                    <a:lumMod val="75000"/>
                  </a:schemeClr>
                </a:solidFill>
              </a:rPr>
              <a:t>x,y</a:t>
            </a:r>
            <a:r>
              <a:rPr lang="en-US" dirty="0" smtClean="0">
                <a:solidFill>
                  <a:schemeClr val="accent2">
                    <a:lumMod val="75000"/>
                  </a:schemeClr>
                </a:solidFill>
              </a:rPr>
              <a:t>).</a:t>
            </a:r>
          </a:p>
          <a:p>
            <a:endParaRPr lang="en-US" dirty="0" smtClean="0">
              <a:solidFill>
                <a:schemeClr val="accent2">
                  <a:lumMod val="75000"/>
                </a:schemeClr>
              </a:solidFill>
            </a:endParaRPr>
          </a:p>
          <a:p>
            <a:r>
              <a:rPr lang="en-US" dirty="0" smtClean="0">
                <a:solidFill>
                  <a:schemeClr val="accent2">
                    <a:lumMod val="75000"/>
                  </a:schemeClr>
                </a:solidFill>
              </a:rPr>
              <a:t>It </a:t>
            </a:r>
            <a:r>
              <a:rPr lang="en-US" dirty="0">
                <a:solidFill>
                  <a:schemeClr val="accent2">
                    <a:lumMod val="75000"/>
                  </a:schemeClr>
                </a:solidFill>
              </a:rPr>
              <a:t>is given by </a:t>
            </a:r>
            <a:r>
              <a:rPr lang="en-US" dirty="0" err="1">
                <a:solidFill>
                  <a:schemeClr val="accent2">
                    <a:lumMod val="75000"/>
                  </a:schemeClr>
                </a:solidFill>
              </a:rPr>
              <a:t>Ri</a:t>
            </a:r>
            <a:r>
              <a:rPr lang="en-US" dirty="0">
                <a:solidFill>
                  <a:schemeClr val="accent2">
                    <a:lumMod val="75000"/>
                  </a:schemeClr>
                </a:solidFill>
              </a:rPr>
              <a:t> (x, y) = </a:t>
            </a:r>
            <a:r>
              <a:rPr lang="en-US" dirty="0" err="1">
                <a:solidFill>
                  <a:schemeClr val="accent2">
                    <a:lumMod val="75000"/>
                  </a:schemeClr>
                </a:solidFill>
              </a:rPr>
              <a:t>logIi</a:t>
            </a:r>
            <a:r>
              <a:rPr lang="en-US" dirty="0">
                <a:solidFill>
                  <a:schemeClr val="accent2">
                    <a:lumMod val="75000"/>
                  </a:schemeClr>
                </a:solidFill>
              </a:rPr>
              <a:t> (x, y) − log [F (x, y) ∗ Ii (x, y)] (6) Where </a:t>
            </a:r>
            <a:r>
              <a:rPr lang="en-US" dirty="0" err="1">
                <a:solidFill>
                  <a:schemeClr val="accent2">
                    <a:lumMod val="75000"/>
                  </a:schemeClr>
                </a:solidFill>
              </a:rPr>
              <a:t>i</a:t>
            </a:r>
            <a:r>
              <a:rPr lang="en-US" dirty="0">
                <a:solidFill>
                  <a:schemeClr val="accent2">
                    <a:lumMod val="75000"/>
                  </a:schemeClr>
                </a:solidFill>
              </a:rPr>
              <a:t>=1...S. Here, F (x, y) = K </a:t>
            </a:r>
            <a:r>
              <a:rPr lang="en-US" dirty="0" err="1">
                <a:solidFill>
                  <a:schemeClr val="accent2">
                    <a:lumMod val="75000"/>
                  </a:schemeClr>
                </a:solidFill>
              </a:rPr>
              <a:t>exp</a:t>
            </a:r>
            <a:r>
              <a:rPr lang="en-US" dirty="0">
                <a:solidFill>
                  <a:schemeClr val="accent2">
                    <a:lumMod val="75000"/>
                  </a:schemeClr>
                </a:solidFill>
              </a:rPr>
              <a:t> [−(x 2 + y 2 )/c2 ] is Surround Function, S is the number of spectral bands, c is surround constant or scale value and selection of K is such that ∫∫F(</a:t>
            </a:r>
            <a:r>
              <a:rPr lang="en-US" dirty="0" err="1">
                <a:solidFill>
                  <a:schemeClr val="accent2">
                    <a:lumMod val="75000"/>
                  </a:schemeClr>
                </a:solidFill>
              </a:rPr>
              <a:t>x,y</a:t>
            </a:r>
            <a:r>
              <a:rPr lang="en-US" dirty="0">
                <a:solidFill>
                  <a:schemeClr val="accent2">
                    <a:lumMod val="75000"/>
                  </a:schemeClr>
                </a:solidFill>
              </a:rPr>
              <a:t>) dx </a:t>
            </a:r>
            <a:r>
              <a:rPr lang="en-US" dirty="0" err="1">
                <a:solidFill>
                  <a:schemeClr val="accent2">
                    <a:lumMod val="75000"/>
                  </a:schemeClr>
                </a:solidFill>
              </a:rPr>
              <a:t>dy</a:t>
            </a:r>
            <a:r>
              <a:rPr lang="en-US" dirty="0">
                <a:solidFill>
                  <a:schemeClr val="accent2">
                    <a:lumMod val="75000"/>
                  </a:schemeClr>
                </a:solidFill>
              </a:rPr>
              <a:t> =1. </a:t>
            </a:r>
          </a:p>
          <a:p>
            <a:endParaRPr lang="en-US" dirty="0" smtClean="0">
              <a:solidFill>
                <a:schemeClr val="accent2">
                  <a:lumMod val="75000"/>
                </a:schemeClr>
              </a:solidFill>
            </a:endParaRPr>
          </a:p>
          <a:p>
            <a:r>
              <a:rPr lang="en-US" dirty="0" smtClean="0">
                <a:solidFill>
                  <a:schemeClr val="accent2">
                    <a:lumMod val="75000"/>
                  </a:schemeClr>
                </a:solidFill>
              </a:rPr>
              <a:t>The </a:t>
            </a:r>
            <a:r>
              <a:rPr lang="en-US" dirty="0">
                <a:solidFill>
                  <a:schemeClr val="accent2">
                    <a:lumMod val="75000"/>
                  </a:schemeClr>
                </a:solidFill>
              </a:rPr>
              <a:t>log function in SSR is placed after the Gaussian surround function. A canonical gain offset is used as a post </a:t>
            </a:r>
            <a:r>
              <a:rPr lang="en-US" dirty="0" err="1">
                <a:solidFill>
                  <a:schemeClr val="accent2">
                    <a:lumMod val="75000"/>
                  </a:schemeClr>
                </a:solidFill>
              </a:rPr>
              <a:t>retinex</a:t>
            </a:r>
            <a:r>
              <a:rPr lang="en-US" dirty="0">
                <a:solidFill>
                  <a:schemeClr val="accent2">
                    <a:lumMod val="75000"/>
                  </a:schemeClr>
                </a:solidFill>
              </a:rPr>
              <a:t> signal processing</a:t>
            </a:r>
          </a:p>
        </p:txBody>
      </p:sp>
    </p:spTree>
    <p:extLst>
      <p:ext uri="{BB962C8B-B14F-4D97-AF65-F5344CB8AC3E}">
        <p14:creationId xmlns:p14="http://schemas.microsoft.com/office/powerpoint/2010/main" val="6464108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9900" y="292100"/>
            <a:ext cx="10883900" cy="5884863"/>
          </a:xfrm>
        </p:spPr>
        <p:txBody>
          <a:bodyPr/>
          <a:lstStyle/>
          <a:p>
            <a:r>
              <a:rPr lang="en-US" dirty="0">
                <a:solidFill>
                  <a:schemeClr val="accent2">
                    <a:lumMod val="75000"/>
                  </a:schemeClr>
                </a:solidFill>
              </a:rPr>
              <a:t>A single scale cannot simultaneously provide dynamic range compression and tonal rendition. The images are either locally or globally grayed out or suffered from color distortion due to violations of the gray world assumptions. These are the drawbacks of SSR.</a:t>
            </a:r>
          </a:p>
          <a:p>
            <a:endParaRPr lang="en-US" dirty="0"/>
          </a:p>
        </p:txBody>
      </p:sp>
    </p:spTree>
    <p:extLst>
      <p:ext uri="{BB962C8B-B14F-4D97-AF65-F5344CB8AC3E}">
        <p14:creationId xmlns:p14="http://schemas.microsoft.com/office/powerpoint/2010/main" val="31122213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smtClean="0">
                <a:solidFill>
                  <a:schemeClr val="accent6">
                    <a:lumMod val="75000"/>
                  </a:schemeClr>
                </a:solidFill>
                <a:latin typeface="High Tower Text" panose="02040502050506030303" pitchFamily="18" charset="0"/>
              </a:rPr>
              <a:t>MULTI SCALE RETINEX ALGORITHM(MSR)</a:t>
            </a:r>
            <a:endParaRPr lang="en-US" b="1" dirty="0">
              <a:solidFill>
                <a:schemeClr val="accent6">
                  <a:lumMod val="75000"/>
                </a:schemeClr>
              </a:solidFill>
              <a:latin typeface="High Tower Text" panose="02040502050506030303" pitchFamily="18" charset="0"/>
            </a:endParaRPr>
          </a:p>
        </p:txBody>
      </p:sp>
    </p:spTree>
    <p:extLst>
      <p:ext uri="{BB962C8B-B14F-4D97-AF65-F5344CB8AC3E}">
        <p14:creationId xmlns:p14="http://schemas.microsoft.com/office/powerpoint/2010/main" val="9119171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0200" y="165100"/>
            <a:ext cx="11023600" cy="6011863"/>
          </a:xfrm>
        </p:spPr>
        <p:txBody>
          <a:bodyPr/>
          <a:lstStyle/>
          <a:p>
            <a:r>
              <a:rPr lang="en-US" dirty="0" smtClean="0"/>
              <a:t> </a:t>
            </a:r>
            <a:r>
              <a:rPr lang="en-US" dirty="0">
                <a:solidFill>
                  <a:schemeClr val="accent2">
                    <a:lumMod val="75000"/>
                  </a:schemeClr>
                </a:solidFill>
              </a:rPr>
              <a:t>Multi Scale </a:t>
            </a:r>
            <a:r>
              <a:rPr lang="en-US" dirty="0" err="1">
                <a:solidFill>
                  <a:schemeClr val="accent2">
                    <a:lumMod val="75000"/>
                  </a:schemeClr>
                </a:solidFill>
              </a:rPr>
              <a:t>Retinex</a:t>
            </a:r>
            <a:r>
              <a:rPr lang="en-US" dirty="0">
                <a:solidFill>
                  <a:schemeClr val="accent2">
                    <a:lumMod val="75000"/>
                  </a:schemeClr>
                </a:solidFill>
              </a:rPr>
              <a:t> (MSR) is developed to combine the strength of different surround spaces. The Gaussian filters of different sizes are used to process input image several times. The resulting images are weighted and summed to get output of </a:t>
            </a:r>
            <a:r>
              <a:rPr lang="en-US" dirty="0" smtClean="0">
                <a:solidFill>
                  <a:schemeClr val="accent2">
                    <a:lumMod val="75000"/>
                  </a:schemeClr>
                </a:solidFill>
              </a:rPr>
              <a:t>MSR</a:t>
            </a:r>
          </a:p>
          <a:p>
            <a:endParaRPr lang="en-US" dirty="0" smtClean="0">
              <a:solidFill>
                <a:schemeClr val="accent2">
                  <a:lumMod val="75000"/>
                </a:schemeClr>
              </a:solidFill>
            </a:endParaRPr>
          </a:p>
          <a:p>
            <a:r>
              <a:rPr lang="en-US" dirty="0" smtClean="0">
                <a:solidFill>
                  <a:schemeClr val="accent2">
                    <a:lumMod val="75000"/>
                  </a:schemeClr>
                </a:solidFill>
              </a:rPr>
              <a:t>It </a:t>
            </a:r>
            <a:r>
              <a:rPr lang="en-US" dirty="0">
                <a:solidFill>
                  <a:schemeClr val="accent2">
                    <a:lumMod val="75000"/>
                  </a:schemeClr>
                </a:solidFill>
              </a:rPr>
              <a:t>is given by </a:t>
            </a:r>
            <a:r>
              <a:rPr lang="en-US" dirty="0" smtClean="0">
                <a:solidFill>
                  <a:schemeClr val="accent2">
                    <a:lumMod val="75000"/>
                  </a:schemeClr>
                </a:solidFill>
              </a:rPr>
              <a:t> </a:t>
            </a:r>
            <a:r>
              <a:rPr lang="en-US" dirty="0" err="1">
                <a:solidFill>
                  <a:schemeClr val="accent2">
                    <a:lumMod val="75000"/>
                  </a:schemeClr>
                </a:solidFill>
              </a:rPr>
              <a:t>Ri</a:t>
            </a:r>
            <a:r>
              <a:rPr lang="en-US" dirty="0">
                <a:solidFill>
                  <a:schemeClr val="accent2">
                    <a:lumMod val="75000"/>
                  </a:schemeClr>
                </a:solidFill>
              </a:rPr>
              <a:t>(x, y) = </a:t>
            </a:r>
            <a:r>
              <a:rPr lang="en-US" dirty="0" err="1" smtClean="0">
                <a:solidFill>
                  <a:schemeClr val="accent2">
                    <a:lumMod val="75000"/>
                  </a:schemeClr>
                </a:solidFill>
              </a:rPr>
              <a:t>Wn</a:t>
            </a:r>
            <a:r>
              <a:rPr lang="en-US" dirty="0" smtClean="0">
                <a:solidFill>
                  <a:schemeClr val="accent2">
                    <a:lumMod val="75000"/>
                  </a:schemeClr>
                </a:solidFill>
              </a:rPr>
              <a:t> </a:t>
            </a:r>
            <a:r>
              <a:rPr lang="en-US" dirty="0" err="1" smtClean="0">
                <a:solidFill>
                  <a:schemeClr val="accent2">
                    <a:lumMod val="75000"/>
                  </a:schemeClr>
                </a:solidFill>
              </a:rPr>
              <a:t>logIi</a:t>
            </a:r>
            <a:r>
              <a:rPr lang="en-US" dirty="0" smtClean="0">
                <a:solidFill>
                  <a:schemeClr val="accent2">
                    <a:lumMod val="75000"/>
                  </a:schemeClr>
                </a:solidFill>
              </a:rPr>
              <a:t>(x</a:t>
            </a:r>
            <a:r>
              <a:rPr lang="en-US" dirty="0">
                <a:solidFill>
                  <a:schemeClr val="accent2">
                    <a:lumMod val="75000"/>
                  </a:schemeClr>
                </a:solidFill>
              </a:rPr>
              <a:t>, y) - log [</a:t>
            </a:r>
            <a:r>
              <a:rPr lang="en-US" dirty="0" err="1">
                <a:solidFill>
                  <a:schemeClr val="accent2">
                    <a:lumMod val="75000"/>
                  </a:schemeClr>
                </a:solidFill>
              </a:rPr>
              <a:t>Fn</a:t>
            </a:r>
            <a:r>
              <a:rPr lang="en-US" dirty="0">
                <a:solidFill>
                  <a:schemeClr val="accent2">
                    <a:lumMod val="75000"/>
                  </a:schemeClr>
                </a:solidFill>
              </a:rPr>
              <a:t>(x, y) * Ii(x, y)] Where </a:t>
            </a:r>
            <a:r>
              <a:rPr lang="en-US" dirty="0" err="1">
                <a:solidFill>
                  <a:schemeClr val="accent2">
                    <a:lumMod val="75000"/>
                  </a:schemeClr>
                </a:solidFill>
              </a:rPr>
              <a:t>i</a:t>
            </a:r>
            <a:r>
              <a:rPr lang="en-US" dirty="0">
                <a:solidFill>
                  <a:schemeClr val="accent2">
                    <a:lumMod val="75000"/>
                  </a:schemeClr>
                </a:solidFill>
              </a:rPr>
              <a:t>=1, .S. Here, </a:t>
            </a:r>
            <a:r>
              <a:rPr lang="en-US" dirty="0" err="1">
                <a:solidFill>
                  <a:schemeClr val="accent2">
                    <a:lumMod val="75000"/>
                  </a:schemeClr>
                </a:solidFill>
              </a:rPr>
              <a:t>Wn</a:t>
            </a:r>
            <a:r>
              <a:rPr lang="en-US" dirty="0">
                <a:solidFill>
                  <a:schemeClr val="accent2">
                    <a:lumMod val="75000"/>
                  </a:schemeClr>
                </a:solidFill>
              </a:rPr>
              <a:t> represents the weight for the net scale, N is number of scales. </a:t>
            </a:r>
            <a:endParaRPr lang="en-US" dirty="0" smtClean="0">
              <a:solidFill>
                <a:schemeClr val="accent2">
                  <a:lumMod val="75000"/>
                </a:schemeClr>
              </a:solidFill>
            </a:endParaRPr>
          </a:p>
          <a:p>
            <a:endParaRPr lang="en-US" dirty="0">
              <a:solidFill>
                <a:schemeClr val="accent2">
                  <a:lumMod val="75000"/>
                </a:schemeClr>
              </a:solidFill>
            </a:endParaRPr>
          </a:p>
          <a:p>
            <a:r>
              <a:rPr lang="en-US" dirty="0">
                <a:solidFill>
                  <a:schemeClr val="accent2">
                    <a:lumMod val="75000"/>
                  </a:schemeClr>
                </a:solidFill>
              </a:rPr>
              <a:t>MSR provide color </a:t>
            </a:r>
            <a:r>
              <a:rPr lang="en-US" dirty="0" smtClean="0">
                <a:solidFill>
                  <a:schemeClr val="accent2">
                    <a:lumMod val="75000"/>
                  </a:schemeClr>
                </a:solidFill>
              </a:rPr>
              <a:t>enhancement.</a:t>
            </a:r>
          </a:p>
          <a:p>
            <a:r>
              <a:rPr lang="en-US" dirty="0" smtClean="0">
                <a:solidFill>
                  <a:schemeClr val="accent2">
                    <a:lumMod val="75000"/>
                  </a:schemeClr>
                </a:solidFill>
              </a:rPr>
              <a:t>It </a:t>
            </a:r>
            <a:r>
              <a:rPr lang="en-US" dirty="0">
                <a:solidFill>
                  <a:schemeClr val="accent2">
                    <a:lumMod val="75000"/>
                  </a:schemeClr>
                </a:solidFill>
              </a:rPr>
              <a:t>also provides dynamic range compression and tonal rendition. </a:t>
            </a:r>
            <a:endParaRPr lang="en-US" dirty="0" smtClean="0">
              <a:solidFill>
                <a:schemeClr val="accent2">
                  <a:lumMod val="75000"/>
                </a:schemeClr>
              </a:solidFill>
            </a:endParaRPr>
          </a:p>
          <a:p>
            <a:r>
              <a:rPr lang="en-US" dirty="0" smtClean="0">
                <a:solidFill>
                  <a:schemeClr val="accent2">
                    <a:lumMod val="75000"/>
                  </a:schemeClr>
                </a:solidFill>
              </a:rPr>
              <a:t>The </a:t>
            </a:r>
            <a:r>
              <a:rPr lang="en-US" dirty="0">
                <a:solidFill>
                  <a:schemeClr val="accent2">
                    <a:lumMod val="75000"/>
                  </a:schemeClr>
                </a:solidFill>
              </a:rPr>
              <a:t>halos are reduced by using MSR. </a:t>
            </a:r>
          </a:p>
        </p:txBody>
      </p:sp>
    </p:spTree>
    <p:extLst>
      <p:ext uri="{BB962C8B-B14F-4D97-AF65-F5344CB8AC3E}">
        <p14:creationId xmlns:p14="http://schemas.microsoft.com/office/powerpoint/2010/main" val="33646914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9100" y="177800"/>
            <a:ext cx="10934700" cy="5999163"/>
          </a:xfrm>
        </p:spPr>
        <p:txBody>
          <a:bodyPr/>
          <a:lstStyle/>
          <a:p>
            <a:r>
              <a:rPr lang="en-US" dirty="0">
                <a:solidFill>
                  <a:schemeClr val="accent2">
                    <a:lumMod val="75000"/>
                  </a:schemeClr>
                </a:solidFill>
              </a:rPr>
              <a:t>MSR output images violate gray world assumptions. So it suffers from greying out of the image, either globally or locally. This gives a washed out appearance. This is the main drawback of MSR algorithm.</a:t>
            </a:r>
          </a:p>
          <a:p>
            <a:endParaRPr lang="en-US" dirty="0">
              <a:solidFill>
                <a:schemeClr val="accent2">
                  <a:lumMod val="75000"/>
                </a:schemeClr>
              </a:solidFill>
            </a:endParaRPr>
          </a:p>
        </p:txBody>
      </p:sp>
    </p:spTree>
    <p:extLst>
      <p:ext uri="{BB962C8B-B14F-4D97-AF65-F5344CB8AC3E}">
        <p14:creationId xmlns:p14="http://schemas.microsoft.com/office/powerpoint/2010/main" val="29204391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smtClean="0">
                <a:solidFill>
                  <a:schemeClr val="accent6">
                    <a:lumMod val="75000"/>
                  </a:schemeClr>
                </a:solidFill>
                <a:latin typeface="High Tower Text" panose="02040502050506030303" pitchFamily="18" charset="0"/>
              </a:rPr>
              <a:t>MULTI SCALE RETINEX WITH COLOR RESTORATION ALGORITHM(MSRCR)</a:t>
            </a:r>
            <a:endParaRPr lang="en-US" b="1" dirty="0">
              <a:solidFill>
                <a:schemeClr val="accent6">
                  <a:lumMod val="75000"/>
                </a:schemeClr>
              </a:solidFill>
              <a:latin typeface="High Tower Text" panose="02040502050506030303" pitchFamily="18" charset="0"/>
            </a:endParaRPr>
          </a:p>
        </p:txBody>
      </p:sp>
    </p:spTree>
    <p:extLst>
      <p:ext uri="{BB962C8B-B14F-4D97-AF65-F5344CB8AC3E}">
        <p14:creationId xmlns:p14="http://schemas.microsoft.com/office/powerpoint/2010/main" val="960440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solidFill>
                  <a:schemeClr val="accent6">
                    <a:lumMod val="75000"/>
                  </a:schemeClr>
                </a:solidFill>
                <a:latin typeface="High Tower Text" panose="02040502050506030303" pitchFamily="18" charset="0"/>
              </a:rPr>
              <a:t>What is image enhancement??</a:t>
            </a:r>
            <a:endParaRPr lang="en-US" sz="5400" b="1" dirty="0">
              <a:solidFill>
                <a:schemeClr val="accent6">
                  <a:lumMod val="75000"/>
                </a:schemeClr>
              </a:solidFill>
              <a:latin typeface="High Tower Text" panose="02040502050506030303" pitchFamily="18" charset="0"/>
            </a:endParaRPr>
          </a:p>
        </p:txBody>
      </p:sp>
      <p:sp>
        <p:nvSpPr>
          <p:cNvPr id="3" name="Content Placeholder 2"/>
          <p:cNvSpPr>
            <a:spLocks noGrp="1"/>
          </p:cNvSpPr>
          <p:nvPr>
            <p:ph idx="1"/>
          </p:nvPr>
        </p:nvSpPr>
        <p:spPr>
          <a:xfrm>
            <a:off x="838200" y="1825625"/>
            <a:ext cx="8458200" cy="4351338"/>
          </a:xfrm>
        </p:spPr>
        <p:txBody>
          <a:bodyPr>
            <a:normAutofit/>
          </a:bodyPr>
          <a:lstStyle/>
          <a:p>
            <a:r>
              <a:rPr lang="en-US" sz="3200" b="1" dirty="0" smtClean="0">
                <a:solidFill>
                  <a:schemeClr val="accent2">
                    <a:lumMod val="75000"/>
                  </a:schemeClr>
                </a:solidFill>
              </a:rPr>
              <a:t>Process of improving perception </a:t>
            </a:r>
            <a:r>
              <a:rPr lang="en-US" sz="3200" b="1" dirty="0">
                <a:solidFill>
                  <a:schemeClr val="accent2">
                    <a:lumMod val="75000"/>
                  </a:schemeClr>
                </a:solidFill>
              </a:rPr>
              <a:t>of images for human vision and </a:t>
            </a:r>
            <a:r>
              <a:rPr lang="en-US" sz="3200" b="1" dirty="0" smtClean="0">
                <a:solidFill>
                  <a:schemeClr val="accent2">
                    <a:lumMod val="75000"/>
                  </a:schemeClr>
                </a:solidFill>
              </a:rPr>
              <a:t>providing </a:t>
            </a:r>
            <a:r>
              <a:rPr lang="en-US" sz="3200" b="1" dirty="0">
                <a:solidFill>
                  <a:schemeClr val="accent2">
                    <a:lumMod val="75000"/>
                  </a:schemeClr>
                </a:solidFill>
              </a:rPr>
              <a:t>better input for automated image processing </a:t>
            </a:r>
            <a:r>
              <a:rPr lang="en-US" sz="3200" b="1" dirty="0" smtClean="0">
                <a:solidFill>
                  <a:schemeClr val="accent2">
                    <a:lumMod val="75000"/>
                  </a:schemeClr>
                </a:solidFill>
              </a:rPr>
              <a:t>techniques.</a:t>
            </a:r>
          </a:p>
          <a:p>
            <a:endParaRPr lang="en-US" sz="3200" b="1" dirty="0" smtClean="0">
              <a:solidFill>
                <a:schemeClr val="accent2">
                  <a:lumMod val="75000"/>
                </a:schemeClr>
              </a:solidFill>
            </a:endParaRPr>
          </a:p>
          <a:p>
            <a:r>
              <a:rPr lang="en-US" sz="3200" b="1" dirty="0">
                <a:solidFill>
                  <a:schemeClr val="accent2">
                    <a:lumMod val="75000"/>
                  </a:schemeClr>
                </a:solidFill>
              </a:rPr>
              <a:t>M</a:t>
            </a:r>
            <a:r>
              <a:rPr lang="en-US" sz="3200" b="1" dirty="0" smtClean="0">
                <a:solidFill>
                  <a:schemeClr val="accent2">
                    <a:lumMod val="75000"/>
                  </a:schemeClr>
                </a:solidFill>
              </a:rPr>
              <a:t>ain objective of image enhancement is to change image attributes to make it suitable for a specific application or observer</a:t>
            </a:r>
          </a:p>
        </p:txBody>
      </p:sp>
    </p:spTree>
    <p:extLst>
      <p:ext uri="{BB962C8B-B14F-4D97-AF65-F5344CB8AC3E}">
        <p14:creationId xmlns:p14="http://schemas.microsoft.com/office/powerpoint/2010/main" val="899923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7800" y="203200"/>
            <a:ext cx="11176000" cy="5973763"/>
          </a:xfrm>
        </p:spPr>
        <p:txBody>
          <a:bodyPr/>
          <a:lstStyle/>
          <a:p>
            <a:r>
              <a:rPr lang="en-US" dirty="0">
                <a:solidFill>
                  <a:schemeClr val="accent2">
                    <a:lumMod val="75000"/>
                  </a:schemeClr>
                </a:solidFill>
              </a:rPr>
              <a:t>To restore color, MSR is modified by adding a color restoration function. </a:t>
            </a:r>
            <a:endParaRPr lang="en-US" dirty="0" smtClean="0">
              <a:solidFill>
                <a:schemeClr val="accent2">
                  <a:lumMod val="75000"/>
                </a:schemeClr>
              </a:solidFill>
            </a:endParaRPr>
          </a:p>
          <a:p>
            <a:r>
              <a:rPr lang="en-US" dirty="0" smtClean="0">
                <a:solidFill>
                  <a:schemeClr val="accent2">
                    <a:lumMod val="75000"/>
                  </a:schemeClr>
                </a:solidFill>
              </a:rPr>
              <a:t>The </a:t>
            </a:r>
            <a:r>
              <a:rPr lang="en-US" dirty="0">
                <a:solidFill>
                  <a:schemeClr val="accent2">
                    <a:lumMod val="75000"/>
                  </a:schemeClr>
                </a:solidFill>
              </a:rPr>
              <a:t>color restoration factor is given by: α</a:t>
            </a:r>
            <a:r>
              <a:rPr lang="en-US" dirty="0" err="1">
                <a:solidFill>
                  <a:schemeClr val="accent2">
                    <a:lumMod val="75000"/>
                  </a:schemeClr>
                </a:solidFill>
              </a:rPr>
              <a:t>i</a:t>
            </a:r>
            <a:r>
              <a:rPr lang="en-US" dirty="0">
                <a:solidFill>
                  <a:schemeClr val="accent2">
                    <a:lumMod val="75000"/>
                  </a:schemeClr>
                </a:solidFill>
              </a:rPr>
              <a:t> (x, y) = f[Ii (x, y)/ </a:t>
            </a:r>
            <a:r>
              <a:rPr lang="en-US" dirty="0" err="1">
                <a:solidFill>
                  <a:schemeClr val="accent2">
                    <a:lumMod val="75000"/>
                  </a:schemeClr>
                </a:solidFill>
              </a:rPr>
              <a:t>N∑n</a:t>
            </a:r>
            <a:r>
              <a:rPr lang="en-US" dirty="0">
                <a:solidFill>
                  <a:schemeClr val="accent2">
                    <a:lumMod val="75000"/>
                  </a:schemeClr>
                </a:solidFill>
              </a:rPr>
              <a:t>=1In(x, y)].</a:t>
            </a:r>
          </a:p>
          <a:p>
            <a:r>
              <a:rPr lang="en-US" dirty="0">
                <a:solidFill>
                  <a:schemeClr val="accent2">
                    <a:lumMod val="75000"/>
                  </a:schemeClr>
                </a:solidFill>
              </a:rPr>
              <a:t>It is the color restoration coefficient in the </a:t>
            </a:r>
            <a:r>
              <a:rPr lang="en-US" dirty="0" err="1">
                <a:solidFill>
                  <a:schemeClr val="accent2">
                    <a:lumMod val="75000"/>
                  </a:schemeClr>
                </a:solidFill>
              </a:rPr>
              <a:t>ith</a:t>
            </a:r>
            <a:r>
              <a:rPr lang="en-US" dirty="0">
                <a:solidFill>
                  <a:schemeClr val="accent2">
                    <a:lumMod val="75000"/>
                  </a:schemeClr>
                </a:solidFill>
              </a:rPr>
              <a:t> spectral band. The number of spectral bands is given by K</a:t>
            </a:r>
            <a:r>
              <a:rPr lang="en-US" dirty="0" smtClean="0">
                <a:solidFill>
                  <a:schemeClr val="accent2">
                    <a:lumMod val="75000"/>
                  </a:schemeClr>
                </a:solidFill>
              </a:rPr>
              <a:t>.</a:t>
            </a:r>
          </a:p>
          <a:p>
            <a:r>
              <a:rPr lang="en-US" dirty="0" smtClean="0">
                <a:solidFill>
                  <a:schemeClr val="accent2">
                    <a:lumMod val="75000"/>
                  </a:schemeClr>
                </a:solidFill>
              </a:rPr>
              <a:t>MSRCR </a:t>
            </a:r>
            <a:r>
              <a:rPr lang="en-US" dirty="0">
                <a:solidFill>
                  <a:schemeClr val="accent2">
                    <a:lumMod val="75000"/>
                  </a:schemeClr>
                </a:solidFill>
              </a:rPr>
              <a:t>algorithm is given by</a:t>
            </a:r>
            <a:r>
              <a:rPr lang="en-US" dirty="0" smtClean="0">
                <a:solidFill>
                  <a:schemeClr val="accent2">
                    <a:lumMod val="75000"/>
                  </a:schemeClr>
                </a:solidFill>
              </a:rPr>
              <a:t>,</a:t>
            </a:r>
          </a:p>
          <a:p>
            <a:r>
              <a:rPr lang="en-US" dirty="0" smtClean="0">
                <a:solidFill>
                  <a:schemeClr val="accent2">
                    <a:lumMod val="75000"/>
                  </a:schemeClr>
                </a:solidFill>
              </a:rPr>
              <a:t> </a:t>
            </a:r>
            <a:r>
              <a:rPr lang="en-US" dirty="0" err="1">
                <a:solidFill>
                  <a:schemeClr val="accent2">
                    <a:lumMod val="75000"/>
                  </a:schemeClr>
                </a:solidFill>
              </a:rPr>
              <a:t>Ri</a:t>
            </a:r>
            <a:r>
              <a:rPr lang="en-US" dirty="0">
                <a:solidFill>
                  <a:schemeClr val="accent2">
                    <a:lumMod val="75000"/>
                  </a:schemeClr>
                </a:solidFill>
              </a:rPr>
              <a:t> (x, y) = α</a:t>
            </a:r>
            <a:r>
              <a:rPr lang="en-US" dirty="0" err="1">
                <a:solidFill>
                  <a:schemeClr val="accent2">
                    <a:lumMod val="75000"/>
                  </a:schemeClr>
                </a:solidFill>
              </a:rPr>
              <a:t>i</a:t>
            </a:r>
            <a:r>
              <a:rPr lang="en-US" dirty="0">
                <a:solidFill>
                  <a:schemeClr val="accent2">
                    <a:lumMod val="75000"/>
                  </a:schemeClr>
                </a:solidFill>
              </a:rPr>
              <a:t> (x, y) </a:t>
            </a:r>
            <a:r>
              <a:rPr lang="en-US" dirty="0" err="1">
                <a:solidFill>
                  <a:schemeClr val="accent2">
                    <a:lumMod val="75000"/>
                  </a:schemeClr>
                </a:solidFill>
              </a:rPr>
              <a:t>K∑k</a:t>
            </a:r>
            <a:r>
              <a:rPr lang="en-US" dirty="0">
                <a:solidFill>
                  <a:schemeClr val="accent2">
                    <a:lumMod val="75000"/>
                  </a:schemeClr>
                </a:solidFill>
              </a:rPr>
              <a:t>=1Wk </a:t>
            </a:r>
            <a:r>
              <a:rPr lang="en-US" dirty="0" err="1">
                <a:solidFill>
                  <a:schemeClr val="accent2">
                    <a:lumMod val="75000"/>
                  </a:schemeClr>
                </a:solidFill>
              </a:rPr>
              <a:t>logIi</a:t>
            </a:r>
            <a:r>
              <a:rPr lang="en-US" dirty="0">
                <a:solidFill>
                  <a:schemeClr val="accent2">
                    <a:lumMod val="75000"/>
                  </a:schemeClr>
                </a:solidFill>
              </a:rPr>
              <a:t> (x, y) − log [</a:t>
            </a:r>
            <a:r>
              <a:rPr lang="en-US" dirty="0" err="1">
                <a:solidFill>
                  <a:schemeClr val="accent2">
                    <a:lumMod val="75000"/>
                  </a:schemeClr>
                </a:solidFill>
              </a:rPr>
              <a:t>Fk</a:t>
            </a:r>
            <a:r>
              <a:rPr lang="en-US" dirty="0">
                <a:solidFill>
                  <a:schemeClr val="accent2">
                    <a:lumMod val="75000"/>
                  </a:schemeClr>
                </a:solidFill>
              </a:rPr>
              <a:t> (x, y) ∗ Ii (x, y</a:t>
            </a:r>
            <a:r>
              <a:rPr lang="en-US" dirty="0" smtClean="0">
                <a:solidFill>
                  <a:schemeClr val="accent2">
                    <a:lumMod val="75000"/>
                  </a:schemeClr>
                </a:solidFill>
              </a:rPr>
              <a:t>)].</a:t>
            </a:r>
          </a:p>
          <a:p>
            <a:r>
              <a:rPr lang="en-US" dirty="0">
                <a:solidFill>
                  <a:schemeClr val="accent2">
                    <a:lumMod val="75000"/>
                  </a:schemeClr>
                </a:solidFill>
              </a:rPr>
              <a:t>MSR algorithm fails to meet Grey World Assumption. This problem can be removed by using color restoration method. Thus a color restoration factor (CRF) block is added with the MSR block to obtain the MSRCR algorithm</a:t>
            </a:r>
          </a:p>
          <a:p>
            <a:pPr marL="0" indent="0">
              <a:buNone/>
            </a:pPr>
            <a:endParaRPr lang="en-US" dirty="0"/>
          </a:p>
          <a:p>
            <a:endParaRPr lang="en-US" dirty="0"/>
          </a:p>
        </p:txBody>
      </p:sp>
    </p:spTree>
    <p:extLst>
      <p:ext uri="{BB962C8B-B14F-4D97-AF65-F5344CB8AC3E}">
        <p14:creationId xmlns:p14="http://schemas.microsoft.com/office/powerpoint/2010/main" val="11896551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9400" y="190500"/>
            <a:ext cx="11074400" cy="5986463"/>
          </a:xfrm>
        </p:spPr>
        <p:txBody>
          <a:bodyPr/>
          <a:lstStyle/>
          <a:p>
            <a:r>
              <a:rPr lang="en-US" dirty="0">
                <a:solidFill>
                  <a:schemeClr val="accent2">
                    <a:lumMod val="75000"/>
                  </a:schemeClr>
                </a:solidFill>
              </a:rPr>
              <a:t>Main problems of MSRCR algorithm are the presence of halo artifacts at edges, graying out of low contrast areas and bad color rendition.</a:t>
            </a:r>
          </a:p>
          <a:p>
            <a:endParaRPr lang="en-US" dirty="0" smtClean="0">
              <a:solidFill>
                <a:schemeClr val="accent2">
                  <a:lumMod val="75000"/>
                </a:schemeClr>
              </a:solidFill>
            </a:endParaRPr>
          </a:p>
          <a:p>
            <a:r>
              <a:rPr lang="en-US" dirty="0" smtClean="0">
                <a:solidFill>
                  <a:schemeClr val="accent2">
                    <a:lumMod val="75000"/>
                  </a:schemeClr>
                </a:solidFill>
              </a:rPr>
              <a:t>The </a:t>
            </a:r>
            <a:r>
              <a:rPr lang="en-US" dirty="0">
                <a:solidFill>
                  <a:schemeClr val="accent2">
                    <a:lumMod val="75000"/>
                  </a:schemeClr>
                </a:solidFill>
              </a:rPr>
              <a:t>MSRCR has halo artifacts in high contrast edges. The greying out effect of MSRCR is reduced by using adaptive filtering on luminance channel. At high contrast edges, these adaptive filter adapt the shape of the filter. In this way they reduces the greying out and halo artifacts.</a:t>
            </a:r>
          </a:p>
          <a:p>
            <a:endParaRPr lang="en-US" dirty="0" smtClean="0">
              <a:solidFill>
                <a:schemeClr val="accent2">
                  <a:lumMod val="75000"/>
                </a:schemeClr>
              </a:solidFill>
            </a:endParaRPr>
          </a:p>
          <a:p>
            <a:r>
              <a:rPr lang="en-US" dirty="0" smtClean="0">
                <a:solidFill>
                  <a:schemeClr val="accent2">
                    <a:lumMod val="75000"/>
                  </a:schemeClr>
                </a:solidFill>
              </a:rPr>
              <a:t>But </a:t>
            </a:r>
            <a:r>
              <a:rPr lang="en-US" dirty="0">
                <a:solidFill>
                  <a:schemeClr val="accent2">
                    <a:lumMod val="75000"/>
                  </a:schemeClr>
                </a:solidFill>
              </a:rPr>
              <a:t>even then halo artifacts remains in images enhanced by using adaptive image enhancement methods. Halo artifacts in color images using, a fast edge preserving </a:t>
            </a:r>
            <a:r>
              <a:rPr lang="en-US" dirty="0" err="1">
                <a:solidFill>
                  <a:schemeClr val="accent2">
                    <a:lumMod val="75000"/>
                  </a:schemeClr>
                </a:solidFill>
              </a:rPr>
              <a:t>filter.But</a:t>
            </a:r>
            <a:r>
              <a:rPr lang="en-US" dirty="0">
                <a:solidFill>
                  <a:schemeClr val="accent2">
                    <a:lumMod val="75000"/>
                  </a:schemeClr>
                </a:solidFill>
              </a:rPr>
              <a:t> it reduces the contrast. The Gaussian surround function is modified in to reduce halo artifacts. But still it results in desaturation of color.</a:t>
            </a:r>
          </a:p>
          <a:p>
            <a:endParaRPr lang="en-US" dirty="0"/>
          </a:p>
        </p:txBody>
      </p:sp>
    </p:spTree>
    <p:extLst>
      <p:ext uri="{BB962C8B-B14F-4D97-AF65-F5344CB8AC3E}">
        <p14:creationId xmlns:p14="http://schemas.microsoft.com/office/powerpoint/2010/main" val="40875291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chemeClr val="accent6">
                    <a:lumMod val="75000"/>
                  </a:schemeClr>
                </a:solidFill>
                <a:latin typeface="High Tower Text" panose="02040502050506030303" pitchFamily="18" charset="0"/>
              </a:rPr>
              <a:t>PROPOSED SYSTEM</a:t>
            </a:r>
            <a:endParaRPr lang="en-US" b="1" dirty="0">
              <a:solidFill>
                <a:schemeClr val="accent6">
                  <a:lumMod val="75000"/>
                </a:schemeClr>
              </a:solidFill>
              <a:latin typeface="High Tower Text" panose="02040502050506030303" pitchFamily="18" charset="0"/>
            </a:endParaRPr>
          </a:p>
        </p:txBody>
      </p:sp>
    </p:spTree>
    <p:extLst>
      <p:ext uri="{BB962C8B-B14F-4D97-AF65-F5344CB8AC3E}">
        <p14:creationId xmlns:p14="http://schemas.microsoft.com/office/powerpoint/2010/main" val="41724850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6700" y="114300"/>
            <a:ext cx="11087100" cy="6062663"/>
          </a:xfrm>
        </p:spPr>
        <p:txBody>
          <a:bodyPr>
            <a:normAutofit lnSpcReduction="10000"/>
          </a:bodyPr>
          <a:lstStyle/>
          <a:p>
            <a:r>
              <a:rPr lang="en-US" dirty="0">
                <a:solidFill>
                  <a:schemeClr val="accent2">
                    <a:lumMod val="75000"/>
                  </a:schemeClr>
                </a:solidFill>
              </a:rPr>
              <a:t>The proposed system is a modification of multiscale scale </a:t>
            </a:r>
            <a:r>
              <a:rPr lang="en-US" dirty="0" err="1">
                <a:solidFill>
                  <a:schemeClr val="accent2">
                    <a:lumMod val="75000"/>
                  </a:schemeClr>
                </a:solidFill>
              </a:rPr>
              <a:t>retinex</a:t>
            </a:r>
            <a:r>
              <a:rPr lang="en-US" dirty="0">
                <a:solidFill>
                  <a:schemeClr val="accent2">
                    <a:lumMod val="75000"/>
                  </a:schemeClr>
                </a:solidFill>
              </a:rPr>
              <a:t> with color restoration </a:t>
            </a:r>
            <a:r>
              <a:rPr lang="en-US" dirty="0" smtClean="0">
                <a:solidFill>
                  <a:schemeClr val="accent2">
                    <a:lumMod val="75000"/>
                  </a:schemeClr>
                </a:solidFill>
              </a:rPr>
              <a:t>algorithm.</a:t>
            </a:r>
            <a:r>
              <a:rPr lang="en-US" dirty="0">
                <a:solidFill>
                  <a:schemeClr val="accent2">
                    <a:lumMod val="75000"/>
                  </a:schemeClr>
                </a:solidFill>
              </a:rPr>
              <a:t> It reduces the halo artifacts and graying out of images of multiscale </a:t>
            </a:r>
            <a:r>
              <a:rPr lang="en-US" dirty="0" err="1">
                <a:solidFill>
                  <a:schemeClr val="accent2">
                    <a:lumMod val="75000"/>
                  </a:schemeClr>
                </a:solidFill>
              </a:rPr>
              <a:t>retinex</a:t>
            </a:r>
            <a:r>
              <a:rPr lang="en-US" dirty="0">
                <a:solidFill>
                  <a:schemeClr val="accent2">
                    <a:lumMod val="75000"/>
                  </a:schemeClr>
                </a:solidFill>
              </a:rPr>
              <a:t> with color restoration </a:t>
            </a:r>
            <a:r>
              <a:rPr lang="en-US" dirty="0" smtClean="0">
                <a:solidFill>
                  <a:schemeClr val="accent2">
                    <a:lumMod val="75000"/>
                  </a:schemeClr>
                </a:solidFill>
              </a:rPr>
              <a:t>algorithm and </a:t>
            </a:r>
            <a:r>
              <a:rPr lang="en-US" dirty="0">
                <a:solidFill>
                  <a:schemeClr val="accent2">
                    <a:lumMod val="75000"/>
                  </a:schemeClr>
                </a:solidFill>
              </a:rPr>
              <a:t>increases clarity of </a:t>
            </a:r>
            <a:r>
              <a:rPr lang="en-US" dirty="0" smtClean="0">
                <a:solidFill>
                  <a:schemeClr val="accent2">
                    <a:lumMod val="75000"/>
                  </a:schemeClr>
                </a:solidFill>
              </a:rPr>
              <a:t>images.</a:t>
            </a:r>
          </a:p>
          <a:p>
            <a:endParaRPr lang="en-US" dirty="0" smtClean="0">
              <a:solidFill>
                <a:schemeClr val="accent2">
                  <a:lumMod val="75000"/>
                </a:schemeClr>
              </a:solidFill>
            </a:endParaRPr>
          </a:p>
          <a:p>
            <a:r>
              <a:rPr lang="en-US" dirty="0" smtClean="0">
                <a:solidFill>
                  <a:schemeClr val="accent2">
                    <a:lumMod val="75000"/>
                  </a:schemeClr>
                </a:solidFill>
              </a:rPr>
              <a:t>The </a:t>
            </a:r>
            <a:r>
              <a:rPr lang="en-US" dirty="0">
                <a:solidFill>
                  <a:schemeClr val="accent2">
                    <a:lumMod val="75000"/>
                  </a:schemeClr>
                </a:solidFill>
              </a:rPr>
              <a:t>improved MSRCR method uses multiscale </a:t>
            </a:r>
            <a:r>
              <a:rPr lang="en-US" dirty="0" err="1">
                <a:solidFill>
                  <a:schemeClr val="accent2">
                    <a:lumMod val="75000"/>
                  </a:schemeClr>
                </a:solidFill>
              </a:rPr>
              <a:t>retinex</a:t>
            </a:r>
            <a:r>
              <a:rPr lang="en-US" dirty="0">
                <a:solidFill>
                  <a:schemeClr val="accent2">
                    <a:lumMod val="75000"/>
                  </a:schemeClr>
                </a:solidFill>
              </a:rPr>
              <a:t> with color restoration algorithm and contrast limited adaptive histogram </a:t>
            </a:r>
            <a:r>
              <a:rPr lang="en-US" dirty="0" smtClean="0">
                <a:solidFill>
                  <a:schemeClr val="accent2">
                    <a:lumMod val="75000"/>
                  </a:schemeClr>
                </a:solidFill>
              </a:rPr>
              <a:t>equalization(CLAHE).</a:t>
            </a:r>
          </a:p>
          <a:p>
            <a:endParaRPr lang="en-US" dirty="0" smtClean="0">
              <a:solidFill>
                <a:schemeClr val="accent2">
                  <a:lumMod val="75000"/>
                </a:schemeClr>
              </a:solidFill>
            </a:endParaRPr>
          </a:p>
          <a:p>
            <a:r>
              <a:rPr lang="en-US" dirty="0" smtClean="0">
                <a:solidFill>
                  <a:schemeClr val="accent2">
                    <a:lumMod val="75000"/>
                  </a:schemeClr>
                </a:solidFill>
              </a:rPr>
              <a:t>The </a:t>
            </a:r>
            <a:r>
              <a:rPr lang="en-US" dirty="0">
                <a:solidFill>
                  <a:schemeClr val="accent2">
                    <a:lumMod val="75000"/>
                  </a:schemeClr>
                </a:solidFill>
              </a:rPr>
              <a:t>Contrast limited adaptive histogram equalization and the multiscale </a:t>
            </a:r>
            <a:r>
              <a:rPr lang="en-US" dirty="0" err="1">
                <a:solidFill>
                  <a:schemeClr val="accent2">
                    <a:lumMod val="75000"/>
                  </a:schemeClr>
                </a:solidFill>
              </a:rPr>
              <a:t>retinex</a:t>
            </a:r>
            <a:r>
              <a:rPr lang="en-US" dirty="0">
                <a:solidFill>
                  <a:schemeClr val="accent2">
                    <a:lumMod val="75000"/>
                  </a:schemeClr>
                </a:solidFill>
              </a:rPr>
              <a:t> with color restoration methods are applied to the low contrast image separately. The image fusion is used to combine their outputs. The output image obtained has more clarity than the output of existing multiscale </a:t>
            </a:r>
            <a:r>
              <a:rPr lang="en-US" dirty="0" err="1">
                <a:solidFill>
                  <a:schemeClr val="accent2">
                    <a:lumMod val="75000"/>
                  </a:schemeClr>
                </a:solidFill>
              </a:rPr>
              <a:t>retinex</a:t>
            </a:r>
            <a:r>
              <a:rPr lang="en-US" dirty="0">
                <a:solidFill>
                  <a:schemeClr val="accent2">
                    <a:lumMod val="75000"/>
                  </a:schemeClr>
                </a:solidFill>
              </a:rPr>
              <a:t> with color restoration algorithm.</a:t>
            </a:r>
          </a:p>
          <a:p>
            <a:pPr marL="0" indent="0">
              <a:buNone/>
            </a:pPr>
            <a:r>
              <a:rPr lang="en-US" dirty="0" smtClean="0"/>
              <a:t> </a:t>
            </a:r>
            <a:endParaRPr lang="en-US" dirty="0"/>
          </a:p>
          <a:p>
            <a:endParaRPr lang="en-US" dirty="0"/>
          </a:p>
        </p:txBody>
      </p:sp>
    </p:spTree>
    <p:extLst>
      <p:ext uri="{BB962C8B-B14F-4D97-AF65-F5344CB8AC3E}">
        <p14:creationId xmlns:p14="http://schemas.microsoft.com/office/powerpoint/2010/main" val="29364669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90500"/>
            <a:ext cx="11049000" cy="5986463"/>
          </a:xfrm>
        </p:spPr>
        <p:txBody>
          <a:bodyPr>
            <a:normAutofit/>
          </a:bodyPr>
          <a:lstStyle/>
          <a:p>
            <a:r>
              <a:rPr lang="en-US" dirty="0">
                <a:solidFill>
                  <a:schemeClr val="accent2">
                    <a:lumMod val="75000"/>
                  </a:schemeClr>
                </a:solidFill>
              </a:rPr>
              <a:t>CLAHE is Contrast Limited Adaptive Histogram Equalization. It operates on small regions of the </a:t>
            </a:r>
            <a:r>
              <a:rPr lang="en-US" dirty="0" err="1">
                <a:solidFill>
                  <a:schemeClr val="accent2">
                    <a:lumMod val="75000"/>
                  </a:schemeClr>
                </a:solidFill>
              </a:rPr>
              <a:t>image.These</a:t>
            </a:r>
            <a:r>
              <a:rPr lang="en-US" dirty="0">
                <a:solidFill>
                  <a:schemeClr val="accent2">
                    <a:lumMod val="75000"/>
                  </a:schemeClr>
                </a:solidFill>
              </a:rPr>
              <a:t> small regions are called tiles. The bilinear interpolation is used to combine these small regions of the image. By limiting the contrast in homogeneous areas, it reduced the noise in the images. </a:t>
            </a:r>
          </a:p>
          <a:p>
            <a:endParaRPr lang="en-US" dirty="0" smtClean="0">
              <a:solidFill>
                <a:schemeClr val="accent2">
                  <a:lumMod val="75000"/>
                </a:schemeClr>
              </a:solidFill>
            </a:endParaRPr>
          </a:p>
          <a:p>
            <a:r>
              <a:rPr lang="en-US" dirty="0" smtClean="0">
                <a:solidFill>
                  <a:schemeClr val="accent2">
                    <a:lumMod val="75000"/>
                  </a:schemeClr>
                </a:solidFill>
              </a:rPr>
              <a:t>It </a:t>
            </a:r>
            <a:r>
              <a:rPr lang="en-US" dirty="0">
                <a:solidFill>
                  <a:schemeClr val="accent2">
                    <a:lumMod val="75000"/>
                  </a:schemeClr>
                </a:solidFill>
              </a:rPr>
              <a:t>enhances the contrast of these small regions of the image. The edge based color constancy can be attained by using CLAHE. It improves the local contrast of images. So graying out of the images and halo artifacts at the edges can be reduced using CLAHE</a:t>
            </a:r>
            <a:r>
              <a:rPr lang="en-US" dirty="0" smtClean="0">
                <a:solidFill>
                  <a:schemeClr val="accent2">
                    <a:lumMod val="75000"/>
                  </a:schemeClr>
                </a:solidFill>
              </a:rPr>
              <a:t>.</a:t>
            </a:r>
          </a:p>
        </p:txBody>
      </p:sp>
    </p:spTree>
    <p:extLst>
      <p:ext uri="{BB962C8B-B14F-4D97-AF65-F5344CB8AC3E}">
        <p14:creationId xmlns:p14="http://schemas.microsoft.com/office/powerpoint/2010/main" val="8753940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9700" y="88900"/>
            <a:ext cx="11214100" cy="6088063"/>
          </a:xfrm>
        </p:spPr>
        <p:txBody>
          <a:bodyPr/>
          <a:lstStyle/>
          <a:p>
            <a:r>
              <a:rPr lang="en-US" dirty="0" smtClean="0">
                <a:solidFill>
                  <a:schemeClr val="accent2">
                    <a:lumMod val="75000"/>
                  </a:schemeClr>
                </a:solidFill>
              </a:rPr>
              <a:t>CLAHE cannot be applied directly to the color channels in a color image as it changes the color balance of the image. So the image is first converted to the LAB color space. Then the algorithm is applied. After that the output image is converted back to the RGB color space. </a:t>
            </a:r>
          </a:p>
          <a:p>
            <a:pPr marL="0" indent="0">
              <a:buNone/>
            </a:pPr>
            <a:endParaRPr lang="en-US" dirty="0">
              <a:solidFill>
                <a:schemeClr val="accent2">
                  <a:lumMod val="75000"/>
                </a:schemeClr>
              </a:solidFill>
            </a:endParaRPr>
          </a:p>
          <a:p>
            <a:r>
              <a:rPr lang="en-US" dirty="0" smtClean="0">
                <a:solidFill>
                  <a:schemeClr val="accent2">
                    <a:lumMod val="75000"/>
                  </a:schemeClr>
                </a:solidFill>
              </a:rPr>
              <a:t>The image fusion is used to combine the information in the two images into a single image which has more information than any of the two input images. Here image fusion block combines the output image of MSRCR and output image of CLAHE to produce single enhanced output image. </a:t>
            </a:r>
          </a:p>
          <a:p>
            <a:endParaRPr lang="en-US" dirty="0" smtClean="0">
              <a:solidFill>
                <a:schemeClr val="accent2">
                  <a:lumMod val="75000"/>
                </a:schemeClr>
              </a:solidFill>
            </a:endParaRPr>
          </a:p>
          <a:p>
            <a:r>
              <a:rPr lang="en-US" dirty="0" smtClean="0">
                <a:solidFill>
                  <a:schemeClr val="accent2">
                    <a:lumMod val="75000"/>
                  </a:schemeClr>
                </a:solidFill>
              </a:rPr>
              <a:t>It merges the two images by wavelet </a:t>
            </a:r>
            <a:r>
              <a:rPr lang="en-US" dirty="0" err="1" smtClean="0">
                <a:solidFill>
                  <a:schemeClr val="accent2">
                    <a:lumMod val="75000"/>
                  </a:schemeClr>
                </a:solidFill>
              </a:rPr>
              <a:t>decompositions.So</a:t>
            </a:r>
            <a:r>
              <a:rPr lang="en-US" dirty="0" smtClean="0">
                <a:solidFill>
                  <a:schemeClr val="accent2">
                    <a:lumMod val="75000"/>
                  </a:schemeClr>
                </a:solidFill>
              </a:rPr>
              <a:t> the output image compare to the old MSRCR output image thus improving the clarity of the MSRCR output image.</a:t>
            </a:r>
            <a:endParaRPr lang="en-US" dirty="0"/>
          </a:p>
        </p:txBody>
      </p:sp>
    </p:spTree>
    <p:extLst>
      <p:ext uri="{BB962C8B-B14F-4D97-AF65-F5344CB8AC3E}">
        <p14:creationId xmlns:p14="http://schemas.microsoft.com/office/powerpoint/2010/main" val="14560954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1498600" y="622300"/>
            <a:ext cx="8229600" cy="4749800"/>
          </a:xfrm>
          <a:prstGeom prst="rect">
            <a:avLst/>
          </a:prstGeom>
          <a:noFill/>
          <a:ln>
            <a:noFill/>
          </a:ln>
        </p:spPr>
      </p:pic>
    </p:spTree>
    <p:extLst>
      <p:ext uri="{BB962C8B-B14F-4D97-AF65-F5344CB8AC3E}">
        <p14:creationId xmlns:p14="http://schemas.microsoft.com/office/powerpoint/2010/main" val="9232119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1790701" y="330201"/>
            <a:ext cx="7300912" cy="4551362"/>
          </a:xfrm>
          <a:prstGeom prst="rect">
            <a:avLst/>
          </a:prstGeom>
          <a:noFill/>
          <a:ln>
            <a:noFill/>
          </a:ln>
        </p:spPr>
      </p:pic>
    </p:spTree>
    <p:extLst>
      <p:ext uri="{BB962C8B-B14F-4D97-AF65-F5344CB8AC3E}">
        <p14:creationId xmlns:p14="http://schemas.microsoft.com/office/powerpoint/2010/main" val="31175066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6">
                    <a:lumMod val="75000"/>
                  </a:schemeClr>
                </a:solidFill>
                <a:latin typeface="High Tower Text" panose="02040502050506030303" pitchFamily="18" charset="0"/>
              </a:rPr>
              <a:t>CONCLUSION</a:t>
            </a:r>
            <a:endParaRPr lang="en-US" b="1" dirty="0">
              <a:solidFill>
                <a:schemeClr val="accent6">
                  <a:lumMod val="75000"/>
                </a:schemeClr>
              </a:solidFill>
              <a:latin typeface="High Tower Text" panose="02040502050506030303" pitchFamily="18" charset="0"/>
            </a:endParaRPr>
          </a:p>
        </p:txBody>
      </p:sp>
      <p:sp>
        <p:nvSpPr>
          <p:cNvPr id="3" name="Content Placeholder 2"/>
          <p:cNvSpPr>
            <a:spLocks noGrp="1"/>
          </p:cNvSpPr>
          <p:nvPr>
            <p:ph idx="1"/>
          </p:nvPr>
        </p:nvSpPr>
        <p:spPr/>
        <p:txBody>
          <a:bodyPr/>
          <a:lstStyle/>
          <a:p>
            <a:r>
              <a:rPr lang="en-US" dirty="0">
                <a:solidFill>
                  <a:schemeClr val="accent2">
                    <a:lumMod val="75000"/>
                  </a:schemeClr>
                </a:solidFill>
              </a:rPr>
              <a:t>Histogram equalization method   enhances  the  image’s  contrast  by normalizing  the intensity distribution within  the image  in such a way that areas with very high intensity and very low intensity are equalized  in terms of intensity distribution.</a:t>
            </a:r>
          </a:p>
          <a:p>
            <a:endParaRPr lang="en-US" dirty="0" smtClean="0">
              <a:solidFill>
                <a:schemeClr val="accent2">
                  <a:lumMod val="75000"/>
                </a:schemeClr>
              </a:solidFill>
            </a:endParaRPr>
          </a:p>
          <a:p>
            <a:r>
              <a:rPr lang="en-US" dirty="0" smtClean="0">
                <a:solidFill>
                  <a:schemeClr val="accent2">
                    <a:lumMod val="75000"/>
                  </a:schemeClr>
                </a:solidFill>
              </a:rPr>
              <a:t>However </a:t>
            </a:r>
            <a:r>
              <a:rPr lang="en-US" dirty="0">
                <a:solidFill>
                  <a:schemeClr val="accent2">
                    <a:lumMod val="75000"/>
                  </a:schemeClr>
                </a:solidFill>
              </a:rPr>
              <a:t>, Histogram equalization technique does not preserve the mean brightness of the </a:t>
            </a:r>
            <a:r>
              <a:rPr lang="en-US" dirty="0" smtClean="0">
                <a:solidFill>
                  <a:schemeClr val="accent2">
                    <a:lumMod val="75000"/>
                  </a:schemeClr>
                </a:solidFill>
              </a:rPr>
              <a:t>image.</a:t>
            </a:r>
          </a:p>
          <a:p>
            <a:endParaRPr lang="en-US" dirty="0"/>
          </a:p>
        </p:txBody>
      </p:sp>
    </p:spTree>
    <p:extLst>
      <p:ext uri="{BB962C8B-B14F-4D97-AF65-F5344CB8AC3E}">
        <p14:creationId xmlns:p14="http://schemas.microsoft.com/office/powerpoint/2010/main" val="18223245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2100" y="139700"/>
            <a:ext cx="11061700" cy="6037263"/>
          </a:xfrm>
        </p:spPr>
        <p:txBody>
          <a:bodyPr/>
          <a:lstStyle/>
          <a:p>
            <a:r>
              <a:rPr lang="en-US" dirty="0">
                <a:solidFill>
                  <a:schemeClr val="accent2">
                    <a:lumMod val="75000"/>
                  </a:schemeClr>
                </a:solidFill>
              </a:rPr>
              <a:t>So BBHE technique has been used which preserves the mean brightness of the image along with  the contrast enhancement of the image.</a:t>
            </a:r>
          </a:p>
          <a:p>
            <a:r>
              <a:rPr lang="en-US" dirty="0">
                <a:solidFill>
                  <a:schemeClr val="accent2">
                    <a:lumMod val="75000"/>
                  </a:schemeClr>
                </a:solidFill>
              </a:rPr>
              <a:t>However above  two techniques don’t  work on the </a:t>
            </a:r>
            <a:r>
              <a:rPr lang="en-US" dirty="0" err="1">
                <a:solidFill>
                  <a:schemeClr val="accent2">
                    <a:lumMod val="75000"/>
                  </a:schemeClr>
                </a:solidFill>
              </a:rPr>
              <a:t>coloured</a:t>
            </a:r>
            <a:r>
              <a:rPr lang="en-US" dirty="0">
                <a:solidFill>
                  <a:schemeClr val="accent2">
                    <a:lumMod val="75000"/>
                  </a:schemeClr>
                </a:solidFill>
              </a:rPr>
              <a:t> images because of  the dynamic  range of </a:t>
            </a:r>
            <a:r>
              <a:rPr lang="en-US" dirty="0" err="1">
                <a:solidFill>
                  <a:schemeClr val="accent2">
                    <a:lumMod val="75000"/>
                  </a:schemeClr>
                </a:solidFill>
              </a:rPr>
              <a:t>colours</a:t>
            </a:r>
            <a:r>
              <a:rPr lang="en-US" dirty="0">
                <a:solidFill>
                  <a:schemeClr val="accent2">
                    <a:lumMod val="75000"/>
                  </a:schemeClr>
                </a:solidFill>
              </a:rPr>
              <a:t>. </a:t>
            </a:r>
          </a:p>
          <a:p>
            <a:r>
              <a:rPr lang="en-US" dirty="0">
                <a:solidFill>
                  <a:schemeClr val="accent2">
                    <a:lumMod val="75000"/>
                  </a:schemeClr>
                </a:solidFill>
              </a:rPr>
              <a:t>So the </a:t>
            </a:r>
            <a:r>
              <a:rPr lang="en-US" dirty="0" err="1">
                <a:solidFill>
                  <a:schemeClr val="accent2">
                    <a:lumMod val="75000"/>
                  </a:schemeClr>
                </a:solidFill>
              </a:rPr>
              <a:t>Retinex</a:t>
            </a:r>
            <a:r>
              <a:rPr lang="en-US" dirty="0">
                <a:solidFill>
                  <a:schemeClr val="accent2">
                    <a:lumMod val="75000"/>
                  </a:schemeClr>
                </a:solidFill>
              </a:rPr>
              <a:t>  technique  is used   where the  aim is to  transform the  visual characteristics of the digital  image so that  the rendition  of  the  transformed image  approaches  that of  the direct  observation of scenes. </a:t>
            </a:r>
            <a:r>
              <a:rPr lang="en-US" dirty="0" err="1">
                <a:solidFill>
                  <a:schemeClr val="accent2">
                    <a:lumMod val="75000"/>
                  </a:schemeClr>
                </a:solidFill>
              </a:rPr>
              <a:t>Retinex</a:t>
            </a:r>
            <a:r>
              <a:rPr lang="en-US" dirty="0">
                <a:solidFill>
                  <a:schemeClr val="accent2">
                    <a:lumMod val="75000"/>
                  </a:schemeClr>
                </a:solidFill>
              </a:rPr>
              <a:t>  is  just  the computerized form of the human eye visual system.</a:t>
            </a:r>
          </a:p>
          <a:p>
            <a:r>
              <a:rPr lang="en-US" dirty="0">
                <a:solidFill>
                  <a:schemeClr val="accent2">
                    <a:lumMod val="75000"/>
                  </a:schemeClr>
                </a:solidFill>
              </a:rPr>
              <a:t>Here  emphasis  is  placed on increasing  the local contrast  in the  dark  zones  of  images  of  wide dynamic  range  scenes.</a:t>
            </a:r>
          </a:p>
          <a:p>
            <a:endParaRPr lang="en-US" dirty="0"/>
          </a:p>
        </p:txBody>
      </p:sp>
    </p:spTree>
    <p:extLst>
      <p:ext uri="{BB962C8B-B14F-4D97-AF65-F5344CB8AC3E}">
        <p14:creationId xmlns:p14="http://schemas.microsoft.com/office/powerpoint/2010/main" val="251090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6">
                    <a:lumMod val="75000"/>
                  </a:schemeClr>
                </a:solidFill>
                <a:latin typeface="High Tower Text" panose="02040502050506030303" pitchFamily="18" charset="0"/>
              </a:rPr>
              <a:t>Image Enhancement Techniques</a:t>
            </a:r>
            <a:endParaRPr lang="en-US" b="1" dirty="0">
              <a:solidFill>
                <a:schemeClr val="accent6">
                  <a:lumMod val="75000"/>
                </a:schemeClr>
              </a:solidFill>
              <a:latin typeface="High Tower Text" panose="02040502050506030303" pitchFamily="18" charset="0"/>
            </a:endParaRPr>
          </a:p>
        </p:txBody>
      </p:sp>
      <p:sp>
        <p:nvSpPr>
          <p:cNvPr id="3" name="Content Placeholder 2"/>
          <p:cNvSpPr>
            <a:spLocks noGrp="1"/>
          </p:cNvSpPr>
          <p:nvPr>
            <p:ph idx="1"/>
          </p:nvPr>
        </p:nvSpPr>
        <p:spPr/>
        <p:txBody>
          <a:bodyPr/>
          <a:lstStyle/>
          <a:p>
            <a:r>
              <a:rPr lang="en-US" b="1" dirty="0" smtClean="0">
                <a:solidFill>
                  <a:schemeClr val="accent2">
                    <a:lumMod val="75000"/>
                  </a:schemeClr>
                </a:solidFill>
              </a:rPr>
              <a:t>Histogram Equalization</a:t>
            </a:r>
          </a:p>
          <a:p>
            <a:endParaRPr lang="en-US" b="1" dirty="0" smtClean="0">
              <a:solidFill>
                <a:schemeClr val="accent2">
                  <a:lumMod val="75000"/>
                </a:schemeClr>
              </a:solidFill>
            </a:endParaRPr>
          </a:p>
          <a:p>
            <a:r>
              <a:rPr lang="en-US" b="1" dirty="0" smtClean="0">
                <a:solidFill>
                  <a:schemeClr val="accent2">
                    <a:lumMod val="75000"/>
                  </a:schemeClr>
                </a:solidFill>
              </a:rPr>
              <a:t>Bi-histogram equalization</a:t>
            </a:r>
          </a:p>
          <a:p>
            <a:endParaRPr lang="en-US" b="1" dirty="0" smtClean="0">
              <a:solidFill>
                <a:schemeClr val="accent2">
                  <a:lumMod val="75000"/>
                </a:schemeClr>
              </a:solidFill>
            </a:endParaRPr>
          </a:p>
          <a:p>
            <a:r>
              <a:rPr lang="en-US" b="1" dirty="0" err="1" smtClean="0">
                <a:solidFill>
                  <a:schemeClr val="accent2">
                    <a:lumMod val="75000"/>
                  </a:schemeClr>
                </a:solidFill>
              </a:rPr>
              <a:t>Retinex</a:t>
            </a:r>
            <a:r>
              <a:rPr lang="en-US" b="1" dirty="0" smtClean="0">
                <a:solidFill>
                  <a:schemeClr val="accent2">
                    <a:lumMod val="75000"/>
                  </a:schemeClr>
                </a:solidFill>
              </a:rPr>
              <a:t> equalization</a:t>
            </a:r>
            <a:endParaRPr lang="en-US" b="1" dirty="0">
              <a:solidFill>
                <a:schemeClr val="accent2">
                  <a:lumMod val="75000"/>
                </a:schemeClr>
              </a:solidFill>
            </a:endParaRPr>
          </a:p>
        </p:txBody>
      </p:sp>
    </p:spTree>
    <p:extLst>
      <p:ext uri="{BB962C8B-B14F-4D97-AF65-F5344CB8AC3E}">
        <p14:creationId xmlns:p14="http://schemas.microsoft.com/office/powerpoint/2010/main" val="25637276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800" y="-92075"/>
            <a:ext cx="10515600" cy="1325563"/>
          </a:xfrm>
        </p:spPr>
        <p:txBody>
          <a:bodyPr/>
          <a:lstStyle/>
          <a:p>
            <a:r>
              <a:rPr lang="en-US" b="1" dirty="0" smtClean="0">
                <a:solidFill>
                  <a:schemeClr val="accent6">
                    <a:lumMod val="75000"/>
                  </a:schemeClr>
                </a:solidFill>
                <a:latin typeface="High Tower Text" panose="02040502050506030303" pitchFamily="18" charset="0"/>
              </a:rPr>
              <a:t>REFERENCES</a:t>
            </a:r>
            <a:endParaRPr lang="en-US" b="1" dirty="0">
              <a:solidFill>
                <a:schemeClr val="accent6">
                  <a:lumMod val="75000"/>
                </a:schemeClr>
              </a:solidFill>
              <a:latin typeface="High Tower Text" panose="02040502050506030303" pitchFamily="18" charset="0"/>
            </a:endParaRPr>
          </a:p>
        </p:txBody>
      </p:sp>
      <p:sp>
        <p:nvSpPr>
          <p:cNvPr id="3" name="Content Placeholder 2"/>
          <p:cNvSpPr>
            <a:spLocks noGrp="1"/>
          </p:cNvSpPr>
          <p:nvPr>
            <p:ph idx="1"/>
          </p:nvPr>
        </p:nvSpPr>
        <p:spPr>
          <a:xfrm>
            <a:off x="558800" y="1130300"/>
            <a:ext cx="10795000" cy="5046663"/>
          </a:xfrm>
        </p:spPr>
        <p:txBody>
          <a:bodyPr>
            <a:normAutofit fontScale="70000" lnSpcReduction="20000"/>
          </a:bodyPr>
          <a:lstStyle/>
          <a:p>
            <a:r>
              <a:rPr lang="en-US" dirty="0"/>
              <a:t>[</a:t>
            </a:r>
            <a:r>
              <a:rPr lang="en-US" dirty="0">
                <a:solidFill>
                  <a:schemeClr val="accent2">
                    <a:lumMod val="75000"/>
                  </a:schemeClr>
                </a:solidFill>
              </a:rPr>
              <a:t>1] Yong-Tae Kim, “Contrast Enhancement Using Brightness Preserving Bi- Histogram Equalization,” IEEE Trans Consumer Electronics, vol. 43, no. 1, pp. 1-8, Feb. 1997.  </a:t>
            </a:r>
          </a:p>
          <a:p>
            <a:r>
              <a:rPr lang="en-US" dirty="0">
                <a:solidFill>
                  <a:schemeClr val="accent2">
                    <a:lumMod val="75000"/>
                  </a:schemeClr>
                </a:solidFill>
              </a:rPr>
              <a:t>[2] E. H. Land and J. McCann, “Lightness and </a:t>
            </a:r>
            <a:r>
              <a:rPr lang="en-US" dirty="0" err="1">
                <a:solidFill>
                  <a:schemeClr val="accent2">
                    <a:lumMod val="75000"/>
                  </a:schemeClr>
                </a:solidFill>
              </a:rPr>
              <a:t>retinex</a:t>
            </a:r>
            <a:r>
              <a:rPr lang="en-US" dirty="0">
                <a:solidFill>
                  <a:schemeClr val="accent2">
                    <a:lumMod val="75000"/>
                  </a:schemeClr>
                </a:solidFill>
              </a:rPr>
              <a:t> theory,” J. Opt. Soc. Amer., vol. 61, no. 1, pp. 1–11, Jan 1971. </a:t>
            </a:r>
          </a:p>
          <a:p>
            <a:r>
              <a:rPr lang="en-US" dirty="0">
                <a:solidFill>
                  <a:schemeClr val="accent2">
                    <a:lumMod val="75000"/>
                  </a:schemeClr>
                </a:solidFill>
              </a:rPr>
              <a:t>[3] E. H. Land, “The  </a:t>
            </a:r>
            <a:r>
              <a:rPr lang="en-US" dirty="0" err="1">
                <a:solidFill>
                  <a:schemeClr val="accent2">
                    <a:lumMod val="75000"/>
                  </a:schemeClr>
                </a:solidFill>
              </a:rPr>
              <a:t>Retinex</a:t>
            </a:r>
            <a:r>
              <a:rPr lang="en-US" dirty="0">
                <a:solidFill>
                  <a:schemeClr val="accent2">
                    <a:lumMod val="75000"/>
                  </a:schemeClr>
                </a:solidFill>
              </a:rPr>
              <a:t>  theory of </a:t>
            </a:r>
            <a:r>
              <a:rPr lang="en-US" dirty="0" err="1">
                <a:solidFill>
                  <a:schemeClr val="accent2">
                    <a:lumMod val="75000"/>
                  </a:schemeClr>
                </a:solidFill>
              </a:rPr>
              <a:t>colour</a:t>
            </a:r>
            <a:r>
              <a:rPr lang="en-US" dirty="0">
                <a:solidFill>
                  <a:schemeClr val="accent2">
                    <a:lumMod val="75000"/>
                  </a:schemeClr>
                </a:solidFill>
              </a:rPr>
              <a:t> vision,” Scientific American, vol. 237, no. 6, pp. 108–128, Dec 1977.</a:t>
            </a:r>
          </a:p>
          <a:p>
            <a:r>
              <a:rPr lang="en-US" dirty="0">
                <a:solidFill>
                  <a:schemeClr val="accent2">
                    <a:lumMod val="75000"/>
                  </a:schemeClr>
                </a:solidFill>
              </a:rPr>
              <a:t>[4] Zia-</a:t>
            </a:r>
            <a:r>
              <a:rPr lang="en-US" dirty="0" err="1">
                <a:solidFill>
                  <a:schemeClr val="accent2">
                    <a:lumMod val="75000"/>
                  </a:schemeClr>
                </a:solidFill>
              </a:rPr>
              <a:t>ur</a:t>
            </a:r>
            <a:r>
              <a:rPr lang="en-US" dirty="0">
                <a:solidFill>
                  <a:schemeClr val="accent2">
                    <a:lumMod val="75000"/>
                  </a:schemeClr>
                </a:solidFill>
              </a:rPr>
              <a:t> Rahman , Daniel J. Jobson, and Glenn </a:t>
            </a:r>
            <a:r>
              <a:rPr lang="en-US" dirty="0" err="1">
                <a:solidFill>
                  <a:schemeClr val="accent2">
                    <a:lumMod val="75000"/>
                  </a:schemeClr>
                </a:solidFill>
              </a:rPr>
              <a:t>Woodell</a:t>
            </a:r>
            <a:r>
              <a:rPr lang="en-US" dirty="0">
                <a:solidFill>
                  <a:schemeClr val="accent2">
                    <a:lumMod val="75000"/>
                  </a:schemeClr>
                </a:solidFill>
              </a:rPr>
              <a:t>.      “ </a:t>
            </a:r>
            <a:r>
              <a:rPr lang="en-US" dirty="0" err="1">
                <a:solidFill>
                  <a:schemeClr val="accent2">
                    <a:lumMod val="75000"/>
                  </a:schemeClr>
                </a:solidFill>
              </a:rPr>
              <a:t>Retinex</a:t>
            </a:r>
            <a:r>
              <a:rPr lang="en-US" dirty="0">
                <a:solidFill>
                  <a:schemeClr val="accent2">
                    <a:lumMod val="75000"/>
                  </a:schemeClr>
                </a:solidFill>
              </a:rPr>
              <a:t>  processing for automatic  image enhancement.”  Journal  of  Electronic  Imaging  13(1): 100-110  (January 2004).</a:t>
            </a:r>
          </a:p>
          <a:p>
            <a:r>
              <a:rPr lang="en-US" dirty="0">
                <a:solidFill>
                  <a:schemeClr val="accent2">
                    <a:lumMod val="75000"/>
                  </a:schemeClr>
                </a:solidFill>
              </a:rPr>
              <a:t>[5] L. Lei, Y. Zhou, and J. Li, “An investigation  of </a:t>
            </a:r>
            <a:r>
              <a:rPr lang="en-US" dirty="0" err="1">
                <a:solidFill>
                  <a:schemeClr val="accent2">
                    <a:lumMod val="75000"/>
                  </a:schemeClr>
                </a:solidFill>
              </a:rPr>
              <a:t>retinex</a:t>
            </a:r>
            <a:r>
              <a:rPr lang="en-US" dirty="0">
                <a:solidFill>
                  <a:schemeClr val="accent2">
                    <a:lumMod val="75000"/>
                  </a:schemeClr>
                </a:solidFill>
              </a:rPr>
              <a:t> algorithms for image enhancement,” Journal  of Electronics  (China),  vol. 24, no. 5, pp. 696–700,      2007.</a:t>
            </a:r>
          </a:p>
          <a:p>
            <a:r>
              <a:rPr lang="en-US" dirty="0">
                <a:solidFill>
                  <a:schemeClr val="accent2">
                    <a:lumMod val="75000"/>
                  </a:schemeClr>
                </a:solidFill>
              </a:rPr>
              <a:t>[6] Z. </a:t>
            </a:r>
            <a:r>
              <a:rPr lang="en-US" dirty="0" err="1">
                <a:solidFill>
                  <a:schemeClr val="accent2">
                    <a:lumMod val="75000"/>
                  </a:schemeClr>
                </a:solidFill>
              </a:rPr>
              <a:t>ur</a:t>
            </a:r>
            <a:r>
              <a:rPr lang="en-US" dirty="0">
                <a:solidFill>
                  <a:schemeClr val="accent2">
                    <a:lumMod val="75000"/>
                  </a:schemeClr>
                </a:solidFill>
              </a:rPr>
              <a:t>  Rahman and G. A. </a:t>
            </a:r>
            <a:r>
              <a:rPr lang="en-US" dirty="0" err="1">
                <a:solidFill>
                  <a:schemeClr val="accent2">
                    <a:lumMod val="75000"/>
                  </a:schemeClr>
                </a:solidFill>
              </a:rPr>
              <a:t>Woodell</a:t>
            </a:r>
            <a:r>
              <a:rPr lang="en-US" dirty="0">
                <a:solidFill>
                  <a:schemeClr val="accent2">
                    <a:lumMod val="75000"/>
                  </a:schemeClr>
                </a:solidFill>
              </a:rPr>
              <a:t>, “A multiscale </a:t>
            </a:r>
            <a:r>
              <a:rPr lang="en-US" dirty="0" err="1">
                <a:solidFill>
                  <a:schemeClr val="accent2">
                    <a:lumMod val="75000"/>
                  </a:schemeClr>
                </a:solidFill>
              </a:rPr>
              <a:t>retinex</a:t>
            </a:r>
            <a:r>
              <a:rPr lang="en-US" dirty="0">
                <a:solidFill>
                  <a:schemeClr val="accent2">
                    <a:lumMod val="75000"/>
                  </a:schemeClr>
                </a:solidFill>
              </a:rPr>
              <a:t> for bridging the gap between color images and the human observation of scenes,” IEEE Transactions on Image Processing, vol. 6, pp. 965– 976, 1997.</a:t>
            </a:r>
          </a:p>
          <a:p>
            <a:r>
              <a:rPr lang="en-US" dirty="0">
                <a:solidFill>
                  <a:schemeClr val="accent2">
                    <a:lumMod val="75000"/>
                  </a:schemeClr>
                </a:solidFill>
              </a:rPr>
              <a:t>[7]   D. Jobson and G.  Rahman,  </a:t>
            </a:r>
            <a:r>
              <a:rPr lang="en-US" dirty="0" err="1">
                <a:solidFill>
                  <a:schemeClr val="accent2">
                    <a:lumMod val="75000"/>
                  </a:schemeClr>
                </a:solidFill>
              </a:rPr>
              <a:t>Woodell</a:t>
            </a:r>
            <a:r>
              <a:rPr lang="en-US" dirty="0">
                <a:solidFill>
                  <a:schemeClr val="accent2">
                    <a:lumMod val="75000"/>
                  </a:schemeClr>
                </a:solidFill>
              </a:rPr>
              <a:t>, “Properties and performance of a  center / surround  </a:t>
            </a:r>
            <a:r>
              <a:rPr lang="en-US" dirty="0" err="1">
                <a:solidFill>
                  <a:schemeClr val="accent2">
                    <a:lumMod val="75000"/>
                  </a:schemeClr>
                </a:solidFill>
              </a:rPr>
              <a:t>retinex</a:t>
            </a:r>
            <a:r>
              <a:rPr lang="en-US" dirty="0">
                <a:solidFill>
                  <a:schemeClr val="accent2">
                    <a:lumMod val="75000"/>
                  </a:schemeClr>
                </a:solidFill>
              </a:rPr>
              <a:t>,” IEEE Transactions on Image Processing, vol. 6, no. 3, pp. 451–462, Mar 1997.</a:t>
            </a:r>
          </a:p>
          <a:p>
            <a:r>
              <a:rPr lang="en-US" dirty="0">
                <a:solidFill>
                  <a:schemeClr val="accent2">
                    <a:lumMod val="75000"/>
                  </a:schemeClr>
                </a:solidFill>
              </a:rPr>
              <a:t>[8]. R. C. Gonzalez, R. E. Woods, Digital image processing (second edition), Publishing House of Electronics Industry, Beijing, China, 2007.</a:t>
            </a:r>
          </a:p>
          <a:p>
            <a:r>
              <a:rPr lang="en-US" dirty="0">
                <a:solidFill>
                  <a:schemeClr val="accent2">
                    <a:lumMod val="75000"/>
                  </a:schemeClr>
                </a:solidFill>
              </a:rPr>
              <a:t>[9]. Ana </a:t>
            </a:r>
            <a:r>
              <a:rPr lang="en-US" dirty="0" err="1">
                <a:solidFill>
                  <a:schemeClr val="accent2">
                    <a:lumMod val="75000"/>
                  </a:schemeClr>
                </a:solidFill>
              </a:rPr>
              <a:t>Bel´en</a:t>
            </a:r>
            <a:r>
              <a:rPr lang="en-US" dirty="0">
                <a:solidFill>
                  <a:schemeClr val="accent2">
                    <a:lumMod val="75000"/>
                  </a:schemeClr>
                </a:solidFill>
              </a:rPr>
              <a:t> Petro, Catalina </a:t>
            </a:r>
            <a:r>
              <a:rPr lang="en-US" dirty="0" err="1">
                <a:solidFill>
                  <a:schemeClr val="accent2">
                    <a:lumMod val="75000"/>
                  </a:schemeClr>
                </a:solidFill>
              </a:rPr>
              <a:t>Sbert</a:t>
            </a:r>
            <a:r>
              <a:rPr lang="en-US" dirty="0">
                <a:solidFill>
                  <a:schemeClr val="accent2">
                    <a:lumMod val="75000"/>
                  </a:schemeClr>
                </a:solidFill>
              </a:rPr>
              <a:t>, Jean-Michel Morel</a:t>
            </a:r>
          </a:p>
          <a:p>
            <a:pPr marL="0" indent="0">
              <a:buNone/>
            </a:pPr>
            <a:endParaRPr lang="en-US" dirty="0">
              <a:solidFill>
                <a:schemeClr val="accent2">
                  <a:lumMod val="75000"/>
                </a:schemeClr>
              </a:solidFill>
            </a:endParaRPr>
          </a:p>
        </p:txBody>
      </p:sp>
    </p:spTree>
    <p:extLst>
      <p:ext uri="{BB962C8B-B14F-4D97-AF65-F5344CB8AC3E}">
        <p14:creationId xmlns:p14="http://schemas.microsoft.com/office/powerpoint/2010/main" val="2679767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6">
                    <a:lumMod val="75000"/>
                  </a:schemeClr>
                </a:solidFill>
                <a:latin typeface="High Tower Text" panose="02040502050506030303" pitchFamily="18" charset="0"/>
              </a:rPr>
              <a:t>Histogram equalization</a:t>
            </a:r>
            <a:endParaRPr lang="en-US" b="1" dirty="0">
              <a:solidFill>
                <a:schemeClr val="accent6">
                  <a:lumMod val="75000"/>
                </a:schemeClr>
              </a:solidFill>
              <a:latin typeface="High Tower Text" panose="02040502050506030303" pitchFamily="18" charset="0"/>
            </a:endParaRPr>
          </a:p>
        </p:txBody>
      </p:sp>
      <p:sp>
        <p:nvSpPr>
          <p:cNvPr id="3" name="Content Placeholder 2"/>
          <p:cNvSpPr>
            <a:spLocks noGrp="1"/>
          </p:cNvSpPr>
          <p:nvPr>
            <p:ph idx="1"/>
          </p:nvPr>
        </p:nvSpPr>
        <p:spPr/>
        <p:txBody>
          <a:bodyPr/>
          <a:lstStyle/>
          <a:p>
            <a:r>
              <a:rPr lang="en-US" altLang="zh-CN" b="1" dirty="0">
                <a:solidFill>
                  <a:schemeClr val="accent2">
                    <a:lumMod val="75000"/>
                  </a:schemeClr>
                </a:solidFill>
              </a:rPr>
              <a:t>Histogram of an image represents the relative frequency </a:t>
            </a:r>
            <a:r>
              <a:rPr lang="en-US" altLang="zh-CN" b="1" dirty="0" smtClean="0">
                <a:solidFill>
                  <a:schemeClr val="accent2">
                    <a:lumMod val="75000"/>
                  </a:schemeClr>
                </a:solidFill>
              </a:rPr>
              <a:t>of </a:t>
            </a:r>
            <a:r>
              <a:rPr lang="en-US" altLang="zh-CN" b="1" dirty="0">
                <a:solidFill>
                  <a:schemeClr val="accent2">
                    <a:lumMod val="75000"/>
                  </a:schemeClr>
                </a:solidFill>
              </a:rPr>
              <a:t>occurrence of various gray levels in the </a:t>
            </a:r>
            <a:r>
              <a:rPr lang="en-US" altLang="zh-CN" b="1" dirty="0" smtClean="0">
                <a:solidFill>
                  <a:schemeClr val="accent2">
                    <a:lumMod val="75000"/>
                  </a:schemeClr>
                </a:solidFill>
              </a:rPr>
              <a:t>image</a:t>
            </a:r>
          </a:p>
          <a:p>
            <a:endParaRPr lang="en-US" altLang="zh-CN" b="1" dirty="0" smtClean="0">
              <a:solidFill>
                <a:schemeClr val="accent2">
                  <a:lumMod val="75000"/>
                </a:schemeClr>
              </a:solidFill>
            </a:endParaRPr>
          </a:p>
          <a:p>
            <a:r>
              <a:rPr lang="en-US" b="1" dirty="0">
                <a:solidFill>
                  <a:schemeClr val="accent2">
                    <a:lumMod val="75000"/>
                  </a:schemeClr>
                </a:solidFill>
              </a:rPr>
              <a:t>I</a:t>
            </a:r>
            <a:r>
              <a:rPr lang="en-US" b="1" dirty="0" smtClean="0">
                <a:solidFill>
                  <a:schemeClr val="accent2">
                    <a:lumMod val="75000"/>
                  </a:schemeClr>
                </a:solidFill>
              </a:rPr>
              <a:t>mproves the visibility of an image by enhancing the difference in brightness of objects and their backgrounds</a:t>
            </a:r>
          </a:p>
          <a:p>
            <a:pPr marL="0" indent="0">
              <a:buNone/>
            </a:pPr>
            <a:endParaRPr lang="en-US" b="1" dirty="0" smtClean="0">
              <a:solidFill>
                <a:schemeClr val="accent2">
                  <a:lumMod val="75000"/>
                </a:schemeClr>
              </a:solidFill>
            </a:endParaRPr>
          </a:p>
          <a:p>
            <a:r>
              <a:rPr lang="en-US" b="1" dirty="0" smtClean="0">
                <a:solidFill>
                  <a:schemeClr val="accent2">
                    <a:lumMod val="75000"/>
                  </a:schemeClr>
                </a:solidFill>
              </a:rPr>
              <a:t>Flattens </a:t>
            </a:r>
            <a:r>
              <a:rPr lang="en-US" b="1" dirty="0">
                <a:solidFill>
                  <a:schemeClr val="accent2">
                    <a:lumMod val="75000"/>
                  </a:schemeClr>
                </a:solidFill>
              </a:rPr>
              <a:t>the histogram to occupy the entire range of gray levels values and thus </a:t>
            </a:r>
            <a:r>
              <a:rPr lang="en-US" b="1" dirty="0" smtClean="0">
                <a:solidFill>
                  <a:schemeClr val="accent2">
                    <a:lumMod val="75000"/>
                  </a:schemeClr>
                </a:solidFill>
              </a:rPr>
              <a:t>improves the </a:t>
            </a:r>
            <a:r>
              <a:rPr lang="en-US" b="1" dirty="0">
                <a:solidFill>
                  <a:schemeClr val="accent2">
                    <a:lumMod val="75000"/>
                  </a:schemeClr>
                </a:solidFill>
              </a:rPr>
              <a:t>contrast of the image</a:t>
            </a:r>
            <a:endParaRPr lang="en-US" altLang="zh-CN" b="1" dirty="0" smtClean="0">
              <a:solidFill>
                <a:schemeClr val="accent2">
                  <a:lumMod val="75000"/>
                </a:schemeClr>
              </a:solidFill>
            </a:endParaRPr>
          </a:p>
          <a:p>
            <a:endParaRPr lang="en-US" dirty="0"/>
          </a:p>
        </p:txBody>
      </p:sp>
    </p:spTree>
    <p:extLst>
      <p:ext uri="{BB962C8B-B14F-4D97-AF65-F5344CB8AC3E}">
        <p14:creationId xmlns:p14="http://schemas.microsoft.com/office/powerpoint/2010/main" val="3547968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90500"/>
            <a:ext cx="10972800" cy="5986463"/>
          </a:xfrm>
        </p:spPr>
        <p:txBody>
          <a:bodyPr>
            <a:normAutofit fontScale="77500" lnSpcReduction="20000"/>
          </a:bodyPr>
          <a:lstStyle/>
          <a:p>
            <a:r>
              <a:rPr lang="en-US" dirty="0">
                <a:solidFill>
                  <a:schemeClr val="accent2">
                    <a:lumMod val="75000"/>
                  </a:schemeClr>
                </a:solidFill>
              </a:rPr>
              <a:t>For a given image X, the probability density function p(</a:t>
            </a:r>
            <a:r>
              <a:rPr lang="en-US" dirty="0" err="1">
                <a:solidFill>
                  <a:schemeClr val="accent2">
                    <a:lumMod val="75000"/>
                  </a:schemeClr>
                </a:solidFill>
              </a:rPr>
              <a:t>X</a:t>
            </a:r>
            <a:r>
              <a:rPr lang="en-US" baseline="-25000" dirty="0" err="1">
                <a:solidFill>
                  <a:schemeClr val="accent2">
                    <a:lumMod val="75000"/>
                  </a:schemeClr>
                </a:solidFill>
              </a:rPr>
              <a:t>k</a:t>
            </a:r>
            <a:r>
              <a:rPr lang="en-US" dirty="0">
                <a:solidFill>
                  <a:schemeClr val="accent2">
                    <a:lumMod val="75000"/>
                  </a:schemeClr>
                </a:solidFill>
              </a:rPr>
              <a:t>) is defined as                            </a:t>
            </a:r>
          </a:p>
          <a:p>
            <a:pPr marL="0" indent="0">
              <a:buNone/>
            </a:pPr>
            <a:r>
              <a:rPr lang="en-US" dirty="0" smtClean="0">
                <a:solidFill>
                  <a:schemeClr val="accent2">
                    <a:lumMod val="75000"/>
                  </a:schemeClr>
                </a:solidFill>
              </a:rPr>
              <a:t>         </a:t>
            </a:r>
            <a:r>
              <a:rPr lang="en-US" i="1" dirty="0" smtClean="0">
                <a:solidFill>
                  <a:schemeClr val="accent2">
                    <a:lumMod val="75000"/>
                  </a:schemeClr>
                </a:solidFill>
              </a:rPr>
              <a:t> </a:t>
            </a:r>
            <a:r>
              <a:rPr lang="en-US" i="1" dirty="0">
                <a:solidFill>
                  <a:schemeClr val="accent2">
                    <a:lumMod val="75000"/>
                  </a:schemeClr>
                </a:solidFill>
              </a:rPr>
              <a:t>p(</a:t>
            </a:r>
            <a:r>
              <a:rPr lang="en-US" i="1" dirty="0" err="1">
                <a:solidFill>
                  <a:schemeClr val="accent2">
                    <a:lumMod val="75000"/>
                  </a:schemeClr>
                </a:solidFill>
              </a:rPr>
              <a:t>X</a:t>
            </a:r>
            <a:r>
              <a:rPr lang="en-US" i="1" baseline="-25000" dirty="0" err="1">
                <a:solidFill>
                  <a:schemeClr val="accent2">
                    <a:lumMod val="75000"/>
                  </a:schemeClr>
                </a:solidFill>
              </a:rPr>
              <a:t>k</a:t>
            </a:r>
            <a:r>
              <a:rPr lang="en-US" i="1" dirty="0">
                <a:solidFill>
                  <a:schemeClr val="accent2">
                    <a:lumMod val="75000"/>
                  </a:schemeClr>
                </a:solidFill>
              </a:rPr>
              <a:t>) = </a:t>
            </a:r>
            <a:r>
              <a:rPr lang="en-US" i="1" dirty="0" err="1">
                <a:solidFill>
                  <a:schemeClr val="accent2">
                    <a:lumMod val="75000"/>
                  </a:schemeClr>
                </a:solidFill>
              </a:rPr>
              <a:t>n</a:t>
            </a:r>
            <a:r>
              <a:rPr lang="en-US" i="1" baseline="30000" dirty="0" err="1">
                <a:solidFill>
                  <a:schemeClr val="accent2">
                    <a:lumMod val="75000"/>
                  </a:schemeClr>
                </a:solidFill>
              </a:rPr>
              <a:t>k</a:t>
            </a:r>
            <a:r>
              <a:rPr lang="en-US" i="1" dirty="0">
                <a:solidFill>
                  <a:schemeClr val="accent2">
                    <a:lumMod val="75000"/>
                  </a:schemeClr>
                </a:solidFill>
              </a:rPr>
              <a:t>/n</a:t>
            </a:r>
            <a:r>
              <a:rPr lang="en-US" b="1" i="1" dirty="0">
                <a:solidFill>
                  <a:schemeClr val="accent2">
                    <a:lumMod val="75000"/>
                  </a:schemeClr>
                </a:solidFill>
              </a:rPr>
              <a:t>                   </a:t>
            </a:r>
            <a:r>
              <a:rPr lang="en-US" dirty="0" smtClean="0">
                <a:solidFill>
                  <a:schemeClr val="accent2">
                    <a:lumMod val="75000"/>
                  </a:schemeClr>
                </a:solidFill>
              </a:rPr>
              <a:t>   </a:t>
            </a:r>
            <a:endParaRPr lang="en-US" dirty="0">
              <a:solidFill>
                <a:schemeClr val="accent2">
                  <a:lumMod val="75000"/>
                </a:schemeClr>
              </a:solidFill>
            </a:endParaRPr>
          </a:p>
          <a:p>
            <a:pPr marL="0" indent="0">
              <a:buNone/>
            </a:pPr>
            <a:endParaRPr lang="en-US" dirty="0" smtClean="0">
              <a:solidFill>
                <a:schemeClr val="accent2">
                  <a:lumMod val="75000"/>
                </a:schemeClr>
              </a:solidFill>
            </a:endParaRPr>
          </a:p>
          <a:p>
            <a:pPr marL="0" indent="0">
              <a:buNone/>
            </a:pPr>
            <a:r>
              <a:rPr lang="en-US" dirty="0" smtClean="0">
                <a:solidFill>
                  <a:schemeClr val="accent2">
                    <a:lumMod val="75000"/>
                  </a:schemeClr>
                </a:solidFill>
              </a:rPr>
              <a:t>for </a:t>
            </a:r>
            <a:r>
              <a:rPr lang="en-US" dirty="0">
                <a:solidFill>
                  <a:schemeClr val="accent2">
                    <a:lumMod val="75000"/>
                  </a:schemeClr>
                </a:solidFill>
              </a:rPr>
              <a:t>k = 0, 1, …, L – 1, where </a:t>
            </a:r>
            <a:r>
              <a:rPr lang="en-US" dirty="0" err="1">
                <a:solidFill>
                  <a:schemeClr val="accent2">
                    <a:lumMod val="75000"/>
                  </a:schemeClr>
                </a:solidFill>
              </a:rPr>
              <a:t>n</a:t>
            </a:r>
            <a:r>
              <a:rPr lang="en-US" baseline="-25000" dirty="0" err="1">
                <a:solidFill>
                  <a:schemeClr val="accent2">
                    <a:lumMod val="75000"/>
                  </a:schemeClr>
                </a:solidFill>
              </a:rPr>
              <a:t>k</a:t>
            </a:r>
            <a:r>
              <a:rPr lang="en-US" dirty="0">
                <a:solidFill>
                  <a:schemeClr val="accent2">
                    <a:lumMod val="75000"/>
                  </a:schemeClr>
                </a:solidFill>
              </a:rPr>
              <a:t> represents the number of times that the intensity level </a:t>
            </a:r>
            <a:r>
              <a:rPr lang="en-US" dirty="0" err="1">
                <a:solidFill>
                  <a:schemeClr val="accent2">
                    <a:lumMod val="75000"/>
                  </a:schemeClr>
                </a:solidFill>
              </a:rPr>
              <a:t>X</a:t>
            </a:r>
            <a:r>
              <a:rPr lang="en-US" baseline="-25000" dirty="0" err="1">
                <a:solidFill>
                  <a:schemeClr val="accent2">
                    <a:lumMod val="75000"/>
                  </a:schemeClr>
                </a:solidFill>
              </a:rPr>
              <a:t>k</a:t>
            </a:r>
            <a:r>
              <a:rPr lang="en-US" baseline="-25000" dirty="0">
                <a:solidFill>
                  <a:schemeClr val="accent2">
                    <a:lumMod val="75000"/>
                  </a:schemeClr>
                </a:solidFill>
              </a:rPr>
              <a:t> </a:t>
            </a:r>
            <a:r>
              <a:rPr lang="en-US" dirty="0">
                <a:solidFill>
                  <a:schemeClr val="accent2">
                    <a:lumMod val="75000"/>
                  </a:schemeClr>
                </a:solidFill>
              </a:rPr>
              <a:t>appears in the input image X and L is the total number of </a:t>
            </a:r>
            <a:r>
              <a:rPr lang="en-US" dirty="0" smtClean="0">
                <a:solidFill>
                  <a:schemeClr val="accent2">
                    <a:lumMod val="75000"/>
                  </a:schemeClr>
                </a:solidFill>
              </a:rPr>
              <a:t>intensity </a:t>
            </a:r>
            <a:r>
              <a:rPr lang="en-US" dirty="0">
                <a:solidFill>
                  <a:schemeClr val="accent2">
                    <a:lumMod val="75000"/>
                  </a:schemeClr>
                </a:solidFill>
              </a:rPr>
              <a:t>samples in the image</a:t>
            </a:r>
            <a:r>
              <a:rPr lang="en-US" dirty="0" smtClean="0">
                <a:solidFill>
                  <a:schemeClr val="accent2">
                    <a:lumMod val="75000"/>
                  </a:schemeClr>
                </a:solidFill>
              </a:rPr>
              <a:t>.</a:t>
            </a:r>
          </a:p>
          <a:p>
            <a:pPr marL="0" indent="0">
              <a:buNone/>
            </a:pPr>
            <a:r>
              <a:rPr lang="en-US" dirty="0" smtClean="0">
                <a:solidFill>
                  <a:schemeClr val="accent2">
                    <a:lumMod val="75000"/>
                  </a:schemeClr>
                </a:solidFill>
              </a:rPr>
              <a:t>The plot of </a:t>
            </a:r>
            <a:r>
              <a:rPr lang="en-US" dirty="0" err="1" smtClean="0">
                <a:solidFill>
                  <a:schemeClr val="accent2">
                    <a:lumMod val="75000"/>
                  </a:schemeClr>
                </a:solidFill>
              </a:rPr>
              <a:t>n</a:t>
            </a:r>
            <a:r>
              <a:rPr lang="en-US" baseline="-25000" dirty="0" err="1" smtClean="0">
                <a:solidFill>
                  <a:schemeClr val="accent2">
                    <a:lumMod val="75000"/>
                  </a:schemeClr>
                </a:solidFill>
              </a:rPr>
              <a:t>k</a:t>
            </a:r>
            <a:r>
              <a:rPr lang="en-US" dirty="0" smtClean="0">
                <a:solidFill>
                  <a:schemeClr val="accent2">
                    <a:lumMod val="75000"/>
                  </a:schemeClr>
                </a:solidFill>
              </a:rPr>
              <a:t> vs. </a:t>
            </a:r>
            <a:r>
              <a:rPr lang="en-US" i="1" dirty="0" err="1" smtClean="0">
                <a:solidFill>
                  <a:schemeClr val="accent2">
                    <a:lumMod val="75000"/>
                  </a:schemeClr>
                </a:solidFill>
              </a:rPr>
              <a:t>X</a:t>
            </a:r>
            <a:r>
              <a:rPr lang="en-US" i="1" baseline="-25000" dirty="0" err="1" smtClean="0">
                <a:solidFill>
                  <a:schemeClr val="accent2">
                    <a:lumMod val="75000"/>
                  </a:schemeClr>
                </a:solidFill>
              </a:rPr>
              <a:t>k</a:t>
            </a:r>
            <a:r>
              <a:rPr lang="en-US" dirty="0" smtClean="0">
                <a:solidFill>
                  <a:schemeClr val="accent2">
                    <a:lumMod val="75000"/>
                  </a:schemeClr>
                </a:solidFill>
              </a:rPr>
              <a:t> is known histogram of X. Based on the probability density </a:t>
            </a:r>
          </a:p>
          <a:p>
            <a:pPr marL="0" indent="0">
              <a:buNone/>
            </a:pPr>
            <a:r>
              <a:rPr lang="en-US" dirty="0" smtClean="0">
                <a:solidFill>
                  <a:schemeClr val="accent2">
                    <a:lumMod val="75000"/>
                  </a:schemeClr>
                </a:solidFill>
              </a:rPr>
              <a:t>function, the cumulative density function is defined as</a:t>
            </a:r>
          </a:p>
          <a:p>
            <a:pPr marL="0" indent="0">
              <a:buNone/>
            </a:pPr>
            <a:r>
              <a:rPr lang="en-US" dirty="0">
                <a:solidFill>
                  <a:schemeClr val="accent2">
                    <a:lumMod val="75000"/>
                  </a:schemeClr>
                </a:solidFill>
              </a:rPr>
              <a:t> </a:t>
            </a:r>
            <a:r>
              <a:rPr lang="en-US" dirty="0" smtClean="0">
                <a:solidFill>
                  <a:schemeClr val="accent2">
                    <a:lumMod val="75000"/>
                  </a:schemeClr>
                </a:solidFill>
              </a:rPr>
              <a:t>                                          </a:t>
            </a:r>
          </a:p>
          <a:p>
            <a:pPr marL="0" indent="0">
              <a:buNone/>
            </a:pPr>
            <a:endParaRPr lang="en-US" dirty="0">
              <a:solidFill>
                <a:schemeClr val="accent2">
                  <a:lumMod val="75000"/>
                </a:schemeClr>
              </a:solidFill>
            </a:endParaRPr>
          </a:p>
          <a:p>
            <a:pPr marL="0" marR="178435">
              <a:lnSpc>
                <a:spcPct val="107000"/>
              </a:lnSpc>
              <a:spcBef>
                <a:spcPts val="0"/>
              </a:spcBef>
              <a:spcAft>
                <a:spcPts val="800"/>
              </a:spcAft>
            </a:pPr>
            <a:r>
              <a:rPr lang="en-US" dirty="0">
                <a:solidFill>
                  <a:schemeClr val="accent2">
                    <a:lumMod val="75000"/>
                  </a:schemeClr>
                </a:solidFill>
                <a:ea typeface="Calibri" panose="020F0502020204030204" pitchFamily="34" charset="0"/>
              </a:rPr>
              <a:t>Define a </a:t>
            </a:r>
            <a:r>
              <a:rPr lang="en-US" dirty="0" smtClean="0">
                <a:solidFill>
                  <a:schemeClr val="accent2">
                    <a:lumMod val="75000"/>
                  </a:schemeClr>
                </a:solidFill>
                <a:ea typeface="Calibri" panose="020F0502020204030204" pitchFamily="34" charset="0"/>
              </a:rPr>
              <a:t>transform </a:t>
            </a:r>
            <a:r>
              <a:rPr lang="en-US" dirty="0">
                <a:solidFill>
                  <a:schemeClr val="accent2">
                    <a:lumMod val="75000"/>
                  </a:schemeClr>
                </a:solidFill>
                <a:ea typeface="Calibri" panose="020F0502020204030204" pitchFamily="34" charset="0"/>
              </a:rPr>
              <a:t>function f(x) based on the </a:t>
            </a:r>
            <a:r>
              <a:rPr lang="en-US" dirty="0" smtClean="0">
                <a:solidFill>
                  <a:schemeClr val="accent2">
                    <a:lumMod val="75000"/>
                  </a:schemeClr>
                </a:solidFill>
                <a:ea typeface="Calibri" panose="020F0502020204030204" pitchFamily="34" charset="0"/>
              </a:rPr>
              <a:t>cumulative density function as-</a:t>
            </a:r>
            <a:endParaRPr lang="en-US" sz="2000" dirty="0" smtClean="0">
              <a:solidFill>
                <a:schemeClr val="accent2">
                  <a:lumMod val="75000"/>
                </a:schemeClr>
              </a:solidFill>
              <a:effectLst/>
              <a:ea typeface="Calibri" panose="020F0502020204030204" pitchFamily="34" charset="0"/>
            </a:endParaRPr>
          </a:p>
          <a:p>
            <a:pPr marL="0" marR="178435" indent="0">
              <a:lnSpc>
                <a:spcPct val="145000"/>
              </a:lnSpc>
              <a:spcBef>
                <a:spcPts val="0"/>
              </a:spcBef>
              <a:spcAft>
                <a:spcPts val="0"/>
              </a:spcAft>
              <a:buNone/>
            </a:pPr>
            <a:r>
              <a:rPr lang="en-US" dirty="0" smtClean="0">
                <a:solidFill>
                  <a:schemeClr val="accent2">
                    <a:lumMod val="75000"/>
                  </a:schemeClr>
                </a:solidFill>
                <a:ea typeface="Times New Roman" panose="02020603050405020304" pitchFamily="18" charset="0"/>
              </a:rPr>
              <a:t>                         CDF </a:t>
            </a:r>
            <a:r>
              <a:rPr lang="en-US" dirty="0">
                <a:solidFill>
                  <a:schemeClr val="accent2">
                    <a:lumMod val="75000"/>
                  </a:schemeClr>
                </a:solidFill>
                <a:ea typeface="Times New Roman" panose="02020603050405020304" pitchFamily="18" charset="0"/>
              </a:rPr>
              <a:t>as </a:t>
            </a:r>
            <a:r>
              <a:rPr lang="en-US" i="1" dirty="0">
                <a:solidFill>
                  <a:schemeClr val="accent2">
                    <a:lumMod val="75000"/>
                  </a:schemeClr>
                </a:solidFill>
                <a:ea typeface="Times New Roman" panose="02020603050405020304" pitchFamily="18" charset="0"/>
              </a:rPr>
              <a:t>f(x)=X</a:t>
            </a:r>
            <a:r>
              <a:rPr lang="en-US" i="1" baseline="-25000" dirty="0">
                <a:solidFill>
                  <a:schemeClr val="accent2">
                    <a:lumMod val="75000"/>
                  </a:schemeClr>
                </a:solidFill>
                <a:ea typeface="Times New Roman" panose="02020603050405020304" pitchFamily="18" charset="0"/>
              </a:rPr>
              <a:t>o</a:t>
            </a:r>
            <a:r>
              <a:rPr lang="en-US" i="1" dirty="0">
                <a:solidFill>
                  <a:schemeClr val="accent2">
                    <a:lumMod val="75000"/>
                  </a:schemeClr>
                </a:solidFill>
                <a:ea typeface="Times New Roman" panose="02020603050405020304" pitchFamily="18" charset="0"/>
              </a:rPr>
              <a:t> + (X</a:t>
            </a:r>
            <a:r>
              <a:rPr lang="en-US" i="1" baseline="-25000" dirty="0">
                <a:solidFill>
                  <a:schemeClr val="accent2">
                    <a:lumMod val="75000"/>
                  </a:schemeClr>
                </a:solidFill>
                <a:ea typeface="Times New Roman" panose="02020603050405020304" pitchFamily="18" charset="0"/>
              </a:rPr>
              <a:t>L-1  </a:t>
            </a:r>
            <a:r>
              <a:rPr lang="en-US" i="1" dirty="0">
                <a:solidFill>
                  <a:schemeClr val="accent2">
                    <a:lumMod val="75000"/>
                  </a:schemeClr>
                </a:solidFill>
                <a:ea typeface="Times New Roman" panose="02020603050405020304" pitchFamily="18" charset="0"/>
              </a:rPr>
              <a:t>-X</a:t>
            </a:r>
            <a:r>
              <a:rPr lang="en-US" i="1" baseline="-25000" dirty="0">
                <a:solidFill>
                  <a:schemeClr val="accent2">
                    <a:lumMod val="75000"/>
                  </a:schemeClr>
                </a:solidFill>
                <a:ea typeface="Times New Roman" panose="02020603050405020304" pitchFamily="18" charset="0"/>
              </a:rPr>
              <a:t>o</a:t>
            </a:r>
            <a:r>
              <a:rPr lang="en-US" i="1" dirty="0">
                <a:solidFill>
                  <a:schemeClr val="accent2">
                    <a:lumMod val="75000"/>
                  </a:schemeClr>
                </a:solidFill>
                <a:ea typeface="Times New Roman" panose="02020603050405020304" pitchFamily="18" charset="0"/>
              </a:rPr>
              <a:t> ) c(x)                        </a:t>
            </a:r>
            <a:r>
              <a:rPr lang="en-US" i="1" dirty="0" smtClean="0">
                <a:solidFill>
                  <a:schemeClr val="accent2">
                    <a:lumMod val="75000"/>
                  </a:schemeClr>
                </a:solidFill>
                <a:ea typeface="Times New Roman" panose="02020603050405020304" pitchFamily="18" charset="0"/>
              </a:rPr>
              <a:t> </a:t>
            </a:r>
            <a:endParaRPr lang="en-US" sz="3200" b="1" i="1" dirty="0" smtClean="0">
              <a:solidFill>
                <a:schemeClr val="accent2">
                  <a:lumMod val="75000"/>
                </a:schemeClr>
              </a:solidFill>
              <a:effectLst/>
              <a:ea typeface="Times New Roman" panose="02020603050405020304" pitchFamily="18" charset="0"/>
            </a:endParaRPr>
          </a:p>
          <a:p>
            <a:pPr marL="0" marR="178435">
              <a:lnSpc>
                <a:spcPct val="107000"/>
              </a:lnSpc>
              <a:spcBef>
                <a:spcPts val="0"/>
              </a:spcBef>
              <a:spcAft>
                <a:spcPts val="800"/>
              </a:spcAft>
            </a:pPr>
            <a:endParaRPr lang="en-US" dirty="0" smtClean="0">
              <a:solidFill>
                <a:schemeClr val="accent2">
                  <a:lumMod val="75000"/>
                </a:schemeClr>
              </a:solidFill>
              <a:ea typeface="Calibri" panose="020F0502020204030204" pitchFamily="34" charset="0"/>
            </a:endParaRPr>
          </a:p>
          <a:p>
            <a:pPr marL="0" marR="178435">
              <a:lnSpc>
                <a:spcPct val="107000"/>
              </a:lnSpc>
              <a:spcBef>
                <a:spcPts val="0"/>
              </a:spcBef>
              <a:spcAft>
                <a:spcPts val="800"/>
              </a:spcAft>
            </a:pPr>
            <a:r>
              <a:rPr lang="en-US" dirty="0" smtClean="0">
                <a:solidFill>
                  <a:schemeClr val="accent2">
                    <a:lumMod val="75000"/>
                  </a:schemeClr>
                </a:solidFill>
                <a:ea typeface="Calibri" panose="020F0502020204030204" pitchFamily="34" charset="0"/>
              </a:rPr>
              <a:t>Then </a:t>
            </a:r>
            <a:r>
              <a:rPr lang="en-US" dirty="0">
                <a:solidFill>
                  <a:schemeClr val="accent2">
                    <a:lumMod val="75000"/>
                  </a:schemeClr>
                </a:solidFill>
                <a:ea typeface="Calibri" panose="020F0502020204030204" pitchFamily="34" charset="0"/>
              </a:rPr>
              <a:t>the output image of the Histogram Equalization, Y = {Y(</a:t>
            </a:r>
            <a:r>
              <a:rPr lang="en-US" dirty="0" err="1">
                <a:solidFill>
                  <a:schemeClr val="accent2">
                    <a:lumMod val="75000"/>
                  </a:schemeClr>
                </a:solidFill>
                <a:ea typeface="Calibri" panose="020F0502020204030204" pitchFamily="34" charset="0"/>
              </a:rPr>
              <a:t>u,v</a:t>
            </a:r>
            <a:r>
              <a:rPr lang="en-US" dirty="0">
                <a:solidFill>
                  <a:schemeClr val="accent2">
                    <a:lumMod val="75000"/>
                  </a:schemeClr>
                </a:solidFill>
                <a:ea typeface="Calibri" panose="020F0502020204030204" pitchFamily="34" charset="0"/>
              </a:rPr>
              <a:t>)}, can be expressed as </a:t>
            </a:r>
            <a:endParaRPr lang="en-US" sz="2000" dirty="0" smtClean="0">
              <a:solidFill>
                <a:schemeClr val="accent2">
                  <a:lumMod val="75000"/>
                </a:schemeClr>
              </a:solidFill>
              <a:effectLst/>
              <a:ea typeface="Calibri" panose="020F0502020204030204" pitchFamily="34" charset="0"/>
            </a:endParaRPr>
          </a:p>
          <a:p>
            <a:pPr marL="1607185" marR="178435" indent="0">
              <a:lnSpc>
                <a:spcPct val="107000"/>
              </a:lnSpc>
              <a:spcBef>
                <a:spcPts val="0"/>
              </a:spcBef>
              <a:spcAft>
                <a:spcPts val="665"/>
              </a:spcAft>
              <a:buNone/>
            </a:pPr>
            <a:r>
              <a:rPr lang="en-US" i="1" dirty="0" smtClean="0">
                <a:solidFill>
                  <a:schemeClr val="accent2">
                    <a:lumMod val="75000"/>
                  </a:schemeClr>
                </a:solidFill>
                <a:ea typeface="Calibri" panose="020F0502020204030204" pitchFamily="34" charset="0"/>
              </a:rPr>
              <a:t> Y=f(X</a:t>
            </a:r>
            <a:r>
              <a:rPr lang="en-US" i="1" dirty="0">
                <a:solidFill>
                  <a:schemeClr val="accent2">
                    <a:lumMod val="75000"/>
                  </a:schemeClr>
                </a:solidFill>
                <a:ea typeface="Calibri" panose="020F0502020204030204" pitchFamily="34" charset="0"/>
              </a:rPr>
              <a:t>) </a:t>
            </a:r>
            <a:endParaRPr lang="en-US" sz="2000" dirty="0" smtClean="0">
              <a:solidFill>
                <a:schemeClr val="accent2">
                  <a:lumMod val="75000"/>
                </a:schemeClr>
              </a:solidFill>
              <a:effectLst/>
              <a:ea typeface="Calibri" panose="020F0502020204030204" pitchFamily="34" charset="0"/>
            </a:endParaRPr>
          </a:p>
          <a:p>
            <a:pPr marL="0" indent="0">
              <a:buNone/>
            </a:pPr>
            <a:endParaRPr lang="en-US" dirty="0" smtClean="0"/>
          </a:p>
          <a:p>
            <a:pPr marL="0" indent="0">
              <a:buNone/>
            </a:pPr>
            <a:r>
              <a:rPr lang="en-US" dirty="0" smtClean="0"/>
              <a:t> </a:t>
            </a:r>
            <a:endParaRPr lang="en-US" dirty="0"/>
          </a:p>
        </p:txBody>
      </p:sp>
      <p:pic>
        <p:nvPicPr>
          <p:cNvPr id="10" name="Picture 9"/>
          <p:cNvPicPr>
            <a:picLocks noChangeAspect="1"/>
          </p:cNvPicPr>
          <p:nvPr/>
        </p:nvPicPr>
        <p:blipFill>
          <a:blip r:embed="rId2"/>
          <a:stretch>
            <a:fillRect/>
          </a:stretch>
        </p:blipFill>
        <p:spPr>
          <a:xfrm>
            <a:off x="3093789" y="2594352"/>
            <a:ext cx="7955211" cy="466348"/>
          </a:xfrm>
          <a:prstGeom prst="rect">
            <a:avLst/>
          </a:prstGeom>
        </p:spPr>
      </p:pic>
    </p:spTree>
    <p:extLst>
      <p:ext uri="{BB962C8B-B14F-4D97-AF65-F5344CB8AC3E}">
        <p14:creationId xmlns:p14="http://schemas.microsoft.com/office/powerpoint/2010/main" val="2186802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07.jpg"/>
          <p:cNvPicPr/>
          <p:nvPr/>
        </p:nvPicPr>
        <p:blipFill>
          <a:blip r:embed="rId2"/>
          <a:srcRect/>
          <a:stretch>
            <a:fillRect/>
          </a:stretch>
        </p:blipFill>
        <p:spPr>
          <a:xfrm>
            <a:off x="209550" y="689610"/>
            <a:ext cx="4654550" cy="2294890"/>
          </a:xfrm>
          <a:prstGeom prst="rect">
            <a:avLst/>
          </a:prstGeom>
          <a:ln/>
        </p:spPr>
      </p:pic>
      <p:pic>
        <p:nvPicPr>
          <p:cNvPr id="5" name="image13.jpg"/>
          <p:cNvPicPr/>
          <p:nvPr/>
        </p:nvPicPr>
        <p:blipFill>
          <a:blip r:embed="rId3"/>
          <a:srcRect/>
          <a:stretch>
            <a:fillRect/>
          </a:stretch>
        </p:blipFill>
        <p:spPr>
          <a:xfrm>
            <a:off x="6142990" y="689610"/>
            <a:ext cx="4855210" cy="2294890"/>
          </a:xfrm>
          <a:prstGeom prst="rect">
            <a:avLst/>
          </a:prstGeom>
          <a:ln/>
        </p:spPr>
      </p:pic>
      <p:sp>
        <p:nvSpPr>
          <p:cNvPr id="6" name="TextBox 5"/>
          <p:cNvSpPr txBox="1"/>
          <p:nvPr/>
        </p:nvSpPr>
        <p:spPr>
          <a:xfrm>
            <a:off x="1066800" y="3886200"/>
            <a:ext cx="9842500" cy="1477328"/>
          </a:xfrm>
          <a:prstGeom prst="rect">
            <a:avLst/>
          </a:prstGeom>
          <a:noFill/>
        </p:spPr>
        <p:txBody>
          <a:bodyPr wrap="square" rtlCol="0">
            <a:spAutoFit/>
          </a:bodyPr>
          <a:lstStyle/>
          <a:p>
            <a:r>
              <a:rPr lang="en-US" sz="2400" dirty="0">
                <a:solidFill>
                  <a:schemeClr val="accent2">
                    <a:lumMod val="75000"/>
                  </a:schemeClr>
                </a:solidFill>
              </a:rPr>
              <a:t>Contrast Enhancement using histogram equalization </a:t>
            </a:r>
            <a:endParaRPr lang="en-US" sz="2400" dirty="0" smtClean="0">
              <a:solidFill>
                <a:schemeClr val="accent2">
                  <a:lumMod val="75000"/>
                </a:schemeClr>
              </a:solidFill>
            </a:endParaRPr>
          </a:p>
          <a:p>
            <a:r>
              <a:rPr lang="en-US" sz="2400" dirty="0" smtClean="0">
                <a:solidFill>
                  <a:schemeClr val="accent2">
                    <a:lumMod val="75000"/>
                  </a:schemeClr>
                </a:solidFill>
              </a:rPr>
              <a:t>(</a:t>
            </a:r>
            <a:r>
              <a:rPr lang="en-US" sz="2400" dirty="0">
                <a:solidFill>
                  <a:schemeClr val="accent2">
                    <a:lumMod val="75000"/>
                  </a:schemeClr>
                </a:solidFill>
              </a:rPr>
              <a:t>a) Histogram of unprocessed image</a:t>
            </a:r>
          </a:p>
          <a:p>
            <a:r>
              <a:rPr lang="en-US" sz="2400" dirty="0">
                <a:solidFill>
                  <a:schemeClr val="accent2">
                    <a:lumMod val="75000"/>
                  </a:schemeClr>
                </a:solidFill>
              </a:rPr>
              <a:t>(b)Histogram of histogram – equalized image</a:t>
            </a:r>
          </a:p>
          <a:p>
            <a:endParaRPr lang="en-US" dirty="0"/>
          </a:p>
        </p:txBody>
      </p:sp>
      <p:sp>
        <p:nvSpPr>
          <p:cNvPr id="7" name="TextBox 6"/>
          <p:cNvSpPr txBox="1"/>
          <p:nvPr/>
        </p:nvSpPr>
        <p:spPr>
          <a:xfrm>
            <a:off x="1279525" y="3415784"/>
            <a:ext cx="1257300" cy="369332"/>
          </a:xfrm>
          <a:prstGeom prst="rect">
            <a:avLst/>
          </a:prstGeom>
          <a:noFill/>
        </p:spPr>
        <p:txBody>
          <a:bodyPr wrap="square" rtlCol="0">
            <a:spAutoFit/>
          </a:bodyPr>
          <a:lstStyle/>
          <a:p>
            <a:r>
              <a:rPr lang="en-US" dirty="0" smtClean="0">
                <a:solidFill>
                  <a:schemeClr val="accent2">
                    <a:lumMod val="75000"/>
                  </a:schemeClr>
                </a:solidFill>
              </a:rPr>
              <a:t>(a)</a:t>
            </a:r>
            <a:endParaRPr lang="en-US" dirty="0">
              <a:solidFill>
                <a:schemeClr val="accent2">
                  <a:lumMod val="75000"/>
                </a:schemeClr>
              </a:solidFill>
            </a:endParaRPr>
          </a:p>
        </p:txBody>
      </p:sp>
      <p:sp>
        <p:nvSpPr>
          <p:cNvPr id="8" name="TextBox 7"/>
          <p:cNvSpPr txBox="1"/>
          <p:nvPr/>
        </p:nvSpPr>
        <p:spPr>
          <a:xfrm>
            <a:off x="6527800" y="3314700"/>
            <a:ext cx="546100" cy="369332"/>
          </a:xfrm>
          <a:prstGeom prst="rect">
            <a:avLst/>
          </a:prstGeom>
          <a:noFill/>
        </p:spPr>
        <p:txBody>
          <a:bodyPr wrap="square" rtlCol="0">
            <a:spAutoFit/>
          </a:bodyPr>
          <a:lstStyle/>
          <a:p>
            <a:r>
              <a:rPr lang="en-US" dirty="0" smtClean="0">
                <a:solidFill>
                  <a:schemeClr val="accent2">
                    <a:lumMod val="75000"/>
                  </a:schemeClr>
                </a:solidFill>
              </a:rPr>
              <a:t>(b)</a:t>
            </a:r>
            <a:endParaRPr lang="en-US" dirty="0">
              <a:solidFill>
                <a:schemeClr val="accent2">
                  <a:lumMod val="75000"/>
                </a:schemeClr>
              </a:solidFill>
            </a:endParaRPr>
          </a:p>
        </p:txBody>
      </p:sp>
    </p:spTree>
    <p:extLst>
      <p:ext uri="{BB962C8B-B14F-4D97-AF65-F5344CB8AC3E}">
        <p14:creationId xmlns:p14="http://schemas.microsoft.com/office/powerpoint/2010/main" val="471541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0300" y="749300"/>
            <a:ext cx="4368800" cy="4017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0" y="749300"/>
            <a:ext cx="4660900" cy="394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1028700" y="5473700"/>
            <a:ext cx="9944100" cy="1477328"/>
          </a:xfrm>
          <a:prstGeom prst="rect">
            <a:avLst/>
          </a:prstGeom>
          <a:noFill/>
        </p:spPr>
        <p:txBody>
          <a:bodyPr wrap="square" rtlCol="0">
            <a:spAutoFit/>
          </a:bodyPr>
          <a:lstStyle/>
          <a:p>
            <a:r>
              <a:rPr lang="en-US" sz="2400" dirty="0">
                <a:solidFill>
                  <a:schemeClr val="accent2">
                    <a:lumMod val="75000"/>
                  </a:schemeClr>
                </a:solidFill>
              </a:rPr>
              <a:t>Contrast Enhancement using histogram equalization </a:t>
            </a:r>
          </a:p>
          <a:p>
            <a:r>
              <a:rPr lang="en-US" sz="2400" dirty="0">
                <a:solidFill>
                  <a:schemeClr val="accent2">
                    <a:lumMod val="75000"/>
                  </a:schemeClr>
                </a:solidFill>
              </a:rPr>
              <a:t>(a) Histogram of unprocessed image</a:t>
            </a:r>
          </a:p>
          <a:p>
            <a:r>
              <a:rPr lang="en-US" sz="2400" dirty="0">
                <a:solidFill>
                  <a:schemeClr val="accent2">
                    <a:lumMod val="75000"/>
                  </a:schemeClr>
                </a:solidFill>
              </a:rPr>
              <a:t>(b)Histogram of histogram – equalized image</a:t>
            </a:r>
          </a:p>
          <a:p>
            <a:endParaRPr lang="en-US" dirty="0"/>
          </a:p>
        </p:txBody>
      </p:sp>
      <p:sp>
        <p:nvSpPr>
          <p:cNvPr id="5" name="TextBox 4"/>
          <p:cNvSpPr txBox="1"/>
          <p:nvPr/>
        </p:nvSpPr>
        <p:spPr>
          <a:xfrm>
            <a:off x="2679700" y="4689988"/>
            <a:ext cx="495300" cy="369332"/>
          </a:xfrm>
          <a:prstGeom prst="rect">
            <a:avLst/>
          </a:prstGeom>
          <a:noFill/>
        </p:spPr>
        <p:txBody>
          <a:bodyPr wrap="square" rtlCol="0">
            <a:spAutoFit/>
          </a:bodyPr>
          <a:lstStyle/>
          <a:p>
            <a:r>
              <a:rPr lang="en-US" dirty="0" smtClean="0">
                <a:solidFill>
                  <a:schemeClr val="accent4">
                    <a:lumMod val="75000"/>
                  </a:schemeClr>
                </a:solidFill>
              </a:rPr>
              <a:t>(a)</a:t>
            </a:r>
            <a:endParaRPr lang="en-US" dirty="0">
              <a:solidFill>
                <a:schemeClr val="accent4">
                  <a:lumMod val="75000"/>
                </a:schemeClr>
              </a:solidFill>
            </a:endParaRPr>
          </a:p>
        </p:txBody>
      </p:sp>
      <p:sp>
        <p:nvSpPr>
          <p:cNvPr id="6" name="TextBox 5"/>
          <p:cNvSpPr txBox="1"/>
          <p:nvPr/>
        </p:nvSpPr>
        <p:spPr>
          <a:xfrm>
            <a:off x="7785100" y="4689988"/>
            <a:ext cx="596900" cy="369332"/>
          </a:xfrm>
          <a:prstGeom prst="rect">
            <a:avLst/>
          </a:prstGeom>
          <a:noFill/>
        </p:spPr>
        <p:txBody>
          <a:bodyPr wrap="square" rtlCol="0">
            <a:spAutoFit/>
          </a:bodyPr>
          <a:lstStyle/>
          <a:p>
            <a:r>
              <a:rPr lang="en-US" dirty="0" smtClean="0">
                <a:solidFill>
                  <a:schemeClr val="accent4">
                    <a:lumMod val="75000"/>
                  </a:schemeClr>
                </a:solidFill>
              </a:rPr>
              <a:t>(b)</a:t>
            </a:r>
            <a:endParaRPr lang="en-US" dirty="0">
              <a:solidFill>
                <a:schemeClr val="accent4">
                  <a:lumMod val="75000"/>
                </a:schemeClr>
              </a:solidFill>
            </a:endParaRPr>
          </a:p>
        </p:txBody>
      </p:sp>
    </p:spTree>
    <p:extLst>
      <p:ext uri="{BB962C8B-B14F-4D97-AF65-F5344CB8AC3E}">
        <p14:creationId xmlns:p14="http://schemas.microsoft.com/office/powerpoint/2010/main" val="20941321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218</TotalTime>
  <Words>3024</Words>
  <Application>Microsoft Office PowerPoint</Application>
  <PresentationFormat>Widescreen</PresentationFormat>
  <Paragraphs>210</Paragraphs>
  <Slides>50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50</vt:i4>
      </vt:variant>
    </vt:vector>
  </HeadingPairs>
  <TitlesOfParts>
    <vt:vector size="59" baseType="lpstr">
      <vt:lpstr>Arial</vt:lpstr>
      <vt:lpstr>Calibri</vt:lpstr>
      <vt:lpstr>Calibri Light</vt:lpstr>
      <vt:lpstr>Copperplate Gothic Bold</vt:lpstr>
      <vt:lpstr>Corbel</vt:lpstr>
      <vt:lpstr>等线</vt:lpstr>
      <vt:lpstr>High Tower Text</vt:lpstr>
      <vt:lpstr>Times New Roman</vt:lpstr>
      <vt:lpstr>Office Theme</vt:lpstr>
      <vt:lpstr>PowerPoint Presentation</vt:lpstr>
      <vt:lpstr>PowerPoint Presentation</vt:lpstr>
      <vt:lpstr>CONTENTS</vt:lpstr>
      <vt:lpstr>What is image enhancement??</vt:lpstr>
      <vt:lpstr>Image Enhancement Techniques</vt:lpstr>
      <vt:lpstr>Histogram equalization</vt:lpstr>
      <vt:lpstr>PowerPoint Presentation</vt:lpstr>
      <vt:lpstr>PowerPoint Presentation</vt:lpstr>
      <vt:lpstr>PowerPoint Presentation</vt:lpstr>
      <vt:lpstr>Performance of histogram equalization</vt:lpstr>
      <vt:lpstr>BI-HISTOGRAM EQUALIZATION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RETINEX  METHOD</vt:lpstr>
      <vt:lpstr>PowerPoint Presentation</vt:lpstr>
      <vt:lpstr>PowerPoint Presentation</vt:lpstr>
      <vt:lpstr>RETINEX IMAGE ENHANCEMENT ALGORITHM</vt:lpstr>
      <vt:lpstr>PowerPoint Presentation</vt:lpstr>
      <vt:lpstr>PowerPoint Presentation</vt:lpstr>
      <vt:lpstr>PowerPoint Presentation</vt:lpstr>
      <vt:lpstr>PowerPoint Presentation</vt:lpstr>
      <vt:lpstr>PowerPoint Presentation</vt:lpstr>
      <vt:lpstr>TYPES OF RETINEX ALGORITHMS</vt:lpstr>
      <vt:lpstr>SINGLE SCALE RETINEX ALGORITHM(SSR)</vt:lpstr>
      <vt:lpstr>PowerPoint Presentation</vt:lpstr>
      <vt:lpstr>PowerPoint Presentation</vt:lpstr>
      <vt:lpstr>MULTI SCALE RETINEX ALGORITHM(MSR)</vt:lpstr>
      <vt:lpstr>PowerPoint Presentation</vt:lpstr>
      <vt:lpstr>PowerPoint Presentation</vt:lpstr>
      <vt:lpstr>MULTI SCALE RETINEX WITH COLOR RESTORATION ALGORITHM(MSRCR)</vt:lpstr>
      <vt:lpstr>PowerPoint Presentation</vt:lpstr>
      <vt:lpstr>PowerPoint Presentation</vt:lpstr>
      <vt:lpstr>PROPOSED SYSTEM</vt:lpstr>
      <vt:lpstr>PowerPoint Presentation</vt:lpstr>
      <vt:lpstr>PowerPoint Presentation</vt:lpstr>
      <vt:lpstr>PowerPoint Presentation</vt:lpstr>
      <vt:lpstr>PowerPoint Presentation</vt:lpstr>
      <vt:lpstr>PowerPoint Presentation</vt:lpstr>
      <vt:lpstr>CONCLUSION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Pawnesh Kumar</dc:creator>
  <cp:lastModifiedBy>Pawnesh Kumar</cp:lastModifiedBy>
  <cp:revision>41</cp:revision>
  <dcterms:created xsi:type="dcterms:W3CDTF">2016-12-05T14:23:04Z</dcterms:created>
  <dcterms:modified xsi:type="dcterms:W3CDTF">2016-12-05T18:01:35Z</dcterms:modified>
</cp:coreProperties>
</file>