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5" r:id="rId6"/>
    <p:sldId id="256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CCFF"/>
    <a:srgbClr val="33CCFF"/>
    <a:srgbClr val="CCECFF"/>
    <a:srgbClr val="66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0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6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7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4075-C540-44A5-97E6-645B2E9AF3F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EF1D-4CE5-4FB4-9CBF-FA83D1F5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신청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6" y="2006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7668" y="297368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신청서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27316" y="5834451"/>
            <a:ext cx="714351" cy="697582"/>
            <a:chOff x="1512383" y="3400285"/>
            <a:chExt cx="714351" cy="697582"/>
          </a:xfrm>
        </p:grpSpPr>
        <p:pic>
          <p:nvPicPr>
            <p:cNvPr id="7" name="그림 6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r="44050"/>
            <a:stretch/>
          </p:blipFill>
          <p:spPr>
            <a:xfrm>
              <a:off x="1520850" y="3400285"/>
              <a:ext cx="705884" cy="384315"/>
            </a:xfrm>
            <a:prstGeom prst="rect">
              <a:avLst/>
            </a:prstGeom>
          </p:spPr>
        </p:pic>
        <p:pic>
          <p:nvPicPr>
            <p:cNvPr id="8" name="그림 7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l="61741" r="-17691"/>
            <a:stretch/>
          </p:blipFill>
          <p:spPr>
            <a:xfrm>
              <a:off x="1512383" y="3713552"/>
              <a:ext cx="705884" cy="38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6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he end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684462"/>
            <a:ext cx="2286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1113582" y="5910651"/>
            <a:ext cx="714351" cy="697582"/>
            <a:chOff x="1512383" y="3400285"/>
            <a:chExt cx="714351" cy="697582"/>
          </a:xfrm>
        </p:grpSpPr>
        <p:pic>
          <p:nvPicPr>
            <p:cNvPr id="6" name="그림 5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r="44050"/>
            <a:stretch/>
          </p:blipFill>
          <p:spPr>
            <a:xfrm>
              <a:off x="1520850" y="3400285"/>
              <a:ext cx="705884" cy="384315"/>
            </a:xfrm>
            <a:prstGeom prst="rect">
              <a:avLst/>
            </a:prstGeom>
          </p:spPr>
        </p:pic>
        <p:pic>
          <p:nvPicPr>
            <p:cNvPr id="7" name="그림 6" descr="hunel_center.png"/>
            <p:cNvPicPr>
              <a:picLocks noChangeAspect="1"/>
            </p:cNvPicPr>
            <p:nvPr/>
          </p:nvPicPr>
          <p:blipFill rotWithShape="1">
            <a:blip r:embed="rId3" cstate="print"/>
            <a:srcRect l="61741" r="-17691"/>
            <a:stretch/>
          </p:blipFill>
          <p:spPr>
            <a:xfrm>
              <a:off x="1512383" y="3713552"/>
              <a:ext cx="705884" cy="384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1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987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06066" y="2777067"/>
            <a:ext cx="502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solidFill>
                  <a:srgbClr val="66CCFF"/>
                </a:solidFill>
              </a:rPr>
              <a:t>Sys_appl_abstract</a:t>
            </a:r>
            <a:endParaRPr lang="ko-KR" altLang="en-US" sz="4800" dirty="0">
              <a:solidFill>
                <a:srgbClr val="66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574" y="2961733"/>
            <a:ext cx="179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extends</a:t>
            </a:r>
            <a:endParaRPr lang="ko-KR" altLang="en-US" sz="3600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533" y="30078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신청서용비즈니스로직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934" y="342339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Ex)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e_con_002_m01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0" y="4724400"/>
            <a:ext cx="7493000" cy="1769533"/>
          </a:xfrm>
          <a:prstGeom prst="roundRect">
            <a:avLst>
              <a:gd name="adj" fmla="val 51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신청서에서 공통으로 다루는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비즈니스로직을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이미 구현해 놓은 클래스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hunelCommonDS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대신 상속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5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9132" y="812800"/>
            <a:ext cx="5479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Sys_appl_abstract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0652" y="2463801"/>
            <a:ext cx="88716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신청서의 서버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로직을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처리하는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클래스에서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hunelCommonDS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대신 상속 받음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신청서 번호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(APPL_ID)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자동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채번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첨부된 파일의 서버에서 저장 처리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파일번호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채번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업로드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 테이블 저장 등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파일 삭제 자동 처리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승인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반려 시 신청서의 상태 자동 변경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결재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승인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반려 시 관련자에게 메일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 자동 발송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비즈니스로직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승인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 등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)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before, after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해당하는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후처리기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함수 호출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ques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4320190"/>
            <a:ext cx="3239558" cy="202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2920287" y="6252984"/>
            <a:ext cx="5077951" cy="400110"/>
          </a:xfrm>
          <a:prstGeom prst="roundRect">
            <a:avLst/>
          </a:prstGeom>
          <a:solidFill>
            <a:srgbClr val="FFCCFF">
              <a:alpha val="45882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920287" y="2024497"/>
            <a:ext cx="5077951" cy="400110"/>
          </a:xfrm>
          <a:prstGeom prst="roundRect">
            <a:avLst/>
          </a:prstGeom>
          <a:solidFill>
            <a:srgbClr val="FFCCFF">
              <a:alpha val="45882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20287" y="1203011"/>
            <a:ext cx="5077951" cy="400110"/>
          </a:xfrm>
          <a:prstGeom prst="roundRect">
            <a:avLst/>
          </a:prstGeom>
          <a:solidFill>
            <a:srgbClr val="FFCCFF">
              <a:alpha val="45882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09132" y="245597"/>
            <a:ext cx="8092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신청서 용 비즈니스 </a:t>
            </a:r>
            <a:r>
              <a:rPr lang="ko-KR" altLang="en-US" sz="4800" dirty="0" err="1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로직의</a:t>
            </a:r>
            <a:r>
              <a:rPr lang="ko-KR" altLang="en-US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 구성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0691" y="2566983"/>
            <a:ext cx="7324480" cy="1267208"/>
            <a:chOff x="1540933" y="3938583"/>
            <a:chExt cx="7324480" cy="1267208"/>
          </a:xfrm>
        </p:grpSpPr>
        <p:sp>
          <p:nvSpPr>
            <p:cNvPr id="8" name="TextBox 7"/>
            <p:cNvSpPr txBox="1"/>
            <p:nvPr/>
          </p:nvSpPr>
          <p:spPr>
            <a:xfrm>
              <a:off x="2942513" y="4211934"/>
              <a:ext cx="1672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apply01_before 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42513" y="4867237"/>
              <a:ext cx="1502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apply01 _after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0062" y="4314566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40933" y="4553802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apply01( 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15" name="왼쪽 중괄호 14"/>
            <p:cNvSpPr/>
            <p:nvPr/>
          </p:nvSpPr>
          <p:spPr>
            <a:xfrm>
              <a:off x="2477324" y="4425033"/>
              <a:ext cx="181221" cy="626870"/>
            </a:xfrm>
            <a:prstGeom prst="lef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90062" y="4952536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690062" y="4633551"/>
              <a:ext cx="220934" cy="220934"/>
            </a:xfrm>
            <a:prstGeom prst="round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2513" y="4562955"/>
              <a:ext cx="5073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신청서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신청시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진행되는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공통로직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(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상태변경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메일 등 발송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)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644479" y="3938583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60691" y="3983334"/>
            <a:ext cx="6337547" cy="993857"/>
            <a:chOff x="1540933" y="4211934"/>
            <a:chExt cx="6337547" cy="993857"/>
          </a:xfrm>
        </p:grpSpPr>
        <p:sp>
          <p:nvSpPr>
            <p:cNvPr id="23" name="TextBox 22"/>
            <p:cNvSpPr txBox="1"/>
            <p:nvPr/>
          </p:nvSpPr>
          <p:spPr>
            <a:xfrm>
              <a:off x="2942513" y="4211934"/>
              <a:ext cx="159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appr01_before 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42513" y="4867237"/>
              <a:ext cx="1421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appr01 _after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690062" y="4314566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0933" y="455380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appr01 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27" name="왼쪽 중괄호 26"/>
            <p:cNvSpPr/>
            <p:nvPr/>
          </p:nvSpPr>
          <p:spPr>
            <a:xfrm>
              <a:off x="2477324" y="4425033"/>
              <a:ext cx="181221" cy="626870"/>
            </a:xfrm>
            <a:prstGeom prst="lef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690062" y="4952536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90062" y="4633551"/>
              <a:ext cx="220934" cy="220934"/>
            </a:xfrm>
            <a:prstGeom prst="round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2513" y="4562955"/>
              <a:ext cx="4935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결재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승인시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진행되는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공통로직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(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상태변경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메일 등 발송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)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5893" y="5118372"/>
            <a:ext cx="6097856" cy="993857"/>
            <a:chOff x="1306135" y="4211934"/>
            <a:chExt cx="6097856" cy="993857"/>
          </a:xfrm>
        </p:grpSpPr>
        <p:sp>
          <p:nvSpPr>
            <p:cNvPr id="32" name="TextBox 31"/>
            <p:cNvSpPr txBox="1"/>
            <p:nvPr/>
          </p:nvSpPr>
          <p:spPr>
            <a:xfrm>
              <a:off x="2942513" y="4211934"/>
              <a:ext cx="1831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noappr01_before 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2513" y="4867237"/>
              <a:ext cx="1661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noappr01 _after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690062" y="4314566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06135" y="4553802"/>
              <a:ext cx="1241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noappr01 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36" name="왼쪽 중괄호 35"/>
            <p:cNvSpPr/>
            <p:nvPr/>
          </p:nvSpPr>
          <p:spPr>
            <a:xfrm>
              <a:off x="2477324" y="4425033"/>
              <a:ext cx="181221" cy="626870"/>
            </a:xfrm>
            <a:prstGeom prst="lef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690062" y="4952536"/>
              <a:ext cx="220934" cy="220934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690062" y="4633551"/>
              <a:ext cx="220934" cy="220934"/>
            </a:xfrm>
            <a:prstGeom prst="round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42513" y="4562955"/>
              <a:ext cx="4461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반려시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진행되는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공통로직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(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상태변경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메일 등 발송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)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30754" y="1203011"/>
            <a:ext cx="127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search01</a:t>
            </a:r>
            <a:endParaRPr lang="ko-KR" altLang="en-US" sz="2000" b="1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09820" y="1292599"/>
            <a:ext cx="220934" cy="220934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660691" y="1715237"/>
            <a:ext cx="5311625" cy="1027725"/>
            <a:chOff x="1540933" y="4228868"/>
            <a:chExt cx="5311625" cy="1027725"/>
          </a:xfrm>
        </p:grpSpPr>
        <p:sp>
          <p:nvSpPr>
            <p:cNvPr id="43" name="TextBox 42"/>
            <p:cNvSpPr txBox="1"/>
            <p:nvPr/>
          </p:nvSpPr>
          <p:spPr>
            <a:xfrm>
              <a:off x="2942513" y="4228868"/>
              <a:ext cx="3910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신청서 번호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채번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결재선 저장 등의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공통로직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2513" y="4918039"/>
              <a:ext cx="3486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파일 업로드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,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상태값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변경 등의 </a:t>
              </a:r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공통로직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90062" y="4314566"/>
              <a:ext cx="220934" cy="220934"/>
            </a:xfrm>
            <a:prstGeom prst="round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40933" y="455380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save01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sp>
          <p:nvSpPr>
            <p:cNvPr id="47" name="왼쪽 중괄호 46"/>
            <p:cNvSpPr/>
            <p:nvPr/>
          </p:nvSpPr>
          <p:spPr>
            <a:xfrm>
              <a:off x="2477324" y="4425033"/>
              <a:ext cx="181221" cy="626870"/>
            </a:xfrm>
            <a:prstGeom prst="lef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690062" y="4952536"/>
              <a:ext cx="220934" cy="220934"/>
            </a:xfrm>
            <a:prstGeom prst="round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690062" y="4633551"/>
              <a:ext cx="220934" cy="220934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42513" y="4529087"/>
              <a:ext cx="1527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C00000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save01_biz</a:t>
              </a:r>
              <a:endParaRPr lang="ko-KR" altLang="en-US" sz="2000" b="1" dirty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809820" y="6339098"/>
            <a:ext cx="220934" cy="220934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062271" y="6251568"/>
            <a:ext cx="2241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onApplComplete</a:t>
            </a:r>
            <a:endParaRPr lang="ko-KR" altLang="en-US" sz="2000" b="1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764237" y="1766555"/>
            <a:ext cx="220934" cy="220934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85171" y="1723763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개발자가 개발해야 하는 프로그램</a:t>
            </a:r>
            <a:endParaRPr lang="ko-KR" altLang="en-US" sz="1600" dirty="0">
              <a:solidFill>
                <a:srgbClr val="C00000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85171" y="211992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자동처리되는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부분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764237" y="2178730"/>
            <a:ext cx="220934" cy="220934"/>
          </a:xfrm>
          <a:prstGeom prst="round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985171" y="2501780"/>
            <a:ext cx="286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필요에 따라 개발할 수 있는 부분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43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- SY7010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신청서 기본정보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신청서번호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신청자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                 </a:t>
            </a:r>
            <a:r>
              <a:rPr lang="ko-KR" altLang="en-US" sz="2000" dirty="0" smtClean="0"/>
              <a:t>대상자 등의 기본적인 정보를 가지고 있음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- SY7020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신청서 </a:t>
            </a:r>
            <a:r>
              <a:rPr lang="ko-KR" altLang="en-US" sz="2000" dirty="0" err="1" smtClean="0"/>
              <a:t>결제선정보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결재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승인자 들의 정보 및 상태를 가지고 있음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09132" y="245597"/>
            <a:ext cx="9913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신청서 </a:t>
            </a:r>
            <a:r>
              <a:rPr lang="ko-KR" altLang="en-US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기본적으로 쓰이는 테이블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38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934" y="2526352"/>
            <a:ext cx="224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- sys_appl.js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934" y="4006376"/>
            <a:ext cx="404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- sys_appl_000_c01.jsp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8599" y="2224922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신청서관련 공통 기능 구현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결재선 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파일업로드 관련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신청기본기능 관련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8599" y="4013200"/>
            <a:ext cx="259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Sys_appl.js</a:t>
            </a:r>
            <a:r>
              <a:rPr lang="ko-KR" altLang="en-US" dirty="0" smtClean="0"/>
              <a:t>에서 사용할 </a:t>
            </a:r>
            <a:endParaRPr lang="en-US" altLang="ko-KR" dirty="0" smtClean="0"/>
          </a:p>
          <a:p>
            <a:r>
              <a:rPr lang="ko-KR" altLang="en-US" dirty="0" smtClean="0"/>
              <a:t>변수들을 </a:t>
            </a:r>
            <a:r>
              <a:rPr lang="ko-KR" altLang="en-US" dirty="0" smtClean="0"/>
              <a:t>정의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413934" y="5486400"/>
            <a:ext cx="404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- sys_appl_100_c01.jsp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8599" y="5347900"/>
            <a:ext cx="357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신청서에서 공통적으로 사용되는</a:t>
            </a:r>
            <a:endParaRPr lang="en-US" altLang="ko-KR" dirty="0" smtClean="0"/>
          </a:p>
          <a:p>
            <a:r>
              <a:rPr lang="en-US" altLang="ko-KR" dirty="0" smtClean="0"/>
              <a:t>Input ( hidden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09132" y="812800"/>
            <a:ext cx="6689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신청서 페이지용 </a:t>
            </a:r>
            <a:r>
              <a:rPr lang="en-US" altLang="ko-KR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include 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13934" y="3606800"/>
            <a:ext cx="86698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13934" y="5063067"/>
            <a:ext cx="86698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8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93533" y="584201"/>
            <a:ext cx="950806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&lt;html&gt;</a:t>
            </a:r>
          </a:p>
          <a:p>
            <a:r>
              <a:rPr lang="ko-KR" altLang="en-US" sz="1000" dirty="0" smtClean="0"/>
              <a:t>&lt;head&gt;</a:t>
            </a:r>
          </a:p>
          <a:p>
            <a:r>
              <a:rPr lang="ko-KR" altLang="en-US" sz="1000" dirty="0" smtClean="0"/>
              <a:t>&lt;title&gt;::::&lt;/title&gt;</a:t>
            </a:r>
          </a:p>
          <a:p>
            <a:r>
              <a:rPr lang="ko-KR" altLang="en-US" sz="1000" dirty="0" smtClean="0"/>
              <a:t>&lt;%@include file="/common/jsp/commonResource.jsp"%&gt;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&lt;script type='text/javascript' src='/common/js/sys_appl.js'&gt;&lt;/script&gt;</a:t>
            </a:r>
          </a:p>
          <a:p>
            <a:r>
              <a:rPr lang="ko-KR" altLang="en-US" sz="1000" dirty="0" smtClean="0"/>
              <a:t>&lt;script&gt;</a:t>
            </a:r>
          </a:p>
          <a:p>
            <a:r>
              <a:rPr lang="ko-KR" altLang="en-US" sz="1000" b="1" dirty="0">
                <a:solidFill>
                  <a:srgbClr val="FF6699"/>
                </a:solidFill>
              </a:rPr>
              <a:t>&lt;%@include file="/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sys/sy_appl/sys_appl_</a:t>
            </a:r>
            <a:r>
              <a:rPr lang="en-US" altLang="ko-KR" sz="1000" b="1" dirty="0" smtClean="0">
                <a:solidFill>
                  <a:srgbClr val="FF6699"/>
                </a:solidFill>
              </a:rPr>
              <a:t>0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00_c01.jsp</a:t>
            </a:r>
            <a:r>
              <a:rPr lang="ko-KR" altLang="en-US" sz="1000" b="1" dirty="0">
                <a:solidFill>
                  <a:srgbClr val="FF6699"/>
                </a:solidFill>
              </a:rPr>
              <a:t>"%&gt;  </a:t>
            </a:r>
          </a:p>
          <a:p>
            <a:endParaRPr lang="ko-KR" altLang="en-US" sz="1000" dirty="0" smtClean="0"/>
          </a:p>
          <a:p>
            <a:r>
              <a:rPr lang="ko-KR" altLang="en-US" sz="1000" dirty="0" smtClean="0"/>
              <a:t>&lt;/script&gt;</a:t>
            </a:r>
          </a:p>
          <a:p>
            <a:r>
              <a:rPr lang="ko-KR" altLang="en-US" sz="1000" dirty="0" smtClean="0"/>
              <a:t>&lt;/head&gt;</a:t>
            </a:r>
          </a:p>
          <a:p>
            <a:r>
              <a:rPr lang="ko-KR" altLang="en-US" sz="1000" dirty="0" smtClean="0"/>
              <a:t>&lt;body&gt;</a:t>
            </a:r>
          </a:p>
          <a:p>
            <a:r>
              <a:rPr lang="ko-KR" altLang="en-US" sz="1000" dirty="0" smtClean="0"/>
              <a:t>&lt;form id="f1" name="f1" onsubmit="return false;"&gt;</a:t>
            </a:r>
          </a:p>
          <a:p>
            <a:r>
              <a:rPr lang="ko-KR" altLang="en-US" sz="1000" dirty="0" smtClean="0"/>
              <a:t>  &lt;input type="hidden" id="S_DSCLASS"       name="S_DSCLASS"  value="&lt;com:otp value</a:t>
            </a:r>
            <a:r>
              <a:rPr lang="ko-KR" altLang="en-US" sz="1000" dirty="0" smtClean="0"/>
              <a:t>='biz.</a:t>
            </a:r>
            <a:r>
              <a:rPr lang="en-US" altLang="ko-KR" sz="1000" dirty="0" err="1" smtClean="0"/>
              <a:t>bsi</a:t>
            </a:r>
            <a:r>
              <a:rPr lang="ko-KR" altLang="en-US" sz="1000" dirty="0" smtClean="0"/>
              <a:t>.</a:t>
            </a:r>
            <a:r>
              <a:rPr lang="en-US" altLang="ko-KR" sz="1000" dirty="0" err="1" smtClean="0"/>
              <a:t>be_con</a:t>
            </a:r>
            <a:r>
              <a:rPr lang="ko-KR" altLang="en-US" sz="1000" dirty="0" smtClean="0"/>
              <a:t>.</a:t>
            </a:r>
            <a:r>
              <a:rPr lang="en-US" altLang="ko-KR" sz="1000" dirty="0" smtClean="0"/>
              <a:t>Be</a:t>
            </a:r>
            <a:r>
              <a:rPr lang="ko-KR" altLang="en-US" sz="1000" dirty="0" smtClean="0"/>
              <a:t>_</a:t>
            </a:r>
            <a:r>
              <a:rPr lang="en-US" altLang="ko-KR" sz="1000" dirty="0" smtClean="0"/>
              <a:t>con</a:t>
            </a:r>
            <a:r>
              <a:rPr lang="ko-KR" altLang="en-US" sz="1000" dirty="0" smtClean="0"/>
              <a:t>_</a:t>
            </a:r>
            <a:r>
              <a:rPr lang="en-US" altLang="ko-KR" sz="1000" dirty="0" smtClean="0"/>
              <a:t>002_m</a:t>
            </a:r>
            <a:r>
              <a:rPr lang="ko-KR" altLang="en-US" sz="1000" dirty="0" smtClean="0"/>
              <a:t>01'/&gt;" </a:t>
            </a:r>
            <a:r>
              <a:rPr lang="ko-KR" altLang="en-US" sz="1000" dirty="0" smtClean="0"/>
              <a:t>/&gt;</a:t>
            </a:r>
          </a:p>
          <a:p>
            <a:r>
              <a:rPr lang="ko-KR" altLang="en-US" sz="1000" dirty="0" smtClean="0"/>
              <a:t>  &lt;input type="hidden" id="S_DSMETHOD"    name="S_DSMETHOD" /&gt;</a:t>
            </a:r>
          </a:p>
          <a:p>
            <a:r>
              <a:rPr lang="ko-KR" altLang="en-US" sz="1000" dirty="0" smtClean="0"/>
              <a:t>  &lt;input type="hidden" id="APPR_YMD"        name="APPR_YMD"   value="&lt;%=StringUtil.nvl(request.getParameter("APPR_YMD"))%&gt;" /&gt;</a:t>
            </a:r>
          </a:p>
          <a:p>
            <a:r>
              <a:rPr lang="ko-KR" altLang="en-US" sz="1000" dirty="0" smtClean="0"/>
              <a:t>  &lt;input type="hidden" id="APPL_YMD"        name="APPL_YMD"   value="&lt;%=StringUtil.nvl(request.getParameter("APPL_YMD"))%&gt;" /&gt;</a:t>
            </a:r>
          </a:p>
          <a:p>
            <a:r>
              <a:rPr lang="ko-KR" altLang="en-US" sz="1000" dirty="0" smtClean="0"/>
              <a:t>  </a:t>
            </a:r>
          </a:p>
          <a:p>
            <a:r>
              <a:rPr lang="ko-KR" altLang="en-US" sz="1000" dirty="0" smtClean="0"/>
              <a:t>  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&lt;%@include file="/sys/sy_appl/sys_appl_100_c01.jsp"%&gt;  </a:t>
            </a:r>
          </a:p>
          <a:p>
            <a:r>
              <a:rPr lang="ko-KR" altLang="en-US" sz="1000" dirty="0" smtClean="0"/>
              <a:t>  </a:t>
            </a:r>
          </a:p>
          <a:p>
            <a:r>
              <a:rPr lang="ko-KR" altLang="en-US" sz="1000" dirty="0" smtClean="0"/>
              <a:t>  &lt;div class="wbox"&gt;</a:t>
            </a:r>
          </a:p>
          <a:p>
            <a:r>
              <a:rPr lang="ko-KR" altLang="en-US" sz="1000" dirty="0" smtClean="0"/>
              <a:t>        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&lt;div class="hbox" boxsize="35" id="applButton"&gt;&lt;/div&gt;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        &lt;div class="hbox" boxsize="125" id="applTop" style="display:none"&gt;&lt;/div&gt;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        </a:t>
            </a:r>
            <a:r>
              <a:rPr lang="en-US" altLang="ko-KR" sz="1000" b="1" dirty="0" smtClean="0">
                <a:solidFill>
                  <a:srgbClr val="FF6699"/>
                </a:solidFill>
              </a:rPr>
              <a:t>&lt;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div class="hbox yscroll" id="maincontent"&gt;</a:t>
            </a:r>
          </a:p>
          <a:p>
            <a:r>
              <a:rPr lang="ko-KR" altLang="en-US" sz="1000" b="1" dirty="0" smtClean="0"/>
              <a:t>	</a:t>
            </a:r>
          </a:p>
          <a:p>
            <a:r>
              <a:rPr lang="ko-KR" altLang="en-US" sz="1000" b="1" dirty="0" smtClean="0"/>
              <a:t>	 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&lt;!-- 이곳에 신청서 내용작성 --&gt;</a:t>
            </a:r>
          </a:p>
          <a:p>
            <a:r>
              <a:rPr lang="ko-KR" altLang="en-US" sz="1000" b="1" dirty="0" smtClean="0"/>
              <a:t>        </a:t>
            </a:r>
            <a:r>
              <a:rPr lang="ko-KR" altLang="en-US" sz="1000" b="1" dirty="0" smtClean="0">
                <a:solidFill>
                  <a:srgbClr val="FF6699"/>
                </a:solidFill>
              </a:rPr>
              <a:t>&lt;/div&gt;</a:t>
            </a:r>
          </a:p>
          <a:p>
            <a:r>
              <a:rPr lang="ko-KR" altLang="en-US" sz="1000" dirty="0" smtClean="0"/>
              <a:t>  &lt;/div&gt;</a:t>
            </a:r>
          </a:p>
          <a:p>
            <a:r>
              <a:rPr lang="ko-KR" altLang="en-US" sz="1000" dirty="0" smtClean="0"/>
              <a:t>  </a:t>
            </a:r>
          </a:p>
          <a:p>
            <a:r>
              <a:rPr lang="ko-KR" altLang="en-US" sz="1000" dirty="0" smtClean="0"/>
              <a:t>  </a:t>
            </a:r>
          </a:p>
          <a:p>
            <a:r>
              <a:rPr lang="ko-KR" altLang="en-US" sz="1000" dirty="0" smtClean="0"/>
              <a:t>  &lt;!-- 신청서 공통 start --&gt;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&lt;div class="hiddenZone"&gt;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  &lt;textarea id="xmlApplTypeInfo" 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    &lt;%=hmPreparedData.get("xmlApplTypeInfo") %&gt;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  &lt;/textarea&gt;</a:t>
            </a:r>
          </a:p>
          <a:p>
            <a:r>
              <a:rPr lang="ko-KR" altLang="en-US" sz="1000" b="1" dirty="0" smtClean="0">
                <a:solidFill>
                  <a:srgbClr val="FF6699"/>
                </a:solidFill>
              </a:rPr>
              <a:t>&lt;/div&gt;</a:t>
            </a:r>
          </a:p>
          <a:p>
            <a:r>
              <a:rPr lang="ko-KR" altLang="en-US" sz="1000" dirty="0" smtClean="0"/>
              <a:t>&lt;!-- end --&gt;</a:t>
            </a:r>
          </a:p>
          <a:p>
            <a:r>
              <a:rPr lang="ko-KR" altLang="en-US" sz="1000" dirty="0" smtClean="0"/>
              <a:t>&lt;/body&gt;</a:t>
            </a:r>
          </a:p>
          <a:p>
            <a:r>
              <a:rPr lang="ko-KR" altLang="en-US" sz="1000" dirty="0" smtClean="0"/>
              <a:t>&lt;/html&gt;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55132" y="762000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jsp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8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9132" y="812800"/>
            <a:ext cx="1796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7"/>
                <a:ea typeface="Noto Sans Korean Regular" panose="020B0500000000000000" pitchFamily="34" charset="-127"/>
              </a:rPr>
              <a:t>script</a:t>
            </a:r>
            <a:endParaRPr lang="ko-KR" altLang="en-US" sz="48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7"/>
              <a:ea typeface="Noto Sans Korean Regular" panose="020B05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01533" y="425821"/>
            <a:ext cx="695113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function LoadPage()</a:t>
            </a:r>
          </a:p>
          <a:p>
            <a:r>
              <a:rPr lang="ko-KR" altLang="en-US" sz="1050" dirty="0" smtClean="0"/>
              <a:t>{</a:t>
            </a:r>
          </a:p>
          <a:p>
            <a:r>
              <a:rPr lang="ko-KR" altLang="en-US" sz="1050" dirty="0" smtClean="0"/>
              <a:t>  ...</a:t>
            </a:r>
          </a:p>
          <a:p>
            <a:r>
              <a:rPr lang="ko-KR" altLang="en-US" sz="1050" dirty="0" smtClean="0"/>
              <a:t>  </a:t>
            </a:r>
            <a:r>
              <a:rPr lang="ko-KR" altLang="en-US" sz="1050" b="1" dirty="0" smtClean="0">
                <a:solidFill>
                  <a:srgbClr val="FF6699"/>
                </a:solidFill>
              </a:rPr>
              <a:t>Apply.init();</a:t>
            </a:r>
          </a:p>
          <a:p>
            <a:r>
              <a:rPr lang="ko-KR" altLang="en-US" sz="1050" dirty="0" smtClean="0"/>
              <a:t>}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function </a:t>
            </a:r>
            <a:r>
              <a:rPr lang="ko-KR" altLang="en-US" sz="1050" b="1" dirty="0" smtClean="0">
                <a:solidFill>
                  <a:srgbClr val="FF6699"/>
                </a:solidFill>
              </a:rPr>
              <a:t>doSearch</a:t>
            </a:r>
            <a:r>
              <a:rPr lang="ko-KR" altLang="en-US" sz="1050" dirty="0" smtClean="0"/>
              <a:t>(applStatus, isReapply) </a:t>
            </a:r>
          </a:p>
          <a:p>
            <a:r>
              <a:rPr lang="ko-KR" altLang="en-US" sz="1050" dirty="0" smtClean="0"/>
              <a:t>{</a:t>
            </a:r>
          </a:p>
          <a:p>
            <a:r>
              <a:rPr lang="ko-KR" altLang="en-US" sz="1050" dirty="0" smtClean="0"/>
              <a:t>  //상태와  </a:t>
            </a:r>
            <a:r>
              <a:rPr lang="ko-KR" altLang="en-US" sz="1050" dirty="0" err="1" smtClean="0"/>
              <a:t>재신청</a:t>
            </a:r>
            <a:r>
              <a:rPr lang="ko-KR" altLang="en-US" sz="1050" dirty="0" smtClean="0"/>
              <a:t> 등의 경우에 따라 조회</a:t>
            </a:r>
          </a:p>
          <a:p>
            <a:r>
              <a:rPr lang="ko-KR" altLang="en-US" sz="1050" dirty="0" smtClean="0"/>
              <a:t>  //ajax로 조회하여 inputSetValueAuto 등을 이용하여 화면에 데이터를 뿌려준다</a:t>
            </a:r>
          </a:p>
          <a:p>
            <a:r>
              <a:rPr lang="ko-KR" altLang="en-US" sz="1050" dirty="0" smtClean="0"/>
              <a:t>}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function doValidation()</a:t>
            </a:r>
          </a:p>
          <a:p>
            <a:r>
              <a:rPr lang="ko-KR" altLang="en-US" sz="1050" dirty="0" smtClean="0"/>
              <a:t>{</a:t>
            </a:r>
          </a:p>
          <a:p>
            <a:r>
              <a:rPr lang="ko-KR" altLang="en-US" sz="1050" dirty="0" smtClean="0"/>
              <a:t>  //</a:t>
            </a:r>
            <a:r>
              <a:rPr lang="ko-KR" altLang="en-US" sz="1050" dirty="0" err="1" smtClean="0"/>
              <a:t>저장전</a:t>
            </a:r>
            <a:r>
              <a:rPr lang="ko-KR" altLang="en-US" sz="1050" dirty="0" smtClean="0"/>
              <a:t> valid  체크</a:t>
            </a:r>
          </a:p>
          <a:p>
            <a:r>
              <a:rPr lang="ko-KR" altLang="en-US" sz="1050" dirty="0" smtClean="0"/>
              <a:t>}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function </a:t>
            </a:r>
            <a:r>
              <a:rPr lang="ko-KR" altLang="en-US" sz="1050" b="1" dirty="0" smtClean="0">
                <a:solidFill>
                  <a:srgbClr val="FF6699"/>
                </a:solidFill>
              </a:rPr>
              <a:t>doSaveBefore()</a:t>
            </a:r>
            <a:r>
              <a:rPr lang="ko-KR" altLang="en-US" sz="1050" dirty="0" smtClean="0"/>
              <a:t> </a:t>
            </a:r>
          </a:p>
          <a:p>
            <a:r>
              <a:rPr lang="ko-KR" altLang="en-US" sz="1050" dirty="0" smtClean="0"/>
              <a:t>{</a:t>
            </a:r>
          </a:p>
          <a:p>
            <a:r>
              <a:rPr lang="ko-KR" altLang="en-US" sz="1050" dirty="0" smtClean="0"/>
              <a:t>  if( !doValidation() )</a:t>
            </a:r>
          </a:p>
          <a:p>
            <a:r>
              <a:rPr lang="ko-KR" altLang="en-US" sz="1050" dirty="0" smtClean="0"/>
              <a:t>  {</a:t>
            </a:r>
          </a:p>
          <a:p>
            <a:r>
              <a:rPr lang="ko-KR" altLang="en-US" sz="1050" dirty="0" smtClean="0"/>
              <a:t>    return false;    </a:t>
            </a:r>
          </a:p>
          <a:p>
            <a:r>
              <a:rPr lang="ko-KR" altLang="en-US" sz="1050" dirty="0" smtClean="0"/>
              <a:t>  }</a:t>
            </a:r>
          </a:p>
          <a:p>
            <a:r>
              <a:rPr lang="ko-KR" altLang="en-US" sz="1050" dirty="0" smtClean="0"/>
              <a:t>  </a:t>
            </a:r>
            <a:r>
              <a:rPr lang="en-US" altLang="ko-KR" sz="1050" dirty="0" smtClean="0"/>
              <a:t>….</a:t>
            </a:r>
            <a:r>
              <a:rPr lang="ko-KR" altLang="en-US" sz="1050" dirty="0" smtClean="0"/>
              <a:t>//validation 외에 </a:t>
            </a:r>
            <a:r>
              <a:rPr lang="ko-KR" altLang="en-US" sz="1050" dirty="0" err="1" smtClean="0"/>
              <a:t>저장전</a:t>
            </a:r>
            <a:r>
              <a:rPr lang="ko-KR" altLang="en-US" sz="1050" dirty="0" smtClean="0"/>
              <a:t> 해야 하는 내용을 기술</a:t>
            </a:r>
          </a:p>
          <a:p>
            <a:r>
              <a:rPr lang="ko-KR" altLang="en-US" sz="1050" dirty="0" smtClean="0"/>
              <a:t>  return true;</a:t>
            </a:r>
          </a:p>
          <a:p>
            <a:r>
              <a:rPr lang="ko-KR" altLang="en-US" sz="1050" dirty="0" smtClean="0"/>
              <a:t>}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function </a:t>
            </a:r>
            <a:r>
              <a:rPr lang="ko-KR" altLang="en-US" sz="1050" b="1" dirty="0" smtClean="0">
                <a:solidFill>
                  <a:srgbClr val="FF6699"/>
                </a:solidFill>
              </a:rPr>
              <a:t>doApplyBefore()</a:t>
            </a:r>
            <a:r>
              <a:rPr lang="ko-KR" altLang="en-US" sz="1050" dirty="0" smtClean="0"/>
              <a:t> </a:t>
            </a:r>
          </a:p>
          <a:p>
            <a:r>
              <a:rPr lang="ko-KR" altLang="en-US" sz="1050" dirty="0" smtClean="0"/>
              <a:t>{</a:t>
            </a:r>
          </a:p>
          <a:p>
            <a:r>
              <a:rPr lang="ko-KR" altLang="en-US" sz="1050" dirty="0" smtClean="0"/>
              <a:t>  if( !doValidation() )</a:t>
            </a:r>
          </a:p>
          <a:p>
            <a:r>
              <a:rPr lang="ko-KR" altLang="en-US" sz="1050" dirty="0" smtClean="0"/>
              <a:t>  {</a:t>
            </a:r>
          </a:p>
          <a:p>
            <a:r>
              <a:rPr lang="ko-KR" altLang="en-US" sz="1050" dirty="0" smtClean="0"/>
              <a:t>    return false;    </a:t>
            </a:r>
          </a:p>
          <a:p>
            <a:r>
              <a:rPr lang="ko-KR" altLang="en-US" sz="1050" dirty="0" smtClean="0"/>
              <a:t>  }</a:t>
            </a:r>
          </a:p>
          <a:p>
            <a:r>
              <a:rPr lang="ko-KR" altLang="en-US" sz="1050" dirty="0" smtClean="0"/>
              <a:t>  </a:t>
            </a:r>
            <a:r>
              <a:rPr lang="en-US" altLang="ko-KR" sz="1050" dirty="0" smtClean="0"/>
              <a:t>…</a:t>
            </a:r>
            <a:r>
              <a:rPr lang="ko-KR" altLang="en-US" sz="1050" dirty="0" smtClean="0"/>
              <a:t>//validation 외에 </a:t>
            </a:r>
            <a:r>
              <a:rPr lang="ko-KR" altLang="en-US" sz="1050" dirty="0" err="1" smtClean="0"/>
              <a:t>신청전</a:t>
            </a:r>
            <a:r>
              <a:rPr lang="ko-KR" altLang="en-US" sz="1050" dirty="0" smtClean="0"/>
              <a:t> 해야 하는 내용을 기술</a:t>
            </a:r>
          </a:p>
          <a:p>
            <a:r>
              <a:rPr lang="ko-KR" altLang="en-US" sz="1050" dirty="0" smtClean="0"/>
              <a:t>  return true;</a:t>
            </a:r>
          </a:p>
          <a:p>
            <a:r>
              <a:rPr lang="ko-KR" altLang="en-US" sz="1050" dirty="0" smtClean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7238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신청서 메뉴 등록하고 화면에 </a:t>
            </a:r>
            <a:r>
              <a:rPr lang="ko-KR" altLang="en-US" sz="1400" dirty="0" smtClean="0"/>
              <a:t>띄우기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공통코드 </a:t>
            </a:r>
            <a:r>
              <a:rPr lang="en-US" altLang="ko-KR" sz="1400" dirty="0"/>
              <a:t>'/SY09' </a:t>
            </a:r>
            <a:r>
              <a:rPr lang="ko-KR" altLang="en-US" sz="1400" dirty="0"/>
              <a:t>신청서 코드 </a:t>
            </a:r>
            <a:r>
              <a:rPr lang="ko-KR" altLang="en-US" sz="1400" dirty="0" smtClean="0"/>
              <a:t>땀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신청서 유형관리에서 상세를 </a:t>
            </a:r>
            <a:r>
              <a:rPr lang="ko-KR" altLang="en-US" sz="1400" dirty="0" err="1"/>
              <a:t>셋팅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프로그램명은</a:t>
            </a:r>
            <a:r>
              <a:rPr lang="ko-KR" altLang="en-US" sz="1400" dirty="0"/>
              <a:t> 만들 신청서 소스 위치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승인자 추가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sy_appl_200_m01_???.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, sy_appl_210_m01_???.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, sy_appl_220_m01_???.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 </a:t>
            </a:r>
            <a:r>
              <a:rPr lang="ko-KR" altLang="en-US" sz="1400" dirty="0"/>
              <a:t>소스 추가</a:t>
            </a:r>
          </a:p>
          <a:p>
            <a:pPr marL="0" indent="0">
              <a:buNone/>
            </a:pPr>
            <a:r>
              <a:rPr lang="ko-KR" altLang="en-US" sz="1400" dirty="0" smtClean="0"/>
              <a:t>    </a:t>
            </a:r>
            <a:r>
              <a:rPr lang="en-US" altLang="ko-KR" sz="1400" dirty="0"/>
              <a:t>(</a:t>
            </a:r>
            <a:r>
              <a:rPr lang="ko-KR" altLang="en-US" sz="1400" dirty="0"/>
              <a:t>신청 </a:t>
            </a:r>
            <a:r>
              <a:rPr lang="en-US" altLang="ko-KR" sz="1400" dirty="0"/>
              <a:t>: APPL,</a:t>
            </a:r>
            <a:r>
              <a:rPr lang="ko-KR" altLang="en-US" sz="1400" dirty="0"/>
              <a:t>결제 </a:t>
            </a:r>
            <a:r>
              <a:rPr lang="en-US" altLang="ko-KR" sz="1400" dirty="0"/>
              <a:t>: APPR, </a:t>
            </a:r>
            <a:r>
              <a:rPr lang="ko-KR" altLang="en-US" sz="1400" dirty="0"/>
              <a:t>승인 </a:t>
            </a:r>
            <a:r>
              <a:rPr lang="en-US" altLang="ko-KR" sz="1400" dirty="0"/>
              <a:t>: ADMIN)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프로그램관리 화면에서 신청</a:t>
            </a:r>
            <a:r>
              <a:rPr lang="en-US" altLang="ko-KR" sz="1400" dirty="0"/>
              <a:t>, </a:t>
            </a:r>
            <a:r>
              <a:rPr lang="ko-KR" altLang="en-US" sz="1400" dirty="0"/>
              <a:t>결제</a:t>
            </a:r>
            <a:r>
              <a:rPr lang="en-US" altLang="ko-KR" sz="1400" dirty="0"/>
              <a:t>, </a:t>
            </a:r>
            <a:r>
              <a:rPr lang="ko-KR" altLang="en-US" sz="1400" dirty="0"/>
              <a:t>승인 프로그램 추가 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en-US" altLang="ko-KR" sz="1400" dirty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err="1"/>
              <a:t>프로파일별메뉴관리</a:t>
            </a:r>
            <a:r>
              <a:rPr lang="ko-KR" altLang="en-US" sz="1400" dirty="0"/>
              <a:t> 화면에서 신청</a:t>
            </a:r>
            <a:r>
              <a:rPr lang="en-US" altLang="ko-KR" sz="1400" dirty="0"/>
              <a:t>, </a:t>
            </a:r>
            <a:r>
              <a:rPr lang="ko-KR" altLang="en-US" sz="1400" dirty="0"/>
              <a:t>결제</a:t>
            </a:r>
            <a:r>
              <a:rPr lang="en-US" altLang="ko-KR" sz="1400" dirty="0"/>
              <a:t>, </a:t>
            </a:r>
            <a:r>
              <a:rPr lang="ko-KR" altLang="en-US" sz="1400" dirty="0"/>
              <a:t>승인 프로그램 등록</a:t>
            </a:r>
          </a:p>
        </p:txBody>
      </p:sp>
    </p:spTree>
    <p:extLst>
      <p:ext uri="{BB962C8B-B14F-4D97-AF65-F5344CB8AC3E}">
        <p14:creationId xmlns:p14="http://schemas.microsoft.com/office/powerpoint/2010/main" val="35865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650</Words>
  <Application>Microsoft Office PowerPoint</Application>
  <PresentationFormat>사용자 지정</PresentationFormat>
  <Paragraphs>144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nam kim</dc:creator>
  <cp:lastModifiedBy>user</cp:lastModifiedBy>
  <cp:revision>63</cp:revision>
  <dcterms:created xsi:type="dcterms:W3CDTF">2018-10-01T04:54:12Z</dcterms:created>
  <dcterms:modified xsi:type="dcterms:W3CDTF">2019-03-26T12:43:52Z</dcterms:modified>
</cp:coreProperties>
</file>