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84" r:id="rId3"/>
    <p:sldId id="264" r:id="rId4"/>
    <p:sldId id="265" r:id="rId5"/>
    <p:sldId id="289" r:id="rId6"/>
    <p:sldId id="266" r:id="rId7"/>
    <p:sldId id="267" r:id="rId8"/>
    <p:sldId id="268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3" r:id="rId21"/>
    <p:sldId id="279" r:id="rId22"/>
    <p:sldId id="285" r:id="rId23"/>
    <p:sldId id="286" r:id="rId24"/>
    <p:sldId id="287" r:id="rId25"/>
    <p:sldId id="292" r:id="rId26"/>
    <p:sldId id="299" r:id="rId27"/>
    <p:sldId id="300" r:id="rId28"/>
    <p:sldId id="295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B3B"/>
    <a:srgbClr val="FF7C80"/>
    <a:srgbClr val="FF9933"/>
    <a:srgbClr val="686F72"/>
    <a:srgbClr val="DCE3E4"/>
    <a:srgbClr val="FFFFFF"/>
    <a:srgbClr val="767171"/>
    <a:srgbClr val="4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7174" autoAdjust="0"/>
  </p:normalViewPr>
  <p:slideViewPr>
    <p:cSldViewPr snapToGrid="0">
      <p:cViewPr varScale="1">
        <p:scale>
          <a:sx n="79" d="100"/>
          <a:sy n="79" d="100"/>
        </p:scale>
        <p:origin x="1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3801A-253C-4E03-8CB8-74062E8BD6B1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4D680-0BC7-40D5-9FB2-702080A2A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4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Full bleed 4-color photo can be inserted here"/>
          <p:cNvSpPr/>
          <p:nvPr userDrawn="1"/>
        </p:nvSpPr>
        <p:spPr bwMode="hidden">
          <a:xfrm>
            <a:off x="2" y="0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2600324"/>
            <a:ext cx="11128098" cy="1371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952" y="4038598"/>
            <a:ext cx="11128098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-286" y="0"/>
            <a:ext cx="12199672" cy="6868231"/>
            <a:chOff x="-286" y="0"/>
            <a:chExt cx="12199672" cy="6868231"/>
          </a:xfrm>
        </p:grpSpPr>
        <p:sp>
          <p:nvSpPr>
            <p:cNvPr id="11" name="Rectangle 7"/>
            <p:cNvSpPr/>
            <p:nvPr userDrawn="1"/>
          </p:nvSpPr>
          <p:spPr bwMode="gray">
            <a:xfrm>
              <a:off x="-286" y="0"/>
              <a:ext cx="193962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2" name="Rectangle 8"/>
            <p:cNvSpPr/>
            <p:nvPr userDrawn="1"/>
          </p:nvSpPr>
          <p:spPr bwMode="gray">
            <a:xfrm>
              <a:off x="12005426" y="5854"/>
              <a:ext cx="193960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7" name="Rectangle 9"/>
            <p:cNvSpPr/>
            <p:nvPr userDrawn="1"/>
          </p:nvSpPr>
          <p:spPr bwMode="gray">
            <a:xfrm>
              <a:off x="2604" y="6677431"/>
              <a:ext cx="12189396" cy="1908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20" name="Rectangle 10"/>
            <p:cNvSpPr/>
            <p:nvPr userDrawn="1"/>
          </p:nvSpPr>
          <p:spPr bwMode="gray">
            <a:xfrm>
              <a:off x="-285" y="0"/>
              <a:ext cx="12189398" cy="192024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46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3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3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5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3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14" y="2957141"/>
            <a:ext cx="5998766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205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1" descr="Oracle logo in white on red staging background. Light blue frame around perimeter.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38059" y="129398"/>
            <a:ext cx="11915881" cy="65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3123" y="2843827"/>
            <a:ext cx="4545752" cy="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3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5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06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 descr="Full bleed 4-color photo can be inserted here"/>
          <p:cNvSpPr/>
          <p:nvPr userDrawn="1"/>
        </p:nvSpPr>
        <p:spPr bwMode="hidden">
          <a:xfrm>
            <a:off x="2" y="0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60610" y="609600"/>
            <a:ext cx="4573191" cy="2044700"/>
          </a:xfrm>
        </p:spPr>
        <p:txBody>
          <a:bodyPr/>
          <a:lstStyle>
            <a:lvl1pPr>
              <a:defRPr sz="13800" b="1"/>
            </a:lvl1pPr>
          </a:lstStyle>
          <a:p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60610" y="2666999"/>
            <a:ext cx="4573191" cy="1960881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8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text</a:t>
            </a: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-286" y="0"/>
            <a:ext cx="12199672" cy="6868231"/>
            <a:chOff x="-286" y="0"/>
            <a:chExt cx="12199672" cy="6868231"/>
          </a:xfrm>
        </p:grpSpPr>
        <p:sp>
          <p:nvSpPr>
            <p:cNvPr id="11" name="Rectangle 7"/>
            <p:cNvSpPr/>
            <p:nvPr userDrawn="1"/>
          </p:nvSpPr>
          <p:spPr bwMode="gray">
            <a:xfrm>
              <a:off x="-286" y="0"/>
              <a:ext cx="193962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2" name="Rectangle 8"/>
            <p:cNvSpPr/>
            <p:nvPr userDrawn="1"/>
          </p:nvSpPr>
          <p:spPr bwMode="gray">
            <a:xfrm>
              <a:off x="12005426" y="5854"/>
              <a:ext cx="193960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3" name="Rectangle 9"/>
            <p:cNvSpPr/>
            <p:nvPr userDrawn="1"/>
          </p:nvSpPr>
          <p:spPr bwMode="gray">
            <a:xfrm>
              <a:off x="2604" y="6677431"/>
              <a:ext cx="12189396" cy="1908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4" name="Rectangle 10"/>
            <p:cNvSpPr/>
            <p:nvPr userDrawn="1"/>
          </p:nvSpPr>
          <p:spPr bwMode="gray">
            <a:xfrm>
              <a:off x="-285" y="0"/>
              <a:ext cx="12189398" cy="192024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095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51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/>
        </p:nvSpPr>
        <p:spPr bwMode="hidden">
          <a:xfrm>
            <a:off x="1" y="0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952" y="739776"/>
            <a:ext cx="8765283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902" y="2286000"/>
            <a:ext cx="876642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-286" y="0"/>
            <a:ext cx="12199672" cy="6868231"/>
            <a:chOff x="-286" y="0"/>
            <a:chExt cx="12199672" cy="6868231"/>
          </a:xfrm>
        </p:grpSpPr>
        <p:sp>
          <p:nvSpPr>
            <p:cNvPr id="23" name="Rectangle 7"/>
            <p:cNvSpPr/>
            <p:nvPr userDrawn="1"/>
          </p:nvSpPr>
          <p:spPr bwMode="gray">
            <a:xfrm>
              <a:off x="-286" y="0"/>
              <a:ext cx="193962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24" name="Rectangle 8"/>
            <p:cNvSpPr/>
            <p:nvPr userDrawn="1"/>
          </p:nvSpPr>
          <p:spPr bwMode="gray">
            <a:xfrm>
              <a:off x="12005426" y="5854"/>
              <a:ext cx="193960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25" name="Rectangle 9"/>
            <p:cNvSpPr/>
            <p:nvPr userDrawn="1"/>
          </p:nvSpPr>
          <p:spPr bwMode="gray">
            <a:xfrm>
              <a:off x="2604" y="6677431"/>
              <a:ext cx="12189396" cy="1908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26" name="Rectangle 10"/>
            <p:cNvSpPr/>
            <p:nvPr userDrawn="1"/>
          </p:nvSpPr>
          <p:spPr bwMode="gray">
            <a:xfrm>
              <a:off x="-285" y="0"/>
              <a:ext cx="12189398" cy="192024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3438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7" descr="Full bleed 4-color photo can be inserted here"/>
          <p:cNvSpPr/>
          <p:nvPr userDrawn="1"/>
        </p:nvSpPr>
        <p:spPr bwMode="hidden">
          <a:xfrm>
            <a:off x="2" y="0"/>
            <a:ext cx="12192000" cy="68580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286" y="0"/>
            <a:ext cx="12199672" cy="6868231"/>
            <a:chOff x="-286" y="0"/>
            <a:chExt cx="12199672" cy="6868231"/>
          </a:xfrm>
        </p:grpSpPr>
        <p:sp>
          <p:nvSpPr>
            <p:cNvPr id="15" name="Rectangle 7"/>
            <p:cNvSpPr/>
            <p:nvPr userDrawn="1"/>
          </p:nvSpPr>
          <p:spPr bwMode="gray">
            <a:xfrm>
              <a:off x="-286" y="0"/>
              <a:ext cx="193962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6" name="Rectangle 8"/>
            <p:cNvSpPr/>
            <p:nvPr userDrawn="1"/>
          </p:nvSpPr>
          <p:spPr bwMode="gray">
            <a:xfrm>
              <a:off x="12005426" y="5854"/>
              <a:ext cx="193960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7" name="Rectangle 9"/>
            <p:cNvSpPr/>
            <p:nvPr userDrawn="1"/>
          </p:nvSpPr>
          <p:spPr bwMode="gray">
            <a:xfrm>
              <a:off x="2604" y="6677431"/>
              <a:ext cx="12189396" cy="1908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8" name="Rectangle 10"/>
            <p:cNvSpPr/>
            <p:nvPr userDrawn="1"/>
          </p:nvSpPr>
          <p:spPr bwMode="gray">
            <a:xfrm>
              <a:off x="-285" y="0"/>
              <a:ext cx="12189398" cy="192024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952" y="739776"/>
            <a:ext cx="8765283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902" y="2286000"/>
            <a:ext cx="876642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952" y="3429452"/>
            <a:ext cx="8765283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5669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686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7903" y="3630530"/>
            <a:ext cx="9144000" cy="1080272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7903" y="4802877"/>
            <a:ext cx="9144000" cy="49969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84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1082" y="236723"/>
            <a:ext cx="10800000" cy="727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36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21082" y="997324"/>
            <a:ext cx="10800000" cy="435133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6" y="191746"/>
            <a:ext cx="648000" cy="62287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59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1082" y="236723"/>
            <a:ext cx="10800000" cy="727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36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21082" y="997324"/>
            <a:ext cx="10800000" cy="435133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91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8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9" y="1524001"/>
            <a:ext cx="1112942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3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050C-7B06-488B-9795-3E992DE42BC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A94F6-DB5A-4977-B843-F6C9BC4C6B6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-286" y="0"/>
            <a:ext cx="12199672" cy="6868231"/>
            <a:chOff x="-286" y="0"/>
            <a:chExt cx="12199672" cy="6868231"/>
          </a:xfrm>
        </p:grpSpPr>
        <p:sp>
          <p:nvSpPr>
            <p:cNvPr id="17" name="Rectangle 7"/>
            <p:cNvSpPr/>
            <p:nvPr userDrawn="1"/>
          </p:nvSpPr>
          <p:spPr bwMode="gray">
            <a:xfrm>
              <a:off x="-286" y="0"/>
              <a:ext cx="193962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8" name="Rectangle 8"/>
            <p:cNvSpPr/>
            <p:nvPr userDrawn="1"/>
          </p:nvSpPr>
          <p:spPr bwMode="gray">
            <a:xfrm>
              <a:off x="12005426" y="5854"/>
              <a:ext cx="193960" cy="6852146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19" name="Rectangle 9"/>
            <p:cNvSpPr/>
            <p:nvPr userDrawn="1"/>
          </p:nvSpPr>
          <p:spPr bwMode="gray">
            <a:xfrm>
              <a:off x="2604" y="6677431"/>
              <a:ext cx="12189396" cy="190800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  <p:sp>
          <p:nvSpPr>
            <p:cNvPr id="20" name="Rectangle 10"/>
            <p:cNvSpPr/>
            <p:nvPr userDrawn="1"/>
          </p:nvSpPr>
          <p:spPr bwMode="gray">
            <a:xfrm>
              <a:off x="-285" y="0"/>
              <a:ext cx="12189398" cy="192024"/>
            </a:xfrm>
            <a:prstGeom prst="rect">
              <a:avLst/>
            </a:prstGeom>
            <a:solidFill>
              <a:srgbClr val="DCE3E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95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  <p:sldLayoutId id="2147483670" r:id="rId4"/>
    <p:sldLayoutId id="2147483665" r:id="rId5"/>
    <p:sldLayoutId id="2147483650" r:id="rId6"/>
    <p:sldLayoutId id="2147483671" r:id="rId7"/>
    <p:sldLayoutId id="2147483664" r:id="rId8"/>
    <p:sldLayoutId id="2147483662" r:id="rId9"/>
    <p:sldLayoutId id="2147483649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67" r:id="rId16"/>
    <p:sldLayoutId id="2147483668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60610" y="5358828"/>
            <a:ext cx="8239699" cy="744021"/>
          </a:xfrm>
        </p:spPr>
        <p:txBody>
          <a:bodyPr/>
          <a:lstStyle/>
          <a:p>
            <a:r>
              <a:rPr lang="en-US" altLang="ko-KR" sz="4000" dirty="0" smtClean="0"/>
              <a:t>1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– </a:t>
            </a:r>
            <a:r>
              <a:rPr lang="ko-KR" altLang="en-US" sz="4000" smtClean="0"/>
              <a:t>기본 개념</a:t>
            </a:r>
            <a:endParaRPr lang="ko-KR" altLang="en-US" sz="4000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60610" y="4359998"/>
            <a:ext cx="4545752" cy="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Language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DBMS (Database Management System) </a:t>
            </a:r>
            <a:r>
              <a:rPr lang="ko-KR" altLang="en-US" dirty="0" smtClean="0"/>
              <a:t>을 통해서 데이터베이스의 구축 및 사용자와 데이터베이스 간의 소통 수단으로 데이터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제어하는데 사용되는 언어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데이터베이스 언어의 종류로는 그 역할에 따라 데이터베이스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(DDL),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(DML),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(DCL), </a:t>
            </a:r>
            <a:r>
              <a:rPr lang="ko-KR" altLang="en-US" dirty="0" err="1" smtClean="0"/>
              <a:t>트랜젝션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제어어</a:t>
            </a:r>
            <a:r>
              <a:rPr lang="en-US" altLang="ko-KR" dirty="0" smtClean="0"/>
              <a:t>(TCL) </a:t>
            </a:r>
            <a:r>
              <a:rPr lang="ko-KR" altLang="en-US" dirty="0" smtClean="0"/>
              <a:t>로 나눌 수 있음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0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DDL (Data Definition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데이터베이스를 구축하거나 수정하는데 사용되며 데이터베이스의 구조와 데이터의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접근방식을 정의하는 언어</a:t>
            </a:r>
            <a:endParaRPr lang="en-US" altLang="ko-KR" dirty="0" smtClean="0"/>
          </a:p>
          <a:p>
            <a:r>
              <a:rPr lang="en-US" altLang="ko-KR" dirty="0" smtClean="0"/>
              <a:t> DDL</a:t>
            </a:r>
            <a:r>
              <a:rPr lang="ko-KR" altLang="en-US" dirty="0" smtClean="0"/>
              <a:t>은 번역된 결과가 </a:t>
            </a:r>
            <a:r>
              <a:rPr lang="en-US" altLang="ko-KR" dirty="0" smtClean="0"/>
              <a:t>Data Dictionary </a:t>
            </a:r>
            <a:r>
              <a:rPr lang="ko-KR" altLang="en-US" dirty="0" smtClean="0"/>
              <a:t>라는 데이터 사전 파일에 저장</a:t>
            </a:r>
            <a:endParaRPr lang="en-US" altLang="ko-KR" dirty="0" smtClean="0"/>
          </a:p>
          <a:p>
            <a:r>
              <a:rPr lang="ko-KR" altLang="en-US" dirty="0" smtClean="0"/>
              <a:t> 명령어로는 </a:t>
            </a:r>
            <a:r>
              <a:rPr lang="en-US" altLang="ko-KR" dirty="0" smtClean="0"/>
              <a:t>CREATE, ALTER, DROP, RENAME, TRUNCATE </a:t>
            </a:r>
            <a:r>
              <a:rPr lang="ko-KR" altLang="en-US" dirty="0" smtClean="0"/>
              <a:t>가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1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DML (Data Manipulation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와 응용프로그램 간의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제공하며 사용자가 데이터를 직접 처리할 수 있게 하는 명령어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데이터베이스의 </a:t>
            </a:r>
            <a:r>
              <a:rPr lang="en-US" altLang="ko-KR" dirty="0" smtClean="0"/>
              <a:t>Sub Language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명령어로는 </a:t>
            </a:r>
            <a:r>
              <a:rPr lang="en-US" altLang="ko-KR" dirty="0" smtClean="0"/>
              <a:t>SELECT, INSERT, UPDATE, DELETE </a:t>
            </a:r>
            <a:r>
              <a:rPr lang="ko-KR" altLang="en-US" dirty="0" smtClean="0"/>
              <a:t>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3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DCL (Data Control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데이터베이스에 접근하고 객체들을 사용하도록 권한을 주고 회수하는 명령어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명령어로는 </a:t>
            </a:r>
            <a:r>
              <a:rPr lang="en-US" altLang="ko-KR" dirty="0" smtClean="0"/>
              <a:t>GRANT, REVOKE </a:t>
            </a:r>
            <a:r>
              <a:rPr lang="ko-KR" altLang="en-US" dirty="0" smtClean="0"/>
              <a:t>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2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TCL (Transaction Control Language)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논리적인 단위의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묶어서 제어하는 명령어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명령어로는  </a:t>
            </a:r>
            <a:r>
              <a:rPr lang="en-US" altLang="ko-KR" dirty="0" smtClean="0"/>
              <a:t>COMMIT, ROLLBACK, SAVEPOINT </a:t>
            </a:r>
            <a:r>
              <a:rPr lang="ko-KR" altLang="en-US" dirty="0" smtClean="0"/>
              <a:t>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하나 이상의 테이블로부터 자료를 검색하기 위하여 조인을 사용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37411"/>
              </p:ext>
            </p:extLst>
          </p:nvPr>
        </p:nvGraphicFramePr>
        <p:xfrm>
          <a:off x="2451524" y="2223923"/>
          <a:ext cx="253454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272"/>
                <a:gridCol w="1267272"/>
              </a:tblGrid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John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Daniel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Anne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07882"/>
              </p:ext>
            </p:extLst>
          </p:nvPr>
        </p:nvGraphicFramePr>
        <p:xfrm>
          <a:off x="6889356" y="2417416"/>
          <a:ext cx="464416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35"/>
                <a:gridCol w="818035"/>
                <a:gridCol w="1002697"/>
                <a:gridCol w="1002697"/>
                <a:gridCol w="100269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시작일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종료일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20180101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20181231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Sales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68619"/>
              </p:ext>
            </p:extLst>
          </p:nvPr>
        </p:nvGraphicFramePr>
        <p:xfrm>
          <a:off x="4647869" y="4664958"/>
          <a:ext cx="263869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348"/>
                <a:gridCol w="1319348"/>
              </a:tblGrid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John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Daniel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Anne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Sales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4147834" y="4003929"/>
            <a:ext cx="391885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573571" y="3797033"/>
            <a:ext cx="412168" cy="487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323" y="1803620"/>
            <a:ext cx="226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 </a:t>
            </a:r>
            <a:r>
              <a:rPr lang="ko-KR" altLang="en-US" dirty="0" smtClean="0"/>
              <a:t>인사마스터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25223" y="1803620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APPOINTMENT </a:t>
            </a:r>
            <a:r>
              <a:rPr lang="ko-KR" altLang="en-US" dirty="0" smtClean="0"/>
              <a:t>발령이력정보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8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EQUI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두 테이블 간의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값들이 서로 정확하게 일치하는 경우에 사용하는 </a:t>
            </a:r>
            <a:r>
              <a:rPr lang="en-US" altLang="ko-KR" dirty="0" smtClean="0"/>
              <a:t>JOIN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 </a:t>
            </a:r>
            <a:r>
              <a:rPr lang="en-US" altLang="ko-KR" dirty="0" smtClean="0"/>
              <a:t>'=' </a:t>
            </a:r>
            <a:r>
              <a:rPr lang="ko-KR" altLang="en-US" dirty="0" smtClean="0"/>
              <a:t>연산자를 사용하여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조건을 명시</a:t>
            </a:r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대부분 </a:t>
            </a:r>
            <a:r>
              <a:rPr lang="en-US" altLang="ko-KR" dirty="0" smtClean="0"/>
              <a:t>PK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FK</a:t>
            </a:r>
            <a:r>
              <a:rPr lang="ko-KR" altLang="en-US" dirty="0" smtClean="0"/>
              <a:t>의 관계를 이용하여 조인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2649" y="5236090"/>
            <a:ext cx="4758781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T1.EMP_NM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T2.ORG_NM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EMPLOYEE T1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smtClean="0"/>
              <a:t>APPOINTMENT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T2.EMP_ID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T1.EMP_ID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5228"/>
              </p:ext>
            </p:extLst>
          </p:nvPr>
        </p:nvGraphicFramePr>
        <p:xfrm>
          <a:off x="1206996" y="3757505"/>
          <a:ext cx="2302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5"/>
                <a:gridCol w="1151335"/>
              </a:tblGrid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Daniel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40047"/>
              </p:ext>
            </p:extLst>
          </p:nvPr>
        </p:nvGraphicFramePr>
        <p:xfrm>
          <a:off x="5406501" y="3739987"/>
          <a:ext cx="2097462" cy="118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94"/>
                <a:gridCol w="912068"/>
              </a:tblGrid>
              <a:tr h="57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98131"/>
              </p:ext>
            </p:extLst>
          </p:nvPr>
        </p:nvGraphicFramePr>
        <p:xfrm>
          <a:off x="3365253" y="5332545"/>
          <a:ext cx="26386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348"/>
                <a:gridCol w="1319348"/>
              </a:tblGrid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Daniel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424077" y="4728174"/>
            <a:ext cx="391885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374611" y="4712935"/>
            <a:ext cx="412168" cy="487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1795" y="3337202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695" y="3393706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APPOINTMENT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NON-EQUI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1082" y="997324"/>
            <a:ext cx="10800000" cy="4066382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두 테이블 간의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값들이 서로 일치하지 않는 경우에 사용하는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절에 보통 </a:t>
            </a:r>
            <a:r>
              <a:rPr lang="en-US" altLang="ko-KR" dirty="0" smtClean="0"/>
              <a:t>BETWEEN ~ AND, &lt; , &gt; </a:t>
            </a:r>
            <a:r>
              <a:rPr lang="ko-KR" altLang="en-US" dirty="0" smtClean="0"/>
              <a:t>등의 비교 연산자를 사용하여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조건을 작성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5570" y="5326990"/>
            <a:ext cx="7470912" cy="10772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T1.EMP_NM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T2.ORG_NM, T2.GRD_CD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EMPLOYEE T1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/>
              <a:t>APPOINTMENT 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T2.EMP_ID = T1.EMP_ID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TO_CHAR(SYSDATE,’YYYYMMDD’) 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BETWEEN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T2.STA_YMD 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T2.END_YMD</a:t>
            </a:r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03705"/>
              </p:ext>
            </p:extLst>
          </p:nvPr>
        </p:nvGraphicFramePr>
        <p:xfrm>
          <a:off x="1342378" y="3702673"/>
          <a:ext cx="230267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5"/>
                <a:gridCol w="1151335"/>
              </a:tblGrid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2399226" y="4682818"/>
            <a:ext cx="391885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355759" y="4727732"/>
            <a:ext cx="1829423" cy="487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77177" y="3282370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68886"/>
              </p:ext>
            </p:extLst>
          </p:nvPr>
        </p:nvGraphicFramePr>
        <p:xfrm>
          <a:off x="4651871" y="3402623"/>
          <a:ext cx="4471723" cy="118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684"/>
                <a:gridCol w="1040013"/>
                <a:gridCol w="1040013"/>
                <a:gridCol w="1040013"/>
              </a:tblGrid>
              <a:tr h="57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STA_YMD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END_YMD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2010.01.01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2015.12.31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2016.01.01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9999.12.31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26065" y="3056342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APPOINTMENT</a:t>
            </a:r>
          </a:p>
          <a:p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97312"/>
              </p:ext>
            </p:extLst>
          </p:nvPr>
        </p:nvGraphicFramePr>
        <p:xfrm>
          <a:off x="1410699" y="5336256"/>
          <a:ext cx="2368938" cy="81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469"/>
                <a:gridCol w="1184469"/>
              </a:tblGrid>
              <a:tr h="514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John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조인 조건을 만족하지 않는 데이터를 처리하기 위한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의 확장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한 테이블의 행이 다른 테이블의 행에 대응되지 않을 때 반환된 결과 집합의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대응되지 않는 행을 갖고 있는 테이블로 확인된 모든 결과 집합 열에 대해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값이 제공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79573" y="5338411"/>
            <a:ext cx="5936127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T1.EMP_NM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T2.ORG_NM, T3.END_YMD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EMPLOYEE T1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DEPARTMENT T2, </a:t>
            </a:r>
            <a:r>
              <a:rPr lang="en-US" altLang="ko-KR" dirty="0"/>
              <a:t>MILITARY </a:t>
            </a:r>
            <a:r>
              <a:rPr lang="en-US" altLang="ko-KR" dirty="0" smtClean="0"/>
              <a:t>T3</a:t>
            </a:r>
            <a:endParaRPr lang="en-US" altLang="ko-KR" dirty="0" smtClean="0">
              <a:solidFill>
                <a:srgbClr val="000000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T2.EMP_ID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T1.EMP_ID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AND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T3.EMP_ID(+)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T1.EMP_ID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53079"/>
              </p:ext>
            </p:extLst>
          </p:nvPr>
        </p:nvGraphicFramePr>
        <p:xfrm>
          <a:off x="1508848" y="3535555"/>
          <a:ext cx="2302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5"/>
                <a:gridCol w="1151335"/>
              </a:tblGrid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Daniel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02753"/>
              </p:ext>
            </p:extLst>
          </p:nvPr>
        </p:nvGraphicFramePr>
        <p:xfrm>
          <a:off x="4677119" y="3581329"/>
          <a:ext cx="18534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705"/>
                <a:gridCol w="926705"/>
              </a:tblGrid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0851"/>
              </p:ext>
            </p:extLst>
          </p:nvPr>
        </p:nvGraphicFramePr>
        <p:xfrm>
          <a:off x="1567458" y="5311804"/>
          <a:ext cx="3198390" cy="97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30"/>
                <a:gridCol w="1066130"/>
                <a:gridCol w="1066130"/>
              </a:tblGrid>
              <a:tr h="36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ORG_NM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END_YMD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Daniel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HR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Tim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IT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1998.12.31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644582" y="4549917"/>
            <a:ext cx="598944" cy="66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353679" y="4549917"/>
            <a:ext cx="490128" cy="66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3647" y="3115252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43807" y="320746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APPOINTMENT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53750"/>
              </p:ext>
            </p:extLst>
          </p:nvPr>
        </p:nvGraphicFramePr>
        <p:xfrm>
          <a:off x="7404036" y="3610063"/>
          <a:ext cx="369305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3"/>
                <a:gridCol w="1151113"/>
                <a:gridCol w="1390825"/>
              </a:tblGrid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STA_YMD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입대일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END_YMD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제대일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1996.07.01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1998.12.31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39903" y="3263782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MILITARY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59763" y="4341181"/>
            <a:ext cx="3012889" cy="874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ko-KR" altLang="en-US" dirty="0" smtClean="0"/>
              <a:t>구성 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Sub Query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 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문장의 절 안에 포함된 또 하나의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96981" y="2124997"/>
            <a:ext cx="3679476" cy="397031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endParaRPr lang="en-US" altLang="ko-KR" dirty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FROM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endParaRPr lang="en-US" altLang="ko-KR" dirty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en-US" altLang="ko-KR" dirty="0" smtClean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</a:p>
          <a:p>
            <a:endParaRPr lang="en-US" altLang="ko-KR" dirty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 smtClean="0">
              <a:solidFill>
                <a:srgbClr val="0000FF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80866" y="2449534"/>
            <a:ext cx="167215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  <a:alpha val="97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...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...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80866" y="3577207"/>
            <a:ext cx="167215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  <a:alpha val="97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...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...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80866" y="4708053"/>
            <a:ext cx="167215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  <a:alpha val="97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...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...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684" y="2780404"/>
            <a:ext cx="166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Main Query</a:t>
            </a:r>
            <a:endParaRPr lang="ko-KR" altLang="en-US" sz="2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04457" y="3032792"/>
            <a:ext cx="61792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7367451" y="2911199"/>
            <a:ext cx="61792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2282" y="2645371"/>
            <a:ext cx="238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Scalare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SubQuery</a:t>
            </a:r>
            <a:endParaRPr lang="ko-KR" altLang="en-US" sz="2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367451" y="4038552"/>
            <a:ext cx="61792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42282" y="3772724"/>
            <a:ext cx="167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Inline View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367451" y="5154954"/>
            <a:ext cx="61792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42282" y="4889126"/>
            <a:ext cx="142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SubQuery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76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단일행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SUBQUERY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한 행에 대한 결과 값만 반환하는 </a:t>
            </a:r>
            <a:r>
              <a:rPr lang="en-US" altLang="ko-KR" dirty="0" smtClean="0"/>
              <a:t>SUBQUERY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51620" y="3281629"/>
            <a:ext cx="6538104" cy="2031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EMP_ID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,EMP_NM</a:t>
            </a:r>
            <a:endParaRPr lang="en-US" altLang="ko-KR" dirty="0" smtClean="0"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,ENTER_YMD</a:t>
            </a:r>
            <a:endParaRPr lang="en-US" altLang="ko-KR" dirty="0" smtClean="0"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</a:t>
            </a: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ENTER_YMD =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 ENTER_YMD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FROM EMPLOYEE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WHERE EMP_ID = ‘02096’)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다중행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 여러 행에 대한 결과 값을 반환하는 </a:t>
            </a:r>
            <a:r>
              <a:rPr lang="en-US" altLang="ko-KR" dirty="0" smtClean="0"/>
              <a:t>SUBQUERY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05522" y="3059560"/>
            <a:ext cx="10946167" cy="3416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T1.EMP_ID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,T1.EMP_NM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,T2.ORG_NM</a:t>
            </a:r>
            <a:endParaRPr lang="en-US" altLang="ko-KR" dirty="0" smtClean="0"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 T1</a:t>
            </a:r>
          </a:p>
          <a:p>
            <a:r>
              <a:rPr lang="en-US" altLang="ko-KR" dirty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</a:t>
            </a:r>
            <a:r>
              <a:rPr lang="en-US" altLang="ko-KR" dirty="0" smtClean="0"/>
              <a:t> </a:t>
            </a:r>
            <a:r>
              <a:rPr lang="en-US" altLang="ko-KR" dirty="0"/>
              <a:t>APPOINTMENT </a:t>
            </a:r>
            <a:r>
              <a:rPr lang="en-US" altLang="ko-KR" dirty="0" smtClean="0"/>
              <a:t> T2</a:t>
            </a:r>
            <a:endParaRPr lang="en-US" altLang="ko-KR" dirty="0" smtClean="0"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T2.EMP_ID = T1.EMP_ID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AND TO_CHAR(SYSDATE,’YYYYMMDD’) BETWEEN T2.STA_YMD AND T2.END_YMD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AND T2.ORG_ID IN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SELECT ORG_ID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FROM APPOINTMENT</a:t>
            </a:r>
          </a:p>
          <a:p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WHERE TO_CHAR(SYSDATE,’YYYYMMDD’) BETWEEN STA_YMD AND END_YMD</a:t>
            </a:r>
          </a:p>
          <a:p>
            <a:r>
              <a:rPr lang="en-US" altLang="ko-KR" b="1" i="1" dirty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AND EMP_GRADE_NM = ‘</a:t>
            </a:r>
            <a:r>
              <a:rPr lang="ko-KR" altLang="en-US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상무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r>
              <a:rPr lang="en-US" altLang="ko-KR" b="1" i="1" dirty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)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9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다중열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SUBQUERY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 여러 </a:t>
            </a:r>
            <a:r>
              <a:rPr lang="ko-KR" altLang="en-US" dirty="0" smtClean="0"/>
              <a:t>열에 </a:t>
            </a:r>
            <a:r>
              <a:rPr lang="ko-KR" altLang="en-US" dirty="0"/>
              <a:t>대한 결과 값을 반환하는 </a:t>
            </a:r>
            <a:r>
              <a:rPr lang="en-US" altLang="ko-KR" dirty="0" smtClean="0"/>
              <a:t>SUBQUERY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05522" y="3059560"/>
            <a:ext cx="10946167" cy="36933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 T1.EMP_ID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,T1.EMP_NM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,T2.ORG_NM</a:t>
            </a:r>
            <a:endParaRPr lang="en-US" altLang="ko-KR" dirty="0" smtClean="0"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FROM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EMPLOYEE T1</a:t>
            </a:r>
          </a:p>
          <a:p>
            <a:r>
              <a:rPr lang="en-US" altLang="ko-KR" dirty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,</a:t>
            </a:r>
            <a:r>
              <a:rPr lang="en-US" altLang="ko-KR" dirty="0" smtClean="0"/>
              <a:t> </a:t>
            </a:r>
            <a:r>
              <a:rPr lang="en-US" altLang="ko-KR" dirty="0"/>
              <a:t>APPOINTMENT </a:t>
            </a:r>
            <a:r>
              <a:rPr lang="en-US" altLang="ko-KR" dirty="0" smtClean="0"/>
              <a:t> T2</a:t>
            </a:r>
            <a:endParaRPr lang="en-US" altLang="ko-KR" dirty="0" smtClean="0"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WHERE T2.EMP_ID = T1.EMP_ID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AND TO_CHAR(SYSDATE,’YYYYMMDD’) BETWEEN T2.STA_YMD AND T2.END_YMD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AND (T2.ORG_ID, T2.EMP_GRADE_CD ) IN</a:t>
            </a:r>
            <a:r>
              <a:rPr lang="en-US" altLang="ko-KR" dirty="0" smtClean="0"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US" altLang="ko-KR" b="1" i="1" dirty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(  SELECT ORG_ID, EMP_GRADE_CD</a:t>
            </a:r>
          </a:p>
          <a:p>
            <a:pPr lvl="2"/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FROM </a:t>
            </a:r>
            <a:r>
              <a:rPr lang="en-US" altLang="ko-KR" b="1" i="1" dirty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APPOINTMENT</a:t>
            </a:r>
            <a:endParaRPr lang="en-US" altLang="ko-KR" b="1" i="1" dirty="0" smtClean="0">
              <a:solidFill>
                <a:srgbClr val="FF0000"/>
              </a:solidFill>
              <a:highlight>
                <a:srgbClr val="FFFFFF"/>
              </a:highligh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WHERE TO_CHAR(SYSDATE,’YYYYMMDD’) BETWEEN STA_YMD AND END_YMD</a:t>
            </a:r>
          </a:p>
          <a:p>
            <a:pPr lvl="2"/>
            <a:r>
              <a:rPr lang="en-US" altLang="ko-KR" b="1" i="1" dirty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AND EMP_ID = ‘02096’</a:t>
            </a:r>
          </a:p>
          <a:p>
            <a:pPr lvl="2"/>
            <a:r>
              <a:rPr lang="en-US" altLang="ko-KR" b="1" i="1" dirty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i="1" dirty="0" smtClean="0">
                <a:solidFill>
                  <a:srgbClr val="FF0000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)</a:t>
            </a:r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4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및 수행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박대리</a:t>
            </a:r>
            <a:r>
              <a:rPr lang="en-US" altLang="ko-KR" dirty="0" smtClean="0"/>
              <a:t>(02096) </a:t>
            </a:r>
            <a:r>
              <a:rPr lang="ko-KR" altLang="en-US" dirty="0" smtClean="0"/>
              <a:t>과 입사동기 중 현재 같은 조직에서 근무하는 직원들의 기본급을 조회하시오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(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: PA1010(</a:t>
            </a:r>
            <a:r>
              <a:rPr lang="ko-KR" altLang="en-US" dirty="0" smtClean="0"/>
              <a:t>인사마스터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참고컬럼</a:t>
            </a:r>
            <a:r>
              <a:rPr lang="en-US" altLang="ko-KR" dirty="0" smtClean="0"/>
              <a:t>:</a:t>
            </a:r>
            <a:r>
              <a:rPr lang="en-US" altLang="ko-KR" dirty="0" smtClean="0"/>
              <a:t> ENTER_YMD(</a:t>
            </a:r>
            <a:r>
              <a:rPr lang="ko-KR" altLang="en-US" dirty="0" smtClean="0"/>
              <a:t>입사일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PA1020 (</a:t>
            </a:r>
            <a:r>
              <a:rPr lang="ko-KR" altLang="en-US" dirty="0" smtClean="0"/>
              <a:t>발령이력</a:t>
            </a:r>
            <a:r>
              <a:rPr lang="en-US" altLang="ko-KR" dirty="0" smtClean="0"/>
              <a:t>)   </a:t>
            </a:r>
            <a:r>
              <a:rPr lang="ko-KR" altLang="en-US" dirty="0" err="1" smtClean="0"/>
              <a:t>참고컬럼</a:t>
            </a:r>
            <a:r>
              <a:rPr lang="en-US" altLang="ko-KR" dirty="0" smtClean="0"/>
              <a:t>: (ORG_ID </a:t>
            </a:r>
            <a:r>
              <a:rPr lang="ko-KR" altLang="en-US" dirty="0" smtClean="0"/>
              <a:t>조직</a:t>
            </a:r>
            <a:r>
              <a:rPr lang="en-US" altLang="ko-KR" dirty="0" smtClean="0"/>
              <a:t>ID)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PY2010 (</a:t>
            </a:r>
            <a:r>
              <a:rPr lang="ko-KR" altLang="en-US" dirty="0" smtClean="0"/>
              <a:t>고정급</a:t>
            </a:r>
            <a:r>
              <a:rPr lang="en-US" altLang="ko-KR" dirty="0" smtClean="0"/>
              <a:t>)   </a:t>
            </a:r>
            <a:r>
              <a:rPr lang="ko-KR" altLang="en-US" dirty="0" smtClean="0"/>
              <a:t>기본급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PAYITEM = ‘P010’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          )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조회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5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박대리</a:t>
            </a:r>
            <a:r>
              <a:rPr lang="en-US" altLang="ko-KR" dirty="0" smtClean="0"/>
              <a:t>(02096)</a:t>
            </a:r>
            <a:r>
              <a:rPr lang="ko-KR" altLang="en-US" dirty="0"/>
              <a:t> </a:t>
            </a:r>
            <a:r>
              <a:rPr lang="en-US" altLang="ko-KR" dirty="0" smtClean="0"/>
              <a:t>3/15</a:t>
            </a:r>
            <a:r>
              <a:rPr lang="ko-KR" altLang="en-US" dirty="0" smtClean="0"/>
              <a:t>급여 지급액 </a:t>
            </a:r>
            <a:r>
              <a:rPr lang="ko-KR" altLang="en-US" dirty="0" smtClean="0"/>
              <a:t>합산금액과 공제금액 합산금액을 조회하시오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고정급</a:t>
            </a:r>
            <a:r>
              <a:rPr lang="en-US" altLang="ko-KR" dirty="0" smtClean="0"/>
              <a:t>)TABLE : PY2010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급여항목 </a:t>
            </a:r>
            <a:r>
              <a:rPr lang="en-US" altLang="ko-KR" dirty="0" smtClean="0"/>
              <a:t>TABLE :PY0100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지급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공제유형 </a:t>
            </a:r>
            <a:r>
              <a:rPr lang="en-US" altLang="ko-KR" dirty="0"/>
              <a:t>(</a:t>
            </a:r>
            <a:r>
              <a:rPr lang="en-US" altLang="ko-KR" dirty="0" smtClean="0"/>
              <a:t> PAYITEM_TYPE)  1:</a:t>
            </a:r>
            <a:r>
              <a:rPr lang="ko-KR" altLang="en-US" dirty="0" smtClean="0"/>
              <a:t>지급</a:t>
            </a:r>
            <a:r>
              <a:rPr lang="en-US" altLang="ko-KR" dirty="0" smtClean="0"/>
              <a:t>, 2:</a:t>
            </a:r>
            <a:r>
              <a:rPr lang="ko-KR" altLang="en-US" dirty="0" smtClean="0"/>
              <a:t>공제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4093"/>
              </p:ext>
            </p:extLst>
          </p:nvPr>
        </p:nvGraphicFramePr>
        <p:xfrm>
          <a:off x="3657659" y="1967694"/>
          <a:ext cx="56195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56"/>
                <a:gridCol w="1335356"/>
                <a:gridCol w="1335356"/>
                <a:gridCol w="1613436"/>
              </a:tblGrid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EMP_NM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지급액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공제액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02096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FF3B3B"/>
                          </a:solidFill>
                        </a:rPr>
                        <a:t>박대리</a:t>
                      </a:r>
                      <a:endParaRPr lang="ko-KR" altLang="en-US" sz="1400" dirty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FF3B3B"/>
                          </a:solidFill>
                        </a:rPr>
                        <a:t>000000</a:t>
                      </a:r>
                      <a:endParaRPr lang="ko-KR" altLang="en-US" sz="1400" dirty="0" smtClean="0">
                        <a:solidFill>
                          <a:srgbClr val="FF3B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000000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박대리</a:t>
            </a:r>
            <a:r>
              <a:rPr lang="en-US" altLang="ko-KR" dirty="0" smtClean="0"/>
              <a:t>(02096)</a:t>
            </a:r>
            <a:r>
              <a:rPr lang="ko-KR" altLang="en-US" dirty="0" smtClean="0"/>
              <a:t>과 같은 조직에 속하는 사원들의 근무연수</a:t>
            </a:r>
            <a:r>
              <a:rPr lang="en-US" altLang="ko-KR" dirty="0"/>
              <a:t>, </a:t>
            </a:r>
            <a:r>
              <a:rPr lang="ko-KR" altLang="en-US" dirty="0"/>
              <a:t>근무월수</a:t>
            </a:r>
            <a:r>
              <a:rPr lang="en-US" altLang="ko-KR" dirty="0"/>
              <a:t>, </a:t>
            </a:r>
            <a:r>
              <a:rPr lang="ko-KR" altLang="en-US" dirty="0" smtClean="0"/>
              <a:t>근무일수를</a:t>
            </a:r>
            <a:r>
              <a:rPr lang="en-US" altLang="ko-KR" dirty="0"/>
              <a:t> </a:t>
            </a:r>
            <a:r>
              <a:rPr lang="ko-KR" altLang="en-US" dirty="0" smtClean="0"/>
              <a:t>조회 </a:t>
            </a:r>
            <a:r>
              <a:rPr lang="ko-KR" altLang="en-US" dirty="0"/>
              <a:t>하시오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근무 </a:t>
            </a:r>
            <a:r>
              <a:rPr lang="ko-KR" altLang="en-US" dirty="0"/>
              <a:t>기간 계산시 소수점 이하 </a:t>
            </a:r>
            <a:r>
              <a:rPr lang="ko-KR" altLang="en-US" dirty="0" smtClean="0"/>
              <a:t>버림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재직자는 현재일까지의 근무기간 조회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퇴직자는 </a:t>
            </a:r>
            <a:r>
              <a:rPr lang="ko-KR" altLang="en-US" dirty="0" err="1" smtClean="0"/>
              <a:t>퇴직일까지의</a:t>
            </a:r>
            <a:r>
              <a:rPr lang="ko-KR" altLang="en-US" dirty="0" smtClean="0"/>
              <a:t> 근무기간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조회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퇴사</a:t>
            </a:r>
            <a:r>
              <a:rPr lang="ko-KR" altLang="en-US" dirty="0"/>
              <a:t>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근무</a:t>
            </a:r>
            <a:r>
              <a:rPr lang="ko-KR" altLang="en-US" dirty="0" err="1"/>
              <a:t>년</a:t>
            </a:r>
            <a:r>
              <a:rPr lang="ko-KR" altLang="en-US" dirty="0" err="1" smtClean="0"/>
              <a:t>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근무월수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근무일수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2014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0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Management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DataBase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컴퓨터를 사용하기 위하여 지속적으로 유지 관리해야 하는 데이터의 집합</a:t>
            </a:r>
            <a:endParaRPr lang="en-US" altLang="ko-KR" dirty="0"/>
          </a:p>
          <a:p>
            <a:r>
              <a:rPr lang="en-US" altLang="ko-KR" dirty="0" smtClean="0"/>
              <a:t> DBMS</a:t>
            </a:r>
          </a:p>
          <a:p>
            <a:pPr lvl="1"/>
            <a:r>
              <a:rPr lang="ko-KR" altLang="en-US" dirty="0" smtClean="0"/>
              <a:t>사용자 또는 응용프로그램과 데이터베이스 사이에서 사용자가 </a:t>
            </a:r>
            <a:r>
              <a:rPr lang="ko-KR" altLang="en-US" dirty="0" err="1" smtClean="0"/>
              <a:t>원할하게</a:t>
            </a:r>
            <a:r>
              <a:rPr lang="ko-KR" altLang="en-US" dirty="0" smtClean="0"/>
              <a:t> 데이터를 입출력 할 수 있도록  </a:t>
            </a:r>
            <a:r>
              <a:rPr lang="ko-KR" altLang="en-US" dirty="0"/>
              <a:t>관</a:t>
            </a:r>
            <a:r>
              <a:rPr lang="ko-KR" altLang="en-US" dirty="0" smtClean="0"/>
              <a:t>리해 주는 소프트웨어 시스템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1026" name="Picture 2" descr="ë°ì´í°ë² ì´ì¤ ê°ë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9" y="3669100"/>
            <a:ext cx="5520342" cy="25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데이터베이스를 구성하는 기본 데이터 구조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행과 열의 구조를 가지며 데이터를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추출 등을 하는 객체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150" name="Picture 6" descr="DATABASE TAB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62" y="2703210"/>
            <a:ext cx="54959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GLOBAL TEMPORARY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사용자의 트랜잭션 또는 세션 </a:t>
            </a:r>
            <a:r>
              <a:rPr lang="ko-KR" altLang="en-US" dirty="0" smtClean="0"/>
              <a:t>내에서 </a:t>
            </a:r>
            <a:r>
              <a:rPr lang="ko-KR" altLang="en-US" dirty="0"/>
              <a:t>실행되는 동안 유지될 데이터를 </a:t>
            </a:r>
            <a:r>
              <a:rPr lang="ko-KR" altLang="en-US" dirty="0" smtClean="0"/>
              <a:t>보관하는 객체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b="1" dirty="0"/>
              <a:t>DISK</a:t>
            </a:r>
            <a:r>
              <a:rPr lang="ko-KR" altLang="en-US" b="1" dirty="0"/>
              <a:t>상에 존재하지 </a:t>
            </a:r>
            <a:r>
              <a:rPr lang="ko-KR" altLang="en-US" b="1" dirty="0" smtClean="0"/>
              <a:t>않고 메모리상에서 </a:t>
            </a:r>
            <a:r>
              <a:rPr lang="en-US" altLang="ko-KR" b="1" dirty="0"/>
              <a:t>insert</a:t>
            </a:r>
            <a:r>
              <a:rPr lang="en-US" altLang="ko-KR" b="1" dirty="0" smtClean="0"/>
              <a:t>, delete, update, select</a:t>
            </a:r>
            <a:r>
              <a:rPr lang="ko-KR" altLang="en-US" b="1" dirty="0"/>
              <a:t>하는 </a:t>
            </a:r>
            <a:r>
              <a:rPr lang="ko-KR" altLang="en-US" b="1" dirty="0" smtClean="0"/>
              <a:t>테이블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472665" y="4006920"/>
            <a:ext cx="3027544" cy="1946713"/>
          </a:xfrm>
          <a:prstGeom prst="roundRect">
            <a:avLst>
              <a:gd name="adj" fmla="val 3334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95939" y="5992089"/>
            <a:ext cx="284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SESSION / TRANSACTION</a:t>
            </a:r>
            <a:endParaRPr lang="ko-KR" altLang="en-US" sz="2000" b="1" dirty="0"/>
          </a:p>
        </p:txBody>
      </p:sp>
      <p:pic>
        <p:nvPicPr>
          <p:cNvPr id="7" name="Picture 2" descr="ì¤ë¼í´ íííì´ë¸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9" t="1986" r="39464" b="56830"/>
          <a:stretch/>
        </p:blipFill>
        <p:spPr bwMode="auto">
          <a:xfrm>
            <a:off x="4541706" y="4476352"/>
            <a:ext cx="852755" cy="86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98058" y="5368980"/>
            <a:ext cx="134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 TABLE</a:t>
            </a:r>
            <a:endParaRPr lang="ko-KR" altLang="en-US" dirty="0"/>
          </a:p>
        </p:txBody>
      </p:sp>
      <p:sp>
        <p:nvSpPr>
          <p:cNvPr id="6" name="오른쪽으로 구부러진 화살표 5"/>
          <p:cNvSpPr/>
          <p:nvPr/>
        </p:nvSpPr>
        <p:spPr>
          <a:xfrm rot="5400000">
            <a:off x="5626458" y="2294914"/>
            <a:ext cx="1106892" cy="3092521"/>
          </a:xfrm>
          <a:prstGeom prst="curvedRightArrow">
            <a:avLst>
              <a:gd name="adj1" fmla="val 29567"/>
              <a:gd name="adj2" fmla="val 91660"/>
              <a:gd name="adj3" fmla="val 314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35621" y="4470046"/>
            <a:ext cx="1040746" cy="1178942"/>
          </a:xfrm>
          <a:prstGeom prst="roundRect">
            <a:avLst>
              <a:gd name="adj" fmla="val 333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SELECT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INSERT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UPDATE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TABLE</a:t>
            </a:r>
            <a:r>
              <a:rPr lang="ko-KR" altLang="en-US" dirty="0" smtClean="0"/>
              <a:t>을 기초로 한 논리적 테이블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가상테이블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한 개 이상의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이나 다른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기초로 하여 사용자가 원하는 형태의 데이터를 조회</a:t>
            </a:r>
          </a:p>
          <a:p>
            <a:r>
              <a:rPr lang="ko-KR" altLang="en-US" dirty="0" smtClean="0"/>
              <a:t> 복잡한 </a:t>
            </a:r>
            <a:r>
              <a:rPr lang="en-US" altLang="ko-KR" dirty="0" smtClean="0"/>
              <a:t>access</a:t>
            </a:r>
            <a:r>
              <a:rPr lang="ko-KR" altLang="en-US" dirty="0" smtClean="0"/>
              <a:t>를 단순화하여 보안 유지 등을 위해 사용</a:t>
            </a:r>
          </a:p>
        </p:txBody>
      </p:sp>
      <p:pic>
        <p:nvPicPr>
          <p:cNvPr id="7170" name="Picture 2" descr="DATABASE VIEW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63" y="3329061"/>
            <a:ext cx="5000262" cy="29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0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테이블에 저장된 데이터를 빠르게 조회하기 위한 데이터베이스 객체</a:t>
            </a:r>
            <a:endParaRPr lang="ko-KR" altLang="en-US" dirty="0"/>
          </a:p>
        </p:txBody>
      </p:sp>
      <p:pic>
        <p:nvPicPr>
          <p:cNvPr id="8194" name="Picture 2" descr="DATABASE INDEX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64" y="2505512"/>
            <a:ext cx="5497204" cy="325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연속적이고 유일한 숫자 값을 생성해주는 객체</a:t>
            </a:r>
            <a:endParaRPr lang="ko-KR" altLang="en-US" dirty="0"/>
          </a:p>
        </p:txBody>
      </p:sp>
      <p:pic>
        <p:nvPicPr>
          <p:cNvPr id="9218" name="Picture 2" descr="ORACLE sequenc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1" t="18459" r="3023" b="9431"/>
          <a:stretch/>
        </p:blipFill>
        <p:spPr bwMode="auto">
          <a:xfrm>
            <a:off x="2416628" y="2091411"/>
            <a:ext cx="7406641" cy="43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Database Language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문체부 제목 돋음체"/>
        <a:cs typeface=""/>
      </a:majorFont>
      <a:minorFont>
        <a:latin typeface="Calibri"/>
        <a:ea typeface="문체부 돋음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1069</Words>
  <Application>Microsoft Office PowerPoint</Application>
  <PresentationFormat>와이드스크린</PresentationFormat>
  <Paragraphs>283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나눔고딕코딩</vt:lpstr>
      <vt:lpstr>맑은 고딕</vt:lpstr>
      <vt:lpstr>문체부 돋음체</vt:lpstr>
      <vt:lpstr>문체부 제목 돋음체</vt:lpstr>
      <vt:lpstr>Arial</vt:lpstr>
      <vt:lpstr>Calibri</vt:lpstr>
      <vt:lpstr>Wingdings</vt:lpstr>
      <vt:lpstr>Office 테마</vt:lpstr>
      <vt:lpstr>PowerPoint 프레젠테이션</vt:lpstr>
      <vt:lpstr>Database 구성 객체</vt:lpstr>
      <vt:lpstr>DataBase Management System</vt:lpstr>
      <vt:lpstr>TABLE</vt:lpstr>
      <vt:lpstr>GLOBAL TEMPORARY TABLE</vt:lpstr>
      <vt:lpstr>VIEW</vt:lpstr>
      <vt:lpstr>INDEX</vt:lpstr>
      <vt:lpstr>SEQUENCE</vt:lpstr>
      <vt:lpstr>Database Language</vt:lpstr>
      <vt:lpstr>Database Language 란?</vt:lpstr>
      <vt:lpstr>DDL (Data Definition Language)</vt:lpstr>
      <vt:lpstr>DML (Data Manipulation Language)</vt:lpstr>
      <vt:lpstr>DCL (Data Control Language)</vt:lpstr>
      <vt:lpstr>TCL (Transaction Control Language)</vt:lpstr>
      <vt:lpstr>JOIN</vt:lpstr>
      <vt:lpstr>JOIN</vt:lpstr>
      <vt:lpstr>EQUI JOIN</vt:lpstr>
      <vt:lpstr>NON-EQUI JOIN</vt:lpstr>
      <vt:lpstr>OUTER JOIN</vt:lpstr>
      <vt:lpstr>Sub Query</vt:lpstr>
      <vt:lpstr>Sub Query</vt:lpstr>
      <vt:lpstr>단일행 SUBQUERY 연산자</vt:lpstr>
      <vt:lpstr>다중행 SUBQUERY</vt:lpstr>
      <vt:lpstr>다중열 SUBQUERY</vt:lpstr>
      <vt:lpstr>실습 및 수행 과제</vt:lpstr>
      <vt:lpstr>과제</vt:lpstr>
      <vt:lpstr>과제</vt:lpstr>
      <vt:lpstr>과제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교육</dc:title>
  <dc:creator>Windows User</dc:creator>
  <cp:lastModifiedBy>Mun Seon Ju</cp:lastModifiedBy>
  <cp:revision>203</cp:revision>
  <dcterms:created xsi:type="dcterms:W3CDTF">2018-09-04T01:56:51Z</dcterms:created>
  <dcterms:modified xsi:type="dcterms:W3CDTF">2019-03-07T08:06:58Z</dcterms:modified>
</cp:coreProperties>
</file>