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14" r:id="rId1"/>
  </p:sldMasterIdLst>
  <p:notesMasterIdLst>
    <p:notesMasterId r:id="rId20"/>
  </p:notesMasterIdLst>
  <p:handoutMasterIdLst>
    <p:handoutMasterId r:id="rId21"/>
  </p:handoutMasterIdLst>
  <p:sldIdLst>
    <p:sldId id="5869" r:id="rId2"/>
    <p:sldId id="5905" r:id="rId3"/>
    <p:sldId id="5936" r:id="rId4"/>
    <p:sldId id="5937" r:id="rId5"/>
    <p:sldId id="5946" r:id="rId6"/>
    <p:sldId id="5943" r:id="rId7"/>
    <p:sldId id="5944" r:id="rId8"/>
    <p:sldId id="5945" r:id="rId9"/>
    <p:sldId id="5948" r:id="rId10"/>
    <p:sldId id="5947" r:id="rId11"/>
    <p:sldId id="5939" r:id="rId12"/>
    <p:sldId id="5940" r:id="rId13"/>
    <p:sldId id="5949" r:id="rId14"/>
    <p:sldId id="5938" r:id="rId15"/>
    <p:sldId id="5950" r:id="rId16"/>
    <p:sldId id="5952" r:id="rId17"/>
    <p:sldId id="5951" r:id="rId18"/>
    <p:sldId id="5471" r:id="rId19"/>
  </p:sldIdLst>
  <p:sldSz cx="9906000" cy="6858000" type="A4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5">
          <p15:clr>
            <a:srgbClr val="A4A3A4"/>
          </p15:clr>
        </p15:guide>
        <p15:guide id="2" orient="horz" pos="1116">
          <p15:clr>
            <a:srgbClr val="A4A3A4"/>
          </p15:clr>
        </p15:guide>
        <p15:guide id="3" orient="horz" pos="4153">
          <p15:clr>
            <a:srgbClr val="A4A3A4"/>
          </p15:clr>
        </p15:guide>
        <p15:guide id="4" orient="horz" pos="4068">
          <p15:clr>
            <a:srgbClr val="A4A3A4"/>
          </p15:clr>
        </p15:guide>
        <p15:guide id="5" orient="horz" pos="1210">
          <p15:clr>
            <a:srgbClr val="A4A3A4"/>
          </p15:clr>
        </p15:guide>
        <p15:guide id="6" orient="horz" pos="1252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4202">
          <p15:clr>
            <a:srgbClr val="A4A3A4"/>
          </p15:clr>
        </p15:guide>
        <p15:guide id="9" pos="399">
          <p15:clr>
            <a:srgbClr val="A4A3A4"/>
          </p15:clr>
        </p15:guide>
        <p15:guide id="10" pos="5844">
          <p15:clr>
            <a:srgbClr val="A4A3A4"/>
          </p15:clr>
        </p15:guide>
        <p15:guide id="11" pos="4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CC"/>
    <a:srgbClr val="0066FF"/>
    <a:srgbClr val="FFFFFF"/>
    <a:srgbClr val="D1DCFF"/>
    <a:srgbClr val="B9CAFF"/>
    <a:srgbClr val="3399FF"/>
    <a:srgbClr val="3364FF"/>
    <a:srgbClr val="6D9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9485" autoAdjust="0"/>
  </p:normalViewPr>
  <p:slideViewPr>
    <p:cSldViewPr snapToGrid="0" showGuides="1">
      <p:cViewPr varScale="1">
        <p:scale>
          <a:sx n="94" d="100"/>
          <a:sy n="94" d="100"/>
        </p:scale>
        <p:origin x="766" y="26"/>
      </p:cViewPr>
      <p:guideLst>
        <p:guide orient="horz" pos="3975"/>
        <p:guide orient="horz" pos="1116"/>
        <p:guide orient="horz" pos="4153"/>
        <p:guide orient="horz" pos="4068"/>
        <p:guide orient="horz" pos="1210"/>
        <p:guide orient="horz" pos="1252"/>
        <p:guide orient="horz" pos="1298"/>
        <p:guide orient="horz" pos="4202"/>
        <p:guide pos="399"/>
        <p:guide pos="5844"/>
        <p:guide pos="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307" y="-77"/>
      </p:cViewPr>
      <p:guideLst>
        <p:guide orient="horz" pos="3120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851" cy="49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t" anchorCtr="0" compatLnSpc="1">
            <a:prstTxWarp prst="textNoShape">
              <a:avLst/>
            </a:prstTxWarp>
          </a:bodyPr>
          <a:lstStyle>
            <a:lvl1pPr algn="l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651" y="0"/>
            <a:ext cx="2941851" cy="49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t" anchorCtr="0" compatLnSpc="1">
            <a:prstTxWarp prst="textNoShape">
              <a:avLst/>
            </a:prstTxWarp>
          </a:bodyPr>
          <a:lstStyle>
            <a:lvl1pPr algn="r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3888"/>
            <a:ext cx="2941851" cy="4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b" anchorCtr="0" compatLnSpc="1">
            <a:prstTxWarp prst="textNoShape">
              <a:avLst/>
            </a:prstTxWarp>
          </a:bodyPr>
          <a:lstStyle>
            <a:lvl1pPr algn="l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651" y="9413888"/>
            <a:ext cx="2941851" cy="4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b" anchorCtr="0" compatLnSpc="1">
            <a:prstTxWarp prst="textNoShape">
              <a:avLst/>
            </a:prstTxWarp>
          </a:bodyPr>
          <a:lstStyle>
            <a:lvl1pPr algn="r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073EB004-E1F6-4259-ADFE-8F1D755DE47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9349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851" cy="49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t" anchorCtr="0" compatLnSpc="1">
            <a:prstTxWarp prst="textNoShape">
              <a:avLst/>
            </a:prstTxWarp>
          </a:bodyPr>
          <a:lstStyle>
            <a:lvl1pPr algn="l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651" y="0"/>
            <a:ext cx="2941851" cy="49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t" anchorCtr="0" compatLnSpc="1">
            <a:prstTxWarp prst="textNoShape">
              <a:avLst/>
            </a:prstTxWarp>
          </a:bodyPr>
          <a:lstStyle>
            <a:lvl1pPr algn="r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1363"/>
            <a:ext cx="5367337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0800" y="4704554"/>
            <a:ext cx="4972901" cy="445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888"/>
            <a:ext cx="2941851" cy="4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b" anchorCtr="0" compatLnSpc="1">
            <a:prstTxWarp prst="textNoShape">
              <a:avLst/>
            </a:prstTxWarp>
          </a:bodyPr>
          <a:lstStyle>
            <a:lvl1pPr algn="l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651" y="9413888"/>
            <a:ext cx="2941851" cy="4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2" tIns="45406" rIns="90812" bIns="45406" numCol="1" anchor="b" anchorCtr="0" compatLnSpc="1">
            <a:prstTxWarp prst="textNoShape">
              <a:avLst/>
            </a:prstTxWarp>
          </a:bodyPr>
          <a:lstStyle>
            <a:lvl1pPr algn="r" defTabSz="914133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85A3C4D-273B-4FB4-9F32-91B611B2C71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9554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5A3C4D-273B-4FB4-9F32-91B611B2C71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6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6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0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6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9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33" y="4704554"/>
            <a:ext cx="5436235" cy="4459292"/>
          </a:xfrm>
          <a:noFill/>
          <a:ln/>
        </p:spPr>
        <p:txBody>
          <a:bodyPr/>
          <a:lstStyle/>
          <a:p>
            <a:pPr marL="95379" indent="-95379" fontAlgn="ctr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615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2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2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9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5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44538"/>
            <a:ext cx="5359400" cy="37115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73" y="4706148"/>
            <a:ext cx="4966554" cy="44561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marR="0" lvl="0" indent="-1428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1028700" algn="l"/>
              </a:tabLst>
              <a:defRPr/>
            </a:pPr>
            <a:endParaRPr kumimoji="0" lang="ko-KR" altLang="en-US" sz="1200" kern="0" dirty="0" smtClean="0">
              <a:solidFill>
                <a:sysClr val="windowText" lastClr="000000"/>
              </a:solidFill>
              <a:latin typeface="+mn-ea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1" descr="ERP_범용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9"/>
          <a:stretch>
            <a:fillRect/>
          </a:stretch>
        </p:blipFill>
        <p:spPr bwMode="auto">
          <a:xfrm>
            <a:off x="0" y="0"/>
            <a:ext cx="9906000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1039018" y="3351213"/>
            <a:ext cx="7831138" cy="427037"/>
          </a:xfrm>
          <a:ln algn="ctr"/>
        </p:spPr>
        <p:txBody>
          <a:bodyPr lIns="0" rIns="0"/>
          <a:lstStyle>
            <a:lvl1pPr algn="ctr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039018" y="4225925"/>
            <a:ext cx="7831138" cy="304800"/>
          </a:xfrm>
        </p:spPr>
        <p:txBody>
          <a:bodyPr lIns="0" rIns="0"/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391947" y="2904718"/>
            <a:ext cx="132119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>
              <a:lnSpc>
                <a:spcPct val="100000"/>
              </a:lnSpc>
              <a:buFontTx/>
              <a:buNone/>
              <a:defRPr/>
            </a:pPr>
            <a:r>
              <a:rPr lang="en-US" altLang="ko-KR" sz="1000" b="0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rPr>
              <a:t>Strictly </a:t>
            </a:r>
            <a:r>
              <a:rPr lang="en-US" altLang="ko-KR" sz="1000" b="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rPr>
              <a:t>Confidential</a:t>
            </a:r>
            <a:endParaRPr lang="en-US" altLang="ko-KR" sz="1000" b="0" i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617538" y="6208458"/>
            <a:ext cx="8670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</a:pPr>
            <a:r>
              <a:rPr kumimoji="0" lang="en-US" altLang="ko-KR" sz="800" dirty="0">
                <a:latin typeface="Arial Narrow" pitchFamily="34" charset="0"/>
              </a:rPr>
              <a:t>Copyright © 2007 by Human Consulting Group INC.   All Rights Reserved.</a:t>
            </a:r>
          </a:p>
          <a:p>
            <a:pPr algn="ctr" fontAlgn="base">
              <a:lnSpc>
                <a:spcPct val="95000"/>
              </a:lnSpc>
              <a:spcBef>
                <a:spcPct val="0"/>
              </a:spcBef>
            </a:pPr>
            <a:r>
              <a:rPr kumimoji="0" lang="en-US" altLang="ko-KR" sz="800" dirty="0">
                <a:latin typeface="Arial Narrow" pitchFamily="34" charset="0"/>
              </a:rPr>
              <a:t>No part of this publication may be reproduced, stored in a retrieval system, or transmitted in any form or by any means — </a:t>
            </a:r>
            <a:br>
              <a:rPr kumimoji="0" lang="en-US" altLang="ko-KR" sz="800" dirty="0">
                <a:latin typeface="Arial Narrow" pitchFamily="34" charset="0"/>
              </a:rPr>
            </a:br>
            <a:r>
              <a:rPr kumimoji="0" lang="en-US" altLang="ko-KR" sz="800" dirty="0">
                <a:latin typeface="Arial Narrow" pitchFamily="34" charset="0"/>
              </a:rPr>
              <a:t>electronic, mechanical, photocopying, recording, or otherwise — without the permission of Human Consulting Group.</a:t>
            </a:r>
          </a:p>
          <a:p>
            <a:pPr algn="ctr" fontAlgn="base">
              <a:lnSpc>
                <a:spcPct val="95000"/>
              </a:lnSpc>
              <a:spcBef>
                <a:spcPct val="0"/>
              </a:spcBef>
            </a:pPr>
            <a:r>
              <a:rPr kumimoji="0" lang="en-US" altLang="ko-KR" sz="800" dirty="0">
                <a:latin typeface="Arial Narrow" pitchFamily="34" charset="0"/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15" name="Picture 46" descr="HCG_smal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5672909"/>
            <a:ext cx="94615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227" y="228600"/>
            <a:ext cx="8896350" cy="2794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17113" y="527874"/>
            <a:ext cx="8858250" cy="1441037"/>
          </a:xfrm>
        </p:spPr>
        <p:txBody>
          <a:bodyPr>
            <a:spAutoFit/>
          </a:bodyPr>
          <a:lstStyle>
            <a:lvl1pPr marL="0" indent="0">
              <a:defRPr/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24227" y="228600"/>
            <a:ext cx="8896350" cy="2794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CG_본문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25464" y="210347"/>
            <a:ext cx="8895600" cy="271910"/>
          </a:xfrm>
        </p:spPr>
        <p:txBody>
          <a:bodyPr lIns="90000" tIns="43200" rIns="90000" bIns="43200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25463" y="233363"/>
            <a:ext cx="8896350" cy="6270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12763" y="228600"/>
            <a:ext cx="889635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6800" rIns="90488" bIns="4680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Headline:  12pt. </a:t>
            </a:r>
            <a:r>
              <a:rPr lang="ko-KR" altLang="en-US" smtClean="0"/>
              <a:t>맑은고딕</a:t>
            </a:r>
            <a:r>
              <a:rPr lang="en-US" altLang="ko-KR" smtClean="0"/>
              <a:t>     (</a:t>
            </a:r>
            <a:r>
              <a:rPr lang="ko-KR" altLang="en-US" smtClean="0"/>
              <a:t>네칸띄고</a:t>
            </a:r>
            <a:r>
              <a:rPr lang="en-US" altLang="ko-KR" smtClean="0"/>
              <a:t>)     (</a:t>
            </a:r>
            <a:r>
              <a:rPr lang="ko-KR" altLang="en-US" smtClean="0"/>
              <a:t>네칸 띄고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5" name="Rectangle 10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528638"/>
            <a:ext cx="8891587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Text:  15pt. </a:t>
            </a:r>
            <a:r>
              <a:rPr lang="ko-KR" altLang="en-US" smtClean="0"/>
              <a:t>맑은고딕</a:t>
            </a:r>
            <a:endParaRPr lang="en-US" altLang="ko-KR" smtClean="0"/>
          </a:p>
        </p:txBody>
      </p:sp>
      <p:sp>
        <p:nvSpPr>
          <p:cNvPr id="1823757" name="Rectangle 1037"/>
          <p:cNvSpPr>
            <a:spLocks noChangeArrowheads="1"/>
          </p:cNvSpPr>
          <p:nvPr/>
        </p:nvSpPr>
        <p:spPr bwMode="auto">
          <a:xfrm>
            <a:off x="610394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30832" y="6653213"/>
            <a:ext cx="165100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000" tIns="18000" rIns="18000" bIns="18000" anchor="b">
            <a:spAutoFit/>
          </a:bodyPr>
          <a:lstStyle/>
          <a:p>
            <a:pPr algn="ctr" eaLnBrk="0" latinLnBrk="0" hangingPunct="0">
              <a:defRPr/>
            </a:pPr>
            <a:fld id="{0FD88697-5157-402A-BEEA-01A54C8529E8}" type="slidenum">
              <a:rPr lang="ko-KR" altLang="en-US" sz="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8" name="Picture 66" descr="HCG_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75271" y="6686085"/>
            <a:ext cx="216000" cy="9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9" r:id="rId1"/>
    <p:sldLayoutId id="2147485348" r:id="rId2"/>
    <p:sldLayoutId id="2147485347" r:id="rId3"/>
    <p:sldLayoutId id="2147485346" r:id="rId4"/>
    <p:sldLayoutId id="2147485350" r:id="rId5"/>
    <p:sldLayoutId id="2147485351" r:id="rId6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0"/>
        </a:spcBef>
        <a:spcAft>
          <a:spcPct val="0"/>
        </a:spcAft>
        <a:buFont typeface="Wingdings" pitchFamily="2" charset="2"/>
        <a:defRPr kumimoji="1" sz="15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ctr" hangingPunct="0">
        <a:spcBef>
          <a:spcPts val="200"/>
        </a:spcBef>
        <a:spcAft>
          <a:spcPct val="0"/>
        </a:spcAft>
        <a:buFont typeface="돋움" pitchFamily="50" charset="-127"/>
        <a:buChar char="–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2pPr>
      <a:lvl3pPr marL="914400" algn="l" rtl="0" eaLnBrk="0" fontAlgn="ctr" hangingPunct="0">
        <a:spcBef>
          <a:spcPts val="200"/>
        </a:spcBef>
        <a:spcAft>
          <a:spcPct val="0"/>
        </a:spcAft>
        <a:buSzPct val="100000"/>
        <a:buChar char="•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3pPr>
      <a:lvl4pPr marL="1371600" algn="l" rtl="0" eaLnBrk="0" fontAlgn="ctr" hangingPunct="0">
        <a:spcBef>
          <a:spcPts val="200"/>
        </a:spcBef>
        <a:spcAft>
          <a:spcPct val="0"/>
        </a:spcAft>
        <a:buSzPct val="65000"/>
        <a:buFont typeface="Wingdings 3" pitchFamily="18" charset="2"/>
        <a:buChar char="–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5pPr>
      <a:lvl6pPr marL="2286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6pPr>
      <a:lvl7pPr marL="27432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7pPr>
      <a:lvl8pPr marL="32004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8pPr>
      <a:lvl9pPr marL="3657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036638" y="3319827"/>
            <a:ext cx="7832725" cy="586957"/>
          </a:xfrm>
          <a:ln/>
        </p:spPr>
        <p:txBody>
          <a:bodyPr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ERWIN</a:t>
            </a:r>
            <a:endParaRPr lang="ko-KR" altLang="en-US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861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82" y="851"/>
              <a:ext cx="40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ERwin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 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표기법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7620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 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Foreign Key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</a:t>
            </a:r>
            <a:endParaRPr lang="ko-KR" altLang="en-US" dirty="0"/>
          </a:p>
        </p:txBody>
      </p: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2055813" y="1758950"/>
            <a:ext cx="5699125" cy="1741488"/>
            <a:chOff x="960" y="816"/>
            <a:chExt cx="3590" cy="1097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816"/>
              <a:ext cx="1776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3634" y="176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902" y="1673"/>
              <a:ext cx="6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b="0">
                  <a:latin typeface="HY헤드라인M" pitchFamily="18" charset="-127"/>
                  <a:ea typeface="HY헤드라인M" pitchFamily="18" charset="-127"/>
                </a:rPr>
                <a:t>FK Attribute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960" y="1118"/>
              <a:ext cx="6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b="0">
                  <a:latin typeface="HY헤드라인M" pitchFamily="18" charset="-127"/>
                  <a:ea typeface="HY헤드라인M" pitchFamily="18" charset="-127"/>
                </a:rPr>
                <a:t>PK Attribute</a:t>
              </a: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1584" y="12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960" y="1241"/>
              <a:ext cx="1160" cy="672"/>
            </a:xfrm>
            <a:custGeom>
              <a:avLst/>
              <a:gdLst>
                <a:gd name="T0" fmla="*/ 104 w 1160"/>
                <a:gd name="T1" fmla="*/ 0 h 672"/>
                <a:gd name="T2" fmla="*/ 56 w 1160"/>
                <a:gd name="T3" fmla="*/ 240 h 672"/>
                <a:gd name="T4" fmla="*/ 440 w 1160"/>
                <a:gd name="T5" fmla="*/ 624 h 672"/>
                <a:gd name="T6" fmla="*/ 1160 w 1160"/>
                <a:gd name="T7" fmla="*/ 52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0" h="672">
                  <a:moveTo>
                    <a:pt x="104" y="0"/>
                  </a:moveTo>
                  <a:cubicBezTo>
                    <a:pt x="52" y="68"/>
                    <a:pt x="0" y="136"/>
                    <a:pt x="56" y="240"/>
                  </a:cubicBezTo>
                  <a:cubicBezTo>
                    <a:pt x="112" y="344"/>
                    <a:pt x="256" y="576"/>
                    <a:pt x="440" y="624"/>
                  </a:cubicBezTo>
                  <a:cubicBezTo>
                    <a:pt x="624" y="672"/>
                    <a:pt x="892" y="600"/>
                    <a:pt x="1160" y="52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229" y="1674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b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Migrate</a:t>
              </a:r>
            </a:p>
          </p:txBody>
        </p:sp>
      </p:grp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39788" y="3068638"/>
            <a:ext cx="7772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52600" indent="-381000" algn="l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09800" indent="-381000" algn="l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3"/>
            </a:pPr>
            <a:endParaRPr lang="en-US" altLang="ko-KR" sz="1800" b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Identifying Relationship</a:t>
            </a:r>
            <a:r>
              <a:rPr lang="ko-KR" altLang="en-US" sz="16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sz="16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non-Identifying Relationship </a:t>
            </a:r>
            <a:r>
              <a:rPr lang="ko-KR" altLang="en-US" sz="16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</a:t>
            </a:r>
            <a:endParaRPr lang="ko-KR" altLang="en-US" b="0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 flipH="1">
            <a:off x="5300663" y="4127500"/>
            <a:ext cx="3492500" cy="21605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/>
          <a:lstStyle/>
          <a:p>
            <a:pPr algn="l" eaLnBrk="0" latinLnBrk="0" hangingPunct="0">
              <a:lnSpc>
                <a:spcPct val="150000"/>
              </a:lnSpc>
              <a:buSzPct val="100000"/>
              <a:buFont typeface="Wingdings" pitchFamily="2" charset="2"/>
              <a:buNone/>
            </a:pPr>
            <a:endParaRPr lang="ko-KR" altLang="ko-KR" sz="20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 flipH="1">
            <a:off x="1566863" y="4137025"/>
            <a:ext cx="3492500" cy="21605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/>
          <a:lstStyle/>
          <a:p>
            <a:pPr algn="l" eaLnBrk="0" latinLnBrk="0" hangingPunct="0">
              <a:lnSpc>
                <a:spcPct val="150000"/>
              </a:lnSpc>
              <a:buSzPct val="100000"/>
              <a:buFont typeface="Wingdings" pitchFamily="2" charset="2"/>
              <a:buNone/>
            </a:pPr>
            <a:endParaRPr lang="ko-KR" altLang="ko-KR" sz="20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1563688" y="3933825"/>
            <a:ext cx="7239000" cy="2362200"/>
            <a:chOff x="715" y="2636"/>
            <a:chExt cx="4560" cy="1488"/>
          </a:xfrm>
        </p:grpSpPr>
        <p:pic>
          <p:nvPicPr>
            <p:cNvPr id="4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" y="2853"/>
              <a:ext cx="2016" cy="1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" y="2831"/>
              <a:ext cx="206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715" y="2753"/>
              <a:ext cx="2208" cy="1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1003" y="2636"/>
              <a:ext cx="153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b="0">
                  <a:latin typeface="HY헤드라인M" pitchFamily="18" charset="-127"/>
                  <a:ea typeface="HY헤드라인M" pitchFamily="18" charset="-127"/>
                </a:rPr>
                <a:t>Identifying Relationship</a:t>
              </a: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3067" y="2753"/>
              <a:ext cx="2208" cy="1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3355" y="2636"/>
              <a:ext cx="153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b="0">
                  <a:latin typeface="HY헤드라인M" pitchFamily="18" charset="-127"/>
                  <a:ea typeface="HY헤드라인M" pitchFamily="18" charset="-127"/>
                </a:rPr>
                <a:t>non-Identifying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343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66" y="851"/>
              <a:ext cx="23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Model Explorer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" y="1543050"/>
            <a:ext cx="31623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05538" y="1543050"/>
            <a:ext cx="5600556" cy="39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ea typeface="맑은 고딕" pitchFamily="50" charset="-127"/>
              </a:rPr>
              <a:t>Domains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ea typeface="맑은 고딕" pitchFamily="50" charset="-127"/>
              </a:rPr>
              <a:t>엔티티타입</a:t>
            </a:r>
            <a:r>
              <a:rPr lang="ko-KR" altLang="en-US" sz="1600" dirty="0">
                <a:ea typeface="맑은 고딕" pitchFamily="50" charset="-127"/>
              </a:rPr>
              <a:t> 내의 속성에 대한 데이터타입과 크기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제약 사항을 지정하는 것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맑은 고딕" pitchFamily="50" charset="-127"/>
              </a:rPr>
              <a:t>속성이 일관된 규칙에 따라 데이터 타입과 크기가 부여 됨으로 모델의 관리가 용이함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맑은 고딕" pitchFamily="50" charset="-127"/>
              </a:rPr>
              <a:t>도메인이 변경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 smtClean="0">
                <a:ea typeface="맑은 고딕" pitchFamily="50" charset="-127"/>
              </a:rPr>
              <a:t>추가 시에 </a:t>
            </a:r>
            <a:r>
              <a:rPr lang="ko-KR" altLang="en-US" sz="1600" dirty="0">
                <a:ea typeface="맑은 고딕" pitchFamily="50" charset="-127"/>
              </a:rPr>
              <a:t>따른 일관성 유지도 필요함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600" dirty="0" smtClean="0"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ea typeface="맑은 고딕" pitchFamily="50" charset="-127"/>
              </a:rPr>
              <a:t>Subject Areas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ea typeface="맑은 고딕" pitchFamily="50" charset="-127"/>
              </a:rPr>
              <a:t>여러 개의 </a:t>
            </a:r>
            <a:r>
              <a:rPr lang="ko-KR" altLang="en-US" sz="1600" dirty="0" err="1" smtClean="0">
                <a:ea typeface="맑은 고딕" pitchFamily="50" charset="-127"/>
              </a:rPr>
              <a:t>엔티티를</a:t>
            </a:r>
            <a:r>
              <a:rPr lang="ko-KR" altLang="en-US" sz="1600" dirty="0">
                <a:ea typeface="맑은 고딕" pitchFamily="50" charset="-127"/>
              </a:rPr>
              <a:t> 비즈니스 단위 혹은 프로세스로 </a:t>
            </a:r>
            <a:r>
              <a:rPr lang="ko-KR" altLang="en-US" sz="1600" dirty="0" smtClean="0">
                <a:ea typeface="맑은 고딕" pitchFamily="50" charset="-127"/>
              </a:rPr>
              <a:t>분류하는 것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endParaRPr lang="ko-KR" altLang="en-US" sz="1600" dirty="0"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3669" y="4916308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700"/>
              </a:spcBef>
            </a:pPr>
            <a:r>
              <a:rPr lang="en-US" altLang="ko-KR" sz="36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PA.</a:t>
            </a:r>
            <a:r>
              <a:rPr lang="ko-KR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인사기본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5343669" y="5511970"/>
            <a:ext cx="733425" cy="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6191466" y="5511970"/>
            <a:ext cx="1882438" cy="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모서리가 둥근 사각형 설명선 5"/>
          <p:cNvSpPr/>
          <p:nvPr/>
        </p:nvSpPr>
        <p:spPr bwMode="auto">
          <a:xfrm>
            <a:off x="4610244" y="5802133"/>
            <a:ext cx="1466850" cy="514350"/>
          </a:xfrm>
          <a:prstGeom prst="wedgeRoundRectCallout">
            <a:avLst>
              <a:gd name="adj1" fmla="val 32279"/>
              <a:gd name="adj2" fmla="val -10509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모듈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ID</a:t>
            </a: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>
            <a:off x="6855287" y="5802133"/>
            <a:ext cx="1466850" cy="514350"/>
          </a:xfrm>
          <a:prstGeom prst="wedgeRoundRectCallout">
            <a:avLst>
              <a:gd name="adj1" fmla="val -34604"/>
              <a:gd name="adj2" fmla="val -10138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mtClean="0">
                <a:latin typeface="+mj-ea"/>
                <a:ea typeface="+mj-ea"/>
              </a:rPr>
              <a:t>서브</a:t>
            </a: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모듈명칭</a:t>
            </a: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90744" y="2175316"/>
            <a:ext cx="2057400" cy="14001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990744" y="4070791"/>
            <a:ext cx="2057400" cy="10382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1962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013" y="851"/>
              <a:ext cx="14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명칭관리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5949" y="1314450"/>
            <a:ext cx="7566025" cy="363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Tools &gt; Names &gt; Model Naming Option &gt; Name Mapping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ea typeface="맑은 고딕" pitchFamily="50" charset="-127"/>
              </a:rPr>
              <a:t>Relationship, </a:t>
            </a:r>
            <a:r>
              <a:rPr lang="en-US" altLang="ko-KR" sz="1600" dirty="0">
                <a:ea typeface="맑은 고딕" pitchFamily="50" charset="-127"/>
              </a:rPr>
              <a:t>Index</a:t>
            </a:r>
            <a:r>
              <a:rPr lang="en-US" altLang="ko-KR" sz="1600" dirty="0" smtClean="0">
                <a:ea typeface="맑은 고딕" pitchFamily="50" charset="-127"/>
              </a:rPr>
              <a:t> Name </a:t>
            </a:r>
            <a:r>
              <a:rPr lang="ko-KR" altLang="en-US" sz="1600" dirty="0" smtClean="0">
                <a:ea typeface="맑은 고딕" pitchFamily="50" charset="-127"/>
              </a:rPr>
              <a:t>을 자동으로 정의 해준다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ea typeface="맑은 고딕" pitchFamily="50" charset="-127"/>
              </a:rPr>
              <a:t>Index : </a:t>
            </a:r>
            <a:r>
              <a:rPr lang="en-US" altLang="ko-KR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>KeyType</a:t>
            </a:r>
            <a:r>
              <a:rPr lang="en-US" altLang="ko-KR" sz="1600" dirty="0" err="1" smtClean="0">
                <a:ea typeface="맑은 고딕" pitchFamily="50" charset="-127"/>
              </a:rPr>
              <a:t>_I_</a:t>
            </a:r>
            <a:r>
              <a:rPr lang="en-US" altLang="ko-KR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>TableName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ea typeface="맑은 고딕" pitchFamily="50" charset="-127"/>
            </a:endParaRPr>
          </a:p>
          <a:p>
            <a:pPr marL="1200150" lvl="2" indent="-285750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PK_I_PA1010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1200150" lvl="2" indent="-285750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AK_I_PA1010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ea typeface="맑은 고딕" pitchFamily="50" charset="-127"/>
              </a:rPr>
              <a:t>Relationship : </a:t>
            </a:r>
            <a:r>
              <a:rPr lang="en-US" altLang="ko-KR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>RelType</a:t>
            </a:r>
            <a:r>
              <a:rPr lang="en-US" altLang="ko-KR" sz="1600" dirty="0" err="1" smtClean="0">
                <a:ea typeface="맑은 고딕" pitchFamily="50" charset="-127"/>
              </a:rPr>
              <a:t>_</a:t>
            </a:r>
            <a:r>
              <a:rPr lang="en-US" altLang="ko-KR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>ParentTable</a:t>
            </a:r>
            <a:r>
              <a:rPr lang="en-US" altLang="ko-KR" sz="1600" dirty="0" err="1" smtClean="0">
                <a:ea typeface="맑은 고딕" pitchFamily="50" charset="-127"/>
              </a:rPr>
              <a:t>_</a:t>
            </a:r>
            <a:r>
              <a:rPr lang="en-US" altLang="ko-KR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>ChildTable</a:t>
            </a:r>
            <a:endParaRPr lang="en-US" altLang="ko-KR" sz="1600" dirty="0" smtClean="0">
              <a:solidFill>
                <a:schemeClr val="accent5">
                  <a:lumMod val="60000"/>
                  <a:lumOff val="40000"/>
                </a:schemeClr>
              </a:solidFill>
              <a:ea typeface="맑은 고딕" pitchFamily="50" charset="-127"/>
            </a:endParaRPr>
          </a:p>
          <a:p>
            <a:pPr marL="1200150" lvl="2" indent="-285750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ID_PA1010_PA2030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1200150" lvl="2" indent="-285750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NI_PA1010_PA2020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  <a:t/>
            </a:r>
            <a:b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ea typeface="맑은 고딕" pitchFamily="50" charset="-127"/>
              </a:rPr>
            </a:br>
            <a:endParaRPr lang="en-US" altLang="ko-KR" sz="1600" dirty="0">
              <a:solidFill>
                <a:schemeClr val="accent5">
                  <a:lumMod val="60000"/>
                  <a:lumOff val="40000"/>
                </a:schemeClr>
              </a:solidFill>
              <a:ea typeface="맑은 고딕" pitchFamily="50" charset="-127"/>
            </a:endParaRPr>
          </a:p>
          <a:p>
            <a:pPr marL="457200" lvl="1" indent="0" eaLnBrk="1" latinLnBrk="0" hangingPunct="1">
              <a:lnSpc>
                <a:spcPct val="120000"/>
              </a:lnSpc>
            </a:pPr>
            <a:r>
              <a:rPr lang="en-US" altLang="ko-KR" sz="1600" dirty="0" smtClean="0">
                <a:ea typeface="맑은 고딕" pitchFamily="50" charset="-127"/>
              </a:rPr>
              <a:t/>
            </a:r>
            <a:br>
              <a:rPr lang="en-US" altLang="ko-KR" sz="1600" dirty="0" smtClean="0">
                <a:ea typeface="맑은 고딕" pitchFamily="50" charset="-127"/>
              </a:rPr>
            </a:br>
            <a:endParaRPr lang="en-US" altLang="ko-KR" sz="1600" dirty="0" smtClean="0"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endParaRPr lang="ko-KR" altLang="en-US" sz="1600" dirty="0"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06" y="3132126"/>
            <a:ext cx="5439769" cy="3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200669" y="4385116"/>
            <a:ext cx="2057400" cy="3488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1962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012" y="851"/>
              <a:ext cx="14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용어사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5949" y="1314450"/>
            <a:ext cx="8689975" cy="24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Tools &gt; Names &gt; Edit Naming Standards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ea typeface="맑은 고딕" pitchFamily="50" charset="-127"/>
              </a:rPr>
              <a:t>용어사전</a:t>
            </a:r>
            <a:r>
              <a:rPr lang="en-US" altLang="ko-KR" sz="1600" dirty="0">
                <a:ea typeface="맑은 고딕" pitchFamily="50" charset="-127"/>
              </a:rPr>
              <a:t>(.</a:t>
            </a:r>
            <a:r>
              <a:rPr lang="en-US" altLang="ko-KR" sz="1600" dirty="0" err="1">
                <a:ea typeface="맑은 고딕" pitchFamily="50" charset="-127"/>
              </a:rPr>
              <a:t>nsm</a:t>
            </a:r>
            <a:r>
              <a:rPr lang="en-US" altLang="ko-KR" sz="1600" dirty="0">
                <a:ea typeface="맑은 고딕" pitchFamily="50" charset="-127"/>
              </a:rPr>
              <a:t>)</a:t>
            </a:r>
            <a:r>
              <a:rPr lang="ko-KR" altLang="en-US" sz="1600" dirty="0">
                <a:ea typeface="맑은 고딕" pitchFamily="50" charset="-127"/>
              </a:rPr>
              <a:t>을 </a:t>
            </a:r>
            <a:r>
              <a:rPr lang="ko-KR" altLang="en-US" sz="1600" dirty="0" smtClean="0">
                <a:ea typeface="맑은 고딕" pitchFamily="50" charset="-127"/>
              </a:rPr>
              <a:t>생성</a:t>
            </a:r>
            <a:r>
              <a:rPr lang="en-US" altLang="ko-KR" sz="1600" dirty="0" smtClean="0">
                <a:ea typeface="맑은 고딕" pitchFamily="50" charset="-127"/>
              </a:rPr>
              <a:t>, </a:t>
            </a:r>
            <a:r>
              <a:rPr lang="ko-KR" altLang="en-US" sz="1600" dirty="0" smtClean="0">
                <a:ea typeface="맑은 고딕" pitchFamily="50" charset="-127"/>
              </a:rPr>
              <a:t>관리하고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모델과 </a:t>
            </a:r>
            <a:r>
              <a:rPr lang="ko-KR" altLang="en-US" sz="1600" dirty="0" err="1">
                <a:ea typeface="맑은 고딕" pitchFamily="50" charset="-127"/>
              </a:rPr>
              <a:t>매핑하여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ko-KR" altLang="en-US" sz="1600" dirty="0" err="1">
                <a:ea typeface="맑은 고딕" pitchFamily="50" charset="-127"/>
              </a:rPr>
              <a:t>물리명을</a:t>
            </a:r>
            <a:r>
              <a:rPr lang="ko-KR" altLang="en-US" sz="1600" dirty="0">
                <a:ea typeface="맑은 고딕" pitchFamily="50" charset="-127"/>
              </a:rPr>
              <a:t> 영문으로 변환 </a:t>
            </a:r>
            <a:r>
              <a:rPr lang="ko-KR" altLang="en-US" sz="1600" dirty="0" smtClean="0">
                <a:ea typeface="맑은 고딕" pitchFamily="50" charset="-127"/>
              </a:rPr>
              <a:t>한다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Word/Words               : </a:t>
            </a:r>
            <a:r>
              <a:rPr lang="ko-KR" altLang="en-US" sz="1600" dirty="0" err="1" smtClean="0">
                <a:solidFill>
                  <a:schemeClr val="tx1"/>
                </a:solidFill>
                <a:ea typeface="맑은 고딕" pitchFamily="50" charset="-127"/>
              </a:rPr>
              <a:t>한글명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Abbreviation               : column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에 반영될 약어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Alternate Abbreviation :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실제 영어 명칭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</a:b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ea typeface="맑은 고딕" pitchFamily="50" charset="-127"/>
              </a:rPr>
              <a:t>Import, Export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ea typeface="맑은 고딕" pitchFamily="50" charset="-127"/>
              </a:rPr>
              <a:t>c</a:t>
            </a:r>
            <a:r>
              <a:rPr lang="en-US" altLang="ko-KR" sz="1600" dirty="0" smtClean="0">
                <a:ea typeface="맑은 고딕" pitchFamily="50" charset="-127"/>
              </a:rPr>
              <a:t>sv</a:t>
            </a:r>
            <a:r>
              <a:rPr lang="ko-KR" altLang="en-US" sz="1600" dirty="0" smtClean="0">
                <a:ea typeface="맑은 고딕" pitchFamily="50" charset="-127"/>
              </a:rPr>
              <a:t>를 읽어오거나</a:t>
            </a:r>
            <a:r>
              <a:rPr lang="en-US" altLang="ko-KR" sz="1600" dirty="0" smtClean="0">
                <a:ea typeface="맑은 고딕" pitchFamily="50" charset="-127"/>
              </a:rPr>
              <a:t>, </a:t>
            </a:r>
            <a:r>
              <a:rPr lang="ko-KR" altLang="en-US" sz="1600" dirty="0" smtClean="0">
                <a:ea typeface="맑은 고딕" pitchFamily="50" charset="-127"/>
              </a:rPr>
              <a:t>생성할 수 있다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  <a:endParaRPr lang="ko-KR" altLang="en-US" sz="1600" dirty="0"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1" y="3762894"/>
            <a:ext cx="5192714" cy="29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653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52" y="851"/>
              <a:ext cx="26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Table Script </a:t>
              </a: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73" y="2897103"/>
            <a:ext cx="4895065" cy="360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5949" y="1314450"/>
            <a:ext cx="8689975" cy="18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Tools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Forward Engineer &gt; Schema Generation</a:t>
            </a:r>
            <a:endParaRPr lang="en-US" altLang="ko-KR" sz="1600" dirty="0" smtClean="0">
              <a:solidFill>
                <a:srgbClr val="0066FF"/>
              </a:solidFill>
              <a:ea typeface="맑은 고딕" pitchFamily="50" charset="-127"/>
            </a:endParaRP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ea typeface="맑은 고딕" pitchFamily="50" charset="-127"/>
              </a:rPr>
              <a:t>사용자가 </a:t>
            </a:r>
            <a:r>
              <a:rPr lang="ko-KR" altLang="en-US" sz="1600" dirty="0">
                <a:ea typeface="맑은 고딕" pitchFamily="50" charset="-127"/>
              </a:rPr>
              <a:t>정의한 옵션에 </a:t>
            </a:r>
            <a:r>
              <a:rPr lang="ko-KR" altLang="en-US" sz="1600" dirty="0" smtClean="0">
                <a:ea typeface="맑은 고딕" pitchFamily="50" charset="-127"/>
              </a:rPr>
              <a:t>따라 </a:t>
            </a:r>
            <a:r>
              <a:rPr lang="en-US" altLang="ko-KR" sz="1600" dirty="0" smtClean="0">
                <a:ea typeface="맑은 고딕" pitchFamily="50" charset="-127"/>
              </a:rPr>
              <a:t>Table </a:t>
            </a:r>
            <a:r>
              <a:rPr lang="ko-KR" altLang="en-US" sz="1600" dirty="0" smtClean="0">
                <a:ea typeface="맑은 고딕" pitchFamily="50" charset="-127"/>
              </a:rPr>
              <a:t>생성 </a:t>
            </a:r>
            <a:r>
              <a:rPr lang="en-US" altLang="ko-KR" sz="1600" dirty="0">
                <a:ea typeface="맑은 고딕" pitchFamily="50" charset="-127"/>
              </a:rPr>
              <a:t>DDL </a:t>
            </a:r>
            <a:r>
              <a:rPr lang="ko-KR" altLang="en-US" sz="1600" dirty="0">
                <a:ea typeface="맑은 고딕" pitchFamily="50" charset="-127"/>
              </a:rPr>
              <a:t>문장을 </a:t>
            </a:r>
            <a:r>
              <a:rPr lang="ko-KR" altLang="en-US" sz="1600" dirty="0" smtClean="0">
                <a:ea typeface="맑은 고딕" pitchFamily="50" charset="-127"/>
              </a:rPr>
              <a:t>생성한다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Option Set :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자주 사용하는 생성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Script List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가 조회</a:t>
            </a:r>
            <a:endParaRPr lang="en-US" altLang="ko-KR" sz="1600" dirty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Filter… :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생성할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Table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선택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Preview… :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선택한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Table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DDL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문 생성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</a:br>
            <a:endParaRPr lang="ko-KR" altLang="en-US" sz="1600" dirty="0"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48008" y="3167419"/>
            <a:ext cx="1819131" cy="6440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168117" y="6091593"/>
            <a:ext cx="594048" cy="3220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548048" y="6091593"/>
            <a:ext cx="594048" cy="3220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" y="5239896"/>
            <a:ext cx="2931179" cy="133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" y="2892034"/>
            <a:ext cx="2824162" cy="22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도형 34"/>
          <p:cNvSpPr/>
          <p:nvPr/>
        </p:nvSpPr>
        <p:spPr>
          <a:xfrm rot="10624956" flipV="1">
            <a:off x="3557635" y="3863050"/>
            <a:ext cx="2230688" cy="2286791"/>
          </a:xfrm>
          <a:prstGeom prst="swooshArrow">
            <a:avLst>
              <a:gd name="adj1" fmla="val 24647"/>
              <a:gd name="adj2" fmla="val 32785"/>
            </a:avLst>
          </a:prstGeom>
          <a:solidFill>
            <a:srgbClr val="FFC000">
              <a:alpha val="33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도형 36"/>
          <p:cNvSpPr/>
          <p:nvPr/>
        </p:nvSpPr>
        <p:spPr>
          <a:xfrm rot="10624956" flipV="1">
            <a:off x="3600829" y="5374616"/>
            <a:ext cx="867007" cy="744161"/>
          </a:xfrm>
          <a:prstGeom prst="swooshArrow">
            <a:avLst>
              <a:gd name="adj1" fmla="val 40201"/>
              <a:gd name="adj2" fmla="val 56064"/>
            </a:avLst>
          </a:prstGeom>
          <a:solidFill>
            <a:srgbClr val="FFC000">
              <a:alpha val="33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962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63" y="851"/>
              <a:ext cx="24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Table </a:t>
              </a: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주석 적용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5949" y="1314450"/>
            <a:ext cx="8689975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Database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Pre &amp; Post Scripts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Model-Level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ea typeface="맑은 고딕" pitchFamily="50" charset="-127"/>
              </a:rPr>
              <a:t>Pre &amp; Post Script</a:t>
            </a:r>
            <a:r>
              <a:rPr lang="ko-KR" altLang="en-US" sz="1600" dirty="0" smtClean="0">
                <a:ea typeface="맑은 고딕" pitchFamily="50" charset="-127"/>
              </a:rPr>
              <a:t>는 스키마 생성 전</a:t>
            </a:r>
            <a:r>
              <a:rPr lang="en-US" altLang="ko-KR" sz="1600" dirty="0" smtClean="0">
                <a:ea typeface="맑은 고딕" pitchFamily="50" charset="-127"/>
              </a:rPr>
              <a:t>/</a:t>
            </a:r>
            <a:r>
              <a:rPr lang="ko-KR" altLang="en-US" sz="1600" dirty="0" smtClean="0">
                <a:ea typeface="맑은 고딕" pitchFamily="50" charset="-127"/>
              </a:rPr>
              <a:t>후 실행되는 </a:t>
            </a:r>
            <a:r>
              <a:rPr lang="en-US" altLang="ko-KR" sz="1600" dirty="0" smtClean="0">
                <a:ea typeface="맑은 고딕" pitchFamily="50" charset="-127"/>
              </a:rPr>
              <a:t>script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err="1" smtClean="0">
                <a:ea typeface="맑은 고딕" pitchFamily="50" charset="-127"/>
              </a:rPr>
              <a:t>hunel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에서는 </a:t>
            </a:r>
            <a:r>
              <a:rPr lang="en-US" altLang="ko-KR" sz="1600" dirty="0" smtClean="0">
                <a:ea typeface="맑은 고딕" pitchFamily="50" charset="-127"/>
              </a:rPr>
              <a:t>DDL </a:t>
            </a:r>
            <a:r>
              <a:rPr lang="ko-KR" altLang="en-US" sz="1600" dirty="0" smtClean="0">
                <a:ea typeface="맑은 고딕" pitchFamily="50" charset="-127"/>
              </a:rPr>
              <a:t>문 생성시 사용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ea typeface="맑은 고딕" pitchFamily="50" charset="-127"/>
              </a:rPr>
              <a:t>Entity   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 :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테이블 명칭 주석</a:t>
            </a:r>
            <a:endParaRPr lang="en-US" altLang="ko-KR" sz="1600" dirty="0">
              <a:solidFill>
                <a:schemeClr val="tx1"/>
              </a:solidFill>
              <a:ea typeface="맑은 고딕" pitchFamily="50" charset="-127"/>
            </a:endParaRPr>
          </a:p>
          <a:p>
            <a:pPr lvl="1" eaLnBrk="1" latinLnBrk="0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ea typeface="맑은 고딕" pitchFamily="50" charset="-127"/>
              </a:rPr>
              <a:t>Attribute </a:t>
            </a:r>
            <a:r>
              <a:rPr lang="en-US" altLang="ko-KR" sz="1600" dirty="0" smtClean="0">
                <a:solidFill>
                  <a:schemeClr val="tx1"/>
                </a:solidFill>
                <a:ea typeface="맑은 고딕" pitchFamily="50" charset="-127"/>
              </a:rPr>
              <a:t>: column </a:t>
            </a:r>
            <a:r>
              <a:rPr lang="ko-KR" altLang="en-US" sz="1600" dirty="0" smtClean="0">
                <a:solidFill>
                  <a:schemeClr val="tx1"/>
                </a:solidFill>
                <a:ea typeface="맑은 고딕" pitchFamily="50" charset="-127"/>
              </a:rPr>
              <a:t>명칭 주석</a:t>
            </a:r>
            <a:endParaRPr lang="en-US" altLang="ko-KR" sz="1600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9" y="2976641"/>
            <a:ext cx="2627282" cy="345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12975"/>
            <a:ext cx="4495799" cy="332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줄무늬가 있는 오른쪽 화살표 1"/>
          <p:cNvSpPr/>
          <p:nvPr/>
        </p:nvSpPr>
        <p:spPr bwMode="auto">
          <a:xfrm>
            <a:off x="3715358" y="3642306"/>
            <a:ext cx="604807" cy="1933575"/>
          </a:xfrm>
          <a:prstGeom prst="stripedRightArrow">
            <a:avLst/>
          </a:prstGeom>
          <a:solidFill>
            <a:srgbClr val="FFC000">
              <a:alpha val="33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405948" y="3829903"/>
            <a:ext cx="1771842" cy="3220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3653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000" y="851"/>
              <a:ext cx="16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Excel </a:t>
              </a: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출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력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5949" y="1314450"/>
            <a:ext cx="8689975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Tools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Report Template Builder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Report Builder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ea typeface="맑은 고딕" pitchFamily="50" charset="-127"/>
              </a:rPr>
              <a:t>스키마를 엑셀로 출력한다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endParaRPr lang="en-US" altLang="ko-KR" sz="1600" dirty="0" smtClean="0"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15" y="2808920"/>
            <a:ext cx="3428783" cy="26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0"/>
          <a:stretch/>
        </p:blipFill>
        <p:spPr bwMode="auto">
          <a:xfrm>
            <a:off x="7232649" y="3055205"/>
            <a:ext cx="2435225" cy="30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0" y="3503291"/>
            <a:ext cx="1724477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줄무늬가 있는 오른쪽 화살표 11"/>
          <p:cNvSpPr/>
          <p:nvPr/>
        </p:nvSpPr>
        <p:spPr bwMode="auto">
          <a:xfrm>
            <a:off x="2314575" y="3628070"/>
            <a:ext cx="499602" cy="1600201"/>
          </a:xfrm>
          <a:prstGeom prst="stripedRightArrow">
            <a:avLst/>
          </a:prstGeom>
          <a:solidFill>
            <a:srgbClr val="FFC000">
              <a:alpha val="33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줄무늬가 있는 오른쪽 화살표 12"/>
          <p:cNvSpPr/>
          <p:nvPr/>
        </p:nvSpPr>
        <p:spPr bwMode="auto">
          <a:xfrm>
            <a:off x="6573273" y="3628070"/>
            <a:ext cx="499602" cy="1600201"/>
          </a:xfrm>
          <a:prstGeom prst="stripedRightArrow">
            <a:avLst/>
          </a:prstGeom>
          <a:solidFill>
            <a:srgbClr val="FFC000">
              <a:alpha val="33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31" y="4214103"/>
            <a:ext cx="1946274" cy="186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653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자주 사용하는 기능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93" y="851"/>
              <a:ext cx="1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ko-KR" altLang="en-US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모델간 비교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5949" y="1314450"/>
            <a:ext cx="8689975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Tools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Complete Compare </a:t>
            </a:r>
            <a:r>
              <a:rPr lang="en-US" altLang="ko-KR" sz="1600" dirty="0">
                <a:solidFill>
                  <a:srgbClr val="0066FF"/>
                </a:solidFill>
                <a:ea typeface="맑은 고딕" pitchFamily="50" charset="-127"/>
              </a:rPr>
              <a:t>&gt; </a:t>
            </a:r>
            <a:r>
              <a:rPr lang="en-US" altLang="ko-KR" sz="1600" dirty="0" smtClean="0">
                <a:solidFill>
                  <a:srgbClr val="0066FF"/>
                </a:solidFill>
                <a:ea typeface="맑은 고딕" pitchFamily="50" charset="-127"/>
              </a:rPr>
              <a:t>Compare</a:t>
            </a:r>
          </a:p>
          <a:p>
            <a:pPr eaLnBrk="1" latinLnBrk="0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ea typeface="맑은 고딕" pitchFamily="50" charset="-127"/>
              </a:rPr>
              <a:t>모델간의 </a:t>
            </a:r>
            <a:r>
              <a:rPr lang="en-US" altLang="ko-KR" sz="1600" dirty="0" smtClean="0">
                <a:ea typeface="맑은 고딕" pitchFamily="50" charset="-127"/>
              </a:rPr>
              <a:t>OBJECT</a:t>
            </a:r>
            <a:r>
              <a:rPr lang="ko-KR" altLang="en-US" sz="1600" dirty="0" smtClean="0">
                <a:ea typeface="맑은 고딕" pitchFamily="50" charset="-127"/>
              </a:rPr>
              <a:t>를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비교하여 서로의 차이점을 분석하여 찾아준다</a:t>
            </a:r>
            <a:r>
              <a:rPr lang="en-US" altLang="ko-KR" sz="1600" dirty="0" smtClean="0">
                <a:ea typeface="맑은 고딕" pitchFamily="50" charset="-127"/>
              </a:rPr>
              <a:t>.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endParaRPr lang="en-US" altLang="ko-KR" sz="1600" dirty="0" smtClean="0"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8" y="2540362"/>
            <a:ext cx="5972175" cy="387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62627" y="4197622"/>
            <a:ext cx="3747872" cy="280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6800" rIns="90488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3653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커피잔e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96988" y="3600450"/>
            <a:ext cx="438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ctr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ctr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ctr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ctr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 sz="3600" b="1" i="1" dirty="0">
                <a:latin typeface="Times New Roman" pitchFamily="18" charset="0"/>
                <a:ea typeface="HY견고딕" pitchFamily="18" charset="-127"/>
              </a:rPr>
              <a:t>The 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 smtClean="0"/>
              <a:t>Ⅰ. </a:t>
            </a:r>
            <a:r>
              <a:rPr lang="ko-KR" altLang="en-US" dirty="0" smtClean="0"/>
              <a:t>모델링 용어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91" y="851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모델링 용어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Data Modeling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개념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Logical Data Modeling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Physical Data Modeling</a:t>
            </a:r>
          </a:p>
          <a:p>
            <a:pPr marL="990600" lvl="1" indent="-533400">
              <a:spcBef>
                <a:spcPct val="50000"/>
              </a:spcBef>
              <a:buClr>
                <a:srgbClr val="A89BF7"/>
              </a:buClr>
              <a:buFont typeface="Wingdings" pitchFamily="2" charset="2"/>
              <a:buChar char="u"/>
            </a:pPr>
            <a:endParaRPr lang="en-US" altLang="ko-KR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Data Model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구성요소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</a:t>
            </a:r>
            <a:endParaRPr lang="en-US" altLang="ko-KR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 eaLnBrk="0" latin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</a:t>
            </a:r>
          </a:p>
          <a:p>
            <a:pPr marL="990600" lvl="1" indent="-533400" eaLnBrk="0" latin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Key</a:t>
            </a:r>
          </a:p>
          <a:p>
            <a:pPr marL="990600" lvl="1" indent="-533400" eaLnBrk="0" latin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</a:t>
            </a:r>
          </a:p>
          <a:p>
            <a:pPr marL="990600" lvl="1" indent="-533400" eaLnBrk="0" latinLnBrk="0" hangingPunct="0">
              <a:spcBef>
                <a:spcPct val="0"/>
              </a:spcBef>
              <a:buClr>
                <a:srgbClr val="A89BF7"/>
              </a:buClr>
              <a:buFont typeface="Wingdings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ERwin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Data Model 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Entity, Attribute, Key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 </a:t>
            </a:r>
          </a:p>
          <a:p>
            <a:pPr marL="990600" lvl="1" indent="-533400" eaLnBrk="0" latin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</a:p>
          <a:p>
            <a:pPr marL="609600" indent="-609600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6001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21" y="851"/>
              <a:ext cx="32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Modeling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개념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1450"/>
            <a:ext cx="8008938" cy="4740275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Data Modeling 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 marL="990600" lvl="1" indent="-53340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기업의 정보 구조를 중요한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대 요소인 개체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(Entity),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(Relationship),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(Attribute)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을 중심으로 명확하게 체계적으로 표현하고 문서화하는 기법이다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990600" lvl="1" indent="-533400">
              <a:lnSpc>
                <a:spcPct val="110000"/>
              </a:lnSpc>
              <a:spcBef>
                <a:spcPct val="50000"/>
              </a:spcBef>
              <a:buClr>
                <a:srgbClr val="9999FF"/>
              </a:buClr>
              <a:buFont typeface="Wingdings" pitchFamily="2" charset="2"/>
              <a:buChar char="u"/>
            </a:pPr>
            <a:endParaRPr lang="en-US" altLang="ko-KR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Logical Data Modeling</a:t>
            </a:r>
          </a:p>
          <a:p>
            <a:pPr marL="990600" lvl="1" indent="-53340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사용자 의사소통 중심의 모델링 기법으로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데이터 구조의 논리적인 표현을 문서화 하는 기법</a:t>
            </a:r>
          </a:p>
          <a:p>
            <a:pPr marL="990600" lvl="1" indent="-53340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Physical Data Modeling</a:t>
            </a:r>
          </a:p>
          <a:p>
            <a:pPr marL="990600" lvl="1" indent="-53340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데이터베이스 설계 중심의 모델링 기법으로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실제 구성되어질 데이터베이스의 물리적 요소를 고려하여 문서화 하는 기법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31680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91" y="851"/>
              <a:ext cx="3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Modeling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구성요소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054975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  의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기업이 데이터를 관리해야 할 대상이 되는 사람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장소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사물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사건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개념</a:t>
            </a:r>
          </a:p>
          <a:p>
            <a:pPr marL="1371600" lvl="2" indent="-457200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6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대상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ISP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단계에서 추출되는 데이터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장표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및 각종 서식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데이터베이스의 테이블</a:t>
            </a:r>
          </a:p>
          <a:p>
            <a:pPr marL="1371600" lvl="2" indent="-457200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추출기준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사용되는 명사형 어휘</a:t>
            </a:r>
          </a:p>
          <a:p>
            <a:pPr marL="1371600" lvl="2" indent="-457200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  제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고객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관리부서정보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인사기본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고객기본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…</a:t>
            </a:r>
          </a:p>
          <a:p>
            <a:pPr marL="609600" indent="-609600">
              <a:lnSpc>
                <a:spcPct val="9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8303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91" y="851"/>
              <a:ext cx="3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Modeling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구성요소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  의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Entity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특성을 나타내는 항목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대상 데이터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장표나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서식의 항목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데이터베이스의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컬럼</a:t>
            </a: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추출기준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현행 사용되는 명사형 어휘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  제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부서코드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부서명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부서위치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사번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사원명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주민등록번호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입사일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성별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전화번호</a:t>
            </a:r>
          </a:p>
          <a:p>
            <a:pPr marL="1371600" lvl="2" indent="-4572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고객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고객코드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고객명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전화번호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담당사원번호</a:t>
            </a:r>
          </a:p>
          <a:p>
            <a:pPr marL="1752600" lvl="3" indent="-381000">
              <a:lnSpc>
                <a:spcPct val="90000"/>
              </a:lnSpc>
              <a:spcBef>
                <a:spcPct val="50000"/>
              </a:spcBef>
              <a:buClr>
                <a:srgbClr val="A89BF7"/>
              </a:buClr>
              <a:buFont typeface="Wingdings" pitchFamily="2" charset="2"/>
              <a:buNone/>
            </a:pP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609600" indent="-609600">
              <a:lnSpc>
                <a:spcPct val="9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5976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91" y="851"/>
              <a:ext cx="3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Modeling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구성요소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Key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  의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Entity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에 담길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인스턴스를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구분할 수 있는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Attribute(s)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Primary Key(PK)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내의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인스턴스를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유일하게 구분할 수 있는 가장 적합한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Attribute(s)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부서코드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사번</a:t>
            </a: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Alternate Key(AK)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Primary Key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를 대체할 수 있는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Attribute(s)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주민등록번호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Inversion Entry(IE)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유일성은 없으나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검색시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자주 사용되는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Attribute(s)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사원명</a:t>
            </a:r>
          </a:p>
          <a:p>
            <a:pPr marL="609600" indent="-609600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802943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91" y="851"/>
              <a:ext cx="3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Modeling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구성요소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5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정의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두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사이의 업무 규칙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제약조건 등을 표현하는 논리적 관계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5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Cardinality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두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사이에 얼마나 많은 관계가 참여하는지의 비율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-&gt; 1 : 0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이상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/ 1 : 1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이상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/ 1 : 0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또는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1 / 1 :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특정 수 </a:t>
            </a:r>
            <a:r>
              <a:rPr lang="en-US" altLang="ko-KR" sz="1300" dirty="0">
                <a:solidFill>
                  <a:srgbClr val="000000"/>
                </a:solidFill>
                <a:latin typeface="Times New Roman"/>
                <a:ea typeface="HY헤드라인M" pitchFamily="18" charset="-127"/>
              </a:rPr>
              <a:t>…</a:t>
            </a:r>
            <a:endParaRPr lang="en-US" altLang="ko-KR" sz="13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5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Foreign Key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Parent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PK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는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을 통해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Child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로 자동 이주 한다는 개념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5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Identifying Relationships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식별관계 혹은 종속관계라는 뜻으로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Parent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없이 존재할 수 없다는 개념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Parent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PK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는 이주하여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Child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PK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구성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Attributes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가 된다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990600" lvl="1" indent="-5334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5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Non-Identifying Relationships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3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비식별관계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혹은 </a:t>
            </a:r>
            <a:r>
              <a:rPr lang="ko-KR" altLang="en-US" sz="13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비종속관계라는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뜻으로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Parent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에 독립적이다 라는 개념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1371600" lvl="2" indent="-4572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Parent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PK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는 이주하여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Childe Entity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non-PK 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구성 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Attributes</a:t>
            </a:r>
            <a:r>
              <a:rPr lang="ko-KR" altLang="en-US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가 된다</a:t>
            </a:r>
            <a:r>
              <a:rPr lang="en-US" altLang="ko-KR" sz="13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609600" indent="-609600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85976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82" y="851"/>
              <a:ext cx="40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ERwin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 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표기법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401638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Entity, Attribute, Key 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  <a:endParaRPr lang="ko-KR" altLang="en-US" dirty="0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042988" y="1782763"/>
            <a:ext cx="7200900" cy="207803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0"/>
          <a:stretch>
            <a:fillRect/>
          </a:stretch>
        </p:blipFill>
        <p:spPr bwMode="auto">
          <a:xfrm>
            <a:off x="1538288" y="2066925"/>
            <a:ext cx="182245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1042988" y="4076700"/>
            <a:ext cx="7200900" cy="20891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450975" y="177323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0">
                <a:latin typeface="HY헤드라인M" pitchFamily="18" charset="-127"/>
                <a:ea typeface="HY헤드라인M" pitchFamily="18" charset="-127"/>
              </a:rPr>
              <a:t>사원</a:t>
            </a:r>
          </a:p>
        </p:txBody>
      </p:sp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6588125" y="1844675"/>
            <a:ext cx="16002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0">
                <a:latin typeface="HY헤드라인M" pitchFamily="18" charset="-127"/>
                <a:ea typeface="HY헤드라인M" pitchFamily="18" charset="-127"/>
              </a:rPr>
              <a:t>Logical Modeling</a:t>
            </a: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1990725" y="193833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00525" y="1785938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Entity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3395663" y="22082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4538663" y="2055813"/>
            <a:ext cx="1041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PK Attribute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5180013" y="2459038"/>
            <a:ext cx="1047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AK Attribute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852988" y="2276475"/>
            <a:ext cx="2095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IE Attribute member 2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5329238" y="2819400"/>
            <a:ext cx="2095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IE Attribute member 1</a:t>
            </a: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3062288" y="24209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>
            <a:off x="3387725" y="26019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2640013" y="29638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7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9"/>
          <a:stretch>
            <a:fillRect/>
          </a:stretch>
        </p:blipFill>
        <p:spPr bwMode="auto">
          <a:xfrm>
            <a:off x="1552575" y="4378325"/>
            <a:ext cx="3200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1517650" y="4108450"/>
            <a:ext cx="1474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0">
                <a:latin typeface="HY헤드라인M" pitchFamily="18" charset="-127"/>
                <a:ea typeface="HY헤드라인M" pitchFamily="18" charset="-127"/>
              </a:rPr>
              <a:t>SCOTT.EMPLOYEE</a:t>
            </a: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6321425" y="4183063"/>
            <a:ext cx="1828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0">
                <a:latin typeface="HY헤드라인M" pitchFamily="18" charset="-127"/>
                <a:ea typeface="HY헤드라인M" pitchFamily="18" charset="-127"/>
              </a:rPr>
              <a:t>Physical Modeling</a:t>
            </a: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3013075" y="4276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5222875" y="4124325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Owner.Table</a:t>
            </a:r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4833938" y="4789488"/>
            <a:ext cx="339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Column:DataType[Length]:Domain:Index Type</a:t>
            </a:r>
          </a:p>
        </p:txBody>
      </p:sp>
      <p:sp>
        <p:nvSpPr>
          <p:cNvPr id="33" name="Line 51"/>
          <p:cNvSpPr>
            <a:spLocks noChangeShapeType="1"/>
          </p:cNvSpPr>
          <p:nvPr/>
        </p:nvSpPr>
        <p:spPr bwMode="auto">
          <a:xfrm>
            <a:off x="4597400" y="4943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76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>
            <a:spLocks noChangeArrowheads="1"/>
          </p:cNvSpPr>
          <p:nvPr/>
        </p:nvSpPr>
        <p:spPr bwMode="auto">
          <a:xfrm flipH="1">
            <a:off x="615948" y="1295400"/>
            <a:ext cx="8689976" cy="5276850"/>
          </a:xfrm>
          <a:prstGeom prst="roundRect">
            <a:avLst>
              <a:gd name="adj" fmla="val 2407"/>
            </a:avLst>
          </a:prstGeom>
          <a:solidFill>
            <a:srgbClr val="336699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lIns="108000" tIns="46800" bIns="46800" anchor="ctr"/>
          <a:lstStyle/>
          <a:p>
            <a:pPr fontAlgn="auto" latinLnBrk="0">
              <a:spcBef>
                <a:spcPct val="50000"/>
              </a:spcBef>
            </a:pP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896350" cy="279400"/>
          </a:xfr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모델링 용어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950" y="765703"/>
            <a:ext cx="8689975" cy="422276"/>
            <a:chOff x="505" y="851"/>
            <a:chExt cx="1158" cy="26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82" y="851"/>
              <a:ext cx="40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54000" rIns="90000" bIns="54000">
              <a:spAutoFit/>
            </a:bodyPr>
            <a:lstStyle>
              <a:lvl1pPr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2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8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ERwin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kumimoji="0" lang="en-US" altLang="ko-KR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Model </a:t>
              </a:r>
              <a:r>
                <a:rPr kumimoji="0"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표기법</a:t>
              </a:r>
              <a:endParaRPr kumimoji="0"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05" y="1117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904875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en-US" altLang="ko-KR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Relationship </a:t>
            </a:r>
            <a:r>
              <a:rPr lang="ko-KR" altLang="en-US" sz="1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</a:p>
          <a:p>
            <a:pPr marL="990600" lvl="1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Cardinality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표기법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159000"/>
            <a:ext cx="4392612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654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">
  <a:themeElements>
    <a:clrScheme name="HCG_[Template]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A5C4E1"/>
      </a:accent2>
      <a:accent3>
        <a:srgbClr val="336699"/>
      </a:accent3>
      <a:accent4>
        <a:srgbClr val="EEE0AC"/>
      </a:accent4>
      <a:accent5>
        <a:srgbClr val="A50021"/>
      </a:accent5>
      <a:accent6>
        <a:srgbClr val="008080"/>
      </a:accent6>
      <a:hlink>
        <a:srgbClr val="336699"/>
      </a:hlink>
      <a:folHlink>
        <a:srgbClr val="EEE0AC"/>
      </a:folHlink>
    </a:clrScheme>
    <a:fontScheme name="blank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6800" rIns="90488" bIns="46800" numCol="1" rtlCol="0" anchor="ctr" anchorCtr="0" compatLnSpc="1">
        <a:prstTxWarp prst="textNoShape">
          <a:avLst/>
        </a:prstTxWarp>
      </a:bodyPr>
      <a:lstStyle>
        <a:defPPr marR="0" algn="ctr" defTabSz="914400" rtl="0" eaLnBrk="1" fontAlgn="auto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tabLst/>
          <a:defRPr kumimoji="1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6800" rIns="90488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marL="142875" indent="-142875" algn="l" eaLnBrk="1" fontAlgn="auto" hangingPunct="1">
          <a:spcBef>
            <a:spcPts val="700"/>
          </a:spcBef>
          <a:buFont typeface="Wingdings" pitchFamily="2" charset="2"/>
          <a:buChar char="§"/>
          <a:defRPr sz="1200" dirty="0" smtClean="0">
            <a:latin typeface="+mj-ea"/>
            <a:ea typeface="+mj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73301</TotalTime>
  <Words>801</Words>
  <Application>Microsoft Office PowerPoint</Application>
  <PresentationFormat>A4 용지(210x297mm)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HY헤드라인M</vt:lpstr>
      <vt:lpstr>굴림</vt:lpstr>
      <vt:lpstr>돋움</vt:lpstr>
      <vt:lpstr>맑은 고딕</vt:lpstr>
      <vt:lpstr>Arial</vt:lpstr>
      <vt:lpstr>Arial Narrow</vt:lpstr>
      <vt:lpstr>Times New Roman</vt:lpstr>
      <vt:lpstr>Wingdings</vt:lpstr>
      <vt:lpstr>Wingdings 3</vt:lpstr>
      <vt:lpstr>2_blank</vt:lpstr>
      <vt:lpstr>ERWIN</vt:lpstr>
      <vt:lpstr>Ⅰ. 모델링 용어 </vt:lpstr>
      <vt:lpstr>Ⅰ. 모델링 용어 </vt:lpstr>
      <vt:lpstr>Ⅰ. 모델링 용어 </vt:lpstr>
      <vt:lpstr>Ⅰ. 모델링 용어 </vt:lpstr>
      <vt:lpstr>Ⅰ. 모델링 용어 </vt:lpstr>
      <vt:lpstr>Ⅰ. 모델링 용어 </vt:lpstr>
      <vt:lpstr>Ⅰ. 모델링 용어 </vt:lpstr>
      <vt:lpstr>Ⅰ. 모델링 용어 </vt:lpstr>
      <vt:lpstr>Ⅰ. 모델링 용어 </vt:lpstr>
      <vt:lpstr>Ⅱ. 자주 사용하는 기능 </vt:lpstr>
      <vt:lpstr>Ⅱ. 자주 사용하는 기능 </vt:lpstr>
      <vt:lpstr>Ⅱ. 자주 사용하는 기능 </vt:lpstr>
      <vt:lpstr>Ⅱ. 자주 사용하는 기능 </vt:lpstr>
      <vt:lpstr>Ⅱ. 자주 사용하는 기능 </vt:lpstr>
      <vt:lpstr>Ⅱ. 자주 사용하는 기능 </vt:lpstr>
      <vt:lpstr>Ⅱ. 자주 사용하는 기능 </vt:lpstr>
      <vt:lpstr>PowerPoint 프레젠테이션</vt:lpstr>
    </vt:vector>
  </TitlesOfParts>
  <Company>HCG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HCG 제안서</dc:title>
  <dc:subject>제안서</dc:subject>
  <dc:creator>HCG</dc:creator>
  <cp:lastModifiedBy>Windows User</cp:lastModifiedBy>
  <cp:revision>4420</cp:revision>
  <cp:lastPrinted>2004-12-27T13:32:36Z</cp:lastPrinted>
  <dcterms:created xsi:type="dcterms:W3CDTF">2010-02-23T10:43:59Z</dcterms:created>
  <dcterms:modified xsi:type="dcterms:W3CDTF">2018-09-12T01:12:47Z</dcterms:modified>
</cp:coreProperties>
</file>