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7" r:id="rId10"/>
    <p:sldId id="263" r:id="rId11"/>
    <p:sldId id="266" r:id="rId12"/>
    <p:sldId id="267" r:id="rId13"/>
    <p:sldId id="268" r:id="rId14"/>
    <p:sldId id="269" r:id="rId15"/>
    <p:sldId id="290" r:id="rId16"/>
    <p:sldId id="289" r:id="rId17"/>
    <p:sldId id="291" r:id="rId18"/>
    <p:sldId id="292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6" r:id="rId27"/>
    <p:sldId id="286" r:id="rId28"/>
    <p:sldId id="288" r:id="rId29"/>
    <p:sldId id="278" r:id="rId30"/>
    <p:sldId id="279" r:id="rId31"/>
    <p:sldId id="280" r:id="rId32"/>
    <p:sldId id="281" r:id="rId33"/>
    <p:sldId id="284" r:id="rId34"/>
    <p:sldId id="282" r:id="rId35"/>
    <p:sldId id="283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D3F0"/>
    <a:srgbClr val="33CCFF"/>
    <a:srgbClr val="FF6699"/>
    <a:srgbClr val="ECF3FA"/>
    <a:srgbClr val="F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4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2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9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1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8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2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6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87431-0720-4CB0-9D28-B0B874287EFA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C393-3998-473F-BB3D-B99999CCF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6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59982" y="3142051"/>
            <a:ext cx="714351" cy="697582"/>
            <a:chOff x="1512383" y="3400285"/>
            <a:chExt cx="714351" cy="697582"/>
          </a:xfrm>
        </p:grpSpPr>
        <p:pic>
          <p:nvPicPr>
            <p:cNvPr id="4" name="그림 3" descr="hunel_center.png"/>
            <p:cNvPicPr>
              <a:picLocks noChangeAspect="1"/>
            </p:cNvPicPr>
            <p:nvPr/>
          </p:nvPicPr>
          <p:blipFill rotWithShape="1">
            <a:blip r:embed="rId2" cstate="print"/>
            <a:srcRect r="44050"/>
            <a:stretch/>
          </p:blipFill>
          <p:spPr>
            <a:xfrm>
              <a:off x="1520850" y="3400285"/>
              <a:ext cx="705884" cy="384315"/>
            </a:xfrm>
            <a:prstGeom prst="rect">
              <a:avLst/>
            </a:prstGeom>
          </p:spPr>
        </p:pic>
        <p:pic>
          <p:nvPicPr>
            <p:cNvPr id="6" name="그림 5" descr="hunel_center.png"/>
            <p:cNvPicPr>
              <a:picLocks noChangeAspect="1"/>
            </p:cNvPicPr>
            <p:nvPr/>
          </p:nvPicPr>
          <p:blipFill rotWithShape="1">
            <a:blip r:embed="rId2" cstate="print"/>
            <a:srcRect l="61741" r="-17691"/>
            <a:stretch/>
          </p:blipFill>
          <p:spPr>
            <a:xfrm>
              <a:off x="1512383" y="3713552"/>
              <a:ext cx="705884" cy="384315"/>
            </a:xfrm>
            <a:prstGeom prst="rect">
              <a:avLst/>
            </a:prstGeom>
          </p:spPr>
        </p:pic>
      </p:grpSp>
      <p:cxnSp>
        <p:nvCxnSpPr>
          <p:cNvPr id="9" name="직선 연결선 8"/>
          <p:cNvCxnSpPr/>
          <p:nvPr/>
        </p:nvCxnSpPr>
        <p:spPr>
          <a:xfrm>
            <a:off x="2565400" y="1323376"/>
            <a:ext cx="0" cy="4504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35867" y="2911043"/>
            <a:ext cx="7615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</a:t>
            </a:r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repared </a:t>
            </a:r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</a:t>
            </a:r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ata 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4800" b="1" dirty="0" err="1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hunel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4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5054" y="2524133"/>
            <a:ext cx="428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chemeClr val="bg2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IPreparedData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899" y="276183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>
                    <a:lumMod val="75000"/>
                  </a:schemeClr>
                </a:solidFill>
              </a:rPr>
              <a:t>…implements</a:t>
            </a:r>
            <a:endParaRPr lang="ko-KR" altLang="en-US" sz="2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4" descr="class, java class fi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78" y="2430389"/>
            <a:ext cx="1018483" cy="10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74167" y="4567272"/>
            <a:ext cx="93430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페이지에서 사용하는 기본 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Java Class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en-US" altLang="ko-KR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IPreparedData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 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implements </a:t>
            </a:r>
            <a:endParaRPr lang="ko-KR" altLang="en-US" sz="4400" dirty="0"/>
          </a:p>
        </p:txBody>
      </p:sp>
      <p:sp>
        <p:nvSpPr>
          <p:cNvPr id="10" name="직사각형 9"/>
          <p:cNvSpPr/>
          <p:nvPr/>
        </p:nvSpPr>
        <p:spPr>
          <a:xfrm>
            <a:off x="480229" y="332045"/>
            <a:ext cx="75520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데이터를 어떻게 미리 준비하지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918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3062" y="384311"/>
            <a:ext cx="257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2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IPreparedData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4066" y="507421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>
                <a:solidFill>
                  <a:schemeClr val="bg1">
                    <a:lumMod val="75000"/>
                  </a:schemeClr>
                </a:solidFill>
              </a:rPr>
              <a:t>…implements</a:t>
            </a:r>
            <a:endParaRPr lang="ko-KR" altLang="en-US" sz="2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7468" y="4004441"/>
            <a:ext cx="100076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@Override</a:t>
            </a: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public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HashMap&lt;String, String&gt;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prepareData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(hunelBaseForm form)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throws SQLException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//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해쉬맵에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필요한 데이터를 넣고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request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에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담아 페이지로 보내준다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4" descr="class, java class fi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5" y="243713"/>
            <a:ext cx="1018483" cy="10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97468" y="1977776"/>
            <a:ext cx="842987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호출될 페이지의 데이터를 준비하는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en-US" altLang="ko-KR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prepareData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함수를 정의할 수 있다</a:t>
            </a:r>
            <a:endParaRPr lang="ko-KR" altLang="en-US" sz="4400" dirty="0"/>
          </a:p>
        </p:txBody>
      </p:sp>
      <p:pic>
        <p:nvPicPr>
          <p:cNvPr id="10242" name="Picture 2" descr="감동 짤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958" y="548970"/>
            <a:ext cx="2189056" cy="28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825067" y="3809270"/>
            <a:ext cx="5291667" cy="1126067"/>
            <a:chOff x="609600" y="592667"/>
            <a:chExt cx="5291667" cy="112606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09600" y="592667"/>
              <a:ext cx="5291667" cy="1126067"/>
            </a:xfrm>
            <a:prstGeom prst="roundRect">
              <a:avLst/>
            </a:prstGeom>
            <a:solidFill>
              <a:srgbClr val="ECF3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93892" y="756970"/>
              <a:ext cx="4206078" cy="767489"/>
              <a:chOff x="6016225" y="697703"/>
              <a:chExt cx="4206078" cy="76748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811048" y="919911"/>
                <a:ext cx="3411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B0F0"/>
                    </a:solidFill>
                  </a:rPr>
                  <a:t>biz.pas.pa_bas.Pa_bas_120_ul01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7" name="Picture 4" descr="class, java class file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6225" y="697703"/>
                <a:ext cx="767489" cy="7674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" name="그룹 9"/>
          <p:cNvGrpSpPr/>
          <p:nvPr/>
        </p:nvGrpSpPr>
        <p:grpSpPr>
          <a:xfrm>
            <a:off x="1641618" y="3700483"/>
            <a:ext cx="2777981" cy="2777981"/>
            <a:chOff x="617152" y="2082116"/>
            <a:chExt cx="2777981" cy="2777981"/>
          </a:xfrm>
        </p:grpSpPr>
        <p:pic>
          <p:nvPicPr>
            <p:cNvPr id="8" name="Picture 6" descr="program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52" y="2082116"/>
              <a:ext cx="2777981" cy="2777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9134" y="3445478"/>
              <a:ext cx="2254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a_bas_120_ul01.jsp</a:t>
              </a:r>
              <a:endParaRPr lang="ko-KR" altLang="en-US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18410" y="602234"/>
            <a:ext cx="79350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그런데 말입니다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.</a:t>
            </a:r>
          </a:p>
          <a:p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페이지에서 데이터를 준비해줄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Class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 어찌 찾아내는 걸까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?</a:t>
            </a:r>
            <a:endParaRPr lang="ko-KR" altLang="en-US" sz="4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825067" y="5062337"/>
            <a:ext cx="5291667" cy="1126067"/>
            <a:chOff x="609600" y="592667"/>
            <a:chExt cx="5291667" cy="112606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09600" y="592667"/>
              <a:ext cx="5291667" cy="112606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921226" y="786231"/>
              <a:ext cx="4278194" cy="712823"/>
              <a:chOff x="6043559" y="726964"/>
              <a:chExt cx="4278194" cy="71282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11048" y="896782"/>
                <a:ext cx="351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biz.pcm.py_bas.Py_bas_120_ul01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Picture 4" descr="class, java class file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3559" y="726964"/>
                <a:ext cx="712823" cy="7128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도넛 17"/>
          <p:cNvSpPr/>
          <p:nvPr/>
        </p:nvSpPr>
        <p:spPr>
          <a:xfrm>
            <a:off x="4848040" y="4002834"/>
            <a:ext cx="755227" cy="755227"/>
          </a:xfrm>
          <a:prstGeom prst="donut">
            <a:avLst/>
          </a:prstGeom>
          <a:solidFill>
            <a:srgbClr val="40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십자형 18"/>
          <p:cNvSpPr/>
          <p:nvPr/>
        </p:nvSpPr>
        <p:spPr>
          <a:xfrm rot="2700000">
            <a:off x="4848675" y="5221967"/>
            <a:ext cx="806805" cy="806805"/>
          </a:xfrm>
          <a:prstGeom prst="plus">
            <a:avLst>
              <a:gd name="adj" fmla="val 36866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ê·¸ë°ë° ë§ìëë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84" y="488351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2773" y="3208100"/>
            <a:ext cx="670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…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설마 팝업 처럼 전부 </a:t>
            </a:r>
            <a:r>
              <a:rPr lang="ko-KR" altLang="en-US" sz="28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등록하란건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아니겠지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?</a:t>
            </a:r>
            <a:endParaRPr lang="ko-KR" altLang="en-US" sz="2800" dirty="0"/>
          </a:p>
        </p:txBody>
      </p:sp>
      <p:pic>
        <p:nvPicPr>
          <p:cNvPr id="11266" name="Picture 2" descr="설마 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94" y="1849121"/>
            <a:ext cx="3724607" cy="27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3847" y="810096"/>
            <a:ext cx="2377993" cy="2377993"/>
            <a:chOff x="2243667" y="228600"/>
            <a:chExt cx="1439333" cy="1439333"/>
          </a:xfrm>
        </p:grpSpPr>
        <p:sp>
          <p:nvSpPr>
            <p:cNvPr id="5" name="타원 4"/>
            <p:cNvSpPr/>
            <p:nvPr/>
          </p:nvSpPr>
          <p:spPr>
            <a:xfrm>
              <a:off x="2243667" y="228600"/>
              <a:ext cx="1439333" cy="1439333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370666" y="355599"/>
              <a:ext cx="1185333" cy="1185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84966" y="461826"/>
              <a:ext cx="956731" cy="956731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624639" y="586709"/>
              <a:ext cx="706964" cy="7069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2693415" y="651611"/>
              <a:ext cx="569412" cy="56941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630845" y="3556975"/>
            <a:ext cx="3148675" cy="6011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MenuActionServlet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64751" y="1131756"/>
            <a:ext cx="807945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MenuActionServlet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이 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페이지의 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URL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을 분석해서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매칭되는 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Class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 자동으로 찾아냄</a:t>
            </a:r>
            <a:endParaRPr lang="ko-KR" altLang="en-US" sz="4400" dirty="0"/>
          </a:p>
        </p:txBody>
      </p:sp>
      <p:pic>
        <p:nvPicPr>
          <p:cNvPr id="13316" name="Picture 4" descr="쩐다 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823" y="4158109"/>
            <a:ext cx="2703051" cy="20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0845" y="517175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7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6261100" y="4987999"/>
            <a:ext cx="5560010" cy="1370661"/>
          </a:xfrm>
          <a:prstGeom prst="round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6" descr="program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3" y="4249878"/>
            <a:ext cx="2368915" cy="23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2" descr="java class icon에 대한 이미지 검색결과"/>
          <p:cNvSpPr>
            <a:spLocks noChangeAspect="1" noChangeArrowheads="1"/>
          </p:cNvSpPr>
          <p:nvPr/>
        </p:nvSpPr>
        <p:spPr bwMode="auto">
          <a:xfrm>
            <a:off x="4473575" y="-96423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475235" y="5202022"/>
            <a:ext cx="5173442" cy="938150"/>
            <a:chOff x="5918555" y="465422"/>
            <a:chExt cx="4752614" cy="938150"/>
          </a:xfrm>
        </p:grpSpPr>
        <p:sp>
          <p:nvSpPr>
            <p:cNvPr id="19" name="TextBox 18"/>
            <p:cNvSpPr txBox="1"/>
            <p:nvPr/>
          </p:nvSpPr>
          <p:spPr>
            <a:xfrm>
              <a:off x="6928070" y="736674"/>
              <a:ext cx="3743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B0F0"/>
                  </a:solidFill>
                </a:rPr>
                <a:t>biz.pas.pa_bas.Pa_bas_120_ul01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pic>
          <p:nvPicPr>
            <p:cNvPr id="9220" name="Picture 4" descr="class, java class fi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55" y="465422"/>
              <a:ext cx="938150" cy="9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990593" y="5365553"/>
            <a:ext cx="199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Noto Sans Korean Medium" pitchFamily="34" charset="-127"/>
                <a:ea typeface="Noto Sans Korean Medium" pitchFamily="34" charset="-127"/>
              </a:rPr>
              <a:t>pa_bas_120_</a:t>
            </a:r>
            <a:r>
              <a:rPr lang="en-US" altLang="ko-KR" sz="1400" b="1" dirty="0" smtClean="0">
                <a:solidFill>
                  <a:srgbClr val="FF0000"/>
                </a:solidFill>
                <a:latin typeface="Noto Sans Korean Medium" pitchFamily="34" charset="-127"/>
                <a:ea typeface="Noto Sans Korean Medium" pitchFamily="34" charset="-127"/>
              </a:rPr>
              <a:t>p01</a:t>
            </a:r>
            <a:r>
              <a:rPr lang="en-US" altLang="ko-KR" sz="1400" dirty="0" smtClean="0">
                <a:latin typeface="Noto Sans Korean Medium" pitchFamily="34" charset="-127"/>
                <a:ea typeface="Noto Sans Korean Medium" pitchFamily="34" charset="-127"/>
              </a:rPr>
              <a:t>.jsp</a:t>
            </a:r>
            <a:endParaRPr lang="ko-KR" altLang="en-US" sz="1400" dirty="0">
              <a:latin typeface="Noto Sans Korean Medium" pitchFamily="34" charset="-127"/>
              <a:ea typeface="Noto Sans Korean Medium" pitchFamily="34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170258" y="5760143"/>
            <a:ext cx="2941352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240016" y="2785419"/>
            <a:ext cx="5560010" cy="1370661"/>
          </a:xfrm>
          <a:prstGeom prst="round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454151" y="2999442"/>
            <a:ext cx="5173442" cy="938150"/>
            <a:chOff x="5918555" y="465422"/>
            <a:chExt cx="4752614" cy="938150"/>
          </a:xfrm>
        </p:grpSpPr>
        <p:sp>
          <p:nvSpPr>
            <p:cNvPr id="51" name="TextBox 50"/>
            <p:cNvSpPr txBox="1"/>
            <p:nvPr/>
          </p:nvSpPr>
          <p:spPr>
            <a:xfrm>
              <a:off x="6928070" y="736674"/>
              <a:ext cx="3743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0B0F0"/>
                  </a:solidFill>
                </a:rPr>
                <a:t>biz.pas.pa_bas.Pa_bas_120_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p01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pic>
          <p:nvPicPr>
            <p:cNvPr id="52" name="Picture 4" descr="class, java class fi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55" y="465422"/>
              <a:ext cx="938150" cy="9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꺾인 연결선 52"/>
          <p:cNvCxnSpPr/>
          <p:nvPr/>
        </p:nvCxnSpPr>
        <p:spPr>
          <a:xfrm flipV="1">
            <a:off x="3183612" y="3468517"/>
            <a:ext cx="2927998" cy="1624184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3454192" y="3704332"/>
            <a:ext cx="2373481" cy="601134"/>
            <a:chOff x="6813747" y="2802531"/>
            <a:chExt cx="2373481" cy="60113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6813747" y="2802531"/>
              <a:ext cx="2373481" cy="6011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    Prepared Data</a:t>
              </a:r>
              <a:endPara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6896009" y="2869515"/>
              <a:ext cx="441015" cy="467165"/>
              <a:chOff x="-635000" y="-1409700"/>
              <a:chExt cx="1042368" cy="1104175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-635000" y="-1409700"/>
                <a:ext cx="1042368" cy="110417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Picture 7" descr="files image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4181" y="-1195866"/>
                <a:ext cx="720725" cy="720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/>
          <p:cNvSpPr txBox="1"/>
          <p:nvPr/>
        </p:nvSpPr>
        <p:spPr>
          <a:xfrm>
            <a:off x="990593" y="1256573"/>
            <a:ext cx="1045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따라서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,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같은 이름의 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Class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가 없다면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생성해주어야 한다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8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7023100" y="1338270"/>
            <a:ext cx="4838700" cy="4668830"/>
            <a:chOff x="406399" y="2689512"/>
            <a:chExt cx="3605659" cy="3698588"/>
          </a:xfrm>
        </p:grpSpPr>
        <p:pic>
          <p:nvPicPr>
            <p:cNvPr id="1026" name="Picture 2" descr="ë í¹ë³í´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81" b="8993"/>
            <a:stretch/>
          </p:blipFill>
          <p:spPr bwMode="auto">
            <a:xfrm>
              <a:off x="406399" y="2689512"/>
              <a:ext cx="3605659" cy="369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 rot="20854944">
              <a:off x="1674284" y="5049584"/>
              <a:ext cx="1990413" cy="29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rgbClr val="7030A0"/>
                  </a:solidFill>
                  <a:latin typeface="Noto Sans Korean Medium" pitchFamily="34" charset="-127"/>
                  <a:ea typeface="Noto Sans Korean Medium" pitchFamily="34" charset="-127"/>
                </a:rPr>
                <a:t>hunel.jsp</a:t>
              </a:r>
              <a:endParaRPr lang="ko-KR" altLang="en-US" b="1" dirty="0">
                <a:solidFill>
                  <a:srgbClr val="7030A0"/>
                </a:solidFill>
                <a:latin typeface="Noto Sans Korean Medium" pitchFamily="34" charset="-127"/>
                <a:ea typeface="Noto Sans Korean Medium" pitchFamily="34" charset="-127"/>
              </a:endParaRPr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>
            <a:off x="7226300" y="4012273"/>
            <a:ext cx="151313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126033" y="3302081"/>
            <a:ext cx="5560010" cy="1370661"/>
            <a:chOff x="2986813" y="4853429"/>
            <a:chExt cx="5560010" cy="137066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986813" y="4853429"/>
              <a:ext cx="5560010" cy="1370661"/>
            </a:xfrm>
            <a:prstGeom prst="roundRect">
              <a:avLst/>
            </a:prstGeom>
            <a:solidFill>
              <a:srgbClr val="ECF3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200947" y="5067452"/>
              <a:ext cx="5173443" cy="938150"/>
              <a:chOff x="5918555" y="465422"/>
              <a:chExt cx="4752615" cy="93815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28071" y="736674"/>
                <a:ext cx="374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B0F0"/>
                    </a:solidFill>
                    <a:latin typeface="Noto Sans Korean Medium" pitchFamily="34" charset="-127"/>
                    <a:ea typeface="Noto Sans Korean Medium" pitchFamily="34" charset="-127"/>
                  </a:rPr>
                  <a:t>biz.sys.sy_main.Sy_main_common</a:t>
                </a:r>
                <a:endParaRPr lang="ko-KR" altLang="en-US" dirty="0">
                  <a:solidFill>
                    <a:srgbClr val="00B0F0"/>
                  </a:solidFill>
                  <a:latin typeface="Noto Sans Korean Medium" pitchFamily="34" charset="-127"/>
                  <a:ea typeface="Noto Sans Korean Medium" pitchFamily="34" charset="-127"/>
                </a:endParaRPr>
              </a:p>
            </p:txBody>
          </p:sp>
          <p:pic>
            <p:nvPicPr>
              <p:cNvPr id="18" name="Picture 4" descr="class, java class fi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8555" y="465422"/>
                <a:ext cx="938150" cy="938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TextBox 26"/>
          <p:cNvSpPr txBox="1"/>
          <p:nvPr/>
        </p:nvSpPr>
        <p:spPr>
          <a:xfrm>
            <a:off x="598817" y="507273"/>
            <a:ext cx="7080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표준을 따르지 않는 예외는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?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037964" y="2951946"/>
            <a:ext cx="496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MakingPreparedData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클래스에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예외를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지정해 주어야 한다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845" y="517175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3074" name="Picture 2" descr="ëª©ì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8474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이중 물결 12"/>
          <p:cNvSpPr/>
          <p:nvPr/>
        </p:nvSpPr>
        <p:spPr>
          <a:xfrm rot="5400000">
            <a:off x="3985048" y="672336"/>
            <a:ext cx="2648229" cy="1753727"/>
          </a:xfrm>
          <a:prstGeom prst="doubleWave">
            <a:avLst>
              <a:gd name="adj1" fmla="val 1776"/>
              <a:gd name="adj2" fmla="val 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78564" y="6089710"/>
            <a:ext cx="28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 Medium" pitchFamily="34" charset="-127"/>
                <a:ea typeface="Noto Sans Korean Medium" pitchFamily="34" charset="-127"/>
              </a:rPr>
              <a:t>MakingPreparedData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283762" y="320534"/>
            <a:ext cx="114300" cy="996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37662" y="1308931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Noto Sans Korean Medium" pitchFamily="34" charset="-127"/>
                <a:ea typeface="Noto Sans Korean Medium" pitchFamily="34" charset="-127"/>
              </a:rPr>
              <a:t>…</a:t>
            </a:r>
            <a:endParaRPr lang="ko-KR" altLang="en-US" dirty="0"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8612" y="863399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err="1" smtClean="0">
                <a:solidFill>
                  <a:srgbClr val="FF0000"/>
                </a:solidFill>
                <a:latin typeface="Noto Sans Korean Medium" pitchFamily="34" charset="-127"/>
                <a:ea typeface="Noto Sans Korean Medium" pitchFamily="34" charset="-127"/>
              </a:rPr>
              <a:t>hunel.jsp</a:t>
            </a:r>
            <a:endParaRPr lang="ko-KR" altLang="en-US" u="sng" dirty="0">
              <a:solidFill>
                <a:srgbClr val="FF0000"/>
              </a:soli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4012" y="169866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Noto Sans Korean Medium" pitchFamily="34" charset="-127"/>
                <a:ea typeface="Noto Sans Korean Medium" pitchFamily="34" charset="-127"/>
              </a:rPr>
              <a:t>…</a:t>
            </a:r>
            <a:endParaRPr lang="ko-KR" altLang="en-US" dirty="0"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6712" y="2067992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Noto Sans Korean Medium" pitchFamily="34" charset="-127"/>
                <a:ea typeface="Noto Sans Korean Medium" pitchFamily="34" charset="-127"/>
              </a:rPr>
              <a:t>…</a:t>
            </a:r>
            <a:endParaRPr lang="ko-KR" altLang="en-US" dirty="0"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8612" y="863399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Noto Sans Korean Medium" pitchFamily="34" charset="-127"/>
                <a:ea typeface="Noto Sans Korean Medium" pitchFamily="34" charset="-127"/>
              </a:rPr>
              <a:t>hunel.jsp</a:t>
            </a:r>
            <a:endParaRPr lang="ko-KR" altLang="en-US" dirty="0"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25" name="포인트가 5개인 별 24"/>
          <p:cNvSpPr/>
          <p:nvPr/>
        </p:nvSpPr>
        <p:spPr>
          <a:xfrm rot="20041348">
            <a:off x="4676050" y="846127"/>
            <a:ext cx="174540" cy="17242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포인트가 5개인 별 29"/>
          <p:cNvSpPr/>
          <p:nvPr/>
        </p:nvSpPr>
        <p:spPr>
          <a:xfrm rot="1264713">
            <a:off x="5712892" y="846477"/>
            <a:ext cx="229274" cy="17172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06400" y="3225800"/>
            <a:ext cx="11252250" cy="3225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36698" y="4089400"/>
            <a:ext cx="9618787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&lt;%! String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Noto Sans Korean Medium" pitchFamily="34" charset="-127"/>
                <a:ea typeface="Noto Sans Korean Medium" pitchFamily="34" charset="-127"/>
              </a:rPr>
              <a:t>forwardPage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 = “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Noto Sans Korean Medium" pitchFamily="34" charset="-127"/>
                <a:ea typeface="Noto Sans Korean Medium" pitchFamily="34" charset="-127"/>
              </a:rPr>
              <a:t>/sys/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Noto Sans Korean Medium" pitchFamily="34" charset="-127"/>
                <a:ea typeface="Noto Sans Korean Medium" pitchFamily="34" charset="-127"/>
              </a:rPr>
              <a:t>sy_appl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Noto Sans Korean Medium" pitchFamily="34" charset="-127"/>
                <a:ea typeface="Noto Sans Korean Medium" pitchFamily="34" charset="-127"/>
              </a:rPr>
              <a:t>/sy_appl_200_m01.jsp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”%&gt;</a:t>
            </a:r>
            <a:b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</a:b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&lt;%@ include file=“/common/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jsp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/</a:t>
            </a:r>
            <a:r>
              <a:rPr lang="en-US" altLang="ko-KR" sz="3200" dirty="0" err="1" smtClean="0">
                <a:solidFill>
                  <a:srgbClr val="40D3F0"/>
                </a:solidFill>
                <a:latin typeface="Noto Sans Korean Medium" pitchFamily="34" charset="-127"/>
                <a:ea typeface="Noto Sans Korean Medium" pitchFamily="34" charset="-127"/>
              </a:rPr>
              <a:t>forwardingPreparedData.jsp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” %&gt;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</a:b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&lt;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jsp:forward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 page=“&lt;%=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Noto Sans Korean Medium" pitchFamily="34" charset="-127"/>
                <a:ea typeface="Noto Sans Korean Medium" pitchFamily="34" charset="-127"/>
              </a:rPr>
              <a:t>forwardPage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%&gt;”&gt;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&lt;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jsp:param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 … &gt;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&lt;/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jsp:forward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Noto Sans Korean Thin" pitchFamily="34" charset="-127"/>
                <a:ea typeface="Noto Sans Korean Thin" pitchFamily="34" charset="-127"/>
              </a:rPr>
              <a:t>&gt;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orean Thin" pitchFamily="34" charset="-127"/>
              <a:ea typeface="Noto Sans Korean Thin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2564" y="1033192"/>
            <a:ext cx="6888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공통 </a:t>
            </a: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jsp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forwarding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하여 사용하는 경우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forwardPage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의 </a:t>
            </a: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PreparedData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 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request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 담는 작업이 필요하다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예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: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신청서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객체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직원그룹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)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8" name="Picture 6" descr="program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33" y="1104900"/>
            <a:ext cx="2869198" cy="286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8952" y="2476261"/>
            <a:ext cx="241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Noto Sans Korean Medium" pitchFamily="34" charset="-127"/>
                <a:ea typeface="Noto Sans Korean Medium" pitchFamily="34" charset="-127"/>
              </a:rPr>
              <a:t>sy_appl_200_m01</a:t>
            </a:r>
            <a:r>
              <a:rPr lang="en-US" altLang="ko-KR" sz="1400" b="1" dirty="0" smtClean="0">
                <a:solidFill>
                  <a:srgbClr val="FF0000"/>
                </a:solidFill>
                <a:latin typeface="Noto Sans Korean Medium" pitchFamily="34" charset="-127"/>
                <a:ea typeface="Noto Sans Korean Medium" pitchFamily="34" charset="-127"/>
              </a:rPr>
              <a:t>_001</a:t>
            </a:r>
            <a:r>
              <a:rPr lang="en-US" altLang="ko-KR" sz="1200" dirty="0" smtClean="0">
                <a:latin typeface="Noto Sans Korean Medium" pitchFamily="34" charset="-127"/>
                <a:ea typeface="Noto Sans Korean Medium" pitchFamily="34" charset="-127"/>
              </a:rPr>
              <a:t>.jsp</a:t>
            </a:r>
            <a:endParaRPr lang="ko-KR" altLang="en-US" sz="1400" dirty="0">
              <a:latin typeface="Noto Sans Korean Medium" pitchFamily="34" charset="-127"/>
              <a:ea typeface="Noto Sans Korean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3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0" y="963507"/>
            <a:ext cx="896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처음으로 돌아가서 이 아이들을 어찌 준비하지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?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8253" y="2954871"/>
            <a:ext cx="221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SELECTLIST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8253" y="3707829"/>
            <a:ext cx="1986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combo.jsp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8253" y="4460786"/>
            <a:ext cx="373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xsheetResultXML.jsp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1188721" y="3047716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1188721" y="3842439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1188721" y="4595396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0" y="3124148"/>
            <a:ext cx="2672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rgbClr val="33CC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ComboDS</a:t>
            </a:r>
            <a:endParaRPr lang="ko-KR" altLang="en-US" sz="4000" dirty="0">
              <a:solidFill>
                <a:srgbClr val="33CC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0400" y="4368453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rgbClr val="33CC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XmlDS</a:t>
            </a:r>
            <a:endParaRPr lang="ko-KR" altLang="en-US" sz="4000" dirty="0">
              <a:solidFill>
                <a:srgbClr val="33CC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92154" y="4725381"/>
            <a:ext cx="1315046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78314" y="3125129"/>
            <a:ext cx="2828886" cy="352962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978314" y="3606800"/>
            <a:ext cx="2828886" cy="346421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9600" y="1684867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Combo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 만드는 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3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가지 방법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9533" y="2954871"/>
            <a:ext cx="1852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SelectList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9533" y="3707829"/>
            <a:ext cx="1986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combo.jsp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9533" y="4460786"/>
            <a:ext cx="373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xsheetResultXML.jsp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2540001" y="3047716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2540001" y="3842439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2540001" y="4595396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22" name="Picture 2" descr="호랑이 담배피던 시절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97" y="4231049"/>
            <a:ext cx="3267745" cy="18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7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901" y="2992323"/>
            <a:ext cx="3919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ComboDS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952259" y="5019040"/>
            <a:ext cx="1403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명칭</a:t>
            </a:r>
            <a:r>
              <a:rPr lang="ko-KR" altLang="en-US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□코드</a:t>
            </a:r>
            <a:r>
              <a:rPr lang="en-US" altLang="ko-KR" b="0" i="0" dirty="0" smtClean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■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7140" y="1286467"/>
            <a:ext cx="5585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명칭과 코드의 문자열로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콤보용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문자열을 만들어 주는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3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4568" y="1522751"/>
            <a:ext cx="10007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@Override</a:t>
            </a: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public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HashMap&lt;String, String&gt; 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</a:rPr>
              <a:t>prepareData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(hunelBaseForm form)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throws SQLException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19200" y="2653036"/>
            <a:ext cx="11582400" cy="2786965"/>
            <a:chOff x="609600" y="946835"/>
            <a:chExt cx="11582400" cy="2786965"/>
          </a:xfrm>
        </p:grpSpPr>
        <p:sp>
          <p:nvSpPr>
            <p:cNvPr id="5" name="직사각형 4"/>
            <p:cNvSpPr/>
            <p:nvPr/>
          </p:nvSpPr>
          <p:spPr>
            <a:xfrm>
              <a:off x="736600" y="3272135"/>
              <a:ext cx="111125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/>
                <a:t>hmPreparedData.put("</a:t>
              </a:r>
              <a:r>
                <a:rPr lang="ko-KR" altLang="en-US" sz="2400" b="1" dirty="0" smtClean="0"/>
                <a:t>/SY01</a:t>
              </a:r>
              <a:r>
                <a:rPr lang="ko-KR" altLang="en-US" sz="2400" dirty="0" smtClean="0"/>
                <a:t>",                   );</a:t>
              </a:r>
              <a:endParaRPr lang="ko-KR" altLang="en-US" sz="2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9600" y="946835"/>
              <a:ext cx="11582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comboDS</a:t>
              </a:r>
              <a:r>
                <a:rPr lang="ko-KR" altLang="en-US" sz="4400" dirty="0" smtClean="0">
                  <a:solidFill>
                    <a:srgbClr val="33CCFF"/>
                  </a:solidFill>
                </a:rPr>
                <a:t>.</a:t>
              </a:r>
              <a:r>
                <a:rPr lang="ko-KR" altLang="en-US" sz="4400" b="1" dirty="0" smtClean="0">
                  <a:solidFill>
                    <a:srgbClr val="33CCFF"/>
                  </a:solidFill>
                </a:rPr>
                <a:t>getCodeCombo</a:t>
              </a:r>
              <a:r>
                <a:rPr lang="ko-KR" altLang="en-US" sz="2800" dirty="0" smtClean="0"/>
                <a:t> </a:t>
              </a:r>
              <a:r>
                <a:rPr lang="ko-KR" alt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( S_C_CD</a:t>
              </a:r>
              <a:endParaRPr lang="en-US" altLang="ko-KR" sz="2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ko-KR" alt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      , </a:t>
              </a:r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"/SY01“</a:t>
              </a:r>
              <a:endPara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      , ehrbean.get("LANG_TYPE")) 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130800" y="3305000"/>
              <a:ext cx="1612900" cy="395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28700" y="1762443"/>
              <a:ext cx="4102100" cy="15425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6743700" y="2667000"/>
              <a:ext cx="4229100" cy="63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54568" y="447620"/>
            <a:ext cx="632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콤보용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데이터 준비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(SELECTLIST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대체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7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39900" y="3378200"/>
            <a:ext cx="873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&lt;%=</a:t>
            </a:r>
            <a:r>
              <a:rPr lang="en-US" altLang="ko-KR" sz="4800" dirty="0" err="1" smtClean="0">
                <a:solidFill>
                  <a:srgbClr val="40D3F0"/>
                </a:solidFill>
              </a:rPr>
              <a:t>hmPreparedData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.get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3200" dirty="0" smtClean="0"/>
              <a:t>“/SY01”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)%&gt;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3200" y="1871269"/>
            <a:ext cx="378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콤보용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데이터 사용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0600" y="5069797"/>
            <a:ext cx="679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Header_nologin.jsp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hmPreparedData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request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에서 꺼내오도록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정의 되어 있으므로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jsp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페이지에서는 그냥 사용하면 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9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4568" y="1522751"/>
            <a:ext cx="10007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@Override</a:t>
            </a: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public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HashMap&lt;String, String&gt; 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</a:rPr>
              <a:t>prepareData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(hunelBaseForm form)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throws SQLException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19200" y="2653036"/>
            <a:ext cx="11582400" cy="2984930"/>
            <a:chOff x="609600" y="946835"/>
            <a:chExt cx="11582400" cy="2984930"/>
          </a:xfrm>
        </p:grpSpPr>
        <p:sp>
          <p:nvSpPr>
            <p:cNvPr id="5" name="직사각형 4"/>
            <p:cNvSpPr/>
            <p:nvPr/>
          </p:nvSpPr>
          <p:spPr>
            <a:xfrm>
              <a:off x="736600" y="3470100"/>
              <a:ext cx="111125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/>
                <a:t>hmPreparedData.put(“</a:t>
              </a:r>
              <a:r>
                <a:rPr lang="en-US" altLang="ko-KR" sz="2400" b="1" dirty="0" smtClean="0"/>
                <a:t>ATTEND</a:t>
              </a:r>
              <a:r>
                <a:rPr lang="ko-KR" altLang="en-US" sz="2400" dirty="0" smtClean="0"/>
                <a:t>",                   );</a:t>
              </a:r>
              <a:endParaRPr lang="ko-KR" altLang="en-US" sz="2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9600" y="946835"/>
              <a:ext cx="1158240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comboDS</a:t>
              </a:r>
              <a:r>
                <a:rPr lang="ko-KR" altLang="en-US" sz="4400" dirty="0" smtClean="0">
                  <a:solidFill>
                    <a:srgbClr val="33CCFF"/>
                  </a:solidFill>
                </a:rPr>
                <a:t>.</a:t>
              </a:r>
              <a:r>
                <a:rPr lang="ko-KR" altLang="en-US" sz="4400" b="1" dirty="0" smtClean="0">
                  <a:solidFill>
                    <a:srgbClr val="33CCFF"/>
                  </a:solidFill>
                </a:rPr>
                <a:t>get</a:t>
              </a:r>
              <a:r>
                <a:rPr lang="en-US" altLang="ko-KR" sz="4400" b="1" dirty="0" err="1" smtClean="0">
                  <a:solidFill>
                    <a:srgbClr val="33CCFF"/>
                  </a:solidFill>
                </a:rPr>
                <a:t>StrCode</a:t>
              </a:r>
              <a:r>
                <a:rPr lang="ko-KR" altLang="en-US" sz="4400" b="1" dirty="0" smtClean="0">
                  <a:solidFill>
                    <a:srgbClr val="33CCFF"/>
                  </a:solidFill>
                </a:rPr>
                <a:t>Combo</a:t>
              </a:r>
              <a:r>
                <a:rPr lang="ko-KR" altLang="en-US" sz="2800" dirty="0" smtClean="0"/>
                <a:t> </a:t>
              </a:r>
              <a:r>
                <a:rPr lang="ko-KR" alt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endParaRPr lang="en-US" altLang="ko-KR" sz="2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                                      </a:t>
              </a:r>
              <a:r>
                <a:rPr lang="en-US" altLang="ko-KR" sz="2800" dirty="0" err="1" smtClean="0">
                  <a:solidFill>
                    <a:schemeClr val="bg1">
                      <a:lumMod val="65000"/>
                    </a:schemeClr>
                  </a:solidFill>
                </a:rPr>
                <a:t>SQLUtil.getResultSetWithClose</a:t>
              </a:r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US" altLang="ko-KR" sz="2800" dirty="0" err="1" smtClean="0">
                  <a:solidFill>
                    <a:schemeClr val="bg1">
                      <a:lumMod val="65000"/>
                    </a:schemeClr>
                  </a:solidFill>
                </a:rPr>
                <a:t>vsmt</a:t>
              </a:r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                                     ,“CD”, “CD_NM”</a:t>
              </a:r>
              <a:b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                                    </a:t>
              </a:r>
              <a:r>
                <a:rPr lang="ko-KR" alt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) 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389032" y="3502966"/>
              <a:ext cx="1612900" cy="395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36600" y="1735499"/>
              <a:ext cx="4652432" cy="17674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7001932" y="2599099"/>
              <a:ext cx="4174068" cy="9038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54568" y="447620"/>
            <a:ext cx="6292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콤보용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데이터 준비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(</a:t>
            </a:r>
            <a:r>
              <a:rPr lang="en-US" altLang="ko-KR" sz="2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combo.jsp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대체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8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73200" y="3396397"/>
            <a:ext cx="9298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&lt;%=</a:t>
            </a:r>
            <a:r>
              <a:rPr lang="en-US" altLang="ko-KR" sz="4800" dirty="0" err="1" smtClean="0">
                <a:solidFill>
                  <a:srgbClr val="40D3F0"/>
                </a:solidFill>
              </a:rPr>
              <a:t>hmPreparedData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.get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3200" dirty="0" smtClean="0"/>
              <a:t>“ATTEND”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)%&gt;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3200" y="1871269"/>
            <a:ext cx="378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콤보용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데이터 사용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0600" y="5069797"/>
            <a:ext cx="679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Header_nologin.jsp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hmPreparedData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request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에서 꺼내오도록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정의 되어 있으므로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jsp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페이지에서는 그냥 사용하면 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1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7801" y="2992323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XmlDS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876059" y="5120640"/>
            <a:ext cx="13861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&lt;?xml&gt;&lt;/xml&gt;&lt;?xml&gt;&lt;/xml&gt;&lt;?xml&gt;&lt;/xml&gt;&lt;?xml&gt;&lt;/xml&gt;&lt;?xml&gt;&lt;/xml&gt;&lt;?xml&gt;&lt;/xml&gt;&lt;?xml&gt;&lt;/xml&gt;&lt;?xml&gt;&lt;/xml&gt;&lt;?xml&gt;&lt;/xml&gt;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256" y="1286467"/>
            <a:ext cx="7740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페이지에서 </a:t>
            </a:r>
            <a:r>
              <a:rPr lang="en-US" altLang="ko-KR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xsheet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형태로 사용하기 위해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XML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형태의 데이터로 돌려주는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4568" y="1522751"/>
            <a:ext cx="10007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@Override</a:t>
            </a: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public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HashMap&lt;String, String&gt; 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</a:rPr>
              <a:t>prepareData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(hunelBaseForm form)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throws SQLException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19200" y="3525301"/>
            <a:ext cx="11112500" cy="1495600"/>
            <a:chOff x="736600" y="2238200"/>
            <a:chExt cx="11112500" cy="1495600"/>
          </a:xfrm>
        </p:grpSpPr>
        <p:sp>
          <p:nvSpPr>
            <p:cNvPr id="5" name="직사각형 4"/>
            <p:cNvSpPr/>
            <p:nvPr/>
          </p:nvSpPr>
          <p:spPr>
            <a:xfrm>
              <a:off x="736600" y="3272135"/>
              <a:ext cx="111125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/>
                <a:t>hmPreparedData.put(“</a:t>
              </a:r>
              <a:r>
                <a:rPr lang="en-US" altLang="ko-KR" sz="2400" b="1" dirty="0" smtClean="0"/>
                <a:t>APPL_TYPE</a:t>
              </a:r>
              <a:r>
                <a:rPr lang="ko-KR" altLang="en-US" sz="2400" dirty="0" smtClean="0"/>
                <a:t>",                   );</a:t>
              </a:r>
              <a:endParaRPr lang="ko-KR" altLang="en-US" sz="24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699123" y="3305000"/>
              <a:ext cx="1612900" cy="395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288368" y="2238200"/>
              <a:ext cx="1410755" cy="106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7274980" y="2238200"/>
              <a:ext cx="2250020" cy="106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54568" y="447620"/>
            <a:ext cx="698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XML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데이터 준비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(</a:t>
            </a:r>
            <a:r>
              <a:rPr lang="en-US" altLang="ko-KR" sz="2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xsheetResultXML.jsp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대체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0968" y="2824619"/>
            <a:ext cx="1158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</a:rPr>
              <a:t>xml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</a:rPr>
              <a:t>DS</a:t>
            </a:r>
            <a:r>
              <a:rPr lang="ko-KR" altLang="en-US" sz="4400" dirty="0" smtClean="0">
                <a:solidFill>
                  <a:srgbClr val="33CCFF"/>
                </a:solidFill>
              </a:rPr>
              <a:t>.</a:t>
            </a:r>
            <a:r>
              <a:rPr lang="en-US" altLang="ko-KR" sz="4400" b="1" dirty="0" err="1" smtClean="0">
                <a:solidFill>
                  <a:srgbClr val="33CCFF"/>
                </a:solidFill>
              </a:rPr>
              <a:t>makeXml</a:t>
            </a:r>
            <a:r>
              <a:rPr lang="ko-KR" altLang="en-US" sz="2800" dirty="0" smtClean="0"/>
              <a:t>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>
                    <a:lumMod val="65000"/>
                  </a:schemeClr>
                </a:solidFill>
              </a:rPr>
              <a:t>mrs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</a:rPr>
              <a:t>)  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4568" y="1522751"/>
            <a:ext cx="10007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@Override</a:t>
            </a: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public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HashMap&lt;String, String&gt; 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</a:rPr>
              <a:t>prepareData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</a:rPr>
              <a:t>(hunelBaseForm form)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throws SQLException</a:t>
            </a: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74700" y="2661191"/>
            <a:ext cx="11676590" cy="2660617"/>
            <a:chOff x="736600" y="1073183"/>
            <a:chExt cx="11676590" cy="2660617"/>
          </a:xfrm>
        </p:grpSpPr>
        <p:sp>
          <p:nvSpPr>
            <p:cNvPr id="5" name="직사각형 4"/>
            <p:cNvSpPr/>
            <p:nvPr/>
          </p:nvSpPr>
          <p:spPr>
            <a:xfrm>
              <a:off x="736600" y="3272135"/>
              <a:ext cx="111125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/>
                <a:t>hmPreparedData.put(“</a:t>
              </a:r>
              <a:r>
                <a:rPr lang="en-US" altLang="ko-KR" sz="2400" b="1" dirty="0" smtClean="0"/>
                <a:t>APPL_TYPE</a:t>
              </a:r>
              <a:r>
                <a:rPr lang="ko-KR" altLang="en-US" sz="2400" dirty="0" smtClean="0"/>
                <a:t>",                   );</a:t>
              </a:r>
              <a:endParaRPr lang="ko-KR" altLang="en-US" sz="2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0790" y="1073183"/>
              <a:ext cx="11582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75000"/>
                    </a:schemeClr>
                  </a:solidFill>
                </a:rPr>
                <a:t>xml</a:t>
              </a:r>
              <a:r>
                <a:rPr lang="ko-KR" alt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DS</a:t>
              </a:r>
              <a:r>
                <a:rPr lang="ko-KR" altLang="en-US" sz="4400" dirty="0" smtClean="0">
                  <a:solidFill>
                    <a:srgbClr val="33CCFF"/>
                  </a:solidFill>
                </a:rPr>
                <a:t>.</a:t>
              </a:r>
              <a:r>
                <a:rPr lang="en-US" altLang="ko-KR" sz="3600" b="1" dirty="0" err="1" smtClean="0">
                  <a:solidFill>
                    <a:srgbClr val="33CCFF"/>
                  </a:solidFill>
                </a:rPr>
                <a:t>makeXmlCheckExceEncCol</a:t>
              </a:r>
              <a:r>
                <a:rPr lang="ko-KR" alt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(  </a:t>
              </a:r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“</a:t>
              </a:r>
              <a:r>
                <a:rPr lang="en-US" altLang="ko-KR" sz="2800" dirty="0" err="1" smtClean="0">
                  <a:solidFill>
                    <a:schemeClr val="bg1">
                      <a:lumMod val="65000"/>
                    </a:schemeClr>
                  </a:solidFill>
                </a:rPr>
                <a:t>biz.sys.Sys_common</a:t>
              </a:r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”</a:t>
              </a:r>
            </a:p>
            <a:p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             , “</a:t>
              </a:r>
              <a:r>
                <a:rPr lang="en-US" altLang="ko-KR" sz="2800" dirty="0" err="1" smtClean="0">
                  <a:solidFill>
                    <a:schemeClr val="bg1">
                      <a:lumMod val="65000"/>
                    </a:schemeClr>
                  </a:solidFill>
                </a:rPr>
                <a:t>searchxxx</a:t>
              </a:r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”</a:t>
              </a:r>
            </a:p>
            <a:p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             ,</a:t>
              </a:r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2800" dirty="0" err="1">
                  <a:solidFill>
                    <a:schemeClr val="bg1">
                      <a:lumMod val="65000"/>
                    </a:schemeClr>
                  </a:solidFill>
                </a:rPr>
                <a:t>mrs</a:t>
              </a:r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) 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699123" y="3305000"/>
              <a:ext cx="1612900" cy="395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990600" y="2103799"/>
              <a:ext cx="4708523" cy="12012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7274980" y="1888791"/>
              <a:ext cx="4193120" cy="141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54568" y="447620"/>
            <a:ext cx="823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XML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데이터 준비 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– </a:t>
            </a:r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암복호화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예외컬럼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체크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041" y="5864854"/>
            <a:ext cx="702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암복호화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예외컬럼은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DSCLASS , DSMETHOD,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컬럼명으로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관리되고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8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8264" y="2992323"/>
            <a:ext cx="227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JsonDS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876059" y="5120640"/>
            <a:ext cx="1502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{JSON}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JSON}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{JSON}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4992" y="1286467"/>
            <a:ext cx="7681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페이지에서 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JSON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형태로 사용하기 위해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JSON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데이터를 돌려주는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8800" y="2196626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실제 샘플을 살펴 보도록 하자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14338" name="Picture 2" descr="samp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36" y="3534042"/>
            <a:ext cx="4991100" cy="8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9600" y="1684867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취약점 및 성능 문제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9533" y="2954871"/>
            <a:ext cx="1852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SelectList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9533" y="3707829"/>
            <a:ext cx="1986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combo.jsp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9533" y="4460786"/>
            <a:ext cx="373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xsheetResultXML.jsp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2540001" y="3047716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2540001" y="3842439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2540001" y="4595396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729083" y="3775134"/>
            <a:ext cx="3437467" cy="388610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취약점 발견</a:t>
            </a:r>
            <a:endParaRPr lang="ko-KR" altLang="en-US" dirty="0"/>
          </a:p>
        </p:txBody>
      </p:sp>
      <p:cxnSp>
        <p:nvCxnSpPr>
          <p:cNvPr id="6" name="직선 연결선 5"/>
          <p:cNvCxnSpPr>
            <a:endCxn id="2" idx="1"/>
          </p:cNvCxnSpPr>
          <p:nvPr/>
        </p:nvCxnSpPr>
        <p:spPr>
          <a:xfrm>
            <a:off x="5258474" y="3969439"/>
            <a:ext cx="247060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7729083" y="4528667"/>
            <a:ext cx="3437467" cy="388610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취약점 발견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8" idx="3"/>
            <a:endCxn id="12" idx="1"/>
          </p:cNvCxnSpPr>
          <p:nvPr/>
        </p:nvCxnSpPr>
        <p:spPr>
          <a:xfrm>
            <a:off x="6772350" y="4722396"/>
            <a:ext cx="956733" cy="57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729083" y="3047716"/>
            <a:ext cx="3437467" cy="388610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성능저하</a:t>
            </a:r>
            <a:endParaRPr lang="ko-KR" altLang="en-US" dirty="0"/>
          </a:p>
        </p:txBody>
      </p:sp>
      <p:cxnSp>
        <p:nvCxnSpPr>
          <p:cNvPr id="16" name="직선 연결선 15"/>
          <p:cNvCxnSpPr>
            <a:endCxn id="15" idx="1"/>
          </p:cNvCxnSpPr>
          <p:nvPr/>
        </p:nvCxnSpPr>
        <p:spPr>
          <a:xfrm>
            <a:off x="5258474" y="3242021"/>
            <a:ext cx="247060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09" y="3824031"/>
            <a:ext cx="272408" cy="2724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09" y="4593968"/>
            <a:ext cx="272408" cy="2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0" y="3187226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그만 알아보도록 하자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3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ire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99" y="2770329"/>
            <a:ext cx="3254375" cy="334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3291" y="1218726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그럼 채용 포탈은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31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3847" y="810096"/>
            <a:ext cx="2377993" cy="2377993"/>
            <a:chOff x="2243667" y="228600"/>
            <a:chExt cx="1439333" cy="1439333"/>
          </a:xfrm>
        </p:grpSpPr>
        <p:sp>
          <p:nvSpPr>
            <p:cNvPr id="5" name="타원 4"/>
            <p:cNvSpPr/>
            <p:nvPr/>
          </p:nvSpPr>
          <p:spPr>
            <a:xfrm>
              <a:off x="2243667" y="228600"/>
              <a:ext cx="1439333" cy="1439333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370666" y="355599"/>
              <a:ext cx="1185333" cy="1185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84966" y="461826"/>
              <a:ext cx="956731" cy="956731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624639" y="586709"/>
              <a:ext cx="706964" cy="7069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2693415" y="651611"/>
              <a:ext cx="569412" cy="56941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630845" y="3556975"/>
            <a:ext cx="3148675" cy="6011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ReMenuActionServlet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36251" y="1131756"/>
            <a:ext cx="6521337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ReMenuActionServlet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은 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페이지의 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URL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을 분석해서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매칭되는 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Class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 자동으로 </a:t>
            </a:r>
            <a:endParaRPr lang="en-US" altLang="ko-KR" sz="44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찾아낼 수가 없다</a:t>
            </a:r>
            <a:endParaRPr lang="ko-KR" altLang="en-US" sz="4400" dirty="0"/>
          </a:p>
        </p:txBody>
      </p:sp>
      <p:pic>
        <p:nvPicPr>
          <p:cNvPr id="25602" name="Picture 2" descr="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9" y="4362203"/>
            <a:ext cx="3384719" cy="211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번개 1"/>
          <p:cNvSpPr/>
          <p:nvPr/>
        </p:nvSpPr>
        <p:spPr>
          <a:xfrm rot="5400000">
            <a:off x="1939996" y="746797"/>
            <a:ext cx="1282700" cy="12827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701" y="731723"/>
            <a:ext cx="4629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Apply_Main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8674" name="Picture 2" descr="hierarchy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35" y="3035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406534" y="1844704"/>
            <a:ext cx="605390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입사 지원서 </a:t>
            </a:r>
            <a:r>
              <a:rPr lang="en-US" altLang="ko-KR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Apply_Main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아래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수많은 페이지가 있지만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(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가족사항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,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경력사항 등등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…)</a:t>
            </a:r>
          </a:p>
          <a:p>
            <a:endParaRPr lang="en-US" altLang="ko-KR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en-US" altLang="ko-KR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Apply_Main.jsp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 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include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되는 페이지들이므로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en-US" altLang="ko-KR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preparedData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는 </a:t>
            </a:r>
            <a:r>
              <a:rPr lang="en-US" altLang="ko-KR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ApplyMain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/>
            </a:r>
            <a:b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만들어야 한다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77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86847" y="1749896"/>
            <a:ext cx="2377993" cy="2377993"/>
            <a:chOff x="2243667" y="228600"/>
            <a:chExt cx="1439333" cy="1439333"/>
          </a:xfrm>
        </p:grpSpPr>
        <p:sp>
          <p:nvSpPr>
            <p:cNvPr id="5" name="타원 4"/>
            <p:cNvSpPr/>
            <p:nvPr/>
          </p:nvSpPr>
          <p:spPr>
            <a:xfrm>
              <a:off x="2243667" y="228600"/>
              <a:ext cx="1439333" cy="1439333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370666" y="355599"/>
              <a:ext cx="1185333" cy="1185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84966" y="461826"/>
              <a:ext cx="956731" cy="956731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624639" y="586709"/>
              <a:ext cx="706964" cy="7069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2693415" y="651611"/>
              <a:ext cx="569412" cy="56941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503845" y="4496775"/>
            <a:ext cx="3148675" cy="6011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ReMenuActionServlet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번개 10"/>
          <p:cNvSpPr/>
          <p:nvPr/>
        </p:nvSpPr>
        <p:spPr>
          <a:xfrm rot="5400000">
            <a:off x="1066411" y="1686596"/>
            <a:ext cx="2029285" cy="2029285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42934" y="1159314"/>
            <a:ext cx="601235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호출되는 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Page URL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과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사용할 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Java class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를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en-US" altLang="ko-KR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ReMenuActionServlet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에</a:t>
            </a:r>
            <a:endParaRPr lang="en-US" altLang="ko-KR" sz="44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직접 기술해야 함</a:t>
            </a:r>
            <a:endParaRPr lang="ko-KR" altLang="en-US" sz="4400" dirty="0"/>
          </a:p>
        </p:txBody>
      </p:sp>
      <p:sp>
        <p:nvSpPr>
          <p:cNvPr id="14" name="AutoShape 6" descr="충격 짤에 대한 이미지 검색결과"/>
          <p:cNvSpPr>
            <a:spLocks noChangeAspect="1" noChangeArrowheads="1"/>
          </p:cNvSpPr>
          <p:nvPr/>
        </p:nvSpPr>
        <p:spPr bwMode="auto">
          <a:xfrm>
            <a:off x="155575" y="-1965325"/>
            <a:ext cx="5238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636" name="Picture 12" descr="https://img1.daumcdn.net/thumb/R720x0.q80/?scode=mtistory&amp;fname=http%3A%2F%2Fcfile28.uf.tistory.com%2Fimage%2F22055E43548B4B021A57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74"/>
          <a:stretch/>
        </p:blipFill>
        <p:spPr bwMode="auto">
          <a:xfrm>
            <a:off x="8430052" y="3960081"/>
            <a:ext cx="3720671" cy="269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 descr="개다행 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072" y="3238500"/>
            <a:ext cx="3668928" cy="33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358347" y="1737196"/>
            <a:ext cx="2377993" cy="2377993"/>
            <a:chOff x="2243667" y="228600"/>
            <a:chExt cx="1439333" cy="1439333"/>
          </a:xfrm>
        </p:grpSpPr>
        <p:sp>
          <p:nvSpPr>
            <p:cNvPr id="5" name="타원 4"/>
            <p:cNvSpPr/>
            <p:nvPr/>
          </p:nvSpPr>
          <p:spPr>
            <a:xfrm>
              <a:off x="2243667" y="228600"/>
              <a:ext cx="1439333" cy="1439333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370666" y="355599"/>
              <a:ext cx="1185333" cy="1185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84966" y="461826"/>
              <a:ext cx="956731" cy="956731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624639" y="586709"/>
              <a:ext cx="706964" cy="7069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2693415" y="651611"/>
              <a:ext cx="569412" cy="56941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075345" y="4484075"/>
            <a:ext cx="3148675" cy="6011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ReMenuActionServlet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42934" y="1159314"/>
            <a:ext cx="6521337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다행히도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채용 포탈에 등록해야 하는 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페이지는 몇 개 되지 않는다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.</a:t>
            </a:r>
            <a:b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</a:b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( 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표준 소스 기준 </a:t>
            </a:r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4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개 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)</a:t>
            </a:r>
            <a:endParaRPr lang="ko-KR" altLang="en-US" sz="4400" dirty="0"/>
          </a:p>
        </p:txBody>
      </p:sp>
      <p:sp>
        <p:nvSpPr>
          <p:cNvPr id="13" name="AutoShape 2" descr="다행 짤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다행 짤에 대한 이미지 검색결과"/>
          <p:cNvSpPr>
            <a:spLocks noChangeAspect="1" noChangeArrowheads="1"/>
          </p:cNvSpPr>
          <p:nvPr/>
        </p:nvSpPr>
        <p:spPr bwMode="auto">
          <a:xfrm>
            <a:off x="155575" y="-2193925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the end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2684462"/>
            <a:ext cx="2286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1113582" y="5910651"/>
            <a:ext cx="714351" cy="697582"/>
            <a:chOff x="1512383" y="3400285"/>
            <a:chExt cx="714351" cy="697582"/>
          </a:xfrm>
        </p:grpSpPr>
        <p:pic>
          <p:nvPicPr>
            <p:cNvPr id="6" name="그림 5" descr="hunel_center.png"/>
            <p:cNvPicPr>
              <a:picLocks noChangeAspect="1"/>
            </p:cNvPicPr>
            <p:nvPr/>
          </p:nvPicPr>
          <p:blipFill rotWithShape="1">
            <a:blip r:embed="rId3" cstate="print"/>
            <a:srcRect r="44050"/>
            <a:stretch/>
          </p:blipFill>
          <p:spPr>
            <a:xfrm>
              <a:off x="1520850" y="3400285"/>
              <a:ext cx="705884" cy="384315"/>
            </a:xfrm>
            <a:prstGeom prst="rect">
              <a:avLst/>
            </a:prstGeom>
          </p:spPr>
        </p:pic>
        <p:pic>
          <p:nvPicPr>
            <p:cNvPr id="7" name="그림 6" descr="hunel_center.png"/>
            <p:cNvPicPr>
              <a:picLocks noChangeAspect="1"/>
            </p:cNvPicPr>
            <p:nvPr/>
          </p:nvPicPr>
          <p:blipFill rotWithShape="1">
            <a:blip r:embed="rId3" cstate="print"/>
            <a:srcRect l="61741" r="-17691"/>
            <a:stretch/>
          </p:blipFill>
          <p:spPr>
            <a:xfrm>
              <a:off x="1512383" y="3713552"/>
              <a:ext cx="705884" cy="384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8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803400" y="4826831"/>
            <a:ext cx="8931350" cy="90658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12933" y="2145372"/>
            <a:ext cx="5215467" cy="12572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88533" y="2145372"/>
            <a:ext cx="4097867" cy="12572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29933" y="2470160"/>
            <a:ext cx="1986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combo.jsp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1933" y="2470160"/>
            <a:ext cx="373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xsheetResultXML.jsp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1930401" y="2604770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6502401" y="2604770"/>
            <a:ext cx="254000" cy="254000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1997" y="3776133"/>
            <a:ext cx="347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6699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OTP </a:t>
            </a:r>
            <a:r>
              <a:rPr lang="ko-KR" altLang="en-US" sz="3200" dirty="0" smtClean="0">
                <a:solidFill>
                  <a:srgbClr val="FF6699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적용이 불가능</a:t>
            </a:r>
            <a:endParaRPr lang="ko-KR" altLang="en-US" sz="3200" dirty="0">
              <a:solidFill>
                <a:srgbClr val="FF6699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9600" y="782692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취약점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9460" y="5107834"/>
            <a:ext cx="590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DS_CLASS , DS_METHOD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조작으로 데이터 유출이 가능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88533" y="4529150"/>
            <a:ext cx="1526699" cy="1526699"/>
            <a:chOff x="1632761" y="4491051"/>
            <a:chExt cx="1526699" cy="1526699"/>
          </a:xfrm>
        </p:grpSpPr>
        <p:sp>
          <p:nvSpPr>
            <p:cNvPr id="20" name="타원 19"/>
            <p:cNvSpPr/>
            <p:nvPr/>
          </p:nvSpPr>
          <p:spPr>
            <a:xfrm>
              <a:off x="1632761" y="4491051"/>
              <a:ext cx="1526699" cy="15266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해커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267" y="4788732"/>
              <a:ext cx="906587" cy="90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91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7738533" y="685800"/>
            <a:ext cx="3911600" cy="218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200" y="2463326"/>
            <a:ext cx="7391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모든 문제는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…</a:t>
            </a:r>
          </a:p>
          <a:p>
            <a:endParaRPr lang="en-US" altLang="ko-KR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페이지에서 보내는 </a:t>
            </a:r>
            <a:r>
              <a:rPr lang="ko-KR" altLang="en-US" sz="36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파라미터로</a:t>
            </a:r>
            <a:endParaRPr lang="en-US" altLang="ko-KR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데이터를 조회하는 방법에서 기인한다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.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</p:txBody>
      </p:sp>
      <p:pic>
        <p:nvPicPr>
          <p:cNvPr id="2050" name="Picture 2" descr="말잇못 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02" y="846666"/>
            <a:ext cx="3197939" cy="182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 flipH="1">
            <a:off x="8652933" y="2861733"/>
            <a:ext cx="524934" cy="52493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266005" y="2861733"/>
            <a:ext cx="579795" cy="52493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넛 11"/>
          <p:cNvSpPr/>
          <p:nvPr/>
        </p:nvSpPr>
        <p:spPr>
          <a:xfrm>
            <a:off x="11390311" y="2323626"/>
            <a:ext cx="228600" cy="216374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아이디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65" y="65671"/>
            <a:ext cx="2973976" cy="38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6200" y="2704626"/>
            <a:ext cx="7289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페이지가 호출되기 전에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미리 데이터를 준비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해 놓으면 어떨까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8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2221" y="3419043"/>
            <a:ext cx="4729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</a:t>
            </a:r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repared </a:t>
            </a:r>
            <a:r>
              <a:rPr lang="en-US" altLang="ko-KR" sz="60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</a:t>
            </a:r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ata</a:t>
            </a:r>
            <a:endParaRPr lang="ko-KR" altLang="en-US" sz="4800" b="1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82221" y="2141602"/>
            <a:ext cx="45865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미리 준비된 데이터</a:t>
            </a:r>
            <a:endParaRPr lang="ko-KR" altLang="en-US" sz="4400" dirty="0"/>
          </a:p>
        </p:txBody>
      </p:sp>
      <p:pic>
        <p:nvPicPr>
          <p:cNvPr id="4098" name="Picture 2" descr="콩그레츄레이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" t="-17636" r="289" b="17636"/>
          <a:stretch/>
        </p:blipFill>
        <p:spPr bwMode="auto">
          <a:xfrm>
            <a:off x="8068733" y="2668058"/>
            <a:ext cx="3969809" cy="396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194681" y="3022601"/>
            <a:ext cx="3310466" cy="3462866"/>
          </a:xfrm>
          <a:prstGeom prst="roundRect">
            <a:avLst>
              <a:gd name="adj" fmla="val 5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user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4" y="3766582"/>
            <a:ext cx="2037292" cy="203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rogram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54" y="40909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3122054" y="5162524"/>
            <a:ext cx="596123" cy="295276"/>
          </a:xfrm>
          <a:prstGeom prst="rightArrow">
            <a:avLst>
              <a:gd name="adj1" fmla="val 50000"/>
              <a:gd name="adj2" fmla="val 958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778721" y="5162524"/>
            <a:ext cx="596123" cy="295276"/>
          </a:xfrm>
          <a:prstGeom prst="rightArrow">
            <a:avLst>
              <a:gd name="adj1" fmla="val 50000"/>
              <a:gd name="adj2" fmla="val 958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48199" y="4840381"/>
            <a:ext cx="252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메뉴권한확인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OTP 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일회용암호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17347" y="3888617"/>
            <a:ext cx="4665134" cy="6011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MenuActionServlet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30247" y="2409156"/>
            <a:ext cx="1439333" cy="1439333"/>
            <a:chOff x="2243667" y="228600"/>
            <a:chExt cx="1439333" cy="1439333"/>
          </a:xfrm>
        </p:grpSpPr>
        <p:sp>
          <p:nvSpPr>
            <p:cNvPr id="10" name="타원 9"/>
            <p:cNvSpPr/>
            <p:nvPr/>
          </p:nvSpPr>
          <p:spPr>
            <a:xfrm>
              <a:off x="2243667" y="228600"/>
              <a:ext cx="1439333" cy="1439333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370666" y="355599"/>
              <a:ext cx="1185333" cy="1185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484966" y="461826"/>
              <a:ext cx="956731" cy="956731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624639" y="586709"/>
              <a:ext cx="706964" cy="7069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포인트가 5개인 별 10"/>
            <p:cNvSpPr/>
            <p:nvPr/>
          </p:nvSpPr>
          <p:spPr>
            <a:xfrm>
              <a:off x="2693415" y="651611"/>
              <a:ext cx="569412" cy="56941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26801" y="422950"/>
            <a:ext cx="771294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사용자가 페이지를 열려면</a:t>
            </a:r>
            <a:endParaRPr lang="en-US" altLang="ko-KR" sz="4400" dirty="0" smtClean="0">
              <a:solidFill>
                <a:schemeClr val="bg1">
                  <a:lumMod val="65000"/>
                </a:schemeClr>
              </a:solidFill>
              <a:latin typeface="Noto Sans Korean Thin" panose="020B0200000000000000" pitchFamily="34" charset="-127"/>
              <a:ea typeface="Noto Sans Korean Thin" panose="020B0200000000000000" pitchFamily="34" charset="-127"/>
            </a:endParaRPr>
          </a:p>
          <a:p>
            <a:r>
              <a:rPr lang="en-US" altLang="ko-KR" sz="4400" dirty="0" err="1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MenuActionServlet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을 거쳐야 함</a:t>
            </a:r>
            <a:endParaRPr lang="ko-KR" altLang="en-US" sz="4400" dirty="0" smtClean="0"/>
          </a:p>
          <a:p>
            <a:endParaRPr lang="ko-KR" alt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9807482" y="4942957"/>
            <a:ext cx="86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jsp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11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3664413" y="342900"/>
            <a:ext cx="5560010" cy="1370661"/>
          </a:xfrm>
          <a:prstGeom prst="round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28726" y="2779331"/>
            <a:ext cx="3310466" cy="3307092"/>
          </a:xfrm>
          <a:prstGeom prst="roundRect">
            <a:avLst>
              <a:gd name="adj" fmla="val 5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2030" y="4346279"/>
            <a:ext cx="2526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메뉴권한확인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OTP 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일회용암호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PrepareData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가져오기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1392" y="3443007"/>
            <a:ext cx="4665134" cy="6011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MenuActionServlet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52081" y="1964332"/>
            <a:ext cx="1439333" cy="1439333"/>
            <a:chOff x="2243667" y="228600"/>
            <a:chExt cx="1439333" cy="1439333"/>
          </a:xfrm>
        </p:grpSpPr>
        <p:sp>
          <p:nvSpPr>
            <p:cNvPr id="8" name="타원 7"/>
            <p:cNvSpPr/>
            <p:nvPr/>
          </p:nvSpPr>
          <p:spPr>
            <a:xfrm>
              <a:off x="2243667" y="228600"/>
              <a:ext cx="1439333" cy="1439333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370666" y="355599"/>
              <a:ext cx="1185333" cy="1185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484966" y="461826"/>
              <a:ext cx="956731" cy="956731"/>
            </a:xfrm>
            <a:prstGeom prst="ellipse">
              <a:avLst/>
            </a:prstGeom>
            <a:solidFill>
              <a:srgbClr val="F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624639" y="586709"/>
              <a:ext cx="706964" cy="7069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포인트가 5개인 별 11"/>
            <p:cNvSpPr/>
            <p:nvPr/>
          </p:nvSpPr>
          <p:spPr>
            <a:xfrm>
              <a:off x="2693415" y="651611"/>
              <a:ext cx="569412" cy="56941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오각형 13"/>
          <p:cNvSpPr/>
          <p:nvPr/>
        </p:nvSpPr>
        <p:spPr>
          <a:xfrm>
            <a:off x="1118094" y="5462830"/>
            <a:ext cx="821267" cy="374108"/>
          </a:xfrm>
          <a:prstGeom prst="homePlate">
            <a:avLst/>
          </a:prstGeom>
          <a:solidFill>
            <a:srgbClr val="F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+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6" name="Picture 4" descr="user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0" y="1385414"/>
            <a:ext cx="812144" cy="8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program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802" y="4108085"/>
            <a:ext cx="2368915" cy="23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오른쪽 화살표 17"/>
          <p:cNvSpPr/>
          <p:nvPr/>
        </p:nvSpPr>
        <p:spPr>
          <a:xfrm rot="2501610">
            <a:off x="935146" y="2403603"/>
            <a:ext cx="380135" cy="188291"/>
          </a:xfrm>
          <a:prstGeom prst="rightArrow">
            <a:avLst>
              <a:gd name="adj1" fmla="val 50000"/>
              <a:gd name="adj2" fmla="val 958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038164" y="5345121"/>
            <a:ext cx="4437083" cy="295276"/>
          </a:xfrm>
          <a:prstGeom prst="rightArrow">
            <a:avLst>
              <a:gd name="adj1" fmla="val 50000"/>
              <a:gd name="adj2" fmla="val 958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AutoShape 2" descr="java class icon에 대한 이미지 검색결과"/>
          <p:cNvSpPr>
            <a:spLocks noChangeAspect="1" noChangeArrowheads="1"/>
          </p:cNvSpPr>
          <p:nvPr/>
        </p:nvSpPr>
        <p:spPr bwMode="auto">
          <a:xfrm>
            <a:off x="4473575" y="-96423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878548" y="556923"/>
            <a:ext cx="5173442" cy="938150"/>
            <a:chOff x="5918555" y="465422"/>
            <a:chExt cx="4752614" cy="938150"/>
          </a:xfrm>
        </p:grpSpPr>
        <p:sp>
          <p:nvSpPr>
            <p:cNvPr id="19" name="TextBox 18"/>
            <p:cNvSpPr txBox="1"/>
            <p:nvPr/>
          </p:nvSpPr>
          <p:spPr>
            <a:xfrm>
              <a:off x="6928070" y="736674"/>
              <a:ext cx="3743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0B0F0"/>
                  </a:solidFill>
                </a:rPr>
                <a:t>biz.pas.pa_bas.Pa_bas_120_ul01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pic>
          <p:nvPicPr>
            <p:cNvPr id="9220" name="Picture 4" descr="class, java class fi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55" y="465422"/>
              <a:ext cx="938150" cy="9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꺾인 연결선 22"/>
          <p:cNvCxnSpPr/>
          <p:nvPr/>
        </p:nvCxnSpPr>
        <p:spPr>
          <a:xfrm rot="5400000" flipH="1" flipV="1">
            <a:off x="4265122" y="2784167"/>
            <a:ext cx="3293459" cy="1308098"/>
          </a:xfrm>
          <a:prstGeom prst="bentConnector3">
            <a:avLst>
              <a:gd name="adj1" fmla="val 10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6200000" flipH="1">
            <a:off x="6574520" y="2333485"/>
            <a:ext cx="3293453" cy="2209459"/>
          </a:xfrm>
          <a:prstGeom prst="bentConnector3">
            <a:avLst>
              <a:gd name="adj1" fmla="val 985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298144" y="3507496"/>
            <a:ext cx="3507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orean Thin" panose="020B0200000000000000" pitchFamily="34" charset="-127"/>
                <a:ea typeface="Noto Sans Korean Thin" panose="020B0200000000000000" pitchFamily="34" charset="-127"/>
              </a:rPr>
              <a:t>미리 준비된 데이터를 보냄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766052" y="5219461"/>
            <a:ext cx="1990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p</a:t>
            </a:r>
            <a:r>
              <a:rPr lang="en-US" altLang="ko-KR" sz="1500" dirty="0" smtClean="0"/>
              <a:t>a_bas_120_ul01.jsp</a:t>
            </a:r>
            <a:endParaRPr lang="ko-KR" altLang="en-US" sz="15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6850942" y="4074387"/>
            <a:ext cx="2373481" cy="601134"/>
            <a:chOff x="6813747" y="2802531"/>
            <a:chExt cx="2373481" cy="60113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813747" y="2802531"/>
              <a:ext cx="2373481" cy="6011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    Prepared Data</a:t>
              </a:r>
              <a:endPara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896009" y="2869515"/>
              <a:ext cx="441015" cy="467165"/>
              <a:chOff x="-635000" y="-1409700"/>
              <a:chExt cx="1042368" cy="1104175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-635000" y="-1409700"/>
                <a:ext cx="1042368" cy="110417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1" name="Picture 7" descr="files image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4181" y="-1195866"/>
                <a:ext cx="720725" cy="720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101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643</Words>
  <Application>Microsoft Office PowerPoint</Application>
  <PresentationFormat>와이드스크린</PresentationFormat>
  <Paragraphs>232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Noto Sans CJK KR Bold</vt:lpstr>
      <vt:lpstr>Noto Sans CJK KR Medium</vt:lpstr>
      <vt:lpstr>Noto Sans Korean Medium</vt:lpstr>
      <vt:lpstr>Noto Sans Korean Thin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nam kim</dc:creator>
  <cp:lastModifiedBy>So inseong</cp:lastModifiedBy>
  <cp:revision>158</cp:revision>
  <dcterms:created xsi:type="dcterms:W3CDTF">2018-07-06T01:23:55Z</dcterms:created>
  <dcterms:modified xsi:type="dcterms:W3CDTF">2019-03-06T07:34:42Z</dcterms:modified>
</cp:coreProperties>
</file>