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9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308" r:id="rId13"/>
    <p:sldId id="291" r:id="rId14"/>
    <p:sldId id="311" r:id="rId15"/>
    <p:sldId id="312" r:id="rId16"/>
    <p:sldId id="338" r:id="rId17"/>
    <p:sldId id="305" r:id="rId18"/>
    <p:sldId id="313" r:id="rId19"/>
    <p:sldId id="314" r:id="rId20"/>
    <p:sldId id="332" r:id="rId21"/>
    <p:sldId id="333" r:id="rId22"/>
    <p:sldId id="334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15" r:id="rId34"/>
    <p:sldId id="267" r:id="rId35"/>
    <p:sldId id="294" r:id="rId36"/>
    <p:sldId id="295" r:id="rId37"/>
    <p:sldId id="316" r:id="rId38"/>
    <p:sldId id="307" r:id="rId39"/>
    <p:sldId id="318" r:id="rId40"/>
    <p:sldId id="319" r:id="rId41"/>
    <p:sldId id="309" r:id="rId42"/>
    <p:sldId id="310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20" r:id="rId52"/>
    <p:sldId id="304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335" r:id="rId63"/>
    <p:sldId id="336" r:id="rId64"/>
    <p:sldId id="337" r:id="rId65"/>
    <p:sldId id="339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7C80"/>
    <a:srgbClr val="FFF3F3"/>
    <a:srgbClr val="33CCCC"/>
    <a:srgbClr val="FFCCCC"/>
    <a:srgbClr val="DDF7F7"/>
    <a:srgbClr val="FF3399"/>
    <a:srgbClr val="6666FF"/>
    <a:srgbClr val="66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2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CG_R&amp;D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724" y="228820"/>
            <a:ext cx="10949354" cy="27918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46724" y="531813"/>
            <a:ext cx="10948431" cy="480131"/>
          </a:xfrm>
        </p:spPr>
        <p:txBody>
          <a:bodyPr>
            <a:spAutoFit/>
          </a:bodyPr>
          <a:lstStyle>
            <a:lvl1pPr eaLnBrk="1" hangingPunct="1">
              <a:defRPr/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27810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5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1A5F-683C-4DB9-ABF7-1F35A6E2FB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D5F7-1938-416C-A817-41279862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5734" y="2887133"/>
            <a:ext cx="3137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Flow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6343824" y="1547798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29467" y="2827866"/>
            <a:ext cx="3166533" cy="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9829799" y="1547798"/>
            <a:ext cx="1447800" cy="2423068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Oracle 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933267" y="2353734"/>
            <a:ext cx="172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9069" y="1820334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QUERY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933268" y="3073401"/>
            <a:ext cx="17269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069" y="3217334"/>
            <a:ext cx="138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Set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938900" y="4123286"/>
            <a:ext cx="29298" cy="78738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92133" y="5074207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70914" y="3029802"/>
              <a:ext cx="263399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ibsheetResultJSON.jsp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59257" y="4328087"/>
            <a:ext cx="1476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CCCC"/>
                </a:solidFill>
              </a:rPr>
              <a:t>FORWARD</a:t>
            </a:r>
            <a:endParaRPr lang="ko-KR" altLang="en-US" sz="2000" b="1" dirty="0">
              <a:solidFill>
                <a:srgbClr val="33CC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6872" y="5208611"/>
            <a:ext cx="15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CCCC"/>
                </a:solidFill>
              </a:rPr>
              <a:t>JSON DATA</a:t>
            </a:r>
            <a:endParaRPr lang="ko-KR" altLang="en-US" sz="2000" b="1" dirty="0">
              <a:solidFill>
                <a:srgbClr val="33CCCC"/>
              </a:solidFill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10800000">
            <a:off x="2063216" y="3742266"/>
            <a:ext cx="3076052" cy="1968938"/>
          </a:xfrm>
          <a:prstGeom prst="bentConnector3">
            <a:avLst>
              <a:gd name="adj1" fmla="val 100095"/>
            </a:avLst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00627" y="2162256"/>
            <a:ext cx="1138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3CCCC"/>
                </a:solidFill>
              </a:rPr>
              <a:t>S_DSCLASS</a:t>
            </a:r>
            <a:endParaRPr lang="ko-KR" altLang="en-US" sz="1400" b="1" dirty="0">
              <a:solidFill>
                <a:srgbClr val="33CC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627" y="2400811"/>
            <a:ext cx="138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33CCCC"/>
                </a:solidFill>
              </a:rPr>
              <a:t>S_DSMETHOD</a:t>
            </a:r>
            <a:endParaRPr lang="ko-KR" altLang="en-US" sz="1400" b="1" dirty="0">
              <a:solidFill>
                <a:srgbClr val="33CCCC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54668" y="1890706"/>
            <a:ext cx="2150887" cy="1737252"/>
            <a:chOff x="654668" y="1890706"/>
            <a:chExt cx="2150887" cy="1737252"/>
          </a:xfrm>
        </p:grpSpPr>
        <p:pic>
          <p:nvPicPr>
            <p:cNvPr id="20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직사각형 20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6334" y="118533"/>
            <a:ext cx="6159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Flow Complete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513588" y="2782053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10999511" y="2621079"/>
            <a:ext cx="787401" cy="91084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0170444" y="3062068"/>
            <a:ext cx="603077" cy="531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82961" y="3531922"/>
            <a:ext cx="138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Set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7033857" y="4453682"/>
            <a:ext cx="1178814" cy="9366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사각형 설명선 13"/>
          <p:cNvSpPr/>
          <p:nvPr/>
        </p:nvSpPr>
        <p:spPr>
          <a:xfrm>
            <a:off x="3264070" y="312796"/>
            <a:ext cx="4334933" cy="2308283"/>
          </a:xfrm>
          <a:prstGeom prst="wedgeRoundRectCallout">
            <a:avLst>
              <a:gd name="adj1" fmla="val 66089"/>
              <a:gd name="adj2" fmla="val 63942"/>
              <a:gd name="adj3" fmla="val 16667"/>
            </a:avLst>
          </a:prstGeom>
          <a:solidFill>
            <a:schemeClr val="bg1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4059" y="747933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JSON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이 아니거나 다른 포맷으로 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데이터를 바꾸고 싶을 때는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  <a:p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S_FORWARD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로 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데이터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처리 페이지를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변경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33558" y="3962861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0914" y="3029802"/>
              <a:ext cx="263399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ibsheetResultJSON.jsp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 rot="2700000">
            <a:off x="6117235" y="4101297"/>
            <a:ext cx="668423" cy="668423"/>
          </a:xfrm>
          <a:prstGeom prst="rect">
            <a:avLst/>
          </a:prstGeom>
          <a:noFill/>
          <a:ln w="381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559979" y="4444000"/>
            <a:ext cx="1178814" cy="9366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584609" y="4705637"/>
            <a:ext cx="1178814" cy="998968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33558" y="5200267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0" name="모서리가 둥근 직사각형 19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0914" y="3029802"/>
              <a:ext cx="253139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ibsheetResultXML.jsp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27767" y="3371198"/>
            <a:ext cx="234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</a:rPr>
              <a:t>S_FORWARD</a:t>
            </a:r>
            <a:endParaRPr lang="ko-KR" altLang="en-US" sz="28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5748" y="5744846"/>
            <a:ext cx="55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S_FORWARD </a:t>
            </a:r>
            <a:r>
              <a:rPr lang="ko-KR" altLang="en-US" sz="1400" dirty="0" smtClean="0"/>
              <a:t>의 값이 없으면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system.properties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파일의 </a:t>
            </a:r>
            <a:r>
              <a:rPr lang="en-US" altLang="ko-KR" sz="1400" dirty="0" smtClean="0"/>
              <a:t>S_FORWARD_DEFAULT </a:t>
            </a:r>
            <a:r>
              <a:rPr lang="ko-KR" altLang="en-US" sz="1400" dirty="0" smtClean="0"/>
              <a:t>값을 이용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2505" y="0"/>
            <a:ext cx="260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Forward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8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0151" y="2887133"/>
            <a:ext cx="3485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Utility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1669218" y="5240023"/>
            <a:ext cx="2562998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CUDSQLManager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1669218" y="2555334"/>
            <a:ext cx="2562998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VarStatement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669218" y="3411223"/>
            <a:ext cx="2562998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SQLUtil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1669218" y="1719455"/>
            <a:ext cx="2562998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XmlQuery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669218" y="4312152"/>
            <a:ext cx="2562998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MemResultSet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57" name="AutoShape 20"/>
          <p:cNvSpPr>
            <a:spLocks noChangeArrowheads="1"/>
          </p:cNvSpPr>
          <p:nvPr/>
        </p:nvSpPr>
        <p:spPr bwMode="auto">
          <a:xfrm>
            <a:off x="4818019" y="1719455"/>
            <a:ext cx="5996204" cy="5314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에 있는 쿼리를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으로 불러온다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4532887" y="1520952"/>
            <a:ext cx="0" cy="5038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4818019" y="2555334"/>
            <a:ext cx="5996205" cy="5314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쿼리에 들어갈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파라미터들을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바인딩 해주고 쿼리를 실행하여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을 반환한다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3" name="AutoShape 20"/>
          <p:cNvSpPr>
            <a:spLocks noChangeArrowheads="1"/>
          </p:cNvSpPr>
          <p:nvPr/>
        </p:nvSpPr>
        <p:spPr bwMode="auto">
          <a:xfrm>
            <a:off x="4818017" y="3411223"/>
            <a:ext cx="5996206" cy="5314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VarStatement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에서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반환받은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을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MemResultSet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에 담고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 statement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를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close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해준다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>
            <a:off x="4818017" y="4312152"/>
            <a:ext cx="5996206" cy="5314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은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를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close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하면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쓸수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없기 때문에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MemResultSet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이라는 객체에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조회 내용을 담아 놓는다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6" name="AutoShape 20"/>
          <p:cNvSpPr>
            <a:spLocks noChangeArrowheads="1"/>
          </p:cNvSpPr>
          <p:nvPr/>
        </p:nvSpPr>
        <p:spPr bwMode="auto">
          <a:xfrm>
            <a:off x="4818017" y="5240023"/>
            <a:ext cx="5996206" cy="5314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Insert, update, delete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쿼리문을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데이터를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셋팅하여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생성할 수 있게 해준다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생성된 쿼리는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VarStatement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를 이용하여 실행한다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505" y="0"/>
            <a:ext cx="3485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Utility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5462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XmlQuery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52" y="1809063"/>
            <a:ext cx="5325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Pa_bas_010_ul01.java</a:t>
            </a:r>
            <a:endParaRPr lang="ko-KR" altLang="en-US" sz="36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982" y="3495016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query = </a:t>
            </a:r>
            <a:r>
              <a:rPr lang="en-US" altLang="ko-KR" dirty="0" err="1" smtClean="0">
                <a:solidFill>
                  <a:srgbClr val="FF006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xmlQuery.getElement</a:t>
            </a:r>
            <a:r>
              <a:rPr lang="en-US" altLang="ko-KR" dirty="0" smtClean="0">
                <a:solidFill>
                  <a:srgbClr val="66003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this, "search01", null,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authMap</a:t>
            </a:r>
            <a:r>
              <a:rPr lang="en-US" altLang="ko-KR" dirty="0" smtClean="0">
                <a:solidFill>
                  <a:srgbClr val="66003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8085" y="1809063"/>
            <a:ext cx="520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Pa_bas_010_ul01.xml</a:t>
            </a:r>
            <a:endParaRPr lang="ko-KR" altLang="en-US" sz="36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6016" y="4419600"/>
            <a:ext cx="64475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같은 이름을 가진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XML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파일을 찾아라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클래스명으로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다른 파일 조회 가능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search01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노드의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내용값을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가져와라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문자열 치환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 null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경우는 그대로 사용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권한체크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83667" y="3132667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7333" y="3132667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30999" y="3132667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704665" y="3132667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83667" y="4404265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83667" y="4952138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783667" y="5500011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83667" y="6047883"/>
            <a:ext cx="362349" cy="3623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</a:t>
            </a: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0060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5884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 Statement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484" y="3138330"/>
            <a:ext cx="439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VarStatement</a:t>
            </a:r>
            <a:endParaRPr lang="ko-KR" altLang="en-US" sz="48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2618" y="2139264"/>
            <a:ext cx="472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7C8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PreparedStatement</a:t>
            </a:r>
            <a:endParaRPr lang="ko-KR" altLang="en-US" sz="3600" b="1" dirty="0">
              <a:solidFill>
                <a:srgbClr val="FF7C8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618" y="4188197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7C8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CallableStatement</a:t>
            </a:r>
            <a:endParaRPr lang="ko-KR" altLang="en-US" sz="3600" b="1" dirty="0">
              <a:solidFill>
                <a:srgbClr val="FF7C8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4217" y="3138330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ko-KR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6557" y="304599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7C80"/>
                </a:solidFill>
              </a:rPr>
              <a:t>+</a:t>
            </a:r>
            <a:endParaRPr lang="ko-KR" altLang="en-US" sz="5400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2200" y="4834528"/>
            <a:ext cx="3101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Procedure </a:t>
            </a:r>
            <a:r>
              <a:rPr lang="ko-KR" altLang="en-US" dirty="0" smtClean="0"/>
              <a:t>호출과 </a:t>
            </a:r>
            <a:endParaRPr lang="en-US" altLang="ko-KR" dirty="0" smtClean="0"/>
          </a:p>
          <a:p>
            <a:r>
              <a:rPr lang="en-US" altLang="ko-KR" dirty="0" smtClean="0"/>
              <a:t>Parameter</a:t>
            </a:r>
            <a:r>
              <a:rPr lang="ko-KR" altLang="en-US" dirty="0" smtClean="0"/>
              <a:t>의 안전한 </a:t>
            </a:r>
            <a:r>
              <a:rPr lang="ko-KR" altLang="en-US" dirty="0" err="1" smtClean="0"/>
              <a:t>세팅을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한꺼번에 처리함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467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1349672" y="4963869"/>
            <a:ext cx="8119872" cy="16926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505" y="0"/>
            <a:ext cx="4245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Injection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601" y="2104339"/>
            <a:ext cx="589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smtClean="0">
                <a:solidFill>
                  <a:srgbClr val="FF7C80"/>
                </a:solidFill>
              </a:rPr>
              <a:t>S_EMP_ID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(“S_EMP_ID ”);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4333" y="380856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query = “SELECT EMP_NM FROM PA1010 WHERE EMP_ID=‘” + </a:t>
            </a:r>
            <a:r>
              <a:rPr lang="en-US" altLang="ko-KR" dirty="0">
                <a:solidFill>
                  <a:srgbClr val="FF7C80"/>
                </a:solidFill>
              </a:rPr>
              <a:t>S_EMP_ID</a:t>
            </a:r>
            <a:r>
              <a:rPr lang="en-US" altLang="ko-KR" dirty="0"/>
              <a:t> + “’ “;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091267" y="2473671"/>
            <a:ext cx="6477000" cy="557396"/>
            <a:chOff x="2091267" y="2473671"/>
            <a:chExt cx="6477000" cy="55739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091267" y="2473671"/>
              <a:ext cx="0" cy="557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099733" y="3022600"/>
              <a:ext cx="64685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/>
          <p:cNvCxnSpPr/>
          <p:nvPr/>
        </p:nvCxnSpPr>
        <p:spPr>
          <a:xfrm>
            <a:off x="8559800" y="3031067"/>
            <a:ext cx="0" cy="64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2256" y="5241161"/>
            <a:ext cx="585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파라미터로</a:t>
            </a:r>
            <a:r>
              <a:rPr lang="ko-KR" altLang="en-US" dirty="0" smtClean="0"/>
              <a:t> 넘어온 값을 받아</a:t>
            </a:r>
            <a:endParaRPr lang="en-US" altLang="ko-KR" dirty="0" smtClean="0"/>
          </a:p>
          <a:p>
            <a:r>
              <a:rPr lang="ko-KR" altLang="en-US" dirty="0" smtClean="0"/>
              <a:t>직접 쿼리의 문자열로 붙여서 사용하면 절대로 안됨</a:t>
            </a:r>
            <a:r>
              <a:rPr lang="en-US" altLang="ko-KR" dirty="0" smtClean="0"/>
              <a:t>!!!!!</a:t>
            </a:r>
          </a:p>
          <a:p>
            <a:endParaRPr lang="en-US" altLang="ko-KR" dirty="0"/>
          </a:p>
          <a:p>
            <a:r>
              <a:rPr lang="ko-KR" altLang="en-US" dirty="0" smtClean="0"/>
              <a:t>반드시 </a:t>
            </a:r>
            <a:r>
              <a:rPr lang="en-US" altLang="ko-KR" dirty="0" err="1" smtClean="0"/>
              <a:t>VarStatement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setParameter</a:t>
            </a:r>
            <a:r>
              <a:rPr lang="ko-KR" altLang="en-US" dirty="0" smtClean="0"/>
              <a:t>를 이용할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88574" y="769441"/>
            <a:ext cx="32327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dirty="0" smtClean="0">
                <a:solidFill>
                  <a:srgbClr val="FF7C80">
                    <a:alpha val="47000"/>
                  </a:srgb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X</a:t>
            </a:r>
            <a:endParaRPr lang="ko-KR" altLang="en-US" sz="30000" b="1" dirty="0">
              <a:solidFill>
                <a:srgbClr val="FF7C80">
                  <a:alpha val="47000"/>
                </a:srgb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42" name="Picture 2" descr="crime, cyber, group, hacker, protect, security, skull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49" y="1171418"/>
            <a:ext cx="1449205" cy="14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형 설명선 42"/>
          <p:cNvSpPr/>
          <p:nvPr/>
        </p:nvSpPr>
        <p:spPr>
          <a:xfrm>
            <a:off x="9110133" y="466344"/>
            <a:ext cx="3005667" cy="1773936"/>
          </a:xfrm>
          <a:prstGeom prst="wedgeEllipseCallout">
            <a:avLst>
              <a:gd name="adj1" fmla="val -53507"/>
              <a:gd name="adj2" fmla="val 4877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데이터 삭제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DB drop. </a:t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신난다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~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놀이터닷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2584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5630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Memory </a:t>
            </a:r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ResultSet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734" y="4182533"/>
            <a:ext cx="2743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66FF"/>
                </a:solidFill>
              </a:rPr>
              <a:t>※ </a:t>
            </a:r>
            <a:r>
              <a:rPr lang="ko-KR" altLang="en-US" sz="1200" dirty="0" err="1" smtClean="0">
                <a:solidFill>
                  <a:srgbClr val="6666FF"/>
                </a:solidFill>
              </a:rPr>
              <a:t>포워딩</a:t>
            </a:r>
            <a:r>
              <a:rPr lang="ko-KR" altLang="en-US" sz="1200" dirty="0" smtClean="0">
                <a:solidFill>
                  <a:srgbClr val="6666FF"/>
                </a:solidFill>
              </a:rPr>
              <a:t> 된 이후에 </a:t>
            </a:r>
            <a:endParaRPr lang="en-US" altLang="ko-KR" sz="1200" dirty="0" smtClean="0">
              <a:solidFill>
                <a:srgbClr val="6666FF"/>
              </a:solidFill>
            </a:endParaRPr>
          </a:p>
          <a:p>
            <a:r>
              <a:rPr lang="ko-KR" altLang="en-US" sz="1200" dirty="0" smtClean="0">
                <a:solidFill>
                  <a:srgbClr val="6666FF"/>
                </a:solidFill>
              </a:rPr>
              <a:t>   데이터를 사용해야 하기 때문에 </a:t>
            </a:r>
            <a:endParaRPr lang="en-US" altLang="ko-KR" sz="1200" dirty="0" smtClean="0">
              <a:solidFill>
                <a:srgbClr val="6666FF"/>
              </a:solidFill>
            </a:endParaRPr>
          </a:p>
          <a:p>
            <a:r>
              <a:rPr lang="ko-KR" altLang="en-US" sz="1200" dirty="0" smtClean="0">
                <a:solidFill>
                  <a:srgbClr val="6666FF"/>
                </a:solidFill>
              </a:rPr>
              <a:t>   연결된 상태가 필요한 </a:t>
            </a:r>
            <a:r>
              <a:rPr lang="en-US" altLang="ko-KR" sz="1200" dirty="0" err="1" smtClean="0">
                <a:solidFill>
                  <a:srgbClr val="6666FF"/>
                </a:solidFill>
              </a:rPr>
              <a:t>ResultSet</a:t>
            </a:r>
            <a:r>
              <a:rPr lang="ko-KR" altLang="en-US" sz="1200" dirty="0" smtClean="0">
                <a:solidFill>
                  <a:srgbClr val="6666FF"/>
                </a:solidFill>
              </a:rPr>
              <a:t>은 </a:t>
            </a:r>
            <a:endParaRPr lang="en-US" altLang="ko-KR" sz="1200" dirty="0" smtClean="0">
              <a:solidFill>
                <a:srgbClr val="6666FF"/>
              </a:solidFill>
            </a:endParaRPr>
          </a:p>
          <a:p>
            <a:r>
              <a:rPr lang="ko-KR" altLang="en-US" sz="1200" dirty="0" smtClean="0">
                <a:solidFill>
                  <a:srgbClr val="6666FF"/>
                </a:solidFill>
              </a:rPr>
              <a:t>   사용할 수가 없다</a:t>
            </a:r>
            <a:endParaRPr lang="ko-KR" altLang="en-US" sz="1200" dirty="0">
              <a:solidFill>
                <a:srgbClr val="66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34" y="2792055"/>
            <a:ext cx="22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ResultSet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816" y="2807043"/>
            <a:ext cx="3342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MemResultSet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9" name="L 도형 8"/>
          <p:cNvSpPr/>
          <p:nvPr/>
        </p:nvSpPr>
        <p:spPr bwMode="auto">
          <a:xfrm rot="13500000">
            <a:off x="5000191" y="2797852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7035816" y="4182533"/>
            <a:ext cx="325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66FF"/>
                </a:solidFill>
              </a:rPr>
              <a:t>※ </a:t>
            </a:r>
            <a:r>
              <a:rPr lang="ko-KR" altLang="en-US" sz="1200" dirty="0" smtClean="0">
                <a:solidFill>
                  <a:srgbClr val="6666FF"/>
                </a:solidFill>
              </a:rPr>
              <a:t>연결이 끊긴 이후에도 사용할 수 있도록</a:t>
            </a:r>
            <a:r>
              <a:rPr lang="en-US" altLang="ko-KR" sz="1200" dirty="0" smtClean="0">
                <a:solidFill>
                  <a:srgbClr val="6666FF"/>
                </a:solidFill>
              </a:rPr>
              <a:t/>
            </a:r>
            <a:br>
              <a:rPr lang="en-US" altLang="ko-KR" sz="1200" dirty="0" smtClean="0">
                <a:solidFill>
                  <a:srgbClr val="6666FF"/>
                </a:solidFill>
              </a:rPr>
            </a:br>
            <a:r>
              <a:rPr lang="en-US" altLang="ko-KR" sz="1200" dirty="0" smtClean="0">
                <a:solidFill>
                  <a:srgbClr val="6666FF"/>
                </a:solidFill>
              </a:rPr>
              <a:t>   </a:t>
            </a:r>
            <a:r>
              <a:rPr lang="en-US" altLang="ko-KR" sz="1200" dirty="0" err="1" smtClean="0">
                <a:solidFill>
                  <a:srgbClr val="6666FF"/>
                </a:solidFill>
              </a:rPr>
              <a:t>ResultSet</a:t>
            </a:r>
            <a:r>
              <a:rPr lang="ko-KR" altLang="en-US" sz="1200" dirty="0" smtClean="0">
                <a:solidFill>
                  <a:srgbClr val="6666FF"/>
                </a:solidFill>
              </a:rPr>
              <a:t>을 비슷한 구조의</a:t>
            </a:r>
            <a:endParaRPr lang="en-US" altLang="ko-KR" sz="1200" dirty="0" smtClean="0">
              <a:solidFill>
                <a:srgbClr val="6666FF"/>
              </a:solidFill>
            </a:endParaRPr>
          </a:p>
          <a:p>
            <a:r>
              <a:rPr lang="en-US" altLang="ko-KR" sz="1200" dirty="0">
                <a:solidFill>
                  <a:srgbClr val="6666FF"/>
                </a:solidFill>
              </a:rPr>
              <a:t> </a:t>
            </a:r>
            <a:r>
              <a:rPr lang="en-US" altLang="ko-KR" sz="1200" dirty="0" smtClean="0">
                <a:solidFill>
                  <a:srgbClr val="6666FF"/>
                </a:solidFill>
              </a:rPr>
              <a:t>  </a:t>
            </a:r>
            <a:r>
              <a:rPr lang="en-US" altLang="ko-KR" sz="1200" dirty="0" err="1" smtClean="0">
                <a:solidFill>
                  <a:srgbClr val="6666FF"/>
                </a:solidFill>
              </a:rPr>
              <a:t>Memeory</a:t>
            </a:r>
            <a:r>
              <a:rPr lang="ko-KR" altLang="en-US" sz="1200" dirty="0" smtClean="0">
                <a:solidFill>
                  <a:srgbClr val="6666FF"/>
                </a:solidFill>
              </a:rPr>
              <a:t>로 저장된 </a:t>
            </a:r>
            <a:r>
              <a:rPr lang="en-US" altLang="ko-KR" sz="1200" dirty="0" err="1" smtClean="0">
                <a:solidFill>
                  <a:srgbClr val="6666FF"/>
                </a:solidFill>
              </a:rPr>
              <a:t>MemResultSet</a:t>
            </a:r>
            <a:r>
              <a:rPr lang="ko-KR" altLang="en-US" sz="1200" dirty="0" smtClean="0">
                <a:solidFill>
                  <a:srgbClr val="6666FF"/>
                </a:solidFill>
              </a:rPr>
              <a:t>을 사용</a:t>
            </a:r>
            <a:endParaRPr lang="ko-KR" altLang="en-US" sz="12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SQLUtil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5180" y="2787134"/>
            <a:ext cx="8592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SQLUtil</a:t>
            </a:r>
            <a:r>
              <a:rPr lang="ko-KR" altLang="en-US" sz="3600" dirty="0">
                <a:solidFill>
                  <a:srgbClr val="FF7C8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.getResultSetWithClose(</a:t>
            </a:r>
            <a:r>
              <a:rPr lang="ko-KR" altLang="en-US" sz="3600" dirty="0">
                <a:solidFill>
                  <a:schemeClr val="bg1">
                    <a:lumMod val="6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vstmt</a:t>
            </a:r>
            <a:r>
              <a:rPr lang="ko-KR" altLang="en-US" sz="3600" dirty="0">
                <a:solidFill>
                  <a:srgbClr val="FF7C8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133600" y="4446355"/>
            <a:ext cx="806026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44756" y="4642689"/>
            <a:ext cx="719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조회 결과를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MemResultSet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으로 반환하며 연결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Close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도 함께 처리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980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133600" y="5799667"/>
            <a:ext cx="806026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505" y="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CUDSQLManager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02523" y="2455670"/>
            <a:ext cx="4484048" cy="2402932"/>
            <a:chOff x="946628" y="2480733"/>
            <a:chExt cx="4484048" cy="2402932"/>
          </a:xfrm>
        </p:grpSpPr>
        <p:sp>
          <p:nvSpPr>
            <p:cNvPr id="6" name="TextBox 5"/>
            <p:cNvSpPr txBox="1"/>
            <p:nvPr/>
          </p:nvSpPr>
          <p:spPr>
            <a:xfrm>
              <a:off x="946628" y="2480733"/>
              <a:ext cx="4266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INSERT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INTO TABLE (….) VALUES (…)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628" y="3497533"/>
              <a:ext cx="448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UPDATE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TABLE SET COL1=… WHERE …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628" y="4514333"/>
              <a:ext cx="3734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DELETE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FROM TABLE WHERE …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9" name="L 도형 8"/>
          <p:cNvSpPr/>
          <p:nvPr/>
        </p:nvSpPr>
        <p:spPr bwMode="auto">
          <a:xfrm rot="13500000">
            <a:off x="5331275" y="3323642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1" name="직사각형 10"/>
          <p:cNvSpPr/>
          <p:nvPr/>
        </p:nvSpPr>
        <p:spPr>
          <a:xfrm>
            <a:off x="948743" y="2833805"/>
            <a:ext cx="370569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cud.setTable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(“TABLE_NM”);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cud.addKey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(“EMP_ID”,”123”);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cud.addField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(“EMP_NM”,”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cud.insert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cud.update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cud.delete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600" y="1654542"/>
            <a:ext cx="702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CUDSQLManager cud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= </a:t>
            </a:r>
            <a:r>
              <a:rPr lang="ko-KR" altLang="en-US" dirty="0"/>
              <a:t>new CUDSQLManager(conn, request);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4756" y="5996001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CRUD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관련 쿼리를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자동생성하여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실행하고 결과를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리턴한다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676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4321256" y="3163334"/>
            <a:ext cx="3549489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hunelActionServlet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321255" y="2487830"/>
            <a:ext cx="3549489" cy="531430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filter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auto">
          <a:xfrm>
            <a:off x="7744844" y="5603919"/>
            <a:ext cx="622726" cy="622726"/>
          </a:xfrm>
          <a:prstGeom prst="can">
            <a:avLst>
              <a:gd name="adj" fmla="val 25000"/>
            </a:avLst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Tables</a:t>
            </a:r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1439563" y="2248930"/>
            <a:ext cx="937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모서리가 둥근 직사각형 27"/>
          <p:cNvSpPr/>
          <p:nvPr/>
        </p:nvSpPr>
        <p:spPr bwMode="auto">
          <a:xfrm>
            <a:off x="4321256" y="4302255"/>
            <a:ext cx="3549489" cy="531430"/>
          </a:xfrm>
          <a:prstGeom prst="roundRect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DAO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321255" y="1493152"/>
            <a:ext cx="3549489" cy="531430"/>
          </a:xfrm>
          <a:prstGeom prst="roundRect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 JSP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1954213" y="1341309"/>
            <a:ext cx="504825" cy="220663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955801" y="1633409"/>
            <a:ext cx="504825" cy="2206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1954213" y="1052384"/>
            <a:ext cx="504825" cy="220663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459038" y="1341309"/>
            <a:ext cx="701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User Code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2459037" y="1628646"/>
            <a:ext cx="534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</a:pP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System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2455862" y="1047621"/>
            <a:ext cx="13096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Common Components</a:t>
            </a:r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4321256" y="976184"/>
            <a:ext cx="1150937" cy="360362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Custom Tags</a:t>
            </a:r>
          </a:p>
        </p:txBody>
      </p:sp>
      <p:sp>
        <p:nvSpPr>
          <p:cNvPr id="39" name="AutoShape 21"/>
          <p:cNvSpPr>
            <a:spLocks noChangeArrowheads="1"/>
          </p:cNvSpPr>
          <p:nvPr/>
        </p:nvSpPr>
        <p:spPr bwMode="auto">
          <a:xfrm>
            <a:off x="6791244" y="966660"/>
            <a:ext cx="1079500" cy="358775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IBSheet Tags</a:t>
            </a: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1732755" y="3163334"/>
            <a:ext cx="2499434" cy="531430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Error Handling, Message,</a:t>
            </a:r>
            <a:b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DB Connection, Libraries</a:t>
            </a:r>
          </a:p>
        </p:txBody>
      </p:sp>
      <p:sp>
        <p:nvSpPr>
          <p:cNvPr id="41" name="AutoShape 20"/>
          <p:cNvSpPr>
            <a:spLocks noChangeArrowheads="1"/>
          </p:cNvSpPr>
          <p:nvPr/>
        </p:nvSpPr>
        <p:spPr bwMode="auto">
          <a:xfrm>
            <a:off x="1732755" y="2487830"/>
            <a:ext cx="2499434" cy="531430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Xss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filtering</a:t>
            </a:r>
          </a:p>
        </p:txBody>
      </p:sp>
      <p:sp>
        <p:nvSpPr>
          <p:cNvPr id="42" name="AutoShape 29"/>
          <p:cNvSpPr>
            <a:spLocks noChangeArrowheads="1"/>
          </p:cNvSpPr>
          <p:nvPr/>
        </p:nvSpPr>
        <p:spPr bwMode="auto">
          <a:xfrm>
            <a:off x="3111829" y="5733794"/>
            <a:ext cx="1021582" cy="31591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Session Factory</a:t>
            </a:r>
          </a:p>
        </p:txBody>
      </p:sp>
      <p:sp>
        <p:nvSpPr>
          <p:cNvPr id="43" name="AutoShape 30"/>
          <p:cNvSpPr>
            <a:spLocks noChangeArrowheads="1"/>
          </p:cNvSpPr>
          <p:nvPr/>
        </p:nvSpPr>
        <p:spPr bwMode="auto">
          <a:xfrm>
            <a:off x="4347724" y="5733794"/>
            <a:ext cx="504825" cy="31591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</a:p>
        </p:txBody>
      </p:sp>
      <p:sp>
        <p:nvSpPr>
          <p:cNvPr id="44" name="AutoShape 31"/>
          <p:cNvSpPr>
            <a:spLocks noChangeArrowheads="1"/>
          </p:cNvSpPr>
          <p:nvPr/>
        </p:nvSpPr>
        <p:spPr bwMode="auto">
          <a:xfrm>
            <a:off x="5068449" y="5733794"/>
            <a:ext cx="504825" cy="31591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JNDI</a:t>
            </a:r>
          </a:p>
        </p:txBody>
      </p:sp>
      <p:sp>
        <p:nvSpPr>
          <p:cNvPr id="45" name="AutoShape 35"/>
          <p:cNvSpPr>
            <a:spLocks noChangeArrowheads="1"/>
          </p:cNvSpPr>
          <p:nvPr/>
        </p:nvSpPr>
        <p:spPr bwMode="auto">
          <a:xfrm>
            <a:off x="5789174" y="5738556"/>
            <a:ext cx="504825" cy="315912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JTA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6504623" y="5603919"/>
            <a:ext cx="593725" cy="425450"/>
          </a:xfrm>
          <a:prstGeom prst="flowChartDocument">
            <a:avLst/>
          </a:prstGeom>
          <a:solidFill>
            <a:srgbClr val="DCEFF0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endParaRPr lang="ko-KR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6576061" y="5676945"/>
            <a:ext cx="631825" cy="434975"/>
          </a:xfrm>
          <a:prstGeom prst="flowChartDocument">
            <a:avLst/>
          </a:prstGeom>
          <a:solidFill>
            <a:srgbClr val="DCEFF0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endParaRPr lang="ko-KR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>
            <a:off x="6649086" y="5746795"/>
            <a:ext cx="650875" cy="454025"/>
          </a:xfrm>
          <a:prstGeom prst="flowChartDocument">
            <a:avLst/>
          </a:prstGeom>
          <a:solidFill>
            <a:srgbClr val="DCEFF0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SQL</a:t>
            </a:r>
          </a:p>
          <a:p>
            <a:pPr latinLnBrk="1">
              <a:spcBef>
                <a:spcPct val="0"/>
              </a:spcBef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Description</a:t>
            </a:r>
          </a:p>
          <a:p>
            <a:pPr latinLnBrk="1">
              <a:spcBef>
                <a:spcPct val="0"/>
              </a:spcBef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(XML)</a:t>
            </a:r>
          </a:p>
        </p:txBody>
      </p:sp>
      <p:sp>
        <p:nvSpPr>
          <p:cNvPr id="49" name="AutoShape 26"/>
          <p:cNvSpPr>
            <a:spLocks noChangeArrowheads="1"/>
          </p:cNvSpPr>
          <p:nvPr/>
        </p:nvSpPr>
        <p:spPr bwMode="auto">
          <a:xfrm>
            <a:off x="2827586" y="5476146"/>
            <a:ext cx="4581830" cy="84227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39"/>
          <p:cNvSpPr>
            <a:spLocks noChangeArrowheads="1"/>
          </p:cNvSpPr>
          <p:nvPr/>
        </p:nvSpPr>
        <p:spPr bwMode="auto">
          <a:xfrm>
            <a:off x="8367570" y="5603919"/>
            <a:ext cx="622726" cy="622726"/>
          </a:xfrm>
          <a:prstGeom prst="can">
            <a:avLst>
              <a:gd name="adj" fmla="val 25000"/>
            </a:avLst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7410" y="1248971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View Layer</a:t>
            </a:r>
            <a:endParaRPr lang="ko-KR" altLang="en-US" i="1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70259" y="2904587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 Layer</a:t>
            </a:r>
            <a:endParaRPr lang="ko-KR" altLang="en-US" i="1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61191" y="4302255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Business Layer</a:t>
            </a:r>
            <a:endParaRPr lang="ko-KR" altLang="en-US" i="1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71185" y="5746794"/>
            <a:ext cx="14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 Layer</a:t>
            </a:r>
            <a:endParaRPr lang="ko-KR" altLang="en-US" i="1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 flipH="1">
            <a:off x="1439563" y="3962400"/>
            <a:ext cx="937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>
            <a:off x="1439563" y="5115698"/>
            <a:ext cx="937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Line 24"/>
          <p:cNvSpPr>
            <a:spLocks noChangeShapeType="1"/>
          </p:cNvSpPr>
          <p:nvPr/>
        </p:nvSpPr>
        <p:spPr bwMode="auto">
          <a:xfrm flipH="1">
            <a:off x="6072790" y="2026552"/>
            <a:ext cx="9525" cy="46355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 flipH="1">
            <a:off x="6072790" y="3763577"/>
            <a:ext cx="9525" cy="46355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flipH="1">
            <a:off x="5212492" y="4867447"/>
            <a:ext cx="869822" cy="592223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1732755" y="4302255"/>
            <a:ext cx="2499434" cy="531430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 Access Libraries</a:t>
            </a:r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auto">
          <a:xfrm>
            <a:off x="3655608" y="5334082"/>
            <a:ext cx="1404603" cy="265715"/>
          </a:xfrm>
          <a:prstGeom prst="roundRect">
            <a:avLst>
              <a:gd name="adj" fmla="val 16667"/>
            </a:avLst>
          </a:prstGeom>
          <a:solidFill>
            <a:srgbClr val="6887AC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Persistent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6334" y="118533"/>
            <a:ext cx="3921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Architecture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918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4551" y="2887133"/>
            <a:ext cx="1800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764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1800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Filter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54668" y="2622226"/>
            <a:ext cx="2150887" cy="1737252"/>
            <a:chOff x="654668" y="1890706"/>
            <a:chExt cx="2150887" cy="1737252"/>
          </a:xfrm>
        </p:grpSpPr>
        <p:pic>
          <p:nvPicPr>
            <p:cNvPr id="8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6208776" y="1295770"/>
            <a:ext cx="5202936" cy="5202936"/>
          </a:xfrm>
          <a:prstGeom prst="roundRect">
            <a:avLst>
              <a:gd name="adj" fmla="val 7331"/>
            </a:avLst>
          </a:prstGeom>
          <a:solidFill>
            <a:schemeClr val="bg1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6654692" y="183552"/>
            <a:ext cx="1150478" cy="157334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310467" y="3631523"/>
            <a:ext cx="2499434" cy="53143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ko-KR" altLang="en-US" sz="1100" b="0" dirty="0" smtClean="0">
                <a:solidFill>
                  <a:srgbClr val="6600FF"/>
                </a:solidFill>
                <a:latin typeface="맑은 고딕" pitchFamily="50" charset="-127"/>
                <a:ea typeface="맑은 고딕" pitchFamily="50" charset="-127"/>
              </a:rPr>
              <a:t>공격이 포함되어 </a:t>
            </a:r>
            <a:r>
              <a:rPr lang="ko-KR" altLang="en-US" sz="1100" b="0" dirty="0" smtClean="0">
                <a:solidFill>
                  <a:srgbClr val="6600FF"/>
                </a:solidFill>
              </a:rPr>
              <a:t>있을 수</a:t>
            </a:r>
            <a:r>
              <a:rPr lang="ko-KR" altLang="en-US" sz="1100" b="0" dirty="0" smtClean="0">
                <a:solidFill>
                  <a:srgbClr val="6600FF"/>
                </a:solidFill>
                <a:latin typeface="맑은 고딕" pitchFamily="50" charset="-127"/>
                <a:ea typeface="맑은 고딕" pitchFamily="50" charset="-127"/>
              </a:rPr>
              <a:t> 있는 요청</a:t>
            </a:r>
            <a:endParaRPr lang="en-US" altLang="ko-KR" sz="1100" b="0" dirty="0">
              <a:solidFill>
                <a:srgbClr val="66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10467" y="3412067"/>
            <a:ext cx="479354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76817" y="2055631"/>
            <a:ext cx="706228" cy="38679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br>
              <a:rPr lang="en-US" altLang="ko-KR" dirty="0" smtClean="0"/>
            </a:br>
            <a:r>
              <a:rPr lang="en-US" altLang="ko-KR" dirty="0" smtClean="0"/>
              <a:t>I</a:t>
            </a:r>
          </a:p>
          <a:p>
            <a:pPr algn="ctr"/>
            <a:r>
              <a:rPr lang="en-US" altLang="ko-KR" dirty="0" smtClean="0"/>
              <a:t>L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316563" y="3521795"/>
            <a:ext cx="3560254" cy="0"/>
          </a:xfrm>
          <a:prstGeom prst="straightConnector1">
            <a:avLst/>
          </a:prstGeom>
          <a:ln w="762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9744" y="1983591"/>
            <a:ext cx="820374" cy="1025470"/>
          </a:xfrm>
          <a:prstGeom prst="rect">
            <a:avLst/>
          </a:prstGeom>
        </p:spPr>
      </p:pic>
      <p:pic>
        <p:nvPicPr>
          <p:cNvPr id="19" name="Picture 250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989775" y="3163719"/>
            <a:ext cx="1223830" cy="82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981920" y="4237935"/>
            <a:ext cx="3239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3CCCC"/>
                </a:solidFill>
              </a:rPr>
              <a:t>hunelActionServlet</a:t>
            </a:r>
            <a:endParaRPr lang="ko-KR" altLang="en-US" sz="2800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505" y="0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XSS Filter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4943" y="1634290"/>
            <a:ext cx="5202936" cy="4856121"/>
          </a:xfrm>
          <a:prstGeom prst="roundRect">
            <a:avLst>
              <a:gd name="adj" fmla="val 7331"/>
            </a:avLst>
          </a:prstGeom>
          <a:solidFill>
            <a:schemeClr val="bg1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1370858" y="904772"/>
            <a:ext cx="1244325" cy="119064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9563" y="2897608"/>
            <a:ext cx="211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XSSFilter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34" name="사다리꼴 33"/>
          <p:cNvSpPr/>
          <p:nvPr/>
        </p:nvSpPr>
        <p:spPr>
          <a:xfrm rot="16200000">
            <a:off x="5428501" y="3177895"/>
            <a:ext cx="2130043" cy="2659454"/>
          </a:xfrm>
          <a:prstGeom prst="trapezoid">
            <a:avLst>
              <a:gd name="adj" fmla="val 339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78624" y="751119"/>
            <a:ext cx="4480560" cy="5585639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03463" y="390897"/>
            <a:ext cx="3230880" cy="783302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84280" y="446275"/>
            <a:ext cx="286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XSSFilterList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11255" y="134808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금지 문장 목록</a:t>
            </a:r>
            <a:endParaRPr lang="ko-KR" altLang="en-US" sz="2400" dirty="0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11255" y="3802823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금지 문자 목록</a:t>
            </a:r>
            <a:endParaRPr lang="ko-KR" altLang="en-US" sz="2400" dirty="0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10525" y="1951786"/>
            <a:ext cx="3190875" cy="1490815"/>
            <a:chOff x="8010525" y="2217847"/>
            <a:chExt cx="3190875" cy="149081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010525" y="2217847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010525" y="2567107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010525" y="2916367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010525" y="3265627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010525" y="3614886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10525" y="4397838"/>
            <a:ext cx="3190875" cy="1490815"/>
            <a:chOff x="8010525" y="4264488"/>
            <a:chExt cx="3190875" cy="149081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8010525" y="4264488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010525" y="4613748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010525" y="4963008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010525" y="5312268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010525" y="5661527"/>
              <a:ext cx="3190875" cy="937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9609" y="4015383"/>
            <a:ext cx="3525665" cy="952462"/>
            <a:chOff x="4115973" y="2870200"/>
            <a:chExt cx="2750494" cy="952462"/>
          </a:xfrm>
        </p:grpSpPr>
        <p:cxnSp>
          <p:nvCxnSpPr>
            <p:cNvPr id="36" name="직선 화살표 연결선 35"/>
            <p:cNvCxnSpPr/>
            <p:nvPr/>
          </p:nvCxnSpPr>
          <p:spPr>
            <a:xfrm flipH="1" flipV="1">
              <a:off x="4115973" y="3801304"/>
              <a:ext cx="2688197" cy="21358"/>
            </a:xfrm>
            <a:prstGeom prst="straightConnector1">
              <a:avLst/>
            </a:prstGeom>
            <a:ln w="571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115973" y="2870200"/>
              <a:ext cx="2688197" cy="0"/>
            </a:xfrm>
            <a:prstGeom prst="line">
              <a:avLst/>
            </a:prstGeom>
            <a:ln w="571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오른쪽 대괄호 37"/>
            <p:cNvSpPr/>
            <p:nvPr/>
          </p:nvSpPr>
          <p:spPr>
            <a:xfrm>
              <a:off x="6705600" y="2870200"/>
              <a:ext cx="160867" cy="952462"/>
            </a:xfrm>
            <a:prstGeom prst="rightBracket">
              <a:avLst/>
            </a:prstGeom>
            <a:ln w="571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34139" y="2347041"/>
            <a:ext cx="706228" cy="38679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br>
              <a:rPr lang="en-US" altLang="ko-KR" dirty="0" smtClean="0"/>
            </a:br>
            <a:r>
              <a:rPr lang="en-US" altLang="ko-KR" dirty="0" smtClean="0"/>
              <a:t>I</a:t>
            </a:r>
          </a:p>
          <a:p>
            <a:pPr algn="ctr"/>
            <a:r>
              <a:rPr lang="en-US" altLang="ko-KR" dirty="0" smtClean="0"/>
              <a:t>L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066" y="2275001"/>
            <a:ext cx="820374" cy="102547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3218700" y="4094453"/>
            <a:ext cx="1775957" cy="813811"/>
            <a:chOff x="3218700" y="4094453"/>
            <a:chExt cx="1775957" cy="81381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218700" y="4094453"/>
              <a:ext cx="1775957" cy="813811"/>
            </a:xfrm>
            <a:prstGeom prst="roundRect">
              <a:avLst>
                <a:gd name="adj" fmla="val 360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526411" y="4397838"/>
              <a:ext cx="1178939" cy="468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26411" y="4507434"/>
              <a:ext cx="1178939" cy="468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526411" y="4614008"/>
              <a:ext cx="1178939" cy="468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5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3958" y="2887133"/>
            <a:ext cx="2331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Servlet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736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5952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hunelActionServlet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4668" y="2622226"/>
            <a:ext cx="2150887" cy="1737252"/>
            <a:chOff x="654668" y="1890706"/>
            <a:chExt cx="2150887" cy="1737252"/>
          </a:xfrm>
        </p:grpSpPr>
        <p:pic>
          <p:nvPicPr>
            <p:cNvPr id="6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4215384" y="1295770"/>
            <a:ext cx="7196328" cy="5202936"/>
          </a:xfrm>
          <a:prstGeom prst="roundRect">
            <a:avLst>
              <a:gd name="adj" fmla="val 7331"/>
            </a:avLst>
          </a:prstGeom>
          <a:solidFill>
            <a:schemeClr val="bg1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9973964" y="219119"/>
            <a:ext cx="1150478" cy="157334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12" name="Picture 250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989775" y="1955739"/>
            <a:ext cx="1223830" cy="82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>
            <a:off x="2929467" y="3422226"/>
            <a:ext cx="4477173" cy="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552032" y="1983591"/>
            <a:ext cx="820374" cy="3939952"/>
            <a:chOff x="4552032" y="1983591"/>
            <a:chExt cx="820374" cy="3939952"/>
          </a:xfrm>
        </p:grpSpPr>
        <p:sp>
          <p:nvSpPr>
            <p:cNvPr id="10" name="직사각형 9"/>
            <p:cNvSpPr/>
            <p:nvPr/>
          </p:nvSpPr>
          <p:spPr>
            <a:xfrm>
              <a:off x="4609105" y="2055631"/>
              <a:ext cx="706228" cy="386791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</a:t>
              </a:r>
              <a:br>
                <a:rPr lang="en-US" altLang="ko-KR" dirty="0" smtClean="0"/>
              </a:br>
              <a:r>
                <a:rPr lang="en-US" altLang="ko-KR" dirty="0" smtClean="0"/>
                <a:t>I</a:t>
              </a:r>
            </a:p>
            <a:p>
              <a:pPr algn="ctr"/>
              <a:r>
                <a:rPr lang="en-US" altLang="ko-KR" dirty="0" smtClean="0"/>
                <a:t>L</a:t>
              </a:r>
            </a:p>
            <a:p>
              <a:pPr algn="ctr"/>
              <a:r>
                <a:rPr lang="en-US" altLang="ko-KR" dirty="0" smtClean="0"/>
                <a:t>T</a:t>
              </a:r>
            </a:p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52032" y="1983591"/>
              <a:ext cx="820374" cy="1025470"/>
            </a:xfrm>
            <a:prstGeom prst="rect">
              <a:avLst/>
            </a:prstGeom>
          </p:spPr>
        </p:pic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928382" y="3556596"/>
            <a:ext cx="1258465" cy="681339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dirty="0">
                <a:solidFill>
                  <a:srgbClr val="FF7C80"/>
                </a:solidFill>
              </a:rPr>
              <a:t>S_DSCLASS</a:t>
            </a:r>
          </a:p>
          <a:p>
            <a:pPr algn="l"/>
            <a:r>
              <a:rPr lang="en-US" altLang="ko-KR" sz="1200" dirty="0">
                <a:solidFill>
                  <a:srgbClr val="FF7C80"/>
                </a:solidFill>
              </a:rPr>
              <a:t>S_DSMETHOD</a:t>
            </a:r>
            <a:endParaRPr lang="ko-KR" altLang="en-US" sz="1200" dirty="0">
              <a:solidFill>
                <a:srgbClr val="FF7C80"/>
              </a:solidFill>
            </a:endParaRPr>
          </a:p>
          <a:p>
            <a:pPr algn="l"/>
            <a:r>
              <a:rPr lang="en-US" altLang="ko-KR" sz="1200" dirty="0">
                <a:solidFill>
                  <a:srgbClr val="FF7C80"/>
                </a:solidFill>
              </a:rPr>
              <a:t>S_FORWARD</a:t>
            </a:r>
            <a:endParaRPr lang="ko-KR" altLang="en-US" sz="1200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5553" y="2747451"/>
            <a:ext cx="3239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3CCCC"/>
                </a:solidFill>
              </a:rPr>
              <a:t>hunelActionServlet</a:t>
            </a:r>
            <a:endParaRPr lang="ko-KR" altLang="en-US" sz="2800" dirty="0">
              <a:solidFill>
                <a:srgbClr val="33CCCC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780810" y="5135517"/>
            <a:ext cx="3497814" cy="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28957" y="4873907"/>
            <a:ext cx="234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7C80"/>
                </a:solidFill>
              </a:rPr>
              <a:t>S_FORWARD</a:t>
            </a:r>
            <a:endParaRPr lang="ko-KR" altLang="en-US" sz="2800" b="1" dirty="0">
              <a:solidFill>
                <a:srgbClr val="FF7C80"/>
              </a:solidFill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281370" y="1099406"/>
            <a:ext cx="3737153" cy="129697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spcBef>
                <a:spcPct val="0"/>
              </a:spcBef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Data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조회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또는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수정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요청시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latinLnBrk="1">
              <a:spcBef>
                <a:spcPct val="0"/>
              </a:spcBef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호출되는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Servlet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</a:br>
            <a:r>
              <a:rPr lang="en-US" altLang="ko-KR" b="1" dirty="0" smtClean="0">
                <a:solidFill>
                  <a:srgbClr val="C0000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commonAction.do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744968" y="3342320"/>
            <a:ext cx="3493008" cy="2336104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78949" y="3342320"/>
            <a:ext cx="20361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세션체크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보안처리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라이선스체크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DataBase</a:t>
            </a:r>
            <a:r>
              <a:rPr lang="en-US" altLang="ko-KR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연결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Class.method</a:t>
            </a:r>
            <a:r>
              <a:rPr lang="en-US" altLang="ko-KR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실행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데이터 반환</a:t>
            </a:r>
            <a:endParaRPr lang="en-US" altLang="ko-KR" sz="1600" dirty="0" smtClean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연결객체 </a:t>
            </a:r>
            <a:r>
              <a:rPr lang="en-US" altLang="ko-KR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Close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오류 메시지 반환</a:t>
            </a:r>
            <a:endParaRPr lang="ko-KR" altLang="en-US" sz="16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1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771657" y="2812623"/>
            <a:ext cx="17475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rgbClr val="33CCCC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hunel</a:t>
            </a:r>
            <a:endParaRPr lang="en-US" altLang="ko-KR" sz="4400" b="1" dirty="0" smtClean="0">
              <a:solidFill>
                <a:srgbClr val="33CCCC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sz="4400" b="1" dirty="0" err="1" smtClean="0">
                <a:solidFill>
                  <a:srgbClr val="33CCCC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JaDE</a:t>
            </a:r>
            <a:endParaRPr lang="en-US" altLang="ko-KR" sz="4400" b="1" dirty="0">
              <a:solidFill>
                <a:srgbClr val="33CCCC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04861" y="1076326"/>
            <a:ext cx="0" cy="5038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모서리가 둥근 직사각형 1"/>
          <p:cNvSpPr/>
          <p:nvPr/>
        </p:nvSpPr>
        <p:spPr bwMode="auto">
          <a:xfrm>
            <a:off x="3538601" y="1073451"/>
            <a:ext cx="7246110" cy="738974"/>
          </a:xfrm>
          <a:prstGeom prst="roundRect">
            <a:avLst/>
          </a:prstGeom>
          <a:solidFill>
            <a:srgbClr val="6887A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 XSSFilter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538601" y="1863686"/>
            <a:ext cx="7246110" cy="738974"/>
          </a:xfrm>
          <a:prstGeom prst="roundRect">
            <a:avLst/>
          </a:prstGeom>
          <a:solidFill>
            <a:srgbClr val="6887A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 AuthMap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38601" y="3444156"/>
            <a:ext cx="7246111" cy="738974"/>
            <a:chOff x="2395600" y="2623429"/>
            <a:chExt cx="7246111" cy="738974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2395600" y="2623429"/>
              <a:ext cx="2407893" cy="7389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 EncVal</a:t>
              </a:r>
              <a:endParaRPr lang="ko-KR" alt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953001" y="2623429"/>
              <a:ext cx="4688710" cy="738974"/>
            </a:xfrm>
            <a:prstGeom prst="roundRect">
              <a:avLst/>
            </a:prstGeom>
            <a:solidFill>
              <a:srgbClr val="1DB7E7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 MenuActionServlet</a:t>
              </a:r>
              <a:endParaRPr lang="ko-KR" altLang="en-US" sz="28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38601" y="4234391"/>
            <a:ext cx="7246111" cy="738974"/>
            <a:chOff x="2395600" y="3560979"/>
            <a:chExt cx="7246111" cy="73897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2395600" y="3560979"/>
              <a:ext cx="2407893" cy="7389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 ViewState</a:t>
              </a:r>
              <a:endParaRPr lang="ko-KR" alt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953001" y="3560979"/>
              <a:ext cx="4688710" cy="738974"/>
            </a:xfrm>
            <a:prstGeom prst="roundRect">
              <a:avLst/>
            </a:prstGeom>
            <a:solidFill>
              <a:srgbClr val="6887A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 sz="2800">
                  <a:solidFill>
                    <a:schemeClr val="bg1"/>
                  </a:solidFill>
                </a:rPr>
                <a:t> SSL</a:t>
              </a:r>
              <a:endParaRPr lang="ko-KR" altLang="en-US" sz="2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 bwMode="auto">
          <a:xfrm>
            <a:off x="6096001" y="5024626"/>
            <a:ext cx="4688710" cy="738974"/>
          </a:xfrm>
          <a:prstGeom prst="roundRect">
            <a:avLst/>
          </a:prstGeom>
          <a:solidFill>
            <a:srgbClr val="1DB7E7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 CSRF Token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096001" y="5814859"/>
            <a:ext cx="4688710" cy="738974"/>
          </a:xfrm>
          <a:prstGeom prst="roundRect">
            <a:avLst/>
          </a:prstGeom>
          <a:solidFill>
            <a:srgbClr val="1DB7E7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 OTP Encrypt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7252" y="371633"/>
            <a:ext cx="1210588" cy="71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>
                    <a:lumMod val="65000"/>
                  </a:schemeClr>
                </a:solidFill>
              </a:rPr>
              <a:t>이전</a:t>
            </a:r>
            <a:endParaRPr lang="ko-KR" altLang="en-US" sz="40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9532" y="371633"/>
            <a:ext cx="2749471" cy="71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rgbClr val="33CCCC"/>
                </a:solidFill>
              </a:rPr>
              <a:t>보안강화후</a:t>
            </a:r>
            <a:endParaRPr lang="ko-KR" altLang="en-US" sz="4000" dirty="0">
              <a:solidFill>
                <a:srgbClr val="33CCCC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96001" y="448460"/>
            <a:ext cx="558664" cy="495300"/>
            <a:chOff x="4430250" y="2173533"/>
            <a:chExt cx="732390" cy="649322"/>
          </a:xfrm>
        </p:grpSpPr>
        <p:sp>
          <p:nvSpPr>
            <p:cNvPr id="25" name="L 도형 24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26" name="오각형 25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  <p:sp>
        <p:nvSpPr>
          <p:cNvPr id="27" name="모서리가 둥근 직사각형 26"/>
          <p:cNvSpPr/>
          <p:nvPr/>
        </p:nvSpPr>
        <p:spPr bwMode="auto">
          <a:xfrm>
            <a:off x="3538601" y="2653921"/>
            <a:ext cx="7246110" cy="738974"/>
          </a:xfrm>
          <a:prstGeom prst="roundRect">
            <a:avLst/>
          </a:prstGeom>
          <a:solidFill>
            <a:srgbClr val="6887A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 AuthTag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802594" y="3666399"/>
            <a:ext cx="332163" cy="294489"/>
            <a:chOff x="4430250" y="2173533"/>
            <a:chExt cx="732390" cy="649322"/>
          </a:xfrm>
          <a:solidFill>
            <a:srgbClr val="FF7C80"/>
          </a:solidFill>
        </p:grpSpPr>
        <p:sp>
          <p:nvSpPr>
            <p:cNvPr id="29" name="L 도형 28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30" name="오각형 29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02594" y="4456634"/>
            <a:ext cx="332163" cy="294489"/>
            <a:chOff x="4430250" y="2173533"/>
            <a:chExt cx="732390" cy="649322"/>
          </a:xfrm>
          <a:solidFill>
            <a:srgbClr val="FF7C80"/>
          </a:solidFill>
        </p:grpSpPr>
        <p:sp>
          <p:nvSpPr>
            <p:cNvPr id="34" name="L 도형 33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35" name="오각형 34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  <p:sp>
        <p:nvSpPr>
          <p:cNvPr id="9" name="십자형 8"/>
          <p:cNvSpPr/>
          <p:nvPr/>
        </p:nvSpPr>
        <p:spPr bwMode="auto">
          <a:xfrm rot="2700000">
            <a:off x="3646432" y="3563663"/>
            <a:ext cx="520643" cy="520643"/>
          </a:xfrm>
          <a:prstGeom prst="plus">
            <a:avLst>
              <a:gd name="adj" fmla="val 40625"/>
            </a:avLst>
          </a:prstGeom>
          <a:solidFill>
            <a:schemeClr val="bg1">
              <a:lumMod val="5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6" name="십자형 35"/>
          <p:cNvSpPr/>
          <p:nvPr/>
        </p:nvSpPr>
        <p:spPr bwMode="auto">
          <a:xfrm rot="2700000">
            <a:off x="3646432" y="4367002"/>
            <a:ext cx="520643" cy="520643"/>
          </a:xfrm>
          <a:prstGeom prst="plus">
            <a:avLst>
              <a:gd name="adj" fmla="val 40625"/>
            </a:avLst>
          </a:prstGeom>
          <a:solidFill>
            <a:schemeClr val="bg1">
              <a:lumMod val="5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7" name="TextBox 36"/>
          <p:cNvSpPr txBox="1"/>
          <p:nvPr/>
        </p:nvSpPr>
        <p:spPr>
          <a:xfrm>
            <a:off x="172505" y="0"/>
            <a:ext cx="2396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보안장치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7643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5860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MenuActionServlet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4668" y="2622226"/>
            <a:ext cx="2150887" cy="1737252"/>
            <a:chOff x="654668" y="1890706"/>
            <a:chExt cx="2150887" cy="1737252"/>
          </a:xfrm>
        </p:grpSpPr>
        <p:pic>
          <p:nvPicPr>
            <p:cNvPr id="6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3310467" y="3412067"/>
            <a:ext cx="2147358" cy="0"/>
          </a:xfrm>
          <a:prstGeom prst="straightConnector1">
            <a:avLst/>
          </a:prstGeom>
          <a:ln w="76200">
            <a:solidFill>
              <a:srgbClr val="C0C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208776" y="1295770"/>
            <a:ext cx="5202936" cy="5202936"/>
          </a:xfrm>
          <a:prstGeom prst="roundRect">
            <a:avLst>
              <a:gd name="adj" fmla="val 7331"/>
            </a:avLst>
          </a:prstGeom>
          <a:solidFill>
            <a:schemeClr val="bg1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/>
          <p:cNvSpPr/>
          <p:nvPr/>
        </p:nvSpPr>
        <p:spPr>
          <a:xfrm>
            <a:off x="6654692" y="183552"/>
            <a:ext cx="1150478" cy="157334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flipH="1">
            <a:off x="6632420" y="2877183"/>
            <a:ext cx="338784" cy="185547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</a:t>
            </a:r>
            <a:br>
              <a:rPr lang="en-US" altLang="ko-KR" sz="1100" dirty="0" smtClean="0"/>
            </a:br>
            <a:r>
              <a:rPr lang="en-US" altLang="ko-KR" sz="1100" dirty="0" smtClean="0"/>
              <a:t>I</a:t>
            </a:r>
          </a:p>
          <a:p>
            <a:pPr algn="ctr"/>
            <a:r>
              <a:rPr lang="en-US" altLang="ko-KR" sz="1100" dirty="0" smtClean="0"/>
              <a:t>L</a:t>
            </a:r>
          </a:p>
          <a:p>
            <a:pPr algn="ctr"/>
            <a:r>
              <a:rPr lang="en-US" altLang="ko-KR" sz="1100" dirty="0" smtClean="0"/>
              <a:t>T</a:t>
            </a:r>
          </a:p>
          <a:p>
            <a:pPr algn="ctr"/>
            <a:r>
              <a:rPr lang="en-US" altLang="ko-KR" sz="1100" dirty="0" smtClean="0"/>
              <a:t>E</a:t>
            </a:r>
          </a:p>
          <a:p>
            <a:pPr algn="ctr"/>
            <a:r>
              <a:rPr lang="en-US" altLang="ko-KR" sz="1100" dirty="0"/>
              <a:t>R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1764" y="2622226"/>
            <a:ext cx="400096" cy="500121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2602234" y="1799908"/>
            <a:ext cx="2626991" cy="761574"/>
          </a:xfrm>
          <a:prstGeom prst="wedgeRoundRectCallout">
            <a:avLst>
              <a:gd name="adj1" fmla="val -68164"/>
              <a:gd name="adj2" fmla="val 43722"/>
              <a:gd name="adj3" fmla="val 16667"/>
            </a:avLst>
          </a:prstGeom>
          <a:solidFill>
            <a:schemeClr val="bg1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5555" y="1857529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메뉴를 열고 싶어요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~</a:t>
            </a:r>
          </a:p>
          <a:p>
            <a:r>
              <a:rPr lang="ko-KR" altLang="en-US" smtClean="0">
                <a:solidFill>
                  <a:schemeClr val="accent3">
                    <a:lumMod val="75000"/>
                  </a:schemeClr>
                </a:solidFill>
              </a:rPr>
              <a:t>팝업을 열고 싶어요</a:t>
            </a:r>
            <a:r>
              <a:rPr lang="en-US" altLang="ko-KR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7" name="Picture 144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752811" y="2841914"/>
            <a:ext cx="765798" cy="5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22155" y="3434650"/>
            <a:ext cx="3258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33CCCC"/>
                </a:solidFill>
              </a:rPr>
              <a:t>menuActionServlet</a:t>
            </a:r>
            <a:endParaRPr lang="ko-KR" altLang="en-US" sz="2800">
              <a:solidFill>
                <a:srgbClr val="33CC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35710" y="419183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메뉴를 열 수 </a:t>
            </a:r>
            <a:r>
              <a:rPr lang="ko-KR" altLang="en-US" smtClean="0">
                <a:solidFill>
                  <a:schemeClr val="bg2">
                    <a:lumMod val="75000"/>
                  </a:schemeClr>
                </a:solidFill>
              </a:rPr>
              <a:t>있는 </a:t>
            </a:r>
            <a:endParaRPr lang="en-US" altLang="ko-KR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bg2">
                    <a:lumMod val="75000"/>
                  </a:schemeClr>
                </a:solidFill>
              </a:rPr>
              <a:t>권한이 있는지 확인</a:t>
            </a:r>
            <a:endParaRPr lang="en-US" altLang="ko-KR" smtClean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218285" y="5390404"/>
            <a:ext cx="1178814" cy="9366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2700000">
            <a:off x="5367660" y="5038019"/>
            <a:ext cx="668423" cy="668423"/>
          </a:xfrm>
          <a:prstGeom prst="rect">
            <a:avLst/>
          </a:prstGeom>
          <a:noFill/>
          <a:ln w="381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983922" y="4899584"/>
            <a:ext cx="1145672" cy="472646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983922" y="5408757"/>
            <a:ext cx="1150239" cy="645937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64769" y="4498108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3931" y="3029802"/>
              <a:ext cx="150554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요청한 페이지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769" y="5735514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0" name="모서리가 둥근 직사각형 29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7272" y="3029802"/>
              <a:ext cx="108952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error.jsp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25028" y="4900265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6666FF"/>
                </a:solidFill>
              </a:rPr>
              <a:t>권한있음</a:t>
            </a:r>
            <a:endParaRPr lang="ko-KR" altLang="en-US" sz="1000" dirty="0">
              <a:solidFill>
                <a:srgbClr val="6666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25028" y="5711528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6666FF"/>
                </a:solidFill>
              </a:rPr>
              <a:t>권한없음</a:t>
            </a:r>
            <a:endParaRPr lang="ko-KR" altLang="en-US" sz="1000" dirty="0">
              <a:solidFill>
                <a:srgbClr val="66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/>
          <p:cNvSpPr txBox="1"/>
          <p:nvPr/>
        </p:nvSpPr>
        <p:spPr>
          <a:xfrm>
            <a:off x="1245031" y="2597018"/>
            <a:ext cx="3139000" cy="79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ko-KR" sz="4400" dirty="0" err="1" smtClean="0">
                <a:solidFill>
                  <a:srgbClr val="33CCCC"/>
                </a:solidFill>
                <a:latin typeface="Candara" pitchFamily="34" charset="0"/>
              </a:rPr>
              <a:t>menuAction</a:t>
            </a:r>
            <a:endParaRPr lang="en-US" altLang="ko-KR" sz="4400" dirty="0" smtClean="0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254247" y="891849"/>
            <a:ext cx="0" cy="5038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1"/>
          <p:cNvSpPr txBox="1"/>
          <p:nvPr/>
        </p:nvSpPr>
        <p:spPr>
          <a:xfrm>
            <a:off x="7089504" y="2128904"/>
            <a:ext cx="3044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/menuAction.do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로 호출</a:t>
            </a:r>
            <a:endParaRPr lang="ko-KR" altLang="en-US" sz="2000" dirty="0" err="1" smtClean="0">
              <a:solidFill>
                <a:srgbClr val="8495EC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7089504" y="3985669"/>
            <a:ext cx="4227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/interviewMenuAction.do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로 호출</a:t>
            </a:r>
            <a:endParaRPr lang="ko-KR" altLang="en-US" sz="2000" dirty="0" err="1" smtClean="0">
              <a:solidFill>
                <a:srgbClr val="8495EC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7089504" y="5773870"/>
            <a:ext cx="3275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/reMenuAction.do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로 호출</a:t>
            </a:r>
            <a:endParaRPr lang="ko-KR" altLang="en-US" sz="2000" dirty="0" err="1" smtClean="0">
              <a:solidFill>
                <a:srgbClr val="8495EC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60963" y="1205694"/>
            <a:ext cx="3341905" cy="470957"/>
            <a:chOff x="3472294" y="1905571"/>
            <a:chExt cx="3341905" cy="1173302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3472294" y="1905571"/>
              <a:ext cx="3341905" cy="1173302"/>
            </a:xfrm>
            <a:prstGeom prst="roundRect">
              <a:avLst>
                <a:gd name="adj" fmla="val 8840"/>
              </a:avLst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4383" y="1944677"/>
              <a:ext cx="1847789" cy="107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altLang="ko-KR" sz="2000" smtClean="0">
                  <a:solidFill>
                    <a:schemeClr val="bg1"/>
                  </a:solidFill>
                  <a:latin typeface="Noto Sans Korean Light" pitchFamily="34" charset="-127"/>
                  <a:ea typeface="Noto Sans Korean Light" pitchFamily="34" charset="-127"/>
                </a:rPr>
                <a:t>hunel , JaDE</a:t>
              </a:r>
              <a:endParaRPr lang="ko-KR" altLang="en-US" sz="2000" dirty="0" err="1" smtClean="0">
                <a:solidFill>
                  <a:schemeClr val="bg1"/>
                </a:solidFill>
                <a:latin typeface="Noto Sans Korean Light" pitchFamily="34" charset="-127"/>
                <a:ea typeface="Noto Sans Korean Light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660963" y="2996589"/>
            <a:ext cx="3341905" cy="2288183"/>
            <a:chOff x="3472294" y="1905571"/>
            <a:chExt cx="3341905" cy="5700583"/>
          </a:xfrm>
        </p:grpSpPr>
        <p:sp>
          <p:nvSpPr>
            <p:cNvPr id="11" name="모서리가 둥근 직사각형 10"/>
            <p:cNvSpPr/>
            <p:nvPr/>
          </p:nvSpPr>
          <p:spPr bwMode="auto">
            <a:xfrm>
              <a:off x="3472294" y="1905571"/>
              <a:ext cx="3341905" cy="1173302"/>
            </a:xfrm>
            <a:prstGeom prst="roundRect">
              <a:avLst>
                <a:gd name="adj" fmla="val 8840"/>
              </a:avLst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 smtClean="0"/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4324383" y="1944677"/>
              <a:ext cx="1847789" cy="107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ko-KR" altLang="en-US" sz="2000" dirty="0" smtClean="0">
                  <a:solidFill>
                    <a:schemeClr val="bg1"/>
                  </a:solidFill>
                  <a:latin typeface="아리따-돋움(OTF)-Light" pitchFamily="18" charset="-127"/>
                  <a:ea typeface="아리따-돋움(OTF)-Light" pitchFamily="18" charset="-127"/>
                </a:rPr>
                <a:t>채용 면접관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3472294" y="6432852"/>
              <a:ext cx="3341905" cy="1173302"/>
            </a:xfrm>
            <a:prstGeom prst="roundRect">
              <a:avLst>
                <a:gd name="adj" fmla="val 8840"/>
              </a:avLst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 smtClean="0"/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4324383" y="6471958"/>
              <a:ext cx="1847789" cy="100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ko-KR" altLang="en-US" sz="2000" smtClean="0">
                  <a:solidFill>
                    <a:schemeClr val="bg1"/>
                  </a:solidFill>
                  <a:latin typeface="아리따-돋움(OTF)-Light" pitchFamily="18" charset="-127"/>
                  <a:ea typeface="아리따-돋움(OTF)-Light" pitchFamily="18" charset="-127"/>
                </a:rPr>
                <a:t>채용 </a:t>
              </a:r>
              <a:r>
                <a:rPr lang="en-US" altLang="ko-KR" sz="2000" smtClean="0">
                  <a:solidFill>
                    <a:schemeClr val="bg1"/>
                  </a:solidFill>
                  <a:latin typeface="아리따-돋움(OTF)-Light" pitchFamily="18" charset="-127"/>
                  <a:ea typeface="아리따-돋움(OTF)-Light" pitchFamily="18" charset="-127"/>
                </a:rPr>
                <a:t>Portal</a:t>
              </a:r>
              <a:endParaRPr lang="ko-KR" altLang="en-US" sz="2000" dirty="0" err="1" smtClean="0">
                <a:solidFill>
                  <a:schemeClr val="bg1"/>
                </a:solidFill>
                <a:latin typeface="아리따-돋움(OTF)-Light" pitchFamily="18" charset="-127"/>
                <a:ea typeface="아리따-돋움(OTF)-Light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65738" y="572446"/>
            <a:ext cx="43636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eaLnBrk="1" hangingPunct="1">
              <a:lnSpc>
                <a:spcPct val="500000"/>
              </a:lnSpc>
              <a:spcBef>
                <a:spcPts val="0"/>
              </a:spcBef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MenuActionServlet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342900" indent="-342900" algn="l" eaLnBrk="1" hangingPunct="1">
              <a:lnSpc>
                <a:spcPct val="500000"/>
              </a:lnSpc>
              <a:spcBef>
                <a:spcPts val="0"/>
              </a:spcBef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InterViewMenuActionServlet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342900" indent="-342900" algn="l" eaLnBrk="1" hangingPunct="1">
              <a:lnSpc>
                <a:spcPct val="500000"/>
              </a:lnSpc>
              <a:spcBef>
                <a:spcPts val="0"/>
              </a:spcBef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ReMenuActionServlet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3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3753564" y="1877784"/>
            <a:ext cx="2124075" cy="3761015"/>
          </a:xfrm>
          <a:prstGeom prst="roundRect">
            <a:avLst>
              <a:gd name="adj" fmla="val 5410"/>
            </a:avLst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 smtClean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046984" y="4638674"/>
            <a:ext cx="1704975" cy="657225"/>
          </a:xfrm>
          <a:prstGeom prst="roundRect">
            <a:avLst>
              <a:gd name="adj" fmla="val 26812"/>
            </a:avLst>
          </a:prstGeom>
          <a:solidFill>
            <a:srgbClr val="1DB7E7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113909" y="2078264"/>
            <a:ext cx="1543050" cy="2560409"/>
          </a:xfrm>
          <a:prstGeom prst="roundRect">
            <a:avLst>
              <a:gd name="adj" fmla="val 8642"/>
            </a:avLst>
          </a:prstGeom>
          <a:solidFill>
            <a:schemeClr val="bg1"/>
          </a:solidFill>
          <a:ln w="6350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 smtClean="0"/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1782763" y="228820"/>
            <a:ext cx="8896350" cy="2791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0" i="1" smtClean="0"/>
              <a:t>화</a:t>
            </a:r>
            <a:r>
              <a:rPr lang="ko-KR" altLang="en-US" b="0" i="1"/>
              <a:t>상</a:t>
            </a:r>
            <a:r>
              <a:rPr lang="ko-KR" altLang="en-US" b="0" i="1" smtClean="0"/>
              <a:t>조직도 </a:t>
            </a:r>
            <a:r>
              <a:rPr lang="en-US" altLang="ko-KR" b="0" i="1" smtClean="0"/>
              <a:t>Designer</a:t>
            </a:r>
            <a:endParaRPr lang="ko-KR" altLang="en-US" b="0" i="1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1257300" y="0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3997593" y="364644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2800" smtClean="0">
                <a:solidFill>
                  <a:srgbClr val="33CCCC"/>
                </a:solidFill>
                <a:latin typeface="Candara" pitchFamily="34" charset="0"/>
              </a:rPr>
              <a:t>menuAction Servlet </a:t>
            </a:r>
            <a:r>
              <a:rPr lang="ko-KR" altLang="en-US" sz="2800" smtClean="0">
                <a:solidFill>
                  <a:srgbClr val="33CCCC"/>
                </a:solidFill>
                <a:latin typeface="Candara" pitchFamily="34" charset="0"/>
              </a:rPr>
              <a:t>역할</a:t>
            </a:r>
            <a:endParaRPr lang="ko-KR" altLang="en-US" sz="2800" dirty="0" err="1" smtClean="0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H="1">
            <a:off x="20716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그룹 10"/>
          <p:cNvGrpSpPr/>
          <p:nvPr/>
        </p:nvGrpSpPr>
        <p:grpSpPr>
          <a:xfrm>
            <a:off x="1603743" y="3016081"/>
            <a:ext cx="1102097" cy="1159406"/>
            <a:chOff x="609600" y="2064926"/>
            <a:chExt cx="1752600" cy="1752600"/>
          </a:xfrm>
        </p:grpSpPr>
        <p:sp>
          <p:nvSpPr>
            <p:cNvPr id="12" name="타원 11"/>
            <p:cNvSpPr/>
            <p:nvPr/>
          </p:nvSpPr>
          <p:spPr bwMode="auto">
            <a:xfrm>
              <a:off x="609600" y="2064926"/>
              <a:ext cx="1752600" cy="1752600"/>
            </a:xfrm>
            <a:prstGeom prst="ellipse">
              <a:avLst/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sz="2800" dirty="0" err="1" smtClean="0">
                <a:solidFill>
                  <a:schemeClr val="bg1"/>
                </a:solidFill>
                <a:latin typeface="아리따-돋움(OTF)-Light" pitchFamily="18" charset="-127"/>
                <a:ea typeface="아리따-돋움(OTF)-Light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645" y="2452783"/>
              <a:ext cx="1417845" cy="107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ko-KR" altLang="en-US" sz="2000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>페이지</a:t>
              </a:r>
              <a:r>
                <a:rPr lang="en-US" altLang="ko-KR" sz="200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/>
              </a:r>
              <a:br>
                <a:rPr lang="en-US" altLang="ko-KR" sz="200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</a:br>
              <a:r>
                <a:rPr lang="ko-KR" altLang="en-US" sz="200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>호출</a:t>
              </a:r>
              <a:endParaRPr lang="ko-KR" altLang="en-US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oto Sans Korean Light" pitchFamily="34" charset="-127"/>
                <a:ea typeface="Noto Sans Korean Light" pitchFamily="34" charset="-127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 bwMode="auto">
          <a:xfrm>
            <a:off x="3753564" y="1787481"/>
            <a:ext cx="2124075" cy="403269"/>
          </a:xfrm>
          <a:prstGeom prst="roundRect">
            <a:avLst>
              <a:gd name="adj" fmla="val 0"/>
            </a:avLst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menuAction</a:t>
            </a:r>
            <a:r>
              <a:rPr lang="en-US" altLang="ko-KR" sz="1400" dirty="0" smtClean="0">
                <a:solidFill>
                  <a:schemeClr val="bg1"/>
                </a:solidFill>
              </a:rPr>
              <a:t> Servlet</a:t>
            </a:r>
            <a:endParaRPr lang="ko-KR" alt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76100" y="2296556"/>
            <a:ext cx="1226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33CCCC"/>
                </a:solidFill>
                <a:latin typeface="아리따-돋움(TTF)-SemiBold" pitchFamily="18" charset="-127"/>
                <a:ea typeface="아리따-돋움(TTF)-SemiBold" pitchFamily="18" charset="-127"/>
              </a:rPr>
              <a:t>Profile ID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33CCCC"/>
                </a:solidFill>
                <a:latin typeface="아리따-돋움(TTF)-SemiBold" pitchFamily="18" charset="-127"/>
                <a:ea typeface="아리따-돋움(TTF)-SemiBold" pitchFamily="18" charset="-127"/>
              </a:rPr>
              <a:t>Program ID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33CCCC"/>
                </a:solidFill>
                <a:latin typeface="아리따-돋움(TTF)-SemiBold" pitchFamily="18" charset="-127"/>
                <a:ea typeface="아리따-돋움(TTF)-SemiBold" pitchFamily="18" charset="-127"/>
              </a:rPr>
              <a:t>Program URL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ko-KR" sz="1400" dirty="0">
                <a:solidFill>
                  <a:srgbClr val="FF7C80"/>
                </a:solidFill>
                <a:latin typeface="아리따-돋움(TTF)-SemiBold" pitchFamily="18" charset="-127"/>
                <a:ea typeface="아리따-돋움(TTF)-SemiBold" pitchFamily="18" charset="-127"/>
              </a:rPr>
              <a:t>Session </a:t>
            </a:r>
            <a:r>
              <a:rPr lang="en-US" altLang="ko-KR" sz="1400" dirty="0" smtClean="0">
                <a:solidFill>
                  <a:srgbClr val="FF7C80"/>
                </a:solidFill>
                <a:latin typeface="아리따-돋움(TTF)-SemiBold" pitchFamily="18" charset="-127"/>
                <a:ea typeface="아리따-돋움(TTF)-SemiBold" pitchFamily="18" charset="-127"/>
              </a:rPr>
              <a:t>ID</a:t>
            </a:r>
            <a:endParaRPr lang="en-US" altLang="ko-KR" sz="1400" dirty="0">
              <a:solidFill>
                <a:srgbClr val="FF7C80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76100" y="3775189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ko-KR" sz="1400" dirty="0">
                <a:solidFill>
                  <a:srgbClr val="33CCCC"/>
                </a:solidFill>
                <a:latin typeface="아리따-돋움(TTF)-SemiBold" pitchFamily="18" charset="-127"/>
                <a:ea typeface="아리따-돋움(TTF)-SemiBold" pitchFamily="18" charset="-127"/>
              </a:rPr>
              <a:t>Program Open Time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204540" y="2190750"/>
            <a:ext cx="1352550" cy="5110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60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MenuCheck</a:t>
            </a:r>
            <a:endParaRPr lang="ko-KR" altLang="en-US" sz="1600" dirty="0" err="1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2640" y="2701837"/>
            <a:ext cx="90601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l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SY4350</a:t>
            </a:r>
          </a:p>
          <a:p>
            <a:pPr marL="180975" indent="-180975" algn="l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SY4351</a:t>
            </a:r>
          </a:p>
          <a:p>
            <a:pPr marL="180975" indent="-180975" algn="l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mtClean="0">
                <a:solidFill>
                  <a:schemeClr val="accent5">
                    <a:lumMod val="40000"/>
                    <a:lumOff val="6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SY4321</a:t>
            </a:r>
          </a:p>
          <a:p>
            <a:pPr marL="180975" indent="-180975" algn="l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mtClean="0">
                <a:solidFill>
                  <a:schemeClr val="accent5">
                    <a:lumMod val="40000"/>
                    <a:lumOff val="6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SY4322</a:t>
            </a:r>
            <a:endParaRPr lang="ko-KR" altLang="en-US" dirty="0" err="1" smtClean="0">
              <a:solidFill>
                <a:schemeClr val="accent5">
                  <a:lumMod val="40000"/>
                  <a:lumOff val="6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9" name="오른쪽 중괄호 18"/>
          <p:cNvSpPr/>
          <p:nvPr/>
        </p:nvSpPr>
        <p:spPr bwMode="auto">
          <a:xfrm>
            <a:off x="5151884" y="2400300"/>
            <a:ext cx="895350" cy="895350"/>
          </a:xfrm>
          <a:prstGeom prst="rightBrace">
            <a:avLst/>
          </a:prstGeom>
          <a:noFill/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16033" y="3372530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ko-KR" sz="24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+</a:t>
            </a:r>
            <a:endParaRPr lang="en-US" altLang="ko-KR" sz="2400">
              <a:solidFill>
                <a:schemeClr val="accent5">
                  <a:lumMod val="40000"/>
                  <a:lumOff val="6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21" name="Picture 2" descr="C:\Users\youngnam\Desktop\castle-108357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86" y="4638674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 rot="5400000">
            <a:off x="4512614" y="4052189"/>
            <a:ext cx="38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ko-KR" sz="24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=</a:t>
            </a:r>
            <a:endParaRPr lang="en-US" altLang="ko-KR" sz="2400">
              <a:solidFill>
                <a:schemeClr val="accent5">
                  <a:lumMod val="40000"/>
                  <a:lumOff val="6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7055" y="4761367"/>
            <a:ext cx="1114408" cy="405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OTP Key</a:t>
            </a:r>
            <a:endParaRPr lang="ko-KR" altLang="en-US" sz="2000" dirty="0" err="1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298078" y="3390493"/>
            <a:ext cx="2390775" cy="1934896"/>
            <a:chOff x="4129231" y="3764090"/>
            <a:chExt cx="2390775" cy="1934896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4129231" y="4208228"/>
              <a:ext cx="2390775" cy="499654"/>
            </a:xfrm>
            <a:prstGeom prst="roundRect">
              <a:avLst/>
            </a:prstGeom>
            <a:solidFill>
              <a:srgbClr val="C2D0F8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400" b="0" smtClean="0">
                  <a:solidFill>
                    <a:schemeClr val="accent2">
                      <a:lumMod val="50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프로그램에 권한 있는가</a:t>
              </a:r>
              <a:r>
                <a:rPr lang="en-US" altLang="ko-KR" sz="1400" b="0" smtClean="0">
                  <a:solidFill>
                    <a:schemeClr val="accent2">
                      <a:lumMod val="50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?</a:t>
              </a:r>
              <a:endParaRPr lang="ko-KR" altLang="en-US" sz="1400" b="0" dirty="0" err="1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cxnSp>
          <p:nvCxnSpPr>
            <p:cNvPr id="26" name="꺾인 연결선 25"/>
            <p:cNvCxnSpPr/>
            <p:nvPr/>
          </p:nvCxnSpPr>
          <p:spPr bwMode="auto">
            <a:xfrm rot="16200000" flipH="1">
              <a:off x="5348085" y="4985341"/>
              <a:ext cx="991103" cy="43618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1DB7E7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651917" y="4707883"/>
              <a:ext cx="383438" cy="402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hangingPunct="1">
                <a:spcBef>
                  <a:spcPts val="0"/>
                </a:spcBef>
              </a:pPr>
              <a:r>
                <a:rPr lang="en-US" altLang="ko-KR" sz="2000" smtClean="0">
                  <a:solidFill>
                    <a:srgbClr val="1DB7E7"/>
                  </a:solidFill>
                </a:rPr>
                <a:t>O</a:t>
              </a:r>
              <a:endParaRPr lang="ko-KR" altLang="en-US" sz="2000" dirty="0" err="1" smtClean="0">
                <a:solidFill>
                  <a:srgbClr val="1DB7E7"/>
                </a:solidFill>
              </a:endParaRPr>
            </a:p>
          </p:txBody>
        </p:sp>
        <p:cxnSp>
          <p:nvCxnSpPr>
            <p:cNvPr id="28" name="꺾인 연결선 27"/>
            <p:cNvCxnSpPr/>
            <p:nvPr/>
          </p:nvCxnSpPr>
          <p:spPr bwMode="auto">
            <a:xfrm flipV="1">
              <a:off x="5625542" y="3764090"/>
              <a:ext cx="676892" cy="444142"/>
            </a:xfrm>
            <a:prstGeom prst="bentConnector3">
              <a:avLst>
                <a:gd name="adj1" fmla="val 749"/>
              </a:avLst>
            </a:prstGeom>
            <a:solidFill>
              <a:schemeClr val="accent1"/>
            </a:solidFill>
            <a:ln w="9525" cap="flat" cmpd="sng" algn="ctr">
              <a:solidFill>
                <a:srgbClr val="1DB7E7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5651917" y="3853692"/>
              <a:ext cx="3529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hangingPunct="1">
                <a:spcBef>
                  <a:spcPts val="0"/>
                </a:spcBef>
              </a:pPr>
              <a:r>
                <a:rPr lang="en-US" altLang="ko-KR" sz="2000" smtClean="0">
                  <a:solidFill>
                    <a:srgbClr val="1DB7E7"/>
                  </a:solidFill>
                </a:rPr>
                <a:t>X</a:t>
              </a:r>
              <a:endParaRPr lang="ko-KR" altLang="en-US" sz="2000" dirty="0" err="1" smtClean="0">
                <a:solidFill>
                  <a:srgbClr val="1DB7E7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88853" y="3195734"/>
            <a:ext cx="119417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1600" smtClean="0">
                <a:solidFill>
                  <a:srgbClr val="A162D0"/>
                </a:solidFill>
              </a:rPr>
              <a:t>Exception!</a:t>
            </a:r>
            <a:endParaRPr lang="ko-KR" altLang="en-US" sz="1600" dirty="0" err="1" smtClean="0">
              <a:solidFill>
                <a:srgbClr val="A162D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335353" y="4591048"/>
            <a:ext cx="1483781" cy="1560938"/>
            <a:chOff x="609600" y="2064926"/>
            <a:chExt cx="1752600" cy="1752600"/>
          </a:xfrm>
        </p:grpSpPr>
        <p:sp>
          <p:nvSpPr>
            <p:cNvPr id="32" name="타원 31"/>
            <p:cNvSpPr/>
            <p:nvPr/>
          </p:nvSpPr>
          <p:spPr bwMode="auto">
            <a:xfrm>
              <a:off x="609600" y="2064926"/>
              <a:ext cx="1752600" cy="1752600"/>
            </a:xfrm>
            <a:prstGeom prst="ellipse">
              <a:avLst/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sz="2800" dirty="0" err="1" smtClean="0">
                <a:solidFill>
                  <a:schemeClr val="bg1"/>
                </a:solidFill>
                <a:latin typeface="아리따-돋움(OTF)-Light" pitchFamily="18" charset="-127"/>
                <a:ea typeface="아리따-돋움(OTF)-Light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759" y="2685905"/>
              <a:ext cx="1244282" cy="414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en-US" altLang="ko-KR" sz="1800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>Forward</a:t>
              </a:r>
              <a:endParaRPr lang="ko-KR" altLang="en-US" sz="1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oto Sans Korean Light" pitchFamily="34" charset="-127"/>
                <a:ea typeface="Noto Sans Korean Light" pitchFamily="34" charset="-127"/>
              </a:endParaRPr>
            </a:p>
          </p:txBody>
        </p:sp>
      </p:grpSp>
      <p:cxnSp>
        <p:nvCxnSpPr>
          <p:cNvPr id="34" name="꺾인 연결선 33"/>
          <p:cNvCxnSpPr/>
          <p:nvPr/>
        </p:nvCxnSpPr>
        <p:spPr bwMode="auto">
          <a:xfrm>
            <a:off x="5751959" y="4967286"/>
            <a:ext cx="2478619" cy="43369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1DB7E7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오른쪽 화살표 34"/>
          <p:cNvSpPr/>
          <p:nvPr/>
        </p:nvSpPr>
        <p:spPr bwMode="auto">
          <a:xfrm>
            <a:off x="2857499" y="3182680"/>
            <a:ext cx="999419" cy="869507"/>
          </a:xfrm>
          <a:prstGeom prst="rightArrow">
            <a:avLst>
              <a:gd name="adj1" fmla="val 69636"/>
              <a:gd name="adj2" fmla="val 62918"/>
            </a:avLst>
          </a:prstGeom>
          <a:solidFill>
            <a:schemeClr val="accent1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1724024" y="2572336"/>
            <a:ext cx="1175322" cy="280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menuAction.do</a:t>
            </a:r>
            <a:endParaRPr lang="ko-KR" altLang="en-US" dirty="0" err="1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25889" y="5184134"/>
            <a:ext cx="827471" cy="280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target.jsp</a:t>
            </a:r>
            <a:endParaRPr lang="ko-KR" altLang="en-US" dirty="0" err="1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5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973" y="2781494"/>
            <a:ext cx="2417650" cy="794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ko-KR" altLang="en-US" sz="4400" smtClean="0">
                <a:solidFill>
                  <a:srgbClr val="33CCCC"/>
                </a:solidFill>
                <a:latin typeface="Candara" pitchFamily="34" charset="0"/>
              </a:rPr>
              <a:t>예외 </a:t>
            </a:r>
            <a:r>
              <a:rPr lang="en-US" altLang="ko-KR" sz="4400" smtClean="0">
                <a:solidFill>
                  <a:srgbClr val="33CCCC"/>
                </a:solidFill>
                <a:latin typeface="Candara" pitchFamily="34" charset="0"/>
              </a:rPr>
              <a:t>URL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610950" y="1076325"/>
            <a:ext cx="0" cy="5038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884191" y="1019905"/>
            <a:ext cx="46201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eaLnBrk="1" hangingPunct="1">
              <a:lnSpc>
                <a:spcPct val="500000"/>
              </a:lnSpc>
              <a:spcBef>
                <a:spcPts val="0"/>
              </a:spcBef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getCheckIgnoreUrl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marL="342900" indent="-342900" algn="l" eaLnBrk="1" hangingPunct="1">
              <a:lnSpc>
                <a:spcPct val="500000"/>
              </a:lnSpc>
              <a:spcBef>
                <a:spcPts val="0"/>
              </a:spcBef>
              <a:buFontTx/>
              <a:buChar char="-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getCheckIgnoreUrlOnlySession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2732" y="2697287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: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어떤 상황에서도 접근이 가능한</a:t>
            </a: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/>
            </a:r>
            <a:b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</a:b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  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권한 체크가 전혀 없는 예외 페이지</a:t>
            </a:r>
            <a:endParaRPr lang="ko-KR" altLang="en-US" sz="2000" dirty="0" err="1" smtClean="0">
              <a:solidFill>
                <a:srgbClr val="8495EC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2732" y="4420836"/>
            <a:ext cx="5375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: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로그인 하여 세션만 생성하였다면 </a:t>
            </a: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/>
            </a:r>
            <a:b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</a:b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 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다른 권한을 체크하지 않는 예외 페이지</a:t>
            </a: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/>
            </a:r>
            <a:b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</a:b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</a:rPr>
              <a:t>  </a:t>
            </a: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  <a:t>부모페이지와 팝업 페이지를 모두 등록해야 함</a:t>
            </a: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</a:br>
            <a:r>
              <a:rPr lang="en-US" altLang="ko-KR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  <a:t>(ex) </a:t>
            </a:r>
            <a:r>
              <a:rPr lang="ko-KR" altLang="en-US" sz="2000" smtClean="0">
                <a:solidFill>
                  <a:srgbClr val="8495EC"/>
                </a:solidFill>
                <a:latin typeface="Noto Sans Korean Bold" pitchFamily="34" charset="-127"/>
                <a:ea typeface="Noto Sans Korean Bold" pitchFamily="34" charset="-127"/>
                <a:sym typeface="Wingdings" panose="05000000000000000000" pitchFamily="2" charset="2"/>
              </a:rPr>
              <a:t>메인화면에서의 직원검색</a:t>
            </a:r>
            <a:endParaRPr lang="ko-KR" altLang="en-US" sz="2000" dirty="0" err="1" smtClean="0">
              <a:solidFill>
                <a:srgbClr val="8495EC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191" y="759315"/>
            <a:ext cx="423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ko-KR" sz="3200" dirty="0" smtClean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MenuActionServlet.java</a:t>
            </a:r>
            <a:endParaRPr lang="ko-KR" altLang="en-US" sz="3200" dirty="0" err="1" smtClean="0">
              <a:solidFill>
                <a:srgbClr val="33CCC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6343824" y="1547798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29467" y="2827866"/>
            <a:ext cx="3166533" cy="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9829799" y="1547798"/>
            <a:ext cx="1447800" cy="2423068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Oracle 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933267" y="2353734"/>
            <a:ext cx="1726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933268" y="3073401"/>
            <a:ext cx="17269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938900" y="4123286"/>
            <a:ext cx="29298" cy="787380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92133" y="5074207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9708" y="3029802"/>
              <a:ext cx="191398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JSON Generator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33" name="꺾인 연결선 32"/>
          <p:cNvCxnSpPr/>
          <p:nvPr/>
        </p:nvCxnSpPr>
        <p:spPr>
          <a:xfrm rot="10800000">
            <a:off x="2063216" y="3742266"/>
            <a:ext cx="3076052" cy="1968938"/>
          </a:xfrm>
          <a:prstGeom prst="bentConnector3">
            <a:avLst>
              <a:gd name="adj1" fmla="val 100095"/>
            </a:avLst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54668" y="1890706"/>
            <a:ext cx="2150887" cy="1737252"/>
            <a:chOff x="654668" y="1890706"/>
            <a:chExt cx="2150887" cy="1737252"/>
          </a:xfrm>
        </p:grpSpPr>
        <p:pic>
          <p:nvPicPr>
            <p:cNvPr id="17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직사각형 1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6334" y="118533"/>
            <a:ext cx="3137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Flow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0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2267867" y="364644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프로그램 관리에서 </a:t>
            </a:r>
            <a:r>
              <a:rPr lang="en-US" altLang="ko-KR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Popup , Tab </a:t>
            </a:r>
            <a:r>
              <a:rPr lang="ko-KR" altLang="en-US" sz="2800" b="1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페이지 등록 하기</a:t>
            </a:r>
            <a:endParaRPr lang="ko-KR" altLang="en-US" sz="2800" b="1" dirty="0" err="1">
              <a:solidFill>
                <a:srgbClr val="33CCC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20232"/>
          <a:stretch/>
        </p:blipFill>
        <p:spPr bwMode="auto">
          <a:xfrm>
            <a:off x="1724025" y="1320214"/>
            <a:ext cx="8743950" cy="430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4886326" y="2066925"/>
            <a:ext cx="5581650" cy="2114550"/>
          </a:xfrm>
          <a:prstGeom prst="roundRect">
            <a:avLst>
              <a:gd name="adj" fmla="val 4493"/>
            </a:avLst>
          </a:prstGeom>
          <a:solidFill>
            <a:srgbClr val="FFFFCC">
              <a:alpha val="50196"/>
            </a:srgbClr>
          </a:solidFill>
          <a:ln w="28575" algn="ctr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2000" dirty="0">
                <a:solidFill>
                  <a:srgbClr val="FF7C80"/>
                </a:solidFill>
              </a:rPr>
              <a:t>팝업</a:t>
            </a:r>
            <a:r>
              <a:rPr lang="en-US" altLang="ko-KR" sz="2000">
                <a:solidFill>
                  <a:srgbClr val="FF7C80"/>
                </a:solidFill>
              </a:rPr>
              <a:t>, </a:t>
            </a:r>
            <a:r>
              <a:rPr lang="ko-KR" altLang="en-US" sz="2000">
                <a:solidFill>
                  <a:srgbClr val="FF7C80"/>
                </a:solidFill>
              </a:rPr>
              <a:t>탭</a:t>
            </a:r>
            <a:r>
              <a:rPr lang="en-US" altLang="ko-KR" sz="2000">
                <a:solidFill>
                  <a:srgbClr val="FF7C80"/>
                </a:solidFill>
              </a:rPr>
              <a:t> </a:t>
            </a:r>
            <a:r>
              <a:rPr lang="ko-KR" altLang="en-US" sz="2000">
                <a:solidFill>
                  <a:srgbClr val="FF7C80"/>
                </a:solidFill>
              </a:rPr>
              <a:t>등록</a:t>
            </a:r>
            <a:endParaRPr lang="ko-KR" altLang="en-US" sz="2000" dirty="0" err="1">
              <a:solidFill>
                <a:srgbClr val="FF7C8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4886326" y="4486276"/>
            <a:ext cx="5581650" cy="1143097"/>
          </a:xfrm>
          <a:prstGeom prst="roundRect">
            <a:avLst>
              <a:gd name="adj" fmla="val 4493"/>
            </a:avLst>
          </a:prstGeom>
          <a:solidFill>
            <a:srgbClr val="FFFFCC">
              <a:alpha val="50196"/>
            </a:srgbClr>
          </a:solidFill>
          <a:ln w="28575" algn="ctr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2000" dirty="0">
                <a:solidFill>
                  <a:srgbClr val="FF7C80"/>
                </a:solidFill>
              </a:rPr>
              <a:t>팝업</a:t>
            </a:r>
            <a:r>
              <a:rPr lang="en-US" altLang="ko-KR" sz="2000">
                <a:solidFill>
                  <a:srgbClr val="FF7C80"/>
                </a:solidFill>
              </a:rPr>
              <a:t>, </a:t>
            </a:r>
            <a:r>
              <a:rPr lang="ko-KR" altLang="en-US" sz="2000">
                <a:solidFill>
                  <a:srgbClr val="FF7C80"/>
                </a:solidFill>
              </a:rPr>
              <a:t>탭의 프로파일별 예외 권한 설정</a:t>
            </a:r>
            <a:endParaRPr lang="ko-KR" altLang="en-US" sz="2000" dirty="0" err="1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57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3883294" y="364644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Popup , Tab </a:t>
            </a:r>
            <a:r>
              <a:rPr lang="ko-KR" altLang="en-US" sz="2800" b="1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페이지 등록</a:t>
            </a:r>
            <a:endParaRPr lang="ko-KR" altLang="en-US" sz="2800" b="1" dirty="0" err="1">
              <a:solidFill>
                <a:srgbClr val="33CCCC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1666875" y="2790826"/>
            <a:ext cx="1714500" cy="212407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ko-KR" altLang="en-US">
                <a:solidFill>
                  <a:srgbClr val="FF7C80"/>
                </a:solidFill>
              </a:rPr>
              <a:t>프로그램</a:t>
            </a:r>
            <a:r>
              <a:rPr lang="en-US" altLang="ko-KR">
                <a:solidFill>
                  <a:srgbClr val="FF7C80"/>
                </a:solidFill>
              </a:rPr>
              <a:t/>
            </a:r>
            <a:br>
              <a:rPr lang="en-US" altLang="ko-KR">
                <a:solidFill>
                  <a:srgbClr val="FF7C80"/>
                </a:solidFill>
              </a:rPr>
            </a:br>
            <a:r>
              <a:rPr lang="en-US" altLang="ko-KR" smtClean="0">
                <a:solidFill>
                  <a:srgbClr val="FF7C80"/>
                </a:solidFill>
              </a:rPr>
              <a:t>PGM_ID</a:t>
            </a:r>
          </a:p>
          <a:p>
            <a:pPr algn="ctr"/>
            <a:endParaRPr lang="en-US" altLang="ko-KR" dirty="0">
              <a:solidFill>
                <a:srgbClr val="FF7C80"/>
              </a:solidFill>
            </a:endParaRPr>
          </a:p>
          <a:p>
            <a:pPr algn="ctr"/>
            <a:endParaRPr lang="en-US" altLang="ko-KR" dirty="0" smtClean="0">
              <a:solidFill>
                <a:srgbClr val="FF7C80"/>
              </a:solidFill>
            </a:endParaRPr>
          </a:p>
          <a:p>
            <a:pPr algn="ctr"/>
            <a:endParaRPr lang="en-US" altLang="ko-KR" dirty="0">
              <a:solidFill>
                <a:srgbClr val="FF7C80"/>
              </a:solidFill>
            </a:endParaRPr>
          </a:p>
          <a:p>
            <a:pPr algn="ctr"/>
            <a:endParaRPr lang="en-US" altLang="ko-KR" dirty="0" smtClean="0">
              <a:solidFill>
                <a:srgbClr val="FF7C80"/>
              </a:solidFill>
            </a:endParaRPr>
          </a:p>
          <a:p>
            <a:pPr algn="ctr"/>
            <a:r>
              <a:rPr lang="en-US" altLang="ko-KR" dirty="0">
                <a:solidFill>
                  <a:srgbClr val="FF7C80"/>
                </a:solidFill>
              </a:rPr>
              <a:t/>
            </a:r>
            <a:br>
              <a:rPr lang="en-US" altLang="ko-KR" dirty="0">
                <a:solidFill>
                  <a:srgbClr val="FF7C80"/>
                </a:solidFill>
              </a:rPr>
            </a:br>
            <a:r>
              <a:rPr lang="en-US" altLang="ko-KR" dirty="0">
                <a:solidFill>
                  <a:srgbClr val="FF7C80"/>
                </a:solidFill>
              </a:rPr>
              <a:t/>
            </a:r>
            <a:br>
              <a:rPr lang="en-US" altLang="ko-KR" dirty="0">
                <a:solidFill>
                  <a:srgbClr val="FF7C80"/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78493" y="1876425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팝업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p1.jsp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010149" y="1419225"/>
            <a:ext cx="1431461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ko-KR" altLang="en-US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팝업의 팝업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t1_p1.jsp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228975" y="2724151"/>
            <a:ext cx="571500" cy="476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 flipV="1">
            <a:off x="4654818" y="2019301"/>
            <a:ext cx="571500" cy="476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3578493" y="2971800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ko-KR" altLang="en-US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팝업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p2.jsp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 bwMode="auto">
          <a:xfrm>
            <a:off x="3228975" y="3352801"/>
            <a:ext cx="5715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1762126" y="4057651"/>
            <a:ext cx="409575" cy="219075"/>
          </a:xfrm>
          <a:prstGeom prst="round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2171701" y="4057651"/>
            <a:ext cx="409575" cy="219075"/>
          </a:xfrm>
          <a:prstGeom prst="round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2581276" y="4057651"/>
            <a:ext cx="409575" cy="219075"/>
          </a:xfrm>
          <a:prstGeom prst="round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9" name="직사각형 18"/>
          <p:cNvSpPr/>
          <p:nvPr/>
        </p:nvSpPr>
        <p:spPr bwMode="auto">
          <a:xfrm>
            <a:off x="1762125" y="4195762"/>
            <a:ext cx="1466850" cy="319088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3" name="직선 연결선 22"/>
          <p:cNvCxnSpPr/>
          <p:nvPr/>
        </p:nvCxnSpPr>
        <p:spPr bwMode="auto">
          <a:xfrm flipV="1">
            <a:off x="2171701" y="4195763"/>
            <a:ext cx="105727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/>
          <p:cNvSpPr/>
          <p:nvPr/>
        </p:nvSpPr>
        <p:spPr bwMode="auto">
          <a:xfrm>
            <a:off x="3578493" y="4514850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탭페이지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t1.jsp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940568" y="4514850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ko-KR" altLang="en-US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탭페이지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t2.jsp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286500" y="4514850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ko-KR" altLang="en-US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탭페이지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t3.jsp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63" name="직선 화살표 연결선 62"/>
          <p:cNvCxnSpPr>
            <a:endCxn id="60" idx="1"/>
          </p:cNvCxnSpPr>
          <p:nvPr/>
        </p:nvCxnSpPr>
        <p:spPr bwMode="auto">
          <a:xfrm>
            <a:off x="2990851" y="4276726"/>
            <a:ext cx="587643" cy="695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3578493" y="5610225"/>
            <a:ext cx="1276350" cy="914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ko-KR" altLang="en-US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탭의 팝업</a:t>
            </a:r>
            <a:endParaRPr lang="en-US" altLang="ko-KR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7C8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t1_p1.jsp</a:t>
            </a:r>
            <a:endParaRPr lang="ko-KR" altLang="en-US" dirty="0" err="1">
              <a:solidFill>
                <a:srgbClr val="FF7C8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65" name="직선 화살표 연결선 64"/>
          <p:cNvCxnSpPr>
            <a:stCxn id="60" idx="2"/>
          </p:cNvCxnSpPr>
          <p:nvPr/>
        </p:nvCxnSpPr>
        <p:spPr bwMode="auto">
          <a:xfrm>
            <a:off x="4216668" y="5429251"/>
            <a:ext cx="0" cy="333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8167384" y="1419225"/>
            <a:ext cx="2390775" cy="49965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dirty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PGM_ID</a:t>
            </a:r>
            <a:endParaRPr lang="ko-KR" altLang="en-US" sz="1400" dirty="0" err="1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608244" y="20193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p1.jsp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8244" y="23009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p1_1.jsp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08244" y="258253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p2.jsp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08244" y="28641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t1.jsp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08243" y="314577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t2.jsp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608244" y="342739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t3.jsp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08244" y="370901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rPr>
              <a:t>t1_p1.jsp</a:t>
            </a:r>
            <a:endParaRPr lang="ko-KR" altLang="en-US" dirty="0" err="1">
              <a:solidFill>
                <a:srgbClr val="6887AC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cxnSp>
        <p:nvCxnSpPr>
          <p:cNvPr id="78" name="꺾인 연결선 77"/>
          <p:cNvCxnSpPr>
            <a:endCxn id="70" idx="1"/>
          </p:cNvCxnSpPr>
          <p:nvPr/>
        </p:nvCxnSpPr>
        <p:spPr bwMode="auto">
          <a:xfrm rot="16200000" flipH="1">
            <a:off x="8357342" y="1953063"/>
            <a:ext cx="285087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꺾인 연결선 79"/>
          <p:cNvCxnSpPr>
            <a:endCxn id="72" idx="1"/>
          </p:cNvCxnSpPr>
          <p:nvPr/>
        </p:nvCxnSpPr>
        <p:spPr bwMode="auto">
          <a:xfrm rot="16200000" flipH="1">
            <a:off x="8195305" y="2072646"/>
            <a:ext cx="609161" cy="21671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꺾인 연결선 82"/>
          <p:cNvCxnSpPr/>
          <p:nvPr/>
        </p:nvCxnSpPr>
        <p:spPr bwMode="auto">
          <a:xfrm rot="16200000" flipH="1">
            <a:off x="8217636" y="2333541"/>
            <a:ext cx="564501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꺾인 연결선 83"/>
          <p:cNvCxnSpPr/>
          <p:nvPr/>
        </p:nvCxnSpPr>
        <p:spPr bwMode="auto">
          <a:xfrm rot="16200000" flipH="1">
            <a:off x="8217637" y="2613554"/>
            <a:ext cx="564501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꺾인 연결선 84"/>
          <p:cNvCxnSpPr/>
          <p:nvPr/>
        </p:nvCxnSpPr>
        <p:spPr bwMode="auto">
          <a:xfrm rot="16200000" flipH="1">
            <a:off x="8217637" y="2901831"/>
            <a:ext cx="564501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꺾인 연결선 85"/>
          <p:cNvCxnSpPr/>
          <p:nvPr/>
        </p:nvCxnSpPr>
        <p:spPr bwMode="auto">
          <a:xfrm rot="16200000" flipH="1">
            <a:off x="8217638" y="3184082"/>
            <a:ext cx="564501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꺾인 연결선 86"/>
          <p:cNvCxnSpPr/>
          <p:nvPr/>
        </p:nvCxnSpPr>
        <p:spPr bwMode="auto">
          <a:xfrm rot="16200000" flipH="1">
            <a:off x="8217639" y="3451702"/>
            <a:ext cx="564501" cy="21671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6887A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모서리가 둥근 직사각형 87"/>
          <p:cNvSpPr/>
          <p:nvPr/>
        </p:nvSpPr>
        <p:spPr bwMode="auto">
          <a:xfrm>
            <a:off x="8007568" y="4355307"/>
            <a:ext cx="2740877" cy="140731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프로그램관리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: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레벨 없이 프로그램에서 사용하는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모든 탭과 팝업을 등록해야 함</a:t>
            </a:r>
          </a:p>
        </p:txBody>
      </p:sp>
    </p:spTree>
    <p:extLst>
      <p:ext uri="{BB962C8B-B14F-4D97-AF65-F5344CB8AC3E}">
        <p14:creationId xmlns:p14="http://schemas.microsoft.com/office/powerpoint/2010/main" val="27088338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 bwMode="auto">
          <a:xfrm>
            <a:off x="2095501" y="4269002"/>
            <a:ext cx="8353545" cy="685768"/>
          </a:xfrm>
          <a:prstGeom prst="roundRect">
            <a:avLst>
              <a:gd name="adj" fmla="val 4493"/>
            </a:avLst>
          </a:prstGeom>
          <a:solidFill>
            <a:srgbClr val="FFFFCC">
              <a:alpha val="50196"/>
            </a:srgbClr>
          </a:solidFill>
          <a:ln w="28575" algn="ctr">
            <a:solidFill>
              <a:srgbClr val="FF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sz="2000" dirty="0" err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3883294" y="364644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URL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을 직접 호출하게 되면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?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138183" y="1467689"/>
            <a:ext cx="506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CSRF SALT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키와 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OTP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공개키가 생성되지 않은 채로 페이지가 호출되어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정상적으로 기능이 작동하지 않음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(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각종 오류 발생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)</a:t>
            </a:r>
            <a:endParaRPr lang="ko-KR" altLang="en-US" dirty="0" err="1">
              <a:solidFill>
                <a:schemeClr val="bg1">
                  <a:lumMod val="50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66033" y="4306896"/>
            <a:ext cx="80685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050"/>
              <a:t>var S_PGM_OPEN_TIME = null;</a:t>
            </a:r>
          </a:p>
          <a:p>
            <a:pPr algn="l"/>
            <a:r>
              <a:rPr lang="en-US" altLang="ko-KR" sz="1050" dirty="0" err="1"/>
              <a:t>var</a:t>
            </a:r>
            <a:r>
              <a:rPr lang="en-US" altLang="ko-KR" sz="1050" dirty="0"/>
              <a:t> S_ENC_OTP_KEY      = null;</a:t>
            </a:r>
          </a:p>
          <a:p>
            <a:pPr algn="l"/>
            <a:r>
              <a:rPr lang="en-US" altLang="ko-KR" sz="1050" dirty="0" err="1"/>
              <a:t>var</a:t>
            </a:r>
            <a:r>
              <a:rPr lang="en-US" altLang="ko-KR" sz="1050" dirty="0"/>
              <a:t> S_CSRF_SALT          = null;</a:t>
            </a:r>
            <a:endParaRPr lang="ko-KR" altLang="en-US" sz="1050"/>
          </a:p>
        </p:txBody>
      </p:sp>
      <p:grpSp>
        <p:nvGrpSpPr>
          <p:cNvPr id="11" name="그룹 10"/>
          <p:cNvGrpSpPr/>
          <p:nvPr/>
        </p:nvGrpSpPr>
        <p:grpSpPr>
          <a:xfrm>
            <a:off x="2095501" y="2603301"/>
            <a:ext cx="8353545" cy="1089037"/>
            <a:chOff x="952500" y="2302350"/>
            <a:chExt cx="8353545" cy="1089037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52500" y="2705619"/>
              <a:ext cx="8353545" cy="685768"/>
            </a:xfrm>
            <a:prstGeom prst="roundRect">
              <a:avLst>
                <a:gd name="adj" fmla="val 4493"/>
              </a:avLst>
            </a:prstGeom>
            <a:solidFill>
              <a:srgbClr val="FFFFCC">
                <a:alpha val="50196"/>
              </a:srgbClr>
            </a:solidFill>
            <a:ln w="28575" algn="ctr">
              <a:solidFill>
                <a:srgbClr val="FF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3032" y="2773051"/>
              <a:ext cx="8216217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050" dirty="0" err="1"/>
                <a:t>var</a:t>
              </a:r>
              <a:r>
                <a:rPr lang="en-US" altLang="ko-KR" sz="1050" dirty="0"/>
                <a:t> S_PGM_OPEN_TIME = "1491439984324";</a:t>
              </a:r>
            </a:p>
            <a:p>
              <a:pPr algn="l"/>
              <a:r>
                <a:rPr lang="en-US" altLang="ko-KR" sz="1050" dirty="0" err="1"/>
                <a:t>var</a:t>
              </a:r>
              <a:r>
                <a:rPr lang="en-US" altLang="ko-KR" sz="1050" dirty="0"/>
                <a:t> S_ENC_OTP_KEY      = "4AE1F2FC68DA28891C382E812A8DA3A8A0D995867D3762665200A9B86FC32830";</a:t>
              </a:r>
            </a:p>
            <a:p>
              <a:pPr algn="l"/>
              <a:r>
                <a:rPr lang="en-US" altLang="ko-KR" sz="1050" dirty="0" err="1"/>
                <a:t>var</a:t>
              </a:r>
              <a:r>
                <a:rPr lang="en-US" altLang="ko-KR" sz="1050" dirty="0"/>
                <a:t> S_CSRF_SALT          = "YPmFSmYmpXWKxG1JzU3t";</a:t>
              </a:r>
              <a:endParaRPr lang="ko-KR" altLang="en-US" sz="1050"/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952500" y="2302350"/>
              <a:ext cx="2124075" cy="403269"/>
            </a:xfrm>
            <a:prstGeom prst="roundRect">
              <a:avLst>
                <a:gd name="adj" fmla="val 0"/>
              </a:avLst>
            </a:prstGeom>
            <a:solidFill>
              <a:srgbClr val="33CCC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정상적인 경우</a:t>
              </a:r>
            </a:p>
          </p:txBody>
        </p:sp>
      </p:grpSp>
      <p:sp>
        <p:nvSpPr>
          <p:cNvPr id="26" name="모서리가 둥근 직사각형 25"/>
          <p:cNvSpPr/>
          <p:nvPr/>
        </p:nvSpPr>
        <p:spPr bwMode="auto">
          <a:xfrm>
            <a:off x="2095501" y="3865734"/>
            <a:ext cx="2124075" cy="403269"/>
          </a:xfrm>
          <a:prstGeom prst="roundRect">
            <a:avLst>
              <a:gd name="adj" fmla="val 0"/>
            </a:avLst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JSP</a:t>
            </a:r>
            <a:r>
              <a:rPr lang="ko-KR" altLang="en-US" sz="12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직접호출한 경우</a:t>
            </a:r>
            <a:endParaRPr lang="ko-KR" altLang="en-US" sz="1200" b="1" dirty="0" err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8182" y="5310484"/>
            <a:ext cx="793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  <a:t>※ </a:t>
            </a:r>
            <a:r>
              <a:rPr lang="ko-KR" altLang="en-US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  <a:t>필요에 따라 아예 </a:t>
            </a:r>
            <a:r>
              <a:rPr lang="en-US" altLang="ko-KR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  <a:t>JSP</a:t>
            </a:r>
            <a:r>
              <a:rPr lang="ko-KR" altLang="en-US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  <a:t>로 접근 자체를 막아도 됨</a:t>
            </a:r>
            <a:r>
              <a:rPr lang="en-US" altLang="ko-KR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  <a:t>!!!</a:t>
            </a:r>
            <a:br>
              <a:rPr lang="en-US" altLang="ko-KR">
                <a:solidFill>
                  <a:srgbClr val="FF3399"/>
                </a:solidFill>
                <a:latin typeface="아리따-돋움(TTF)-Thin" pitchFamily="18" charset="-127"/>
                <a:ea typeface="아리따-돋움(TTF)-Thin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(*.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jsp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url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-pattern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에 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index.jsp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나 비밀번호찾기 등의 페이지를 제외한 모든 페이지를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/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에러 페이지로 포워딩 하는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servlet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제작하여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mapping )</a:t>
            </a:r>
            <a:endParaRPr lang="ko-KR" altLang="en-US" dirty="0" err="1">
              <a:solidFill>
                <a:schemeClr val="bg1">
                  <a:lumMod val="50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3070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7886" y="2887133"/>
            <a:ext cx="3437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Encryption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6551677" y="3842159"/>
            <a:ext cx="5166360" cy="1947672"/>
          </a:xfrm>
          <a:prstGeom prst="roundRect">
            <a:avLst>
              <a:gd name="adj" fmla="val 258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637" y="3842159"/>
            <a:ext cx="5166360" cy="1947672"/>
          </a:xfrm>
          <a:prstGeom prst="roundRect">
            <a:avLst>
              <a:gd name="adj" fmla="val 258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505" y="0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4648" y="2172663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SHA256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3389" y="1724607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AES128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1400" y="2821636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SEED256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08192" y="1252728"/>
            <a:ext cx="0" cy="482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2728" y="4169664"/>
            <a:ext cx="4023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단방향</a:t>
            </a:r>
            <a:r>
              <a:rPr lang="ko-KR" altLang="en-US" dirty="0" smtClean="0"/>
              <a:t> 암호화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비밀번호 암호화에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관리자도 원래 내용을 알 수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7496" y="4169664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쌍</a:t>
            </a:r>
            <a:r>
              <a:rPr lang="ko-KR" altLang="en-US" dirty="0" smtClean="0"/>
              <a:t>방향 암호화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개인정보 암호화에 사용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42037" y="186310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(Default)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2037" y="296013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4424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 </a:t>
            </a:r>
            <a:r>
              <a:rPr lang="ko-KR" altLang="en-US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컬럼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3298" y="1905963"/>
            <a:ext cx="3397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ServerStartUtil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423" y="1905963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7C80"/>
                </a:solidFill>
              </a:rPr>
              <a:t>.</a:t>
            </a:r>
            <a:r>
              <a:rPr lang="en-US" altLang="ko-KR" sz="3600" b="1" dirty="0" err="1" smtClean="0">
                <a:solidFill>
                  <a:srgbClr val="FF7C80"/>
                </a:solidFill>
              </a:rPr>
              <a:t>setEncColMap</a:t>
            </a:r>
            <a:endParaRPr lang="ko-KR" altLang="en-US" sz="3600" b="1" dirty="0">
              <a:solidFill>
                <a:srgbClr val="FF7C8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2099361" y="3865892"/>
            <a:ext cx="8135252" cy="1677658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   암호화 되어야 할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컬럼을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등록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(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  PER_NO )</a:t>
            </a:r>
          </a:p>
          <a:p>
            <a:pPr algn="l" eaLnBrk="1" hangingPunct="1">
              <a:lnSpc>
                <a:spcPct val="100000"/>
              </a:lnSpc>
              <a:buFontTx/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   주민번호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계좌번호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등을 자동으로 암호화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암호화 예외 </a:t>
            </a:r>
            <a:r>
              <a:rPr lang="ko-KR" altLang="en-US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컬럼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099361" y="3989717"/>
            <a:ext cx="8135252" cy="1677658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   같은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PER_NO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컬럼명을 사용하더라도 특정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Class , Method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   </a:t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  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암복호화를 사용하지 않으려면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암복호화 예외 컬럼관리 메뉴에 등록한다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874" y="2114247"/>
            <a:ext cx="855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33CCCC"/>
                </a:solidFill>
              </a:rPr>
              <a:t>개인정보보호 </a:t>
            </a:r>
            <a:r>
              <a:rPr lang="en-US" altLang="ko-KR" sz="3600" b="1" smtClean="0">
                <a:solidFill>
                  <a:srgbClr val="33CCCC"/>
                </a:solidFill>
              </a:rPr>
              <a:t>&gt; </a:t>
            </a:r>
            <a:r>
              <a:rPr lang="ko-KR" altLang="en-US" sz="3600" b="1" smtClean="0">
                <a:solidFill>
                  <a:srgbClr val="33CCCC"/>
                </a:solidFill>
              </a:rPr>
              <a:t>암복호화 </a:t>
            </a:r>
            <a:r>
              <a:rPr lang="ko-KR" altLang="en-US" sz="3600" b="1" dirty="0" err="1" smtClean="0">
                <a:solidFill>
                  <a:srgbClr val="33CCCC"/>
                </a:solidFill>
              </a:rPr>
              <a:t>예외컬럼</a:t>
            </a:r>
            <a:r>
              <a:rPr lang="ko-KR" altLang="en-US" sz="3600" b="1" dirty="0" smtClean="0">
                <a:solidFill>
                  <a:srgbClr val="33CCCC"/>
                </a:solidFill>
              </a:rPr>
              <a:t> 관리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1071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고객사가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다른 암호화 솔루션을 사용하면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6832" y="3141927"/>
            <a:ext cx="536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</a:rPr>
              <a:t>hunelCryptoUtil</a:t>
            </a:r>
            <a:r>
              <a:rPr lang="en-US" altLang="ko-KR" sz="3600" b="1" dirty="0" smtClean="0">
                <a:solidFill>
                  <a:srgbClr val="33CCCC"/>
                </a:solidFill>
              </a:rPr>
              <a:t> </a:t>
            </a:r>
            <a:r>
              <a:rPr lang="ko-KR" altLang="en-US" sz="3600" b="1" dirty="0" smtClean="0">
                <a:solidFill>
                  <a:srgbClr val="33CCCC"/>
                </a:solidFill>
              </a:rPr>
              <a:t>재정의</a:t>
            </a:r>
            <a:r>
              <a:rPr lang="en-US" altLang="ko-KR" sz="3600" b="1" dirty="0" smtClean="0">
                <a:solidFill>
                  <a:srgbClr val="33CCCC"/>
                </a:solidFill>
              </a:rPr>
              <a:t>!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267" y="2887133"/>
            <a:ext cx="2699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Security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9122" y="1628775"/>
            <a:ext cx="2509838" cy="3390900"/>
            <a:chOff x="4534665" y="1628775"/>
            <a:chExt cx="2509838" cy="3390900"/>
          </a:xfrm>
        </p:grpSpPr>
        <p:grpSp>
          <p:nvGrpSpPr>
            <p:cNvPr id="11" name="그룹 10"/>
            <p:cNvGrpSpPr/>
            <p:nvPr/>
          </p:nvGrpSpPr>
          <p:grpSpPr>
            <a:xfrm>
              <a:off x="4534665" y="1628775"/>
              <a:ext cx="2509838" cy="3390900"/>
              <a:chOff x="4110037" y="1628775"/>
              <a:chExt cx="2509838" cy="3390900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4110037" y="1628775"/>
                <a:ext cx="2509838" cy="33909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en-US" altLang="ko-KR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en-US" altLang="ko-KR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altLang="ko-KR">
                    <a:solidFill>
                      <a:schemeClr val="accent2">
                        <a:lumMod val="75000"/>
                      </a:schemeClr>
                    </a:solidFill>
                  </a:rPr>
                </a:br>
                <a:endParaRPr lang="ko-KR" altLang="en-US" dirty="0" err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193645" y="1728401"/>
                <a:ext cx="2024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rPr>
                  <a:t>B </a:t>
                </a:r>
                <a:r>
                  <a:rPr lang="ko-KR" alt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사용자 </a:t>
                </a:r>
                <a:r>
                  <a:rPr lang="en-US" altLang="ko-KR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 </a:t>
                </a:r>
                <a:r>
                  <a:rPr lang="ko-KR" altLang="en-US" sz="1200" dirty="0">
                    <a:solidFill>
                      <a:schemeClr val="accent2">
                        <a:lumMod val="75000"/>
                      </a:schemeClr>
                    </a:solidFill>
                  </a:rPr>
                  <a:t>쓰기권한 없음 </a:t>
                </a:r>
                <a:r>
                  <a: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6237" y="2305050"/>
                <a:ext cx="1281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solidFill>
                      <a:srgbClr val="6887AC"/>
                    </a:solidFill>
                    <a:latin typeface="아리따-돋움(TTF)-SemiBold" pitchFamily="18" charset="-127"/>
                    <a:ea typeface="아리따-돋움(TTF)-SemiBold" pitchFamily="18" charset="-127"/>
                  </a:rPr>
                  <a:t>- search01</a:t>
                </a:r>
                <a:endParaRPr lang="ko-KR" altLang="en-US" dirty="0" err="1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716446" y="2746966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save01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98742" y="1628775"/>
            <a:ext cx="3657140" cy="3390900"/>
            <a:chOff x="823912" y="1628775"/>
            <a:chExt cx="3657140" cy="33909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823912" y="1628775"/>
              <a:ext cx="2509838" cy="3390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endParaRPr lang="ko-KR" altLang="en-US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11436" y="1728401"/>
              <a:ext cx="2036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A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사용자 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쓰기권한 있음 </a:t>
              </a: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779" y="230505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search01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48779" y="2746966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save01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1048779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100" b="1" dirty="0">
                  <a:solidFill>
                    <a:srgbClr val="6887AC"/>
                  </a:solidFill>
                </a:rPr>
                <a:t>조회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1663476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050" b="1" dirty="0">
                  <a:solidFill>
                    <a:srgbClr val="6887AC"/>
                  </a:solidFill>
                </a:rPr>
                <a:t>저장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3948681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100" b="1" dirty="0">
                  <a:solidFill>
                    <a:srgbClr val="6887AC"/>
                  </a:solidFill>
                </a:rPr>
                <a:t>조회</a:t>
              </a:r>
            </a:p>
          </p:txBody>
        </p:sp>
      </p:grpSp>
      <p:sp>
        <p:nvSpPr>
          <p:cNvPr id="71" name="모서리가 둥근 직사각형 70"/>
          <p:cNvSpPr/>
          <p:nvPr/>
        </p:nvSpPr>
        <p:spPr bwMode="auto">
          <a:xfrm>
            <a:off x="4896442" y="5543348"/>
            <a:ext cx="3870098" cy="1137423"/>
          </a:xfrm>
          <a:prstGeom prst="roundRect">
            <a:avLst>
              <a:gd name="adj" fmla="val 7192"/>
            </a:avLst>
          </a:prstGeom>
          <a:solidFill>
            <a:schemeClr val="bg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저장할 수 있는 스크립트 함수가 있는 상태에서</a:t>
            </a:r>
            <a:endParaRPr lang="en-US" altLang="ko-KR" sz="1400" dirty="0" smtClean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버튼만 없으면 해커가 쉽게 버튼을 만들어</a:t>
            </a:r>
            <a:endParaRPr lang="en-US" altLang="ko-KR" sz="1400" dirty="0" smtClean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해당 스크립트를 실행 할 수 있다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0" name="Picture 2" descr="crime, cyber, group, hacker, protect, security, skull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33" y="5200868"/>
            <a:ext cx="1449205" cy="14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4861104" y="3905251"/>
            <a:ext cx="0" cy="1608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505" y="0"/>
            <a:ext cx="5027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Auth</a:t>
            </a:r>
            <a:r>
              <a:rPr lang="en-US" altLang="ko-K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TagLibrary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005272" y="5200868"/>
            <a:ext cx="532371" cy="266700"/>
          </a:xfrm>
          <a:prstGeom prst="roundRect">
            <a:avLst/>
          </a:prstGeom>
          <a:solidFill>
            <a:schemeClr val="bg1"/>
          </a:solidFill>
          <a:ln w="635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050" b="1" dirty="0">
                <a:solidFill>
                  <a:srgbClr val="6887AC"/>
                </a:solidFill>
              </a:rPr>
              <a:t>저장</a:t>
            </a:r>
          </a:p>
        </p:txBody>
      </p:sp>
      <p:sp>
        <p:nvSpPr>
          <p:cNvPr id="37" name="L 도형 36"/>
          <p:cNvSpPr/>
          <p:nvPr/>
        </p:nvSpPr>
        <p:spPr bwMode="auto">
          <a:xfrm rot="13500000">
            <a:off x="6446567" y="2836171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grpSp>
        <p:nvGrpSpPr>
          <p:cNvPr id="39" name="그룹 38"/>
          <p:cNvGrpSpPr/>
          <p:nvPr/>
        </p:nvGrpSpPr>
        <p:grpSpPr>
          <a:xfrm>
            <a:off x="7991978" y="1628775"/>
            <a:ext cx="2509838" cy="3390900"/>
            <a:chOff x="4110037" y="1628775"/>
            <a:chExt cx="2509838" cy="339090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110037" y="1628775"/>
              <a:ext cx="2509838" cy="3390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endParaRPr lang="ko-KR" altLang="en-US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93645" y="1728401"/>
              <a:ext cx="20249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B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사용자 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쓰기권한 없음 </a:t>
              </a: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96237" y="230505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search01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 bwMode="auto">
          <a:xfrm>
            <a:off x="8234169" y="3633978"/>
            <a:ext cx="532371" cy="266700"/>
          </a:xfrm>
          <a:prstGeom prst="round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100" b="1" dirty="0">
                <a:solidFill>
                  <a:srgbClr val="6887AC"/>
                </a:solidFill>
              </a:rPr>
              <a:t>조회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25259" y="2698504"/>
            <a:ext cx="2089174" cy="488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88042" y="3324225"/>
            <a:ext cx="2313432" cy="13188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03634" y="3490371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authTag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ko-KR" altLang="en-US" dirty="0" smtClean="0"/>
              <a:t>함수를 아예</a:t>
            </a:r>
            <a:endParaRPr lang="en-US" altLang="ko-KR" dirty="0" smtClean="0"/>
          </a:p>
          <a:p>
            <a:r>
              <a:rPr lang="ko-KR" altLang="en-US" dirty="0" smtClean="0"/>
              <a:t>출력하지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706024" y="2131999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34" y="118533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843" y="194733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Class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843" y="2370666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Method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843" y="2793998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Parameters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10467" y="3412067"/>
            <a:ext cx="4622800" cy="0"/>
          </a:xfrm>
          <a:prstGeom prst="straightConnector1">
            <a:avLst/>
          </a:prstGeom>
          <a:ln w="76200">
            <a:solidFill>
              <a:srgbClr val="C0C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7172" y="194733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PersonalInfo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7172" y="2370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search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7172" y="27939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사번</a:t>
            </a:r>
            <a:r>
              <a:rPr lang="ko-KR" altLang="en-US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 </a:t>
            </a:r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= 180101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5599" y="4803804"/>
            <a:ext cx="33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PersonalInfo.search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(‘180101’)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4668" y="2622226"/>
            <a:ext cx="2150887" cy="1737252"/>
            <a:chOff x="654668" y="1890706"/>
            <a:chExt cx="2150887" cy="1737252"/>
          </a:xfrm>
        </p:grpSpPr>
        <p:pic>
          <p:nvPicPr>
            <p:cNvPr id="18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직사각형 18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2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65760" y="3739896"/>
            <a:ext cx="6592824" cy="2404872"/>
          </a:xfrm>
          <a:prstGeom prst="roundRect">
            <a:avLst>
              <a:gd name="adj" fmla="val 3739"/>
            </a:avLst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505" y="0"/>
            <a:ext cx="4541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AuthTag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사용법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1416" y="1117979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case "search01"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{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ajaxRequestXSProg($("#S_DSCLASS").val(), $("#S_DSMETHOD").val(), serializeForm(), function(xs)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{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  TabUtil.Check.reset();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inputSetValueAuto("S_EMP_NM", xs.GetEtcData("EMP_NM"));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inputSetValueAuto("F_PER_NO", xs.GetEtcData("PER_NO"));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inputSetValueAuto("S_EMP_UID", xs.GetEtcData("EMP_UID"));</a:t>
            </a:r>
          </a:p>
          <a:p>
            <a:endParaRPr lang="ko-KR" altLang="en-US" sz="11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});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}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break</a:t>
            </a:r>
            <a:r>
              <a:rPr lang="ko-KR" altLang="en-US" sz="11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;</a:t>
            </a:r>
            <a:endParaRPr lang="en-US" altLang="ko-KR" sz="1100" dirty="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ko-KR" altLang="en-US" sz="11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b="1" dirty="0">
                <a:solidFill>
                  <a:srgbClr val="FF7C8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&lt;com:auth btnAuth="WRITE"&gt;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case "save01":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{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if ( ! checkForm("f1") ) return;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if ( ! confirm(ajaxMsg("MSG_CONFIRM_SAVE")) ) return;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ajaxRequestXSProg($("#S_DSCLASS").val(), $("#S_DSMETHOD").val(), serializeForm(), function(xs)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{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  TabUtil.Check.reset();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  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alert(ajaxMsg("MSG_ALERT_SAVE_OK"));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	doAction("&lt;com:otp value='search01'/&gt;");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});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}</a:t>
            </a:r>
          </a:p>
          <a:p>
            <a:r>
              <a:rPr lang="ko-KR" altLang="en-US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break;</a:t>
            </a:r>
          </a:p>
          <a:p>
            <a:r>
              <a:rPr lang="ko-KR" altLang="en-US" b="1" dirty="0">
                <a:solidFill>
                  <a:srgbClr val="FF7C8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&lt;/com:auth&gt;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6181344" y="3739896"/>
            <a:ext cx="658368" cy="2404872"/>
          </a:xfrm>
          <a:prstGeom prst="rightBrace">
            <a:avLst>
              <a:gd name="adj1" fmla="val 51389"/>
              <a:gd name="adj2" fmla="val 50000"/>
            </a:avLst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34656" y="4434840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7C80"/>
                </a:solidFill>
              </a:rPr>
              <a:t>쓰기권한이 없는 경우는</a:t>
            </a:r>
            <a:endParaRPr lang="en-US" altLang="ko-KR" dirty="0" smtClean="0">
              <a:solidFill>
                <a:srgbClr val="FF7C80"/>
              </a:solidFill>
            </a:endParaRPr>
          </a:p>
          <a:p>
            <a:r>
              <a:rPr lang="ko-KR" altLang="en-US" dirty="0" smtClean="0">
                <a:solidFill>
                  <a:srgbClr val="FF7C80"/>
                </a:solidFill>
              </a:rPr>
              <a:t>태그 라이브러리 사이의 내용이</a:t>
            </a:r>
            <a:endParaRPr lang="en-US" altLang="ko-KR" dirty="0" smtClean="0">
              <a:solidFill>
                <a:srgbClr val="FF7C80"/>
              </a:solidFill>
            </a:endParaRPr>
          </a:p>
          <a:p>
            <a:r>
              <a:rPr lang="ko-KR" altLang="en-US" dirty="0" smtClean="0">
                <a:solidFill>
                  <a:srgbClr val="FF7C80"/>
                </a:solidFill>
              </a:rPr>
              <a:t>출력되지 않는다</a:t>
            </a:r>
            <a:r>
              <a:rPr lang="en-US" altLang="ko-KR" dirty="0" smtClean="0">
                <a:solidFill>
                  <a:srgbClr val="FF7C80"/>
                </a:solidFill>
              </a:rPr>
              <a:t>.</a:t>
            </a:r>
            <a:endParaRPr lang="ko-KR" altLang="en-US" dirty="0">
              <a:solidFill>
                <a:srgbClr val="FF7C80"/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181344" y="975723"/>
            <a:ext cx="658368" cy="2404872"/>
          </a:xfrm>
          <a:prstGeom prst="rightBrace">
            <a:avLst>
              <a:gd name="adj1" fmla="val 51389"/>
              <a:gd name="adj2" fmla="val 50000"/>
            </a:avLst>
          </a:prstGeom>
          <a:ln w="28575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34656" y="1792224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CCCC"/>
                </a:solidFill>
              </a:rPr>
              <a:t>권한과 상관없이</a:t>
            </a:r>
            <a:endParaRPr lang="en-US" altLang="ko-KR" dirty="0" smtClean="0">
              <a:solidFill>
                <a:srgbClr val="33CCCC"/>
              </a:solidFill>
            </a:endParaRPr>
          </a:p>
          <a:p>
            <a:r>
              <a:rPr lang="ko-KR" altLang="en-US" dirty="0" smtClean="0">
                <a:solidFill>
                  <a:srgbClr val="33CCCC"/>
                </a:solidFill>
              </a:rPr>
              <a:t>출력됨</a:t>
            </a:r>
            <a:endParaRPr lang="ko-KR" altLang="en-US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471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05" y="0"/>
            <a:ext cx="279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AuthMap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915" y="1499791"/>
            <a:ext cx="7927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아래와 같은 쿼리가 실행될 때 </a:t>
            </a:r>
            <a:endParaRPr lang="en-US" altLang="ko-KR" dirty="0" smtClean="0"/>
          </a:p>
          <a:p>
            <a:r>
              <a:rPr lang="en-US" altLang="ko-KR" dirty="0" smtClean="0"/>
              <a:t>EMP_ID</a:t>
            </a:r>
            <a:r>
              <a:rPr lang="ko-KR" altLang="en-US" dirty="0" smtClean="0"/>
              <a:t>로 넘겨 받는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가 조작 되었을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 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데이터까지 조회될 수 있으므로 이를 처리할 방안이 필요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193" y="575379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개발자 도구의 발전으로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파라미터를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조작하는 것이 너무 쉬워 졌음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974166" y="4441210"/>
            <a:ext cx="753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5998634" y="4629914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조작될 경우 누구의 정보도 쉽게 조회가능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96915" y="3022111"/>
            <a:ext cx="10355852" cy="2384031"/>
            <a:chOff x="1125696" y="3380158"/>
            <a:chExt cx="10355852" cy="2384031"/>
          </a:xfrm>
        </p:grpSpPr>
        <p:sp>
          <p:nvSpPr>
            <p:cNvPr id="10" name="TextBox 3"/>
            <p:cNvSpPr txBox="1"/>
            <p:nvPr/>
          </p:nvSpPr>
          <p:spPr>
            <a:xfrm>
              <a:off x="1735667" y="4075469"/>
              <a:ext cx="306365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SELECT *</a:t>
              </a:r>
            </a:p>
            <a:p>
              <a:r>
                <a:rPr lang="en-US" altLang="ko-KR" dirty="0"/>
                <a:t>  FROM PA1010</a:t>
              </a:r>
            </a:p>
            <a:p>
              <a:r>
                <a:rPr lang="en-US" altLang="ko-KR" dirty="0"/>
                <a:t> WHERE EMP_ID = </a:t>
              </a:r>
              <a:r>
                <a:rPr lang="en-US" altLang="ko-KR" dirty="0">
                  <a:solidFill>
                    <a:srgbClr val="FF3399"/>
                  </a:solidFill>
                </a:rPr>
                <a:t>:EMP_ID</a:t>
              </a:r>
              <a:endParaRPr lang="ko-KR" altLang="en-US" dirty="0">
                <a:solidFill>
                  <a:srgbClr val="FF3399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25696" y="3380158"/>
              <a:ext cx="10355852" cy="2384031"/>
            </a:xfrm>
            <a:prstGeom prst="roundRect">
              <a:avLst>
                <a:gd name="adj" fmla="val 2001"/>
              </a:avLst>
            </a:prstGeom>
            <a:noFill/>
            <a:ln w="28575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2" name="Picture 2" descr="crime, cyber, group, hacker, protect, security, skull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21" y="3191547"/>
            <a:ext cx="1449205" cy="14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 flipH="1">
            <a:off x="7452698" y="3226028"/>
            <a:ext cx="2331381" cy="690121"/>
          </a:xfrm>
          <a:prstGeom prst="wedgeRoundRectCallout">
            <a:avLst>
              <a:gd name="adj1" fmla="val 65697"/>
              <a:gd name="adj2" fmla="val 41417"/>
              <a:gd name="adj3" fmla="val 16667"/>
            </a:avLst>
          </a:prstGeom>
          <a:solidFill>
            <a:schemeClr val="bg1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 am Hacker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34838" y="3137554"/>
            <a:ext cx="11447253" cy="3470280"/>
          </a:xfrm>
          <a:prstGeom prst="roundRect">
            <a:avLst>
              <a:gd name="adj" fmla="val 2001"/>
            </a:avLst>
          </a:prstGeom>
          <a:noFill/>
          <a:ln w="28575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067" y="202085"/>
            <a:ext cx="9073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개발자는 권한과 </a:t>
            </a:r>
            <a:r>
              <a:rPr lang="ko-KR" altLang="en-US" dirty="0" err="1" smtClean="0"/>
              <a:t>관련없이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비즈니스로직을</a:t>
            </a:r>
            <a:r>
              <a:rPr lang="ko-KR" altLang="en-US" dirty="0" smtClean="0"/>
              <a:t> 쿼리로 작성하고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XmlQuery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getElement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authMap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넘겨 쿼리를 가져오면</a:t>
            </a:r>
            <a:endParaRPr lang="en-US" altLang="ko-KR" dirty="0" smtClean="0"/>
          </a:p>
          <a:p>
            <a:r>
              <a:rPr lang="ko-KR" altLang="en-US" dirty="0" smtClean="0"/>
              <a:t>실제 가능한 권한을 한번 더 체크하는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쿼리를 덧붙인 완성된 쿼리를 반환한다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11680" y="3275574"/>
            <a:ext cx="10778066" cy="3139321"/>
            <a:chOff x="711680" y="3137554"/>
            <a:chExt cx="10778066" cy="313932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73680" y="4286050"/>
              <a:ext cx="10016066" cy="8297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1680" y="3137554"/>
              <a:ext cx="45567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rgbClr val="660033"/>
                  </a:solidFill>
                </a:rPr>
                <a:t>SELECT T1.*</a:t>
              </a:r>
            </a:p>
            <a:p>
              <a:r>
                <a:rPr lang="en-US" altLang="ko-KR" dirty="0" smtClean="0">
                  <a:solidFill>
                    <a:srgbClr val="660033"/>
                  </a:solidFill>
                </a:rPr>
                <a:t>    FROM (SELECT T1.*</a:t>
              </a:r>
            </a:p>
            <a:p>
              <a:r>
                <a:rPr lang="en-US" altLang="ko-KR" dirty="0" smtClean="0">
                  <a:solidFill>
                    <a:srgbClr val="660033"/>
                  </a:solidFill>
                </a:rPr>
                <a:t>                ,ROWNUM AS WRAP_ORDER</a:t>
              </a:r>
            </a:p>
            <a:p>
              <a:r>
                <a:rPr lang="en-US" altLang="ko-KR" dirty="0" smtClean="0">
                  <a:solidFill>
                    <a:srgbClr val="660033"/>
                  </a:solidFill>
                </a:rPr>
                <a:t>            FROM (</a:t>
              </a:r>
            </a:p>
            <a:p>
              <a:r>
                <a:rPr lang="en-US" altLang="ko-KR" dirty="0" smtClean="0"/>
                <a:t>                   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SELECT *</a:t>
              </a: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 FROM PA1010</a:t>
              </a: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                   WHERE EMP_ID = :EMP_ID</a:t>
              </a:r>
            </a:p>
            <a:p>
              <a:r>
                <a:rPr lang="en-US" altLang="ko-KR" dirty="0" smtClean="0"/>
                <a:t>            </a:t>
              </a:r>
              <a:r>
                <a:rPr lang="en-US" altLang="ko-KR" dirty="0" smtClean="0">
                  <a:solidFill>
                    <a:srgbClr val="660033"/>
                  </a:solidFill>
                </a:rPr>
                <a:t>) T1</a:t>
              </a:r>
            </a:p>
            <a:p>
              <a:r>
                <a:rPr lang="en-US" altLang="ko-KR" dirty="0" smtClean="0">
                  <a:solidFill>
                    <a:srgbClr val="660033"/>
                  </a:solidFill>
                </a:rPr>
                <a:t>    ) T1</a:t>
              </a:r>
            </a:p>
            <a:p>
              <a:r>
                <a:rPr lang="en-US" altLang="ko-KR" i="1" dirty="0" smtClean="0">
                  <a:solidFill>
                    <a:srgbClr val="660033"/>
                  </a:solidFill>
                </a:rPr>
                <a:t>    </a:t>
              </a:r>
              <a:r>
                <a:rPr lang="en-US" altLang="ko-KR" i="1" dirty="0" smtClean="0">
                  <a:solidFill>
                    <a:srgbClr val="FF0066"/>
                  </a:solidFill>
                </a:rPr>
                <a:t>@AUTH_WHERE@</a:t>
              </a:r>
            </a:p>
            <a:p>
              <a:r>
                <a:rPr lang="en-US" altLang="ko-KR" dirty="0" smtClean="0">
                  <a:solidFill>
                    <a:srgbClr val="660033"/>
                  </a:solidFill>
                </a:rPr>
                <a:t>ORDER BY T1.WRAP_ORDER</a:t>
              </a:r>
              <a:endParaRPr lang="ko-KR" altLang="en-US" dirty="0">
                <a:solidFill>
                  <a:srgbClr val="660033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95279" y="4562417"/>
              <a:ext cx="2040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개발자가 실제 작성한 쿼리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3327878" y="5793117"/>
              <a:ext cx="753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081412" y="5680495"/>
              <a:ext cx="41504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이곳에 코어에서 자동으로 만들어주는 권한쿼리가 들어감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90060" y="1398603"/>
            <a:ext cx="10174856" cy="857079"/>
            <a:chOff x="560238" y="1513269"/>
            <a:chExt cx="10174856" cy="857079"/>
          </a:xfrm>
        </p:grpSpPr>
        <p:sp>
          <p:nvSpPr>
            <p:cNvPr id="12" name="직사각형 11"/>
            <p:cNvSpPr/>
            <p:nvPr/>
          </p:nvSpPr>
          <p:spPr>
            <a:xfrm>
              <a:off x="560238" y="2001016"/>
              <a:ext cx="101748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String query = </a:t>
              </a:r>
              <a:r>
                <a:rPr lang="en-US" altLang="ko-KR" dirty="0" err="1" smtClean="0">
                  <a:solidFill>
                    <a:srgbClr val="FF0066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xmlQuery.getElement</a:t>
              </a:r>
              <a:r>
                <a:rPr lang="en-US" altLang="ko-KR" dirty="0" smtClean="0">
                  <a:solidFill>
                    <a:srgbClr val="66003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this, "search01", null, </a:t>
              </a:r>
              <a:r>
                <a:rPr lang="en-US" altLang="ko-KR" dirty="0" err="1" smtClean="0">
                  <a:solidFill>
                    <a:srgbClr val="FF0066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authMap</a:t>
              </a:r>
              <a:r>
                <a:rPr lang="en-US" altLang="ko-KR" dirty="0" smtClean="0">
                  <a:solidFill>
                    <a:srgbClr val="660033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);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24936" y="1513269"/>
              <a:ext cx="3604717" cy="348140"/>
              <a:chOff x="802258" y="1696320"/>
              <a:chExt cx="3604717" cy="34814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802258" y="1708030"/>
                <a:ext cx="3604717" cy="336430"/>
              </a:xfrm>
              <a:prstGeom prst="roundRect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36767" y="1696320"/>
                <a:ext cx="35702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 smtClean="0">
                    <a:solidFill>
                      <a:schemeClr val="bg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authMap.put</a:t>
                </a:r>
                <a:r>
                  <a:rPr lang="en-US" altLang="ko-KR" sz="1600" dirty="0" smtClean="0">
                    <a:solidFill>
                      <a:schemeClr val="bg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("COL_EMP", "EMP_ID");</a:t>
                </a:r>
              </a:p>
            </p:txBody>
          </p:sp>
        </p:grpSp>
        <p:cxnSp>
          <p:nvCxnSpPr>
            <p:cNvPr id="18" name="꺾인 연결선 17"/>
            <p:cNvCxnSpPr/>
            <p:nvPr/>
          </p:nvCxnSpPr>
          <p:spPr>
            <a:xfrm>
              <a:off x="4446437" y="1709037"/>
              <a:ext cx="3340580" cy="309667"/>
            </a:xfrm>
            <a:prstGeom prst="bentConnector3">
              <a:avLst>
                <a:gd name="adj1" fmla="val 10009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다리꼴 20"/>
          <p:cNvSpPr/>
          <p:nvPr/>
        </p:nvSpPr>
        <p:spPr>
          <a:xfrm>
            <a:off x="624935" y="2296372"/>
            <a:ext cx="11167373" cy="834301"/>
          </a:xfrm>
          <a:prstGeom prst="trapezoid">
            <a:avLst>
              <a:gd name="adj" fmla="val 46443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0000">
                <a:srgbClr val="DDF7F7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 bwMode="auto">
          <a:xfrm>
            <a:off x="2354622" y="4315914"/>
            <a:ext cx="2358514" cy="978011"/>
          </a:xfrm>
          <a:prstGeom prst="roundRect">
            <a:avLst/>
          </a:prstGeom>
          <a:solidFill>
            <a:srgbClr val="FBFBFB"/>
          </a:solidFill>
          <a:ln w="28575" algn="ctr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354622" y="2965837"/>
            <a:ext cx="2358514" cy="978011"/>
          </a:xfrm>
          <a:prstGeom prst="roundRect">
            <a:avLst/>
          </a:prstGeom>
          <a:solidFill>
            <a:srgbClr val="FBFBFB"/>
          </a:solidFill>
          <a:ln w="28575" algn="ctr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354622" y="1645922"/>
            <a:ext cx="2358514" cy="978011"/>
          </a:xfrm>
          <a:prstGeom prst="roundRect">
            <a:avLst/>
          </a:prstGeom>
          <a:solidFill>
            <a:srgbClr val="FBFBFB"/>
          </a:solidFill>
          <a:ln w="28575" algn="ctr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95482" y="1988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172" y="327017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</a:t>
            </a:r>
            <a:r>
              <a:rPr lang="en-US" altLang="ko-KR" dirty="0"/>
              <a:t>( CUD 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9602" y="4620253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Procedure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 bwMode="auto">
          <a:xfrm rot="5400000">
            <a:off x="5046439" y="2400645"/>
            <a:ext cx="2041497" cy="1903652"/>
          </a:xfrm>
          <a:prstGeom prst="triangle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9" name="직사각형 8"/>
          <p:cNvSpPr/>
          <p:nvPr/>
        </p:nvSpPr>
        <p:spPr>
          <a:xfrm>
            <a:off x="7883073" y="3281267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SY9028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72" y="186189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72" y="3197831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62" y="4585967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0954" y="32347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개인정보접근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680776" y="4761790"/>
            <a:ext cx="2745105" cy="978011"/>
          </a:xfrm>
          <a:prstGeom prst="roundRect">
            <a:avLst/>
          </a:prstGeom>
          <a:solidFill>
            <a:srgbClr val="FBFBFB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누가 어떤 대상의 정보를 </a:t>
            </a:r>
            <a: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어떤 </a:t>
            </a:r>
            <a:r>
              <a:rPr lang="ko-KR" altLang="en-US" sz="12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프로그램에서 </a:t>
            </a:r>
            <a: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어떤 </a:t>
            </a:r>
            <a:r>
              <a:rPr lang="ko-KR" altLang="en-US" sz="1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쿼리를 </a:t>
            </a:r>
            <a:r>
              <a:rPr lang="ko-KR" altLang="en-US" sz="12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이용하여 </a:t>
            </a:r>
            <a: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en-US" altLang="ko-KR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r>
              <a:rPr lang="ko-KR" altLang="en-US" sz="120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무슨 </a:t>
            </a:r>
            <a:r>
              <a:rPr lang="ko-KR" altLang="en-US" sz="1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작업을 하였는가</a:t>
            </a:r>
            <a:r>
              <a:rPr lang="en-US" altLang="ko-KR" sz="1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? </a:t>
            </a:r>
            <a:r>
              <a:rPr lang="ko-KR" altLang="en-US" sz="1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대한 기록</a:t>
            </a:r>
            <a:endParaRPr lang="en-US" altLang="ko-KR" sz="1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L 도형 17"/>
          <p:cNvSpPr/>
          <p:nvPr/>
        </p:nvSpPr>
        <p:spPr bwMode="auto">
          <a:xfrm rot="13500000">
            <a:off x="6204853" y="3049107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9" name="L 도형 18"/>
          <p:cNvSpPr/>
          <p:nvPr/>
        </p:nvSpPr>
        <p:spPr bwMode="auto">
          <a:xfrm rot="13500000">
            <a:off x="6204853" y="1786626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0" name="L 도형 19"/>
          <p:cNvSpPr/>
          <p:nvPr/>
        </p:nvSpPr>
        <p:spPr bwMode="auto">
          <a:xfrm rot="13500000">
            <a:off x="6204853" y="4448415"/>
            <a:ext cx="664714" cy="66471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172505" y="0"/>
            <a:ext cx="4977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원통 21"/>
          <p:cNvSpPr/>
          <p:nvPr/>
        </p:nvSpPr>
        <p:spPr>
          <a:xfrm>
            <a:off x="7680776" y="2106307"/>
            <a:ext cx="1447800" cy="2423068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SY9028 )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48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5411" y="2032294"/>
            <a:ext cx="451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SQLUtil</a:t>
            </a:r>
            <a:r>
              <a:rPr lang="en-US" altLang="ko-KR" sz="2400" dirty="0" smtClean="0"/>
              <a:t> .</a:t>
            </a:r>
            <a:r>
              <a:rPr lang="en-US" altLang="ko-KR" sz="2400" dirty="0" err="1">
                <a:solidFill>
                  <a:srgbClr val="FF7C80"/>
                </a:solidFill>
              </a:rPr>
              <a:t>getResultSetWithClose</a:t>
            </a:r>
            <a:endParaRPr lang="en-US" altLang="ko-KR" sz="2400" dirty="0">
              <a:solidFill>
                <a:srgbClr val="FF7C80"/>
              </a:solidFill>
            </a:endParaRPr>
          </a:p>
          <a:p>
            <a:r>
              <a:rPr lang="en-US" altLang="ko-KR" sz="2400" dirty="0">
                <a:solidFill>
                  <a:srgbClr val="C00000"/>
                </a:solidFill>
              </a:rPr>
              <a:t>          </a:t>
            </a:r>
            <a:r>
              <a:rPr lang="en-US" altLang="ko-KR" sz="2400" dirty="0" smtClean="0"/>
              <a:t>.</a:t>
            </a:r>
            <a:r>
              <a:rPr lang="en-US" altLang="ko-KR" sz="2400" dirty="0" err="1">
                <a:solidFill>
                  <a:srgbClr val="FF7C80"/>
                </a:solidFill>
              </a:rPr>
              <a:t>getResultSet</a:t>
            </a:r>
            <a:endParaRPr lang="ko-KR" altLang="en-US" sz="2400" dirty="0" err="1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5411" y="3560703"/>
            <a:ext cx="3735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CUDSQLManager</a:t>
            </a:r>
            <a:r>
              <a:rPr lang="en-US" altLang="ko-KR" sz="2400" dirty="0" smtClean="0"/>
              <a:t> .</a:t>
            </a:r>
            <a:r>
              <a:rPr lang="en-US" altLang="ko-KR" sz="2400" dirty="0">
                <a:solidFill>
                  <a:srgbClr val="FF7C80"/>
                </a:solidFill>
              </a:rPr>
              <a:t>insert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                      .</a:t>
            </a:r>
            <a:r>
              <a:rPr lang="en-US" altLang="ko-KR" sz="2400" dirty="0">
                <a:solidFill>
                  <a:srgbClr val="FF7C80"/>
                </a:solidFill>
              </a:rPr>
              <a:t>update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                       </a:t>
            </a:r>
            <a:r>
              <a:rPr lang="en-US" altLang="ko-KR" sz="2400" dirty="0"/>
              <a:t>.</a:t>
            </a:r>
            <a:r>
              <a:rPr lang="en-US" altLang="ko-KR" sz="2400" dirty="0">
                <a:solidFill>
                  <a:srgbClr val="FF7C80"/>
                </a:solidFill>
              </a:rPr>
              <a:t>delete</a:t>
            </a:r>
            <a:endParaRPr lang="ko-KR" altLang="en-US" sz="2400" dirty="0" err="1">
              <a:solidFill>
                <a:srgbClr val="FF7C8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6741" y="5287401"/>
            <a:ext cx="418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VarStatement.</a:t>
            </a:r>
            <a:r>
              <a:rPr lang="en-US" altLang="ko-KR" sz="2400" dirty="0" err="1">
                <a:solidFill>
                  <a:srgbClr val="FF7C80"/>
                </a:solidFill>
              </a:rPr>
              <a:t>executeUpdate</a:t>
            </a:r>
            <a:endParaRPr lang="en-US" altLang="ko-KR" sz="2400" dirty="0">
              <a:solidFill>
                <a:srgbClr val="FF7C8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157085" y="5347246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프로시저</a:t>
            </a:r>
            <a:endParaRPr lang="en-US" altLang="ko-KR" sz="1200" b="1" dirty="0">
              <a:solidFill>
                <a:schemeClr val="bg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157087" y="2089983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조회</a:t>
            </a:r>
            <a:endParaRPr lang="en-US" altLang="ko-KR" sz="1200" b="1" dirty="0">
              <a:solidFill>
                <a:schemeClr val="bg1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2157086" y="3599259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CUD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505" y="0"/>
            <a:ext cx="6268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시점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9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2429933" y="3085837"/>
            <a:ext cx="7035800" cy="3158163"/>
          </a:xfrm>
          <a:prstGeom prst="roundRect">
            <a:avLst>
              <a:gd name="adj" fmla="val 5225"/>
            </a:avLst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747278" y="1561071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 bwMode="auto">
          <a:xfrm rot="18870445">
            <a:off x="5580666" y="1801241"/>
            <a:ext cx="293204" cy="29320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3039425" y="2365694"/>
            <a:ext cx="617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</a:t>
            </a:r>
            <a:endParaRPr lang="ko-KR" altLang="en-US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766" y="2365694"/>
            <a:ext cx="8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ResultSet</a:t>
            </a:r>
            <a:endParaRPr lang="ko-KR" altLang="en-US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원통 16"/>
          <p:cNvSpPr/>
          <p:nvPr/>
        </p:nvSpPr>
        <p:spPr bwMode="auto">
          <a:xfrm>
            <a:off x="7604437" y="4439723"/>
            <a:ext cx="781594" cy="699121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직사각형 17"/>
          <p:cNvSpPr/>
          <p:nvPr/>
        </p:nvSpPr>
        <p:spPr>
          <a:xfrm>
            <a:off x="7658706" y="4738997"/>
            <a:ext cx="673056" cy="24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SY9028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7565" y="2377629"/>
            <a:ext cx="124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MemResultSet</a:t>
            </a:r>
            <a:endParaRPr lang="ko-KR" altLang="en-US" sz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0943" y="2267440"/>
            <a:ext cx="186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xsheetResultXml.jsp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2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ibsheetResultJSON.jsp</a:t>
            </a:r>
            <a:endParaRPr lang="ko-KR" altLang="en-US" sz="1200" dirty="0" err="1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4823" y="2030674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forward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6280307" y="2447643"/>
            <a:ext cx="151075" cy="151075"/>
          </a:xfrm>
          <a:prstGeom prst="ellipse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6349815" y="2591115"/>
            <a:ext cx="6029" cy="4900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16" y="5434619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27523" y="46649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7C80"/>
                </a:solidFill>
              </a:rPr>
              <a:t>Y</a:t>
            </a:r>
            <a:endParaRPr lang="ko-KR" altLang="en-US" dirty="0" err="1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1476" y="56521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7C80"/>
                </a:solidFill>
              </a:rPr>
              <a:t>N</a:t>
            </a:r>
            <a:endParaRPr lang="ko-KR" altLang="en-US" dirty="0" err="1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18161" y="5873336"/>
            <a:ext cx="982961" cy="24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 </a:t>
            </a:r>
            <a:r>
              <a:rPr lang="ko-KR" altLang="en-US" sz="1000" dirty="0"/>
              <a:t>기록 안됨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20671"/>
              </p:ext>
            </p:extLst>
          </p:nvPr>
        </p:nvGraphicFramePr>
        <p:xfrm>
          <a:off x="3817146" y="3550662"/>
          <a:ext cx="4194211" cy="7315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6224"/>
                <a:gridCol w="1240403"/>
                <a:gridCol w="2027584"/>
              </a:tblGrid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테이블명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개인식별기준컬럼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개인정보컬럼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PA1010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EMP_ID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PER_NO,EMP_NM,………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PA2030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PER_NO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PER_NO,FAM_NM,………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3818154" y="3170242"/>
            <a:ext cx="3183399" cy="3578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000" dirty="0"/>
              <a:t>(SY9041) </a:t>
            </a:r>
            <a:r>
              <a:rPr lang="ko-KR" altLang="en-US" sz="1000" dirty="0"/>
              <a:t>개인정보 분리보관 접근로그 테이블 관리</a:t>
            </a:r>
            <a:endParaRPr lang="en-US" altLang="ko-KR" sz="1000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3685523" y="2402885"/>
            <a:ext cx="225496" cy="203836"/>
          </a:xfrm>
          <a:prstGeom prst="right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46" name="오른쪽 화살표 45"/>
          <p:cNvSpPr/>
          <p:nvPr/>
        </p:nvSpPr>
        <p:spPr bwMode="auto">
          <a:xfrm>
            <a:off x="4797128" y="2404216"/>
            <a:ext cx="225496" cy="203836"/>
          </a:xfrm>
          <a:prstGeom prst="right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47" name="오른쪽 화살표 46"/>
          <p:cNvSpPr/>
          <p:nvPr/>
        </p:nvSpPr>
        <p:spPr bwMode="auto">
          <a:xfrm>
            <a:off x="6500883" y="2414820"/>
            <a:ext cx="360060" cy="203836"/>
          </a:xfrm>
          <a:prstGeom prst="right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3180045" y="4906154"/>
            <a:ext cx="3547766" cy="646331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조회쿼리에서 </a:t>
            </a:r>
            <a:r>
              <a:rPr lang="en-US" altLang="ko-KR" sz="1200" dirty="0"/>
              <a:t>SY9041</a:t>
            </a:r>
            <a:r>
              <a:rPr lang="ko-KR" altLang="en-US" sz="1200" dirty="0"/>
              <a:t>에 등록된 </a:t>
            </a:r>
            <a:r>
              <a:rPr lang="ko-KR" altLang="en-US" sz="1200" dirty="0" err="1"/>
              <a:t>테이블명</a:t>
            </a:r>
            <a:r>
              <a:rPr lang="ko-KR" altLang="en-US" sz="1200" dirty="0"/>
              <a:t> 존재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MemResultSet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개인정보컬럼이</a:t>
            </a:r>
            <a:r>
              <a:rPr lang="ko-KR" altLang="en-US" sz="1200" dirty="0"/>
              <a:t> 존재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MemResultSet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개인식별기준컬럼이</a:t>
            </a:r>
            <a:r>
              <a:rPr lang="ko-KR" altLang="en-US" sz="1200" dirty="0"/>
              <a:t> 존재</a:t>
            </a:r>
          </a:p>
        </p:txBody>
      </p:sp>
      <p:cxnSp>
        <p:nvCxnSpPr>
          <p:cNvPr id="48" name="직선 연결선 47"/>
          <p:cNvCxnSpPr>
            <a:stCxn id="17" idx="2"/>
            <a:endCxn id="19" idx="3"/>
          </p:cNvCxnSpPr>
          <p:nvPr/>
        </p:nvCxnSpPr>
        <p:spPr bwMode="auto">
          <a:xfrm flipH="1">
            <a:off x="6727811" y="4789284"/>
            <a:ext cx="876626" cy="440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026" idx="1"/>
          </p:cNvCxnSpPr>
          <p:nvPr/>
        </p:nvCxnSpPr>
        <p:spPr bwMode="auto">
          <a:xfrm>
            <a:off x="6756666" y="5257020"/>
            <a:ext cx="939351" cy="401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72505" y="0"/>
            <a:ext cx="949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절차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Setting )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98575" y="1381449"/>
            <a:ext cx="414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SQLUtil</a:t>
            </a:r>
            <a:r>
              <a:rPr lang="en-US" altLang="ko-KR" dirty="0"/>
              <a:t> .</a:t>
            </a:r>
            <a:r>
              <a:rPr lang="en-US" altLang="ko-KR" dirty="0" err="1" smtClean="0">
                <a:solidFill>
                  <a:srgbClr val="FF7C80"/>
                </a:solidFill>
              </a:rPr>
              <a:t>getResultSetWithClose</a:t>
            </a:r>
            <a:r>
              <a:rPr lang="en-US" altLang="ko-KR" dirty="0" smtClean="0">
                <a:solidFill>
                  <a:srgbClr val="FF7C80"/>
                </a:solidFill>
              </a:rPr>
              <a:t>(</a:t>
            </a:r>
            <a:r>
              <a:rPr lang="en-US" altLang="ko-KR" dirty="0" err="1" smtClean="0">
                <a:solidFill>
                  <a:srgbClr val="FF7C80"/>
                </a:solidFill>
              </a:rPr>
              <a:t>vstmt</a:t>
            </a:r>
            <a:r>
              <a:rPr lang="en-US" altLang="ko-KR" dirty="0" smtClean="0">
                <a:solidFill>
                  <a:srgbClr val="FF7C80"/>
                </a:solidFill>
              </a:rPr>
              <a:t>)</a:t>
            </a:r>
            <a:endParaRPr lang="en-US" altLang="ko-KR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67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6553960" y="2861134"/>
            <a:ext cx="2700453" cy="3324976"/>
          </a:xfrm>
          <a:prstGeom prst="roundRect">
            <a:avLst>
              <a:gd name="adj" fmla="val 5225"/>
            </a:avLst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" name="직사각형 1"/>
          <p:cNvSpPr/>
          <p:nvPr/>
        </p:nvSpPr>
        <p:spPr bwMode="auto">
          <a:xfrm>
            <a:off x="3539923" y="1598838"/>
            <a:ext cx="5277853" cy="800546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3539923" y="1635983"/>
            <a:ext cx="4502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vstmt.</a:t>
            </a:r>
            <a:r>
              <a:rPr lang="en-US" altLang="ko-KR" sz="2000" dirty="0" err="1">
                <a:solidFill>
                  <a:srgbClr val="FF7C80"/>
                </a:solidFill>
              </a:rPr>
              <a:t>setPsnIdenStdCol</a:t>
            </a:r>
            <a:r>
              <a:rPr lang="en-US" altLang="ko-KR" sz="2000" dirty="0">
                <a:solidFill>
                  <a:srgbClr val="FF7C80"/>
                </a:solidFill>
              </a:rPr>
              <a:t>(“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EMP_ID</a:t>
            </a:r>
            <a:r>
              <a:rPr lang="en-US" altLang="ko-KR" sz="2000" dirty="0">
                <a:solidFill>
                  <a:srgbClr val="FF7C80"/>
                </a:solidFill>
              </a:rPr>
              <a:t>”)</a:t>
            </a:r>
          </a:p>
          <a:p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SQLUtil.getResultSetWithClose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vstmt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L 도형 11"/>
          <p:cNvSpPr/>
          <p:nvPr/>
        </p:nvSpPr>
        <p:spPr bwMode="auto">
          <a:xfrm rot="18870445">
            <a:off x="5993980" y="2419752"/>
            <a:ext cx="293204" cy="29320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4138975" y="308621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8842" y="3734152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ResultSet</a:t>
            </a:r>
            <a:endParaRPr lang="ko-KR" altLang="en-US" dirty="0"/>
          </a:p>
        </p:txBody>
      </p:sp>
      <p:sp>
        <p:nvSpPr>
          <p:cNvPr id="17" name="원통 16"/>
          <p:cNvSpPr/>
          <p:nvPr/>
        </p:nvSpPr>
        <p:spPr bwMode="auto">
          <a:xfrm>
            <a:off x="6784539" y="4698938"/>
            <a:ext cx="839911" cy="956226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직사각형 17"/>
          <p:cNvSpPr/>
          <p:nvPr/>
        </p:nvSpPr>
        <p:spPr>
          <a:xfrm>
            <a:off x="6842858" y="522369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SY9028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287353" y="3458820"/>
            <a:ext cx="304693" cy="203132"/>
          </a:xfrm>
          <a:prstGeom prst="downArrow">
            <a:avLst/>
          </a:prstGeom>
          <a:solidFill>
            <a:srgbClr val="33CCCC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2" name="아래쪽 화살표 21"/>
          <p:cNvSpPr/>
          <p:nvPr/>
        </p:nvSpPr>
        <p:spPr bwMode="auto">
          <a:xfrm>
            <a:off x="4287406" y="4106096"/>
            <a:ext cx="304693" cy="203132"/>
          </a:xfrm>
          <a:prstGeom prst="downArrow">
            <a:avLst/>
          </a:prstGeom>
          <a:solidFill>
            <a:srgbClr val="33CCCC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3820543" y="4444779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MemResultSet</a:t>
            </a:r>
            <a:endParaRPr lang="ko-KR" altLang="en-US" dirty="0" err="1"/>
          </a:p>
        </p:txBody>
      </p:sp>
      <p:sp>
        <p:nvSpPr>
          <p:cNvPr id="24" name="아래쪽 화살표 23"/>
          <p:cNvSpPr/>
          <p:nvPr/>
        </p:nvSpPr>
        <p:spPr bwMode="auto">
          <a:xfrm>
            <a:off x="4287459" y="4944346"/>
            <a:ext cx="304693" cy="534098"/>
          </a:xfrm>
          <a:prstGeom prst="downArrow">
            <a:avLst/>
          </a:prstGeom>
          <a:solidFill>
            <a:srgbClr val="33CCCC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3536063" y="5524058"/>
            <a:ext cx="24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xsheetResultXml.jsp</a:t>
            </a:r>
            <a:endParaRPr lang="en-US" altLang="ko-KR" dirty="0"/>
          </a:p>
          <a:p>
            <a:r>
              <a:rPr lang="en-US" altLang="ko-KR" dirty="0" err="1"/>
              <a:t>ibsheetResultJSON.jsp</a:t>
            </a:r>
            <a:endParaRPr lang="ko-KR" altLang="en-US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772918" y="5072286"/>
            <a:ext cx="99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forward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4366866" y="4722998"/>
            <a:ext cx="151075" cy="151075"/>
          </a:xfrm>
          <a:prstGeom prst="ellipse">
            <a:avLst/>
          </a:prstGeom>
          <a:solidFill>
            <a:srgbClr val="FF7C80"/>
          </a:solidFill>
          <a:ln w="6350" algn="ctr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0" name="직선 연결선 19"/>
          <p:cNvCxnSpPr>
            <a:stCxn id="16" idx="6"/>
          </p:cNvCxnSpPr>
          <p:nvPr/>
        </p:nvCxnSpPr>
        <p:spPr bwMode="auto">
          <a:xfrm>
            <a:off x="4517941" y="4798536"/>
            <a:ext cx="2023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 bwMode="auto">
          <a:xfrm>
            <a:off x="6673096" y="979985"/>
            <a:ext cx="1135879" cy="371737"/>
          </a:xfrm>
          <a:prstGeom prst="rect">
            <a:avLst/>
          </a:prstGeom>
          <a:solidFill>
            <a:schemeClr val="accent5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</a:rPr>
              <a:t>개인식별</a:t>
            </a:r>
            <a:r>
              <a:rPr lang="en-US" altLang="ko-KR" sz="1050" dirty="0" smtClean="0">
                <a:solidFill>
                  <a:schemeClr val="bg1"/>
                </a:solidFill>
              </a:rPr>
              <a:t/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ko-KR" altLang="en-US" sz="1050" dirty="0" err="1" smtClean="0">
                <a:solidFill>
                  <a:schemeClr val="bg1"/>
                </a:solidFill>
              </a:rPr>
              <a:t>기준컬럼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2" idx="2"/>
          </p:cNvCxnSpPr>
          <p:nvPr/>
        </p:nvCxnSpPr>
        <p:spPr bwMode="auto">
          <a:xfrm flipH="1">
            <a:off x="7118188" y="1351722"/>
            <a:ext cx="122848" cy="341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891964" y="3484854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MemResultSet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accent6"/>
                </a:solidFill>
              </a:rPr>
              <a:t>EMP_ID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컬럼존재</a:t>
            </a:r>
            <a:r>
              <a:rPr lang="ko-KR" altLang="en-US" sz="1400" dirty="0"/>
              <a:t> </a:t>
            </a:r>
            <a:r>
              <a:rPr lang="en-US" altLang="ko-KR" sz="1400" dirty="0"/>
              <a:t>Y/N</a:t>
            </a:r>
            <a:endParaRPr lang="ko-KR" altLang="en-US" sz="1400" dirty="0" err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5" y="4706893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연결선 39"/>
          <p:cNvCxnSpPr>
            <a:stCxn id="35" idx="2"/>
            <a:endCxn id="17" idx="1"/>
          </p:cNvCxnSpPr>
          <p:nvPr/>
        </p:nvCxnSpPr>
        <p:spPr bwMode="auto">
          <a:xfrm flipH="1">
            <a:off x="7204495" y="4008074"/>
            <a:ext cx="663057" cy="690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stCxn id="35" idx="2"/>
            <a:endCxn id="1026" idx="0"/>
          </p:cNvCxnSpPr>
          <p:nvPr/>
        </p:nvCxnSpPr>
        <p:spPr bwMode="auto">
          <a:xfrm>
            <a:off x="7867552" y="4008074"/>
            <a:ext cx="743953" cy="698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065674" y="41060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Y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93726" y="410609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N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40676" y="527168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ko-KR" altLang="en-US" sz="1200" dirty="0"/>
              <a:t>기록 안됨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05" y="0"/>
            <a:ext cx="9448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절차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Coding )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073600" y="1644315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조회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93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3112678" y="3171081"/>
            <a:ext cx="5549489" cy="3158163"/>
          </a:xfrm>
          <a:prstGeom prst="roundRect">
            <a:avLst>
              <a:gd name="adj" fmla="val 5225"/>
            </a:avLst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" name="직사각형 1"/>
          <p:cNvSpPr/>
          <p:nvPr/>
        </p:nvSpPr>
        <p:spPr bwMode="auto">
          <a:xfrm>
            <a:off x="2345713" y="1443399"/>
            <a:ext cx="7083417" cy="485037"/>
          </a:xfrm>
          <a:prstGeom prst="rect">
            <a:avLst/>
          </a:prstGeom>
          <a:solidFill>
            <a:srgbClr val="33CCCC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sz="2400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4041615" y="1454802"/>
            <a:ext cx="3606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cud.</a:t>
            </a:r>
            <a:r>
              <a:rPr lang="en-US" altLang="ko-KR" sz="2000" dirty="0" err="1">
                <a:solidFill>
                  <a:schemeClr val="bg1"/>
                </a:solidFill>
              </a:rPr>
              <a:t>insert</a:t>
            </a:r>
            <a:r>
              <a:rPr lang="en-US" altLang="ko-KR" sz="2000" dirty="0">
                <a:solidFill>
                  <a:schemeClr val="bg1"/>
                </a:solidFill>
              </a:rPr>
              <a:t>(), update(), delete()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 bwMode="auto">
          <a:xfrm rot="18870445">
            <a:off x="5558782" y="1998349"/>
            <a:ext cx="293204" cy="29320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7" name="원통 16"/>
          <p:cNvSpPr/>
          <p:nvPr/>
        </p:nvSpPr>
        <p:spPr bwMode="auto">
          <a:xfrm>
            <a:off x="7623935" y="4496640"/>
            <a:ext cx="781594" cy="699121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직사각형 17"/>
          <p:cNvSpPr/>
          <p:nvPr/>
        </p:nvSpPr>
        <p:spPr>
          <a:xfrm>
            <a:off x="7679354" y="4871271"/>
            <a:ext cx="673056" cy="24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SY9028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7190715" y="2537582"/>
            <a:ext cx="151075" cy="151075"/>
          </a:xfrm>
          <a:prstGeom prst="ellipse">
            <a:avLst/>
          </a:prstGeom>
          <a:solidFill>
            <a:srgbClr val="FF7C80"/>
          </a:solidFill>
          <a:ln w="6350" algn="ctr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7260223" y="2681054"/>
            <a:ext cx="6029" cy="4900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64" y="5524558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65081" y="47501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Y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87755" y="56346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N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38809" y="5963275"/>
            <a:ext cx="982961" cy="24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 </a:t>
            </a:r>
            <a:r>
              <a:rPr lang="ko-KR" altLang="en-US" sz="1000" dirty="0"/>
              <a:t>기록 안됨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83834"/>
              </p:ext>
            </p:extLst>
          </p:nvPr>
        </p:nvGraphicFramePr>
        <p:xfrm>
          <a:off x="3837794" y="3640601"/>
          <a:ext cx="4194211" cy="7315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26224"/>
                <a:gridCol w="1240403"/>
                <a:gridCol w="2027584"/>
              </a:tblGrid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테이블명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개인식별기준컬럼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개인정보컬럼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PA1010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EMP_ID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PER_NO,EMP_NM,………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PA2030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PER_NO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PER_NO,FAM_NM,………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3838802" y="3260181"/>
            <a:ext cx="3183399" cy="3578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000" dirty="0"/>
              <a:t>(SY9041) </a:t>
            </a:r>
            <a:r>
              <a:rPr lang="ko-KR" altLang="en-US" sz="1000" dirty="0"/>
              <a:t>개인정보 분리보관 접근로그 테이블 관리</a:t>
            </a:r>
            <a:endParaRPr lang="en-US" altLang="ko-KR" sz="1000" dirty="0"/>
          </a:p>
        </p:txBody>
      </p:sp>
      <p:sp>
        <p:nvSpPr>
          <p:cNvPr id="46" name="오른쪽 화살표 45"/>
          <p:cNvSpPr/>
          <p:nvPr/>
        </p:nvSpPr>
        <p:spPr bwMode="auto">
          <a:xfrm>
            <a:off x="4175035" y="2494155"/>
            <a:ext cx="225496" cy="203836"/>
          </a:xfrm>
          <a:prstGeom prst="right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3200693" y="4868878"/>
            <a:ext cx="3708836" cy="83099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cud.setTable</a:t>
            </a:r>
            <a:r>
              <a:rPr lang="en-US" altLang="ko-KR" sz="1200" dirty="0"/>
              <a:t>()</a:t>
            </a:r>
            <a:r>
              <a:rPr lang="ko-KR" altLang="en-US" sz="1200" dirty="0"/>
              <a:t>의 테이블이 </a:t>
            </a:r>
            <a:r>
              <a:rPr lang="en-US" altLang="ko-KR" sz="1200" dirty="0"/>
              <a:t>SY9041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등록된 </a:t>
            </a:r>
            <a:r>
              <a:rPr lang="ko-KR" altLang="en-US" sz="1200" dirty="0" err="1"/>
              <a:t>테이블명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addKey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addField</a:t>
            </a:r>
            <a:r>
              <a:rPr lang="en-US" altLang="ko-KR" sz="1200" dirty="0"/>
              <a:t> 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개인정보컬럼이</a:t>
            </a:r>
            <a:r>
              <a:rPr lang="ko-KR" altLang="en-US" sz="1200" dirty="0"/>
              <a:t> 존재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addKey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addField</a:t>
            </a:r>
            <a:r>
              <a:rPr lang="en-US" altLang="ko-KR" sz="1200" dirty="0"/>
              <a:t> 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개인식별기준컬럼이</a:t>
            </a:r>
            <a:r>
              <a:rPr lang="ko-KR" altLang="en-US" sz="1200" dirty="0"/>
              <a:t> 존재</a:t>
            </a:r>
          </a:p>
        </p:txBody>
      </p:sp>
      <p:cxnSp>
        <p:nvCxnSpPr>
          <p:cNvPr id="48" name="직선 연결선 47"/>
          <p:cNvCxnSpPr>
            <a:stCxn id="17" idx="2"/>
            <a:endCxn id="19" idx="3"/>
          </p:cNvCxnSpPr>
          <p:nvPr/>
        </p:nvCxnSpPr>
        <p:spPr bwMode="auto">
          <a:xfrm flipH="1">
            <a:off x="6909529" y="4846201"/>
            <a:ext cx="714406" cy="438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026" idx="1"/>
          </p:cNvCxnSpPr>
          <p:nvPr/>
        </p:nvCxnSpPr>
        <p:spPr bwMode="auto">
          <a:xfrm>
            <a:off x="6968328" y="5346959"/>
            <a:ext cx="748337" cy="401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104725" y="2448340"/>
            <a:ext cx="983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makeQuery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505504" y="2448340"/>
            <a:ext cx="226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Varstatement.executeUpdate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370259" y="24655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결과 반환</a:t>
            </a:r>
          </a:p>
        </p:txBody>
      </p:sp>
      <p:sp>
        <p:nvSpPr>
          <p:cNvPr id="41" name="오른쪽 화살표 40"/>
          <p:cNvSpPr/>
          <p:nvPr/>
        </p:nvSpPr>
        <p:spPr bwMode="auto">
          <a:xfrm>
            <a:off x="6839585" y="2494155"/>
            <a:ext cx="225496" cy="203836"/>
          </a:xfrm>
          <a:prstGeom prst="right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9" name="TextBox 28"/>
          <p:cNvSpPr txBox="1"/>
          <p:nvPr/>
        </p:nvSpPr>
        <p:spPr>
          <a:xfrm>
            <a:off x="172505" y="0"/>
            <a:ext cx="1092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CUD 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절차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setting )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385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6400786" y="3131468"/>
            <a:ext cx="2710225" cy="3324976"/>
          </a:xfrm>
          <a:prstGeom prst="roundRect">
            <a:avLst>
              <a:gd name="adj" fmla="val 5225"/>
            </a:avLst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" name="직사각형 1"/>
          <p:cNvSpPr/>
          <p:nvPr/>
        </p:nvSpPr>
        <p:spPr bwMode="auto">
          <a:xfrm>
            <a:off x="3823387" y="1598838"/>
            <a:ext cx="5277853" cy="1088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3823387" y="1633998"/>
            <a:ext cx="352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cud.</a:t>
            </a:r>
            <a:r>
              <a:rPr lang="en-US" altLang="ko-KR" dirty="0" err="1">
                <a:solidFill>
                  <a:srgbClr val="FF7C80"/>
                </a:solidFill>
              </a:rPr>
              <a:t>addKey</a:t>
            </a:r>
            <a:r>
              <a:rPr lang="en-US" altLang="ko-KR" dirty="0">
                <a:solidFill>
                  <a:srgbClr val="FF7C80"/>
                </a:solidFill>
              </a:rPr>
              <a:t>(“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EMP_ID</a:t>
            </a:r>
            <a:r>
              <a:rPr lang="en-US" altLang="ko-KR" dirty="0">
                <a:solidFill>
                  <a:srgbClr val="FF7C80"/>
                </a:solidFill>
              </a:rPr>
              <a:t>”, EMP_ID)</a:t>
            </a:r>
          </a:p>
          <a:p>
            <a:r>
              <a:rPr lang="en-US" altLang="ko-KR" dirty="0" err="1"/>
              <a:t>cud.</a:t>
            </a:r>
            <a:r>
              <a:rPr lang="en-US" altLang="ko-KR" dirty="0" err="1">
                <a:solidFill>
                  <a:srgbClr val="FF7C80"/>
                </a:solidFill>
              </a:rPr>
              <a:t>setPsnIdenStdCol</a:t>
            </a:r>
            <a:r>
              <a:rPr lang="en-US" altLang="ko-KR" dirty="0">
                <a:solidFill>
                  <a:srgbClr val="FF7C80"/>
                </a:solidFill>
              </a:rPr>
              <a:t>(“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EMP_ID</a:t>
            </a:r>
            <a:r>
              <a:rPr lang="en-US" altLang="ko-KR" dirty="0">
                <a:solidFill>
                  <a:srgbClr val="FF7C80"/>
                </a:solidFill>
              </a:rPr>
              <a:t>”)</a:t>
            </a:r>
          </a:p>
          <a:p>
            <a:r>
              <a:rPr lang="en-US" altLang="ko-KR" dirty="0" err="1"/>
              <a:t>cud.</a:t>
            </a:r>
            <a:r>
              <a:rPr lang="en-US" altLang="ko-KR" dirty="0" err="1">
                <a:solidFill>
                  <a:srgbClr val="FF7C80"/>
                </a:solidFill>
              </a:rPr>
              <a:t>insert</a:t>
            </a:r>
            <a:r>
              <a:rPr lang="en-US" altLang="ko-KR" dirty="0">
                <a:solidFill>
                  <a:srgbClr val="FF7C80"/>
                </a:solidFill>
              </a:rPr>
              <a:t>(), update(), delete()</a:t>
            </a:r>
            <a:endParaRPr lang="ko-KR" altLang="en-US" dirty="0">
              <a:solidFill>
                <a:srgbClr val="FF7C80"/>
              </a:solidFill>
            </a:endParaRPr>
          </a:p>
        </p:txBody>
      </p:sp>
      <p:sp>
        <p:nvSpPr>
          <p:cNvPr id="12" name="L 도형 11"/>
          <p:cNvSpPr/>
          <p:nvPr/>
        </p:nvSpPr>
        <p:spPr bwMode="auto">
          <a:xfrm rot="18870445">
            <a:off x="6277444" y="2690086"/>
            <a:ext cx="293204" cy="293204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4215713" y="3356546"/>
            <a:ext cx="111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makeQuery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68764" y="4004486"/>
            <a:ext cx="261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Varstatement.executeUpdate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7" name="원통 16"/>
          <p:cNvSpPr/>
          <p:nvPr/>
        </p:nvSpPr>
        <p:spPr bwMode="auto">
          <a:xfrm>
            <a:off x="6631366" y="4969272"/>
            <a:ext cx="839911" cy="956226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직사각형 17"/>
          <p:cNvSpPr/>
          <p:nvPr/>
        </p:nvSpPr>
        <p:spPr>
          <a:xfrm>
            <a:off x="6662253" y="5393444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SY9028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570817" y="3729154"/>
            <a:ext cx="304693" cy="203132"/>
          </a:xfrm>
          <a:prstGeom prst="down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2" name="아래쪽 화살표 21"/>
          <p:cNvSpPr/>
          <p:nvPr/>
        </p:nvSpPr>
        <p:spPr bwMode="auto">
          <a:xfrm>
            <a:off x="4570870" y="4376430"/>
            <a:ext cx="304693" cy="203132"/>
          </a:xfrm>
          <a:prstGeom prst="downArrow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4295802" y="476273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결과 반환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4650330" y="4630868"/>
            <a:ext cx="151075" cy="151075"/>
          </a:xfrm>
          <a:prstGeom prst="ellipse">
            <a:avLst/>
          </a:prstGeom>
          <a:solidFill>
            <a:srgbClr val="FF7C80"/>
          </a:solidFill>
          <a:ln w="6350" algn="ctr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0" name="직선 연결선 19"/>
          <p:cNvCxnSpPr>
            <a:stCxn id="16" idx="6"/>
          </p:cNvCxnSpPr>
          <p:nvPr/>
        </p:nvCxnSpPr>
        <p:spPr bwMode="auto">
          <a:xfrm flipV="1">
            <a:off x="4801404" y="4706405"/>
            <a:ext cx="1599382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7117390" y="1297078"/>
            <a:ext cx="0" cy="778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67393" y="3750728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addKey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addFiled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accent6"/>
                </a:solidFill>
              </a:rPr>
              <a:t>EMP_ID</a:t>
            </a:r>
            <a:r>
              <a:rPr lang="en-US" altLang="ko-KR" sz="1400" dirty="0"/>
              <a:t> </a:t>
            </a:r>
            <a:r>
              <a:rPr lang="ko-KR" altLang="en-US" sz="1400" dirty="0"/>
              <a:t>값 존재 </a:t>
            </a:r>
            <a:r>
              <a:rPr lang="en-US" altLang="ko-KR" sz="1400" dirty="0"/>
              <a:t>Y/N</a:t>
            </a:r>
            <a:endParaRPr lang="ko-KR" altLang="en-US" sz="1400" dirty="0" err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582" y="4977227"/>
            <a:ext cx="57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887503" y="550226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ko-KR" altLang="en-US" sz="1200" dirty="0"/>
              <a:t>기록 안됨</a:t>
            </a:r>
          </a:p>
        </p:txBody>
      </p:sp>
      <p:cxnSp>
        <p:nvCxnSpPr>
          <p:cNvPr id="40" name="직선 연결선 39"/>
          <p:cNvCxnSpPr>
            <a:stCxn id="35" idx="2"/>
            <a:endCxn id="17" idx="1"/>
          </p:cNvCxnSpPr>
          <p:nvPr/>
        </p:nvCxnSpPr>
        <p:spPr bwMode="auto">
          <a:xfrm flipH="1">
            <a:off x="7051322" y="4273948"/>
            <a:ext cx="633149" cy="695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stCxn id="35" idx="2"/>
            <a:endCxn id="1026" idx="0"/>
          </p:cNvCxnSpPr>
          <p:nvPr/>
        </p:nvCxnSpPr>
        <p:spPr bwMode="auto">
          <a:xfrm>
            <a:off x="7684471" y="4273948"/>
            <a:ext cx="773861" cy="703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912501" y="4376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Y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40553" y="43764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N</a:t>
            </a:r>
            <a:endParaRPr lang="ko-KR" altLang="en-US" dirty="0" err="1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095171" y="1694136"/>
            <a:ext cx="99391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CUD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672299" y="925341"/>
            <a:ext cx="890182" cy="371737"/>
          </a:xfrm>
          <a:prstGeom prst="rect">
            <a:avLst/>
          </a:prstGeom>
          <a:solidFill>
            <a:schemeClr val="accent5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dirty="0" err="1">
                <a:solidFill>
                  <a:schemeClr val="bg1"/>
                </a:solidFill>
              </a:rPr>
              <a:t>개인식별기준컬럼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2505" y="0"/>
            <a:ext cx="11222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CUD 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절차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coding )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4179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4824454" y="1105231"/>
            <a:ext cx="0" cy="48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85839" y="3071539"/>
            <a:ext cx="2151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Procedure</a:t>
            </a:r>
            <a:br>
              <a:rPr lang="en-US" altLang="ko-KR" sz="2400" dirty="0"/>
            </a:br>
            <a:r>
              <a:rPr lang="en-US" altLang="ko-KR" sz="2400" dirty="0"/>
              <a:t>Log </a:t>
            </a:r>
            <a:r>
              <a:rPr lang="ko-KR" altLang="en-US" sz="2400" dirty="0"/>
              <a:t>기록 방법</a:t>
            </a:r>
          </a:p>
        </p:txBody>
      </p:sp>
      <p:sp>
        <p:nvSpPr>
          <p:cNvPr id="9" name="원통 8"/>
          <p:cNvSpPr/>
          <p:nvPr/>
        </p:nvSpPr>
        <p:spPr bwMode="auto">
          <a:xfrm>
            <a:off x="8990937" y="2671639"/>
            <a:ext cx="956548" cy="127220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0" name="직사각형 9"/>
          <p:cNvSpPr/>
          <p:nvPr/>
        </p:nvSpPr>
        <p:spPr>
          <a:xfrm>
            <a:off x="9107574" y="328126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SY9028</a:t>
            </a:r>
            <a:endParaRPr lang="ko-KR" altLang="en-US" sz="1200" dirty="0"/>
          </a:p>
        </p:txBody>
      </p:sp>
      <p:sp>
        <p:nvSpPr>
          <p:cNvPr id="11" name="원통 10"/>
          <p:cNvSpPr/>
          <p:nvPr/>
        </p:nvSpPr>
        <p:spPr bwMode="auto">
          <a:xfrm>
            <a:off x="7281406" y="2671639"/>
            <a:ext cx="956548" cy="127220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3" name="직사각형 12"/>
          <p:cNvSpPr/>
          <p:nvPr/>
        </p:nvSpPr>
        <p:spPr>
          <a:xfrm>
            <a:off x="6822884" y="3281267"/>
            <a:ext cx="1805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TMP_ACCESS_LOG_TRG</a:t>
            </a:r>
            <a:endParaRPr lang="ko-KR" altLang="en-US" sz="12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325387" y="1566408"/>
            <a:ext cx="993913" cy="36894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dirty="0"/>
              <a:t>.</a:t>
            </a:r>
            <a:endParaRPr lang="ko-KR" altLang="en-US" dirty="0" err="1"/>
          </a:p>
        </p:txBody>
      </p:sp>
      <p:sp>
        <p:nvSpPr>
          <p:cNvPr id="3" name="L 도형 2"/>
          <p:cNvSpPr/>
          <p:nvPr/>
        </p:nvSpPr>
        <p:spPr bwMode="auto">
          <a:xfrm rot="13500000">
            <a:off x="6524512" y="3266659"/>
            <a:ext cx="288900" cy="288900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8" name="L 도형 17"/>
          <p:cNvSpPr/>
          <p:nvPr/>
        </p:nvSpPr>
        <p:spPr bwMode="auto">
          <a:xfrm rot="13500000">
            <a:off x="8552025" y="3266659"/>
            <a:ext cx="288900" cy="288900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9" name="L 도형 18"/>
          <p:cNvSpPr/>
          <p:nvPr/>
        </p:nvSpPr>
        <p:spPr bwMode="auto">
          <a:xfrm rot="13500000">
            <a:off x="6524512" y="2527188"/>
            <a:ext cx="288900" cy="288900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0" name="L 도형 19"/>
          <p:cNvSpPr/>
          <p:nvPr/>
        </p:nvSpPr>
        <p:spPr bwMode="auto">
          <a:xfrm rot="13500000">
            <a:off x="6524512" y="3998183"/>
            <a:ext cx="288900" cy="288900"/>
          </a:xfrm>
          <a:prstGeom prst="corner">
            <a:avLst>
              <a:gd name="adj1" fmla="val 25229"/>
              <a:gd name="adj2" fmla="val 25230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6552039" y="4952824"/>
            <a:ext cx="3308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프로시저에서 개인정보를 접근할 때 마다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TMP_ACCESS_LOG_TRG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테이블에 접근정보를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insert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2912" y="4014711"/>
            <a:ext cx="23503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vstmt.executeUpdate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()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를 실행하면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프로시저를 실행하고 난 후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TMP_ACCESS_LOG_TRG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테이블에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데이터가 있으면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SY9028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insert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함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667292" y="3987583"/>
            <a:ext cx="310101" cy="310101"/>
          </a:xfrm>
          <a:prstGeom prst="ellipse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2" name="타원 21"/>
          <p:cNvSpPr/>
          <p:nvPr/>
        </p:nvSpPr>
        <p:spPr bwMode="auto">
          <a:xfrm>
            <a:off x="5667292" y="3256059"/>
            <a:ext cx="310101" cy="310101"/>
          </a:xfrm>
          <a:prstGeom prst="ellipse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3" name="타원 22"/>
          <p:cNvSpPr/>
          <p:nvPr/>
        </p:nvSpPr>
        <p:spPr bwMode="auto">
          <a:xfrm>
            <a:off x="5667292" y="2516588"/>
            <a:ext cx="310101" cy="310101"/>
          </a:xfrm>
          <a:prstGeom prst="ellipse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24" name="직선 연결선 23"/>
          <p:cNvCxnSpPr>
            <a:endCxn id="6" idx="1"/>
          </p:cNvCxnSpPr>
          <p:nvPr/>
        </p:nvCxnSpPr>
        <p:spPr bwMode="auto">
          <a:xfrm>
            <a:off x="5822342" y="4277669"/>
            <a:ext cx="729697" cy="882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2505" y="0"/>
            <a:ext cx="9265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기록 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Procedure )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410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4867" y="795867"/>
            <a:ext cx="11607800" cy="2057400"/>
          </a:xfrm>
          <a:prstGeom prst="roundRect">
            <a:avLst>
              <a:gd name="adj" fmla="val 226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/>
          <p:cNvSpPr/>
          <p:nvPr/>
        </p:nvSpPr>
        <p:spPr>
          <a:xfrm>
            <a:off x="10009891" y="4029099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2667" y="974801"/>
            <a:ext cx="157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CLASS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67" y="1956933"/>
            <a:ext cx="221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METHOD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617" y="1113300"/>
            <a:ext cx="823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&lt;input type=“hidden” </a:t>
            </a:r>
            <a:r>
              <a:rPr lang="en-US" altLang="ko-KR" dirty="0" smtClean="0">
                <a:solidFill>
                  <a:srgbClr val="FF3399"/>
                </a:solidFill>
              </a:rPr>
              <a:t>name=“S_DSCLASS”     </a:t>
            </a:r>
            <a:r>
              <a:rPr lang="en-US" altLang="ko-KR" dirty="0" smtClean="0">
                <a:solidFill>
                  <a:srgbClr val="6600FF"/>
                </a:solidFill>
              </a:rPr>
              <a:t>value=“</a:t>
            </a:r>
            <a:r>
              <a:rPr lang="en-US" altLang="ko-KR" dirty="0" err="1" smtClean="0">
                <a:solidFill>
                  <a:srgbClr val="6600FF"/>
                </a:solidFill>
              </a:rPr>
              <a:t>biz.pas.PersonalInfo</a:t>
            </a:r>
            <a:r>
              <a:rPr lang="en-US" altLang="ko-KR" dirty="0" smtClean="0">
                <a:solidFill>
                  <a:srgbClr val="6600FF"/>
                </a:solidFill>
              </a:rPr>
              <a:t>”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/&gt;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9617" y="2095432"/>
            <a:ext cx="691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&lt;input type=“hidden” </a:t>
            </a:r>
            <a:r>
              <a:rPr lang="en-US" altLang="ko-KR" dirty="0" smtClean="0">
                <a:solidFill>
                  <a:srgbClr val="FF3399"/>
                </a:solidFill>
              </a:rPr>
              <a:t>name=“S_DSMETHOD”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rgbClr val="6600FF"/>
                </a:solidFill>
              </a:rPr>
              <a:t>value=“search”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/&gt;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30134" y="4690533"/>
            <a:ext cx="4334933" cy="1532467"/>
          </a:xfrm>
          <a:prstGeom prst="wedgeRoundRectCallout">
            <a:avLst>
              <a:gd name="adj1" fmla="val 76823"/>
              <a:gd name="adj2" fmla="val -8771"/>
              <a:gd name="adj3" fmla="val 16667"/>
            </a:avLst>
          </a:prstGeom>
          <a:solidFill>
            <a:schemeClr val="bg1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1877" y="524063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OK!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뭘 해야 하는지 알겠음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667" y="3260803"/>
            <a:ext cx="2906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PARAMETER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9617" y="3426850"/>
            <a:ext cx="621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&lt;input type=“text” name=“S_EMP_ID”  value=“180101”/&gt;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 bwMode="auto">
          <a:xfrm>
            <a:off x="1522562" y="4986080"/>
            <a:ext cx="8859329" cy="1055363"/>
          </a:xfrm>
          <a:prstGeom prst="roundRect">
            <a:avLst>
              <a:gd name="adj" fmla="val 4698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522563" y="1285514"/>
            <a:ext cx="8859329" cy="3243354"/>
          </a:xfrm>
          <a:prstGeom prst="roundRect">
            <a:avLst>
              <a:gd name="adj" fmla="val 4698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761553" y="2857253"/>
            <a:ext cx="8430556" cy="40603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dirty="0">
                <a:solidFill>
                  <a:schemeClr val="bg1"/>
                </a:solidFill>
              </a:rPr>
              <a:t>로그데이터를 생성하여 </a:t>
            </a:r>
            <a:r>
              <a:rPr lang="en-US" altLang="ko-KR" sz="1200" dirty="0">
                <a:solidFill>
                  <a:schemeClr val="bg1"/>
                </a:solidFill>
              </a:rPr>
              <a:t>Attribute</a:t>
            </a:r>
            <a:r>
              <a:rPr lang="ko-KR" altLang="en-US" sz="1200" dirty="0">
                <a:solidFill>
                  <a:schemeClr val="bg1"/>
                </a:solidFill>
              </a:rPr>
              <a:t>에 담음</a:t>
            </a:r>
          </a:p>
        </p:txBody>
      </p:sp>
      <p:sp>
        <p:nvSpPr>
          <p:cNvPr id="33" name="아래쪽 화살표 32"/>
          <p:cNvSpPr/>
          <p:nvPr/>
        </p:nvSpPr>
        <p:spPr bwMode="auto">
          <a:xfrm>
            <a:off x="2373172" y="2394179"/>
            <a:ext cx="434690" cy="33211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4" name="아래쪽 화살표 33"/>
          <p:cNvSpPr/>
          <p:nvPr/>
        </p:nvSpPr>
        <p:spPr bwMode="auto">
          <a:xfrm>
            <a:off x="5042944" y="2394179"/>
            <a:ext cx="434690" cy="33211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5" name="아래쪽 화살표 34"/>
          <p:cNvSpPr/>
          <p:nvPr/>
        </p:nvSpPr>
        <p:spPr bwMode="auto">
          <a:xfrm>
            <a:off x="7545388" y="2394179"/>
            <a:ext cx="434690" cy="33211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6" name="아래쪽 화살표 35"/>
          <p:cNvSpPr/>
          <p:nvPr/>
        </p:nvSpPr>
        <p:spPr bwMode="auto">
          <a:xfrm>
            <a:off x="2186255" y="4354638"/>
            <a:ext cx="434690" cy="7027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43" name="TextBox 42"/>
          <p:cNvSpPr txBox="1"/>
          <p:nvPr/>
        </p:nvSpPr>
        <p:spPr>
          <a:xfrm>
            <a:off x="4945406" y="5194240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로그를 쌓는 동안 사용자가 기다리는 시간을 없애기 위해 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ko-KR" altLang="en-US" sz="1200" dirty="0" err="1">
                <a:solidFill>
                  <a:srgbClr val="C00000"/>
                </a:solidFill>
              </a:rPr>
              <a:t>쓰레드를</a:t>
            </a:r>
            <a:r>
              <a:rPr lang="ko-KR" altLang="en-US" sz="1200" dirty="0">
                <a:solidFill>
                  <a:srgbClr val="C00000"/>
                </a:solidFill>
              </a:rPr>
              <a:t> 사용하여 실제 </a:t>
            </a:r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r>
              <a:rPr lang="ko-KR" altLang="en-US" sz="1200" dirty="0">
                <a:solidFill>
                  <a:srgbClr val="C00000"/>
                </a:solidFill>
              </a:rPr>
              <a:t> 실행동작과 로그 쌓는 동작을 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ko-KR" altLang="en-US" sz="1200" dirty="0">
                <a:solidFill>
                  <a:srgbClr val="C00000"/>
                </a:solidFill>
              </a:rPr>
              <a:t>병렬로 처리함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295160" y="3858856"/>
            <a:ext cx="2935146" cy="406034"/>
          </a:xfrm>
          <a:prstGeom prst="roundRect">
            <a:avLst/>
          </a:prstGeom>
          <a:solidFill>
            <a:srgbClr val="FF7C80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사용자 요청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761551" y="1417716"/>
            <a:ext cx="8430559" cy="867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>
              <a:solidFill>
                <a:srgbClr val="33CCCC"/>
              </a:solidFill>
            </a:endParaRPr>
          </a:p>
        </p:txBody>
      </p:sp>
      <p:sp>
        <p:nvSpPr>
          <p:cNvPr id="53" name="원통 52"/>
          <p:cNvSpPr/>
          <p:nvPr/>
        </p:nvSpPr>
        <p:spPr bwMode="auto">
          <a:xfrm>
            <a:off x="1873547" y="5125270"/>
            <a:ext cx="1060106" cy="776980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 err="1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쓰레드</a:t>
            </a:r>
            <a:r>
              <a:rPr lang="ko-KR" altLang="en-US" sz="14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풀</a:t>
            </a:r>
          </a:p>
        </p:txBody>
      </p:sp>
      <p:sp>
        <p:nvSpPr>
          <p:cNvPr id="54" name="아래쪽 화살표 53"/>
          <p:cNvSpPr/>
          <p:nvPr/>
        </p:nvSpPr>
        <p:spPr bwMode="auto">
          <a:xfrm>
            <a:off x="7545389" y="3430791"/>
            <a:ext cx="434690" cy="33211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761552" y="1548432"/>
            <a:ext cx="3055342" cy="590909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200" b="1" dirty="0" err="1">
                <a:solidFill>
                  <a:srgbClr val="33CCCC"/>
                </a:solidFill>
              </a:rPr>
              <a:t>SQLUtil.</a:t>
            </a:r>
            <a:r>
              <a:rPr lang="en-US" altLang="ko-KR" sz="1200" b="1" i="1" dirty="0" err="1">
                <a:solidFill>
                  <a:srgbClr val="33CCCC"/>
                </a:solidFill>
              </a:rPr>
              <a:t>getResultSetWithClose</a:t>
            </a:r>
            <a:r>
              <a:rPr lang="en-US" altLang="ko-KR" sz="1200" b="1" i="1" dirty="0">
                <a:solidFill>
                  <a:srgbClr val="33CCCC"/>
                </a:solidFill>
              </a:rPr>
              <a:t>(</a:t>
            </a:r>
            <a:r>
              <a:rPr lang="en-US" altLang="ko-KR" sz="1200" b="1" i="1" dirty="0" err="1">
                <a:solidFill>
                  <a:srgbClr val="33CCCC"/>
                </a:solidFill>
              </a:rPr>
              <a:t>vstmt</a:t>
            </a:r>
            <a:r>
              <a:rPr lang="en-US" altLang="ko-KR" sz="1200" b="1" i="1" dirty="0">
                <a:solidFill>
                  <a:srgbClr val="33CCCC"/>
                </a:solidFill>
              </a:rPr>
              <a:t>)</a:t>
            </a:r>
            <a:endParaRPr lang="ko-KR" altLang="en-US" sz="1200" b="1" dirty="0">
              <a:solidFill>
                <a:srgbClr val="33CCCC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945406" y="1414905"/>
            <a:ext cx="1416588" cy="870125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 err="1">
                <a:solidFill>
                  <a:srgbClr val="33CCCC"/>
                </a:solidFill>
              </a:rPr>
              <a:t>cud.insert</a:t>
            </a:r>
            <a:r>
              <a:rPr lang="en-US" altLang="ko-KR" sz="1400" b="1" dirty="0">
                <a:solidFill>
                  <a:srgbClr val="33CCCC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 err="1">
                <a:solidFill>
                  <a:srgbClr val="33CCCC"/>
                </a:solidFill>
              </a:rPr>
              <a:t>cud.update</a:t>
            </a:r>
            <a:r>
              <a:rPr lang="en-US" altLang="ko-KR" sz="1400" b="1" dirty="0">
                <a:solidFill>
                  <a:srgbClr val="33CCCC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 err="1">
                <a:solidFill>
                  <a:srgbClr val="33CCCC"/>
                </a:solidFill>
              </a:rPr>
              <a:t>cud.delete</a:t>
            </a:r>
            <a:r>
              <a:rPr lang="en-US" altLang="ko-KR" sz="1400" b="1" dirty="0">
                <a:solidFill>
                  <a:srgbClr val="33CCCC"/>
                </a:solidFill>
              </a:rPr>
              <a:t>()</a:t>
            </a:r>
            <a:endParaRPr lang="ko-KR" altLang="en-US" sz="1400" b="1" dirty="0">
              <a:solidFill>
                <a:srgbClr val="33CCCC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6432083" y="1557323"/>
            <a:ext cx="2029356" cy="590909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200" b="1" dirty="0" err="1">
                <a:solidFill>
                  <a:srgbClr val="33CCCC"/>
                </a:solidFill>
              </a:rPr>
              <a:t>vstmt.executeUpdate</a:t>
            </a:r>
            <a:r>
              <a:rPr lang="en-US" altLang="ko-KR" sz="1200" b="1" dirty="0">
                <a:solidFill>
                  <a:srgbClr val="33CCCC"/>
                </a:solidFill>
              </a:rPr>
              <a:t>()</a:t>
            </a:r>
            <a:endParaRPr lang="ko-KR" altLang="en-US" sz="1200" b="1" dirty="0">
              <a:solidFill>
                <a:srgbClr val="33CCCC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1761550" y="3858856"/>
            <a:ext cx="3016194" cy="40603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로그데이터를 저장하는 </a:t>
            </a:r>
            <a:r>
              <a:rPr lang="ko-KR" altLang="en-US" sz="1200" dirty="0" err="1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쓰레드</a:t>
            </a:r>
            <a:r>
              <a:rPr lang="ko-KR" altLang="en-US" sz="1200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생성</a:t>
            </a:r>
          </a:p>
        </p:txBody>
      </p:sp>
      <p:sp>
        <p:nvSpPr>
          <p:cNvPr id="58" name="아래쪽 화살표 57"/>
          <p:cNvSpPr/>
          <p:nvPr/>
        </p:nvSpPr>
        <p:spPr bwMode="auto">
          <a:xfrm>
            <a:off x="3052302" y="3430791"/>
            <a:ext cx="434690" cy="33211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8547949" y="1602351"/>
            <a:ext cx="1190445" cy="483068"/>
          </a:xfrm>
          <a:prstGeom prst="round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dirty="0"/>
              <a:t>사용자요청</a:t>
            </a: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3156325" y="5327985"/>
            <a:ext cx="422695" cy="37155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752192" y="5293501"/>
            <a:ext cx="1025552" cy="4060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로그저장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505" y="0"/>
            <a:ext cx="7928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접속 </a:t>
            </a:r>
            <a:r>
              <a:rPr lang="ko-KR" altLang="en-US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LOG 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 과정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7723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505" y="0"/>
            <a:ext cx="4977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분리 보관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원통 5"/>
          <p:cNvSpPr/>
          <p:nvPr/>
        </p:nvSpPr>
        <p:spPr bwMode="auto">
          <a:xfrm>
            <a:off x="2203395" y="2439735"/>
            <a:ext cx="2021133" cy="2301029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7" name="원통 6"/>
          <p:cNvSpPr/>
          <p:nvPr/>
        </p:nvSpPr>
        <p:spPr bwMode="auto">
          <a:xfrm>
            <a:off x="7534347" y="2439735"/>
            <a:ext cx="2021133" cy="2301029"/>
          </a:xfrm>
          <a:prstGeom prst="can">
            <a:avLst/>
          </a:prstGeom>
          <a:solidFill>
            <a:schemeClr val="accent1">
              <a:lumMod val="7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5876014" y="1105231"/>
            <a:ext cx="0" cy="48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388254" y="54681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재직중인 직원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622" y="54681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퇴사한 직원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4540" y="353037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HUNEL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4622" y="353037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HUNEL_RET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Freeform 183"/>
          <p:cNvSpPr>
            <a:spLocks/>
          </p:cNvSpPr>
          <p:nvPr/>
        </p:nvSpPr>
        <p:spPr bwMode="auto">
          <a:xfrm>
            <a:off x="4750530" y="1973836"/>
            <a:ext cx="2250967" cy="677923"/>
          </a:xfrm>
          <a:custGeom>
            <a:avLst/>
            <a:gdLst/>
            <a:ahLst/>
            <a:cxnLst>
              <a:cxn ang="0">
                <a:pos x="809" y="229"/>
              </a:cxn>
              <a:cxn ang="0">
                <a:pos x="773" y="201"/>
              </a:cxn>
              <a:cxn ang="0">
                <a:pos x="732" y="176"/>
              </a:cxn>
              <a:cxn ang="0">
                <a:pos x="685" y="153"/>
              </a:cxn>
              <a:cxn ang="0">
                <a:pos x="633" y="136"/>
              </a:cxn>
              <a:cxn ang="0">
                <a:pos x="580" y="123"/>
              </a:cxn>
              <a:cxn ang="0">
                <a:pos x="524" y="113"/>
              </a:cxn>
              <a:cxn ang="0">
                <a:pos x="466" y="108"/>
              </a:cxn>
              <a:cxn ang="0">
                <a:pos x="407" y="106"/>
              </a:cxn>
              <a:cxn ang="0">
                <a:pos x="347" y="108"/>
              </a:cxn>
              <a:cxn ang="0">
                <a:pos x="287" y="114"/>
              </a:cxn>
              <a:cxn ang="0">
                <a:pos x="232" y="125"/>
              </a:cxn>
              <a:cxn ang="0">
                <a:pos x="177" y="138"/>
              </a:cxn>
              <a:cxn ang="0">
                <a:pos x="125" y="158"/>
              </a:cxn>
              <a:cxn ang="0">
                <a:pos x="78" y="181"/>
              </a:cxn>
              <a:cxn ang="0">
                <a:pos x="36" y="207"/>
              </a:cxn>
              <a:cxn ang="0">
                <a:pos x="0" y="240"/>
              </a:cxn>
              <a:cxn ang="0">
                <a:pos x="42" y="193"/>
              </a:cxn>
              <a:cxn ang="0">
                <a:pos x="93" y="153"/>
              </a:cxn>
              <a:cxn ang="0">
                <a:pos x="152" y="119"/>
              </a:cxn>
              <a:cxn ang="0">
                <a:pos x="219" y="89"/>
              </a:cxn>
              <a:cxn ang="0">
                <a:pos x="289" y="66"/>
              </a:cxn>
              <a:cxn ang="0">
                <a:pos x="365" y="46"/>
              </a:cxn>
              <a:cxn ang="0">
                <a:pos x="446" y="32"/>
              </a:cxn>
              <a:cxn ang="0">
                <a:pos x="529" y="22"/>
              </a:cxn>
              <a:cxn ang="0">
                <a:pos x="613" y="18"/>
              </a:cxn>
              <a:cxn ang="0">
                <a:pos x="699" y="17"/>
              </a:cxn>
              <a:cxn ang="0">
                <a:pos x="785" y="20"/>
              </a:cxn>
              <a:cxn ang="0">
                <a:pos x="862" y="30"/>
              </a:cxn>
              <a:cxn ang="0">
                <a:pos x="940" y="48"/>
              </a:cxn>
              <a:cxn ang="0">
                <a:pos x="1012" y="68"/>
              </a:cxn>
              <a:cxn ang="0">
                <a:pos x="1082" y="0"/>
              </a:cxn>
              <a:cxn ang="0">
                <a:pos x="1156" y="344"/>
              </a:cxn>
              <a:cxn ang="0">
                <a:pos x="684" y="285"/>
              </a:cxn>
              <a:cxn ang="0">
                <a:pos x="809" y="229"/>
              </a:cxn>
            </a:cxnLst>
            <a:rect l="0" t="0" r="r" b="b"/>
            <a:pathLst>
              <a:path w="1156" h="344">
                <a:moveTo>
                  <a:pt x="809" y="229"/>
                </a:moveTo>
                <a:lnTo>
                  <a:pt x="773" y="201"/>
                </a:lnTo>
                <a:lnTo>
                  <a:pt x="732" y="176"/>
                </a:lnTo>
                <a:lnTo>
                  <a:pt x="685" y="153"/>
                </a:lnTo>
                <a:lnTo>
                  <a:pt x="633" y="136"/>
                </a:lnTo>
                <a:lnTo>
                  <a:pt x="580" y="123"/>
                </a:lnTo>
                <a:lnTo>
                  <a:pt x="524" y="113"/>
                </a:lnTo>
                <a:lnTo>
                  <a:pt x="466" y="108"/>
                </a:lnTo>
                <a:lnTo>
                  <a:pt x="407" y="106"/>
                </a:lnTo>
                <a:lnTo>
                  <a:pt x="347" y="108"/>
                </a:lnTo>
                <a:lnTo>
                  <a:pt x="287" y="114"/>
                </a:lnTo>
                <a:lnTo>
                  <a:pt x="232" y="125"/>
                </a:lnTo>
                <a:lnTo>
                  <a:pt x="177" y="138"/>
                </a:lnTo>
                <a:lnTo>
                  <a:pt x="125" y="158"/>
                </a:lnTo>
                <a:lnTo>
                  <a:pt x="78" y="181"/>
                </a:lnTo>
                <a:lnTo>
                  <a:pt x="36" y="207"/>
                </a:lnTo>
                <a:lnTo>
                  <a:pt x="0" y="240"/>
                </a:lnTo>
                <a:lnTo>
                  <a:pt x="42" y="193"/>
                </a:lnTo>
                <a:lnTo>
                  <a:pt x="93" y="153"/>
                </a:lnTo>
                <a:lnTo>
                  <a:pt x="152" y="119"/>
                </a:lnTo>
                <a:lnTo>
                  <a:pt x="219" y="89"/>
                </a:lnTo>
                <a:lnTo>
                  <a:pt x="289" y="66"/>
                </a:lnTo>
                <a:lnTo>
                  <a:pt x="365" y="46"/>
                </a:lnTo>
                <a:lnTo>
                  <a:pt x="446" y="32"/>
                </a:lnTo>
                <a:lnTo>
                  <a:pt x="529" y="22"/>
                </a:lnTo>
                <a:lnTo>
                  <a:pt x="613" y="18"/>
                </a:lnTo>
                <a:lnTo>
                  <a:pt x="699" y="17"/>
                </a:lnTo>
                <a:lnTo>
                  <a:pt x="785" y="20"/>
                </a:lnTo>
                <a:lnTo>
                  <a:pt x="862" y="30"/>
                </a:lnTo>
                <a:lnTo>
                  <a:pt x="940" y="48"/>
                </a:lnTo>
                <a:lnTo>
                  <a:pt x="1012" y="68"/>
                </a:lnTo>
                <a:lnTo>
                  <a:pt x="1082" y="0"/>
                </a:lnTo>
                <a:lnTo>
                  <a:pt x="1156" y="344"/>
                </a:lnTo>
                <a:lnTo>
                  <a:pt x="684" y="285"/>
                </a:lnTo>
                <a:lnTo>
                  <a:pt x="809" y="22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812280" y="475488"/>
            <a:ext cx="4745736" cy="1307592"/>
            <a:chOff x="6812280" y="475488"/>
            <a:chExt cx="4745736" cy="13075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812280" y="475488"/>
              <a:ext cx="4745736" cy="13075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50608" y="643566"/>
              <a:ext cx="40527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퇴직 후 데이터를 순차적으로 이관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/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퇴직직후 </a:t>
              </a:r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기본 개인정보</a:t>
              </a:r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ko-KR" alt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소득세신고후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세법 관련 개인 정보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98737" y="6227064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다른 </a:t>
            </a:r>
            <a:r>
              <a:rPr lang="en-US" altLang="ko-KR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TABLE , </a:t>
            </a:r>
            <a:r>
              <a:rPr lang="ko-KR" altLang="en-US" b="1" dirty="0" smtClean="0">
                <a:solidFill>
                  <a:srgbClr val="FF7C8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다른 </a:t>
            </a:r>
            <a:r>
              <a:rPr lang="en-US" altLang="ko-KR" b="1" dirty="0" smtClean="0">
                <a:solidFill>
                  <a:srgbClr val="FF7C8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DB </a:t>
            </a:r>
            <a:r>
              <a:rPr lang="ko-KR" altLang="en-US" b="1" dirty="0" smtClean="0">
                <a:solidFill>
                  <a:srgbClr val="FF7C8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유저</a:t>
            </a:r>
            <a:r>
              <a:rPr lang="en-US" altLang="ko-KR" b="1" dirty="0" smtClean="0">
                <a:solidFill>
                  <a:srgbClr val="FF7C8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(default)</a:t>
            </a:r>
            <a:r>
              <a:rPr lang="ko-KR" altLang="en-US" b="1" dirty="0" smtClean="0">
                <a:solidFill>
                  <a:srgbClr val="FF7C80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다른 </a:t>
            </a:r>
            <a:r>
              <a:rPr lang="en-US" altLang="ko-KR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DB</a:t>
            </a:r>
            <a:endParaRPr lang="ko-KR" altLang="en-US" b="1" dirty="0">
              <a:solidFill>
                <a:srgbClr val="33CCCC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0472" y="6237994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고객사의 요구에 따라 분리할 공간을 지정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직선 화살표 연결선 21"/>
          <p:cNvCxnSpPr>
            <a:endCxn id="19" idx="3"/>
          </p:cNvCxnSpPr>
          <p:nvPr/>
        </p:nvCxnSpPr>
        <p:spPr>
          <a:xfrm flipH="1">
            <a:off x="5961579" y="6411730"/>
            <a:ext cx="375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981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55067"/>
              </p:ext>
            </p:extLst>
          </p:nvPr>
        </p:nvGraphicFramePr>
        <p:xfrm>
          <a:off x="1284444" y="2255874"/>
          <a:ext cx="6604000" cy="11125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사번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민감정보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분리보관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일반정보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민감정보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일반정보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민감정보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 bwMode="auto">
          <a:xfrm>
            <a:off x="1279364" y="1871877"/>
            <a:ext cx="2759103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 err="1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원래테이블명</a:t>
            </a: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 </a:t>
            </a: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예</a:t>
            </a:r>
            <a:r>
              <a:rPr lang="en-US" altLang="ko-KR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: PA1010 )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315"/>
              </p:ext>
            </p:extLst>
          </p:nvPr>
        </p:nvGraphicFramePr>
        <p:xfrm>
          <a:off x="2780614" y="4968592"/>
          <a:ext cx="5283200" cy="7416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사번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민감정보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일반정보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민감정보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 bwMode="auto">
          <a:xfrm>
            <a:off x="2775534" y="4584595"/>
            <a:ext cx="3354127" cy="357809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 err="1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분리보관테이블명</a:t>
            </a: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( </a:t>
            </a:r>
            <a:r>
              <a:rPr lang="ko-KR" altLang="en-US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예</a:t>
            </a:r>
            <a:r>
              <a:rPr lang="en-US" altLang="ko-KR" sz="1200" b="1" dirty="0">
                <a:solidFill>
                  <a:schemeClr val="bg1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: PA1010_RET )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4038466" y="3190963"/>
            <a:ext cx="247351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V="1">
            <a:off x="1199852" y="3190964"/>
            <a:ext cx="2838614" cy="236153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199852" y="5552500"/>
            <a:ext cx="16263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7C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2706622" y="4017898"/>
            <a:ext cx="310101" cy="310101"/>
          </a:xfrm>
          <a:prstGeom prst="ellipse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2735779" y="4041751"/>
            <a:ext cx="531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Wingdings" pitchFamily="2" charset="2"/>
              <a:buChar char="§"/>
            </a:pPr>
            <a:r>
              <a:rPr lang="ko-KR" altLang="en-US" sz="1200" dirty="0"/>
              <a:t> </a:t>
            </a:r>
            <a:r>
              <a:rPr lang="ko-KR" altLang="en-US" sz="1200" dirty="0" err="1">
                <a:solidFill>
                  <a:srgbClr val="FF7C80"/>
                </a:solidFill>
              </a:rPr>
              <a:t>퇴직후</a:t>
            </a:r>
            <a:r>
              <a:rPr lang="ko-KR" altLang="en-US" sz="1200" dirty="0">
                <a:solidFill>
                  <a:srgbClr val="FF7C80"/>
                </a:solidFill>
              </a:rPr>
              <a:t> 테이블의 정보를 </a:t>
            </a:r>
            <a:r>
              <a:rPr lang="en-US" altLang="ko-KR" sz="1200" dirty="0">
                <a:solidFill>
                  <a:srgbClr val="FF7C80"/>
                </a:solidFill>
              </a:rPr>
              <a:t>PK</a:t>
            </a:r>
            <a:r>
              <a:rPr lang="ko-KR" altLang="en-US" sz="1200" dirty="0">
                <a:solidFill>
                  <a:srgbClr val="FF7C80"/>
                </a:solidFill>
              </a:rPr>
              <a:t>를 남기고 나머지 모든 데이터를 </a:t>
            </a:r>
            <a:r>
              <a:rPr lang="en-US" altLang="ko-KR" sz="1200" dirty="0">
                <a:solidFill>
                  <a:srgbClr val="FF7C80"/>
                </a:solidFill>
              </a:rPr>
              <a:t>NULL</a:t>
            </a:r>
            <a:r>
              <a:rPr lang="ko-KR" altLang="en-US" sz="1200" dirty="0">
                <a:solidFill>
                  <a:srgbClr val="FF7C80"/>
                </a:solidFill>
              </a:rPr>
              <a:t>처리 </a:t>
            </a:r>
            <a:r>
              <a:rPr lang="en-US" altLang="ko-KR" sz="1200" dirty="0">
                <a:solidFill>
                  <a:srgbClr val="FF7C80"/>
                </a:solidFill>
              </a:rPr>
              <a:t/>
            </a:r>
            <a:br>
              <a:rPr lang="en-US" altLang="ko-KR" sz="1200" dirty="0">
                <a:solidFill>
                  <a:srgbClr val="FF7C80"/>
                </a:solidFill>
              </a:rPr>
            </a:br>
            <a:r>
              <a:rPr lang="en-US" altLang="ko-KR" sz="1200" dirty="0">
                <a:solidFill>
                  <a:srgbClr val="FF7C80"/>
                </a:solidFill>
              </a:rPr>
              <a:t> </a:t>
            </a:r>
            <a:r>
              <a:rPr lang="ko-KR" altLang="en-US" sz="1200" dirty="0">
                <a:solidFill>
                  <a:srgbClr val="FF7C80"/>
                </a:solidFill>
              </a:rPr>
              <a:t>분리보관 표시 후 분리보관테이블로 데이터를 옮긴다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50598" y="2775464"/>
            <a:ext cx="1678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조회때는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원테이블과</a:t>
            </a:r>
            <a:r>
              <a:rPr lang="ko-KR" altLang="en-US" sz="1200" dirty="0"/>
              <a:t>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분리보관테이블의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데이터를 </a:t>
            </a:r>
            <a:r>
              <a:rPr lang="en-US" altLang="ko-KR" sz="1200" dirty="0"/>
              <a:t>Union </a:t>
            </a:r>
            <a:r>
              <a:rPr lang="ko-KR" altLang="en-US" sz="1200" dirty="0"/>
              <a:t>하여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View</a:t>
            </a:r>
            <a:r>
              <a:rPr lang="ko-KR" altLang="en-US" sz="1200" dirty="0"/>
              <a:t>로 조회</a:t>
            </a:r>
            <a:endParaRPr lang="ko-KR" alt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468745" y="4183767"/>
            <a:ext cx="956548" cy="1272209"/>
            <a:chOff x="9453435" y="3204375"/>
            <a:chExt cx="956548" cy="1272209"/>
          </a:xfrm>
        </p:grpSpPr>
        <p:sp>
          <p:nvSpPr>
            <p:cNvPr id="30" name="원통 29"/>
            <p:cNvSpPr/>
            <p:nvPr/>
          </p:nvSpPr>
          <p:spPr bwMode="auto">
            <a:xfrm>
              <a:off x="9453435" y="3204375"/>
              <a:ext cx="956548" cy="1272209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 w="635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527598" y="3782998"/>
              <a:ext cx="8082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VR_PA1010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7747" y="4012479"/>
            <a:ext cx="1973232" cy="293022"/>
            <a:chOff x="492981" y="2682116"/>
            <a:chExt cx="1973232" cy="293022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492981" y="2682116"/>
              <a:ext cx="1973232" cy="293022"/>
            </a:xfrm>
            <a:prstGeom prst="roundRect">
              <a:avLst/>
            </a:prstGeom>
            <a:solidFill>
              <a:srgbClr val="FF7C80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2981" y="2682116"/>
              <a:ext cx="1889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P_PSN_INFO_SEPA_STOR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폭발 1 2"/>
          <p:cNvSpPr/>
          <p:nvPr/>
        </p:nvSpPr>
        <p:spPr bwMode="auto">
          <a:xfrm>
            <a:off x="4452597" y="3273813"/>
            <a:ext cx="1463039" cy="709400"/>
          </a:xfrm>
          <a:prstGeom prst="irregularSeal1">
            <a:avLst/>
          </a:prstGeom>
          <a:solidFill>
            <a:schemeClr val="accent2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dirty="0"/>
              <a:t>NULL </a:t>
            </a:r>
            <a:r>
              <a:rPr lang="ko-KR" altLang="en-US" sz="1200" dirty="0"/>
              <a:t>로 </a:t>
            </a:r>
            <a:r>
              <a:rPr lang="en-US" altLang="ko-KR" sz="1200" dirty="0"/>
              <a:t>UPDATE</a:t>
            </a:r>
            <a:endParaRPr lang="ko-KR" altLang="en-US" sz="1200" dirty="0" err="1"/>
          </a:p>
        </p:txBody>
      </p:sp>
      <p:sp>
        <p:nvSpPr>
          <p:cNvPr id="36" name="TextBox 35"/>
          <p:cNvSpPr txBox="1"/>
          <p:nvPr/>
        </p:nvSpPr>
        <p:spPr>
          <a:xfrm>
            <a:off x="172505" y="0"/>
            <a:ext cx="6268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 분리 보관 방법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8309907" y="2551176"/>
            <a:ext cx="658368" cy="2649277"/>
          </a:xfrm>
          <a:prstGeom prst="rightBrace">
            <a:avLst>
              <a:gd name="adj1" fmla="val 51389"/>
              <a:gd name="adj2" fmla="val 50000"/>
            </a:avLst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405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706024" y="2131999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34" y="118533"/>
            <a:ext cx="885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Class, Method </a:t>
            </a:r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 암호화 필요성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843" y="194733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Class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843" y="2370666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Method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843" y="2793998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Parameters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10467" y="3412067"/>
            <a:ext cx="2185458" cy="0"/>
          </a:xfrm>
          <a:prstGeom prst="straightConnector1">
            <a:avLst/>
          </a:prstGeom>
          <a:ln w="76200">
            <a:solidFill>
              <a:srgbClr val="C0C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7172" y="194733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PersonalInfo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7172" y="2370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search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7172" y="27939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사번</a:t>
            </a:r>
            <a:r>
              <a:rPr lang="ko-KR" altLang="en-US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 </a:t>
            </a:r>
            <a:r>
              <a:rPr lang="en-US" altLang="ko-KR" i="1" dirty="0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= 180101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5599" y="4803804"/>
            <a:ext cx="33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err="1" smtClean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PersonalInfo.search</a:t>
            </a:r>
            <a:r>
              <a:rPr lang="en-US" altLang="ko-KR" strike="sngStrike" dirty="0" smtClean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(‘180101’)</a:t>
            </a:r>
            <a:endParaRPr lang="ko-KR" altLang="en-US" strike="sngStrike" dirty="0">
              <a:solidFill>
                <a:schemeClr val="bg1">
                  <a:lumMod val="8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4668" y="2622226"/>
            <a:ext cx="2150887" cy="1737252"/>
            <a:chOff x="654668" y="1890706"/>
            <a:chExt cx="2150887" cy="1737252"/>
          </a:xfrm>
        </p:grpSpPr>
        <p:pic>
          <p:nvPicPr>
            <p:cNvPr id="18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직사각형 18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6" name="Picture 2" descr="crime, cyber, group, hacker, protect, security, skull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69" y="4684912"/>
            <a:ext cx="1449205" cy="14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>
            <a:off x="5633247" y="3414184"/>
            <a:ext cx="5209" cy="1270728"/>
          </a:xfrm>
          <a:prstGeom prst="straightConnector1">
            <a:avLst/>
          </a:prstGeom>
          <a:ln w="76200">
            <a:solidFill>
              <a:srgbClr val="C0C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2783" y="618813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6666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Class</a:t>
            </a:r>
            <a:endParaRPr lang="ko-KR" altLang="en-US" b="1" dirty="0">
              <a:solidFill>
                <a:srgbClr val="6666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1624" y="616908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bg2">
                    <a:lumMod val="50000"/>
                  </a:schemeClr>
                </a:solidFill>
                <a:latin typeface="아리따-돋움(OTF)-Thin" panose="02020603020101020101" pitchFamily="18" charset="-127"/>
                <a:ea typeface="아리따-돋움(OTF)-Thin" panose="02020603020101020101" pitchFamily="18" charset="-127"/>
              </a:rPr>
              <a:t>SalaryInfo</a:t>
            </a:r>
            <a:endParaRPr lang="ko-KR" altLang="en-US" i="1" dirty="0">
              <a:solidFill>
                <a:schemeClr val="bg2">
                  <a:lumMod val="50000"/>
                </a:schemeClr>
              </a:solidFill>
              <a:latin typeface="아리따-돋움(OTF)-Thin" panose="02020603020101020101" pitchFamily="18" charset="-127"/>
              <a:ea typeface="아리따-돋움(OTF)-Thin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638455" y="3658733"/>
            <a:ext cx="2581620" cy="1329737"/>
          </a:xfrm>
          <a:prstGeom prst="straightConnector1">
            <a:avLst/>
          </a:prstGeom>
          <a:ln w="76200">
            <a:solidFill>
              <a:srgbClr val="C0C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35599" y="5161021"/>
            <a:ext cx="310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SalaryInfo.search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(‘180101’)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9" name="Picture 282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700000">
            <a:off x="6841578" y="5109903"/>
            <a:ext cx="1123248" cy="4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52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674361" y="1628775"/>
            <a:ext cx="2509838" cy="3390900"/>
            <a:chOff x="4110037" y="1628775"/>
            <a:chExt cx="2509838" cy="3390900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4110037" y="1628775"/>
              <a:ext cx="2509838" cy="3390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endParaRPr lang="ko-KR" altLang="en-US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193645" y="1728401"/>
              <a:ext cx="2178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B </a:t>
              </a:r>
              <a:r>
                <a:rPr lang="ko-KR" altLang="en-US" sz="1200">
                  <a:solidFill>
                    <a:schemeClr val="accent2">
                      <a:lumMod val="75000"/>
                    </a:schemeClr>
                  </a:solidFill>
                </a:rPr>
                <a:t>프로그램 </a:t>
              </a:r>
              <a:r>
                <a:rPr lang="en-US" altLang="ko-KR" sz="120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ko-KR" altLang="en-US" sz="1200">
                  <a:solidFill>
                    <a:schemeClr val="accent2">
                      <a:lumMod val="75000"/>
                    </a:schemeClr>
                  </a:solidFill>
                </a:rPr>
                <a:t>쓰기권한 없음 </a:t>
              </a:r>
              <a:r>
                <a:rPr lang="en-US" altLang="ko-KR" sz="120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96237" y="230505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search01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 bwMode="auto">
          <a:xfrm>
            <a:off x="7907892" y="3905250"/>
            <a:ext cx="1083708" cy="819150"/>
          </a:xfrm>
          <a:prstGeom prst="roundRect">
            <a:avLst/>
          </a:prstGeom>
          <a:solidFill>
            <a:srgbClr val="FF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1" name="직사각형 30"/>
          <p:cNvSpPr/>
          <p:nvPr/>
        </p:nvSpPr>
        <p:spPr bwMode="auto">
          <a:xfrm>
            <a:off x="278783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그룹 9"/>
          <p:cNvGrpSpPr/>
          <p:nvPr/>
        </p:nvGrpSpPr>
        <p:grpSpPr>
          <a:xfrm>
            <a:off x="2738438" y="1628775"/>
            <a:ext cx="5935614" cy="3390900"/>
            <a:chOff x="823912" y="1628775"/>
            <a:chExt cx="5935614" cy="33909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823912" y="1628775"/>
              <a:ext cx="2509838" cy="33909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n-US" altLang="ko-KR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/>
              </a:r>
              <a:b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</a:br>
              <a:endParaRPr lang="ko-KR" altLang="en-US" dirty="0" err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11436" y="1728401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A </a:t>
              </a:r>
              <a:r>
                <a:rPr lang="ko-KR" altLang="en-US" sz="1200">
                  <a:solidFill>
                    <a:schemeClr val="accent2">
                      <a:lumMod val="75000"/>
                    </a:schemeClr>
                  </a:solidFill>
                </a:rPr>
                <a:t>프로그램 </a:t>
              </a:r>
              <a:r>
                <a:rPr lang="en-US" altLang="ko-KR" sz="120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ko-KR" altLang="en-US" sz="1200">
                  <a:solidFill>
                    <a:schemeClr val="accent2">
                      <a:lumMod val="75000"/>
                    </a:schemeClr>
                  </a:solidFill>
                </a:rPr>
                <a:t>쓰기권한 있음 </a:t>
              </a:r>
              <a:r>
                <a:rPr lang="en-US" altLang="ko-KR" sz="120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779" y="230505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search01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48779" y="2746966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6887AC"/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- save01</a:t>
              </a:r>
              <a:endParaRPr lang="ko-KR" altLang="en-US" dirty="0" err="1">
                <a:solidFill>
                  <a:srgbClr val="6887AC"/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1048779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100" b="1" dirty="0">
                  <a:solidFill>
                    <a:srgbClr val="6887AC"/>
                  </a:solidFill>
                </a:rPr>
                <a:t>조회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1663476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050" b="1" dirty="0">
                  <a:solidFill>
                    <a:srgbClr val="6887AC"/>
                  </a:solidFill>
                </a:rPr>
                <a:t>저장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5143018" y="3638550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100" b="1" dirty="0">
                  <a:solidFill>
                    <a:srgbClr val="6887AC"/>
                  </a:solidFill>
                </a:rPr>
                <a:t>조회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6227155" y="4296141"/>
              <a:ext cx="532371" cy="266700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ko-KR" altLang="en-US" sz="1050" b="1" dirty="0">
                  <a:solidFill>
                    <a:srgbClr val="6887AC"/>
                  </a:solidFill>
                </a:rPr>
                <a:t>저장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907892" y="390901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아리따-돋움(TTF)-SemiBold" pitchFamily="18" charset="-127"/>
                <a:ea typeface="아리따-돋움(TTF)-SemiBold" pitchFamily="18" charset="-127"/>
              </a:rPr>
              <a:t>- save01</a:t>
            </a:r>
            <a:endParaRPr lang="ko-KR" altLang="en-US" dirty="0" err="1">
              <a:solidFill>
                <a:srgbClr val="C00000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80434" y="5364807"/>
            <a:ext cx="1122809" cy="1181195"/>
            <a:chOff x="609600" y="2064926"/>
            <a:chExt cx="1752600" cy="1752600"/>
          </a:xfrm>
        </p:grpSpPr>
        <p:sp>
          <p:nvSpPr>
            <p:cNvPr id="67" name="타원 66"/>
            <p:cNvSpPr/>
            <p:nvPr/>
          </p:nvSpPr>
          <p:spPr bwMode="auto">
            <a:xfrm>
              <a:off x="609600" y="2064926"/>
              <a:ext cx="1752600" cy="1752600"/>
            </a:xfrm>
            <a:prstGeom prst="ellipse">
              <a:avLst/>
            </a:prstGeom>
            <a:solidFill>
              <a:srgbClr val="8495EC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sz="2800" dirty="0" err="1">
                <a:solidFill>
                  <a:schemeClr val="bg1"/>
                </a:solidFill>
                <a:latin typeface="아리따-돋움(OTF)-Light" pitchFamily="18" charset="-127"/>
                <a:ea typeface="아리따-돋움(OTF)-Light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6586" y="2547277"/>
              <a:ext cx="1609374" cy="95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>기능복사</a:t>
              </a:r>
              <a:r>
                <a:rPr lang="en-US" altLang="ko-KR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/>
              </a:r>
              <a:br>
                <a:rPr lang="en-US" altLang="ko-KR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</a:br>
              <a:r>
                <a:rPr lang="ko-KR" altLang="en-US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oto Sans Korean Light" pitchFamily="34" charset="-127"/>
                  <a:ea typeface="Noto Sans Korean Light" pitchFamily="34" charset="-127"/>
                </a:rPr>
                <a:t>해킹</a:t>
              </a:r>
              <a:endPara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Noto Sans Korean Light" pitchFamily="34" charset="-127"/>
                <a:ea typeface="Noto Sans Korean Light" pitchFamily="34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 bwMode="auto">
          <a:xfrm>
            <a:off x="7293717" y="5304168"/>
            <a:ext cx="3870098" cy="1137423"/>
          </a:xfrm>
          <a:prstGeom prst="roundRect">
            <a:avLst>
              <a:gd name="adj" fmla="val 7192"/>
            </a:avLst>
          </a:prstGeom>
          <a:solidFill>
            <a:schemeClr val="bg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서버쪽 메소드 명이 정해져 있고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스크립트의 내용도 페이지별로 크게 다르지 않은 점을 이용하여 권한 있는 페이지의 스크립트와 버튼 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HTML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을 복사하여 붙여넣는 해킹</a:t>
            </a:r>
            <a:endParaRPr lang="ko-KR" altLang="en-US" sz="14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37118" y="364644"/>
            <a:ext cx="835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왜 </a:t>
            </a:r>
            <a:r>
              <a:rPr lang="en-US" altLang="ko-KR" sz="2800" b="1" dirty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CLASS, METHOD </a:t>
            </a:r>
            <a:r>
              <a:rPr lang="ko-KR" altLang="en-US" sz="2800" b="1" dirty="0" smtClean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일회용 암호화로 </a:t>
            </a:r>
            <a:r>
              <a:rPr lang="ko-KR" altLang="en-US" sz="2800" b="1" dirty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감춰야 하는가</a:t>
            </a:r>
            <a:r>
              <a:rPr lang="en-US" altLang="ko-KR" sz="2800" b="1" dirty="0">
                <a:solidFill>
                  <a:srgbClr val="33CCCC"/>
                </a:solidFill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? </a:t>
            </a:r>
            <a:endParaRPr lang="ko-KR" altLang="en-US" sz="2800" b="1" dirty="0" err="1">
              <a:solidFill>
                <a:srgbClr val="33CCCC"/>
              </a:solidFill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pic>
        <p:nvPicPr>
          <p:cNvPr id="30" name="Picture 2" descr="crime, cyber, group, hacker, protect, security, skull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34" y="5200868"/>
            <a:ext cx="1449205" cy="14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3844187" y="3981450"/>
            <a:ext cx="1685847" cy="1733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6843291" y="4546783"/>
            <a:ext cx="1176759" cy="102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456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 bwMode="auto">
          <a:xfrm>
            <a:off x="2099361" y="4608842"/>
            <a:ext cx="8135252" cy="1677658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OTP 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태그 가 적용되면 세션아이디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프로파일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프로그램아이디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URL, 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프로그램을 실행한시간을 혼합하여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/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SHA 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알고리즘으로 암호화한 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OTP Key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 암호화하고자 하는 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value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를 연결하여 다시 암호화 </a:t>
            </a:r>
            <a:r>
              <a:rPr lang="ko-KR" altLang="en-US" sz="1400" smtClean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함</a:t>
            </a:r>
            <a:endParaRPr lang="en-US" altLang="ko-KR" sz="1400" smtClean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endParaRPr lang="en-US" altLang="ko-KR" sz="14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endParaRPr lang="en-US" altLang="ko-KR" sz="14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endParaRPr lang="en-US" altLang="ko-KR" sz="14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99361" y="364644"/>
            <a:ext cx="7909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OTP CLASS, METHOD </a:t>
            </a:r>
            <a:r>
              <a:rPr lang="ko-KR" altLang="en-US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 암호화 </a:t>
            </a:r>
            <a:r>
              <a:rPr lang="en-US" altLang="ko-KR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Tag Library </a:t>
            </a:r>
            <a:r>
              <a:rPr lang="ko-KR" altLang="en-US" sz="2800" b="1" dirty="0">
                <a:solidFill>
                  <a:srgbClr val="33CCCC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사용법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4152027" y="188634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&lt;com:otp value='search01'/&gt;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52027" y="3212181"/>
            <a:ext cx="554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chemeClr val="bg2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&lt;com:otp value='biz.pas.pa_bas.Pa_bas_950_m01'/&gt;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099361" y="1798128"/>
            <a:ext cx="1900237" cy="548098"/>
          </a:xfrm>
          <a:prstGeom prst="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METHOD </a:t>
            </a:r>
            <a:r>
              <a:rPr lang="ko-KR" altLang="en-US" sz="200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명</a:t>
            </a:r>
            <a:endParaRPr lang="ko-KR" altLang="en-US" sz="2000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99362" y="3123965"/>
            <a:ext cx="1900237" cy="548098"/>
          </a:xfrm>
          <a:prstGeom prst="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CLASS </a:t>
            </a:r>
            <a:r>
              <a:rPr lang="ko-KR" altLang="en-US" sz="200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명</a:t>
            </a:r>
            <a:endParaRPr lang="ko-KR" altLang="en-US" sz="2000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3562350" y="5772150"/>
            <a:ext cx="514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724179" y="5353915"/>
            <a:ext cx="666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OTP Key + value )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AES(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SEED)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알고리즘으로 암호화</a:t>
            </a:r>
            <a:endParaRPr lang="ko-KR" altLang="en-US" b="1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9451" y="5848159"/>
            <a:ext cx="609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3399"/>
                </a:solidFill>
              </a:rPr>
              <a:t>고객사가</a:t>
            </a:r>
            <a:r>
              <a:rPr lang="ko-KR" altLang="en-US" sz="1400" dirty="0">
                <a:solidFill>
                  <a:srgbClr val="FF3399"/>
                </a:solidFill>
              </a:rPr>
              <a:t> 자체 암호화를 사용할 경우 </a:t>
            </a:r>
            <a:r>
              <a:rPr lang="en-US" altLang="ko-KR" sz="1400">
                <a:solidFill>
                  <a:srgbClr val="FF3399"/>
                </a:solidFill>
              </a:rPr>
              <a:t>hunelCryptoUtil</a:t>
            </a:r>
            <a:r>
              <a:rPr lang="ko-KR" altLang="en-US" sz="1400">
                <a:solidFill>
                  <a:srgbClr val="FF3399"/>
                </a:solidFill>
              </a:rPr>
              <a:t>을 재정의 하여 사용</a:t>
            </a:r>
            <a:endParaRPr lang="ko-KR" altLang="en-US" sz="1400" dirty="0" err="1">
              <a:solidFill>
                <a:srgbClr val="FF3399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2099361" y="2676525"/>
            <a:ext cx="81352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35041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6619875" y="1609725"/>
            <a:ext cx="3614738" cy="501015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010400" y="3531835"/>
            <a:ext cx="3040794" cy="342900"/>
          </a:xfrm>
          <a:prstGeom prst="roundRect">
            <a:avLst/>
          </a:prstGeom>
          <a:solidFill>
            <a:srgbClr val="FFDDE4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7" name="직사각형 16"/>
          <p:cNvSpPr/>
          <p:nvPr/>
        </p:nvSpPr>
        <p:spPr bwMode="auto">
          <a:xfrm>
            <a:off x="1776412" y="1609725"/>
            <a:ext cx="3614738" cy="501015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2099361" y="364644"/>
            <a:ext cx="783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CLASS, METHOD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명 암호화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Tag Library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예제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1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57387" y="1752601"/>
            <a:ext cx="29967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&lt;script type='text/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javascript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' &gt;</a:t>
            </a:r>
          </a:p>
          <a:p>
            <a:endParaRPr lang="en-US" altLang="ko-KR" sz="1200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…</a:t>
            </a:r>
          </a:p>
          <a:p>
            <a:endParaRPr lang="en-US" altLang="ko-KR" sz="1200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function 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doAction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( 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)</a:t>
            </a: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inputAutoUnformat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("f1");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$("#S_DSMETHOD").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val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( 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switch(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latin typeface="Noto Sans CJK KR DemiLight" pitchFamily="34" charset="-127"/>
                <a:ea typeface="Noto Sans CJK KR DemiLight" pitchFamily="34" charset="-127"/>
              </a:rPr>
              <a:t>  </a:t>
            </a:r>
            <a:r>
              <a:rPr lang="en-US" altLang="ko-KR" sz="1200"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case "&lt;com:otp value='search01'/&gt;“ :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        …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    }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    break;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}</a:t>
            </a: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}</a:t>
            </a: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…</a:t>
            </a:r>
          </a:p>
          <a:p>
            <a:endParaRPr lang="en-US" altLang="ko-KR" sz="1200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&lt;/script&gt;</a:t>
            </a:r>
            <a:endParaRPr lang="ko-KR" altLang="en-US" sz="1200" dirty="0" err="1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62751" y="1752601"/>
            <a:ext cx="3042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&lt;script type='text/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javascript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' &gt;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…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function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doAction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(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)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inputAutoUnformat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("f1");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$("#S_DSMETHOD").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val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(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switch(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sAction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case "EizWl7ktBqam1x2dYzRbDo… “ :</a:t>
            </a:r>
          </a:p>
          <a:p>
            <a:pPr algn="l">
              <a:lnSpc>
                <a:spcPct val="100000"/>
              </a:lnSpc>
            </a:pP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        …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    }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    break;</a:t>
            </a:r>
          </a:p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 }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}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…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&lt;/script&gt;</a:t>
            </a:r>
            <a:endParaRPr lang="ko-KR" altLang="en-US" sz="1200" dirty="0" err="1">
              <a:solidFill>
                <a:schemeClr val="bg1">
                  <a:lumMod val="6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915036" y="4685944"/>
            <a:ext cx="3136158" cy="1137423"/>
          </a:xfrm>
          <a:prstGeom prst="roundRect">
            <a:avLst>
              <a:gd name="adj" fmla="val 7192"/>
            </a:avLst>
          </a:prstGeom>
          <a:solidFill>
            <a:schemeClr val="bg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같은 프로그램을 같은 프로파일에서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같은 </a:t>
            </a: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USER</a:t>
            </a: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로 다시 열었다고 하더라도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다른 명칭으로 암호화 되어 재사용 불가</a:t>
            </a:r>
            <a:endParaRPr lang="ko-KR" altLang="en-US" sz="14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776412" y="1323975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JavaScript </a:t>
            </a: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619875" y="1323975"/>
            <a:ext cx="2505075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브라우저의 결과 코드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596400" y="3837764"/>
            <a:ext cx="732390" cy="649322"/>
            <a:chOff x="4430250" y="2173533"/>
            <a:chExt cx="732390" cy="649322"/>
          </a:xfrm>
        </p:grpSpPr>
        <p:sp>
          <p:nvSpPr>
            <p:cNvPr id="18" name="L 도형 17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19" name="오각형 18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8501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776412" y="1704976"/>
            <a:ext cx="8813448" cy="9525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99361" y="364644"/>
            <a:ext cx="7884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CLASS, METHOD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명 암호화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Tag Library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예제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2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57388" y="1856690"/>
            <a:ext cx="5722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&lt;input  type=“hidden”  id=“S_DSCLASS”  name=“S_DSCLASS”  </a:t>
            </a:r>
            <a:b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        value=</a:t>
            </a:r>
            <a:r>
              <a:rPr lang="en-US" altLang="ko-KR" sz="1400" dirty="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"&lt;</a:t>
            </a:r>
            <a:r>
              <a:rPr lang="en-US" altLang="ko-KR" sz="1400" dirty="0" err="1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com:otp</a:t>
            </a:r>
            <a:r>
              <a:rPr lang="en-US" altLang="ko-KR" sz="1400" dirty="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 value=‘biz.pas.pa_bas.Pa_bas_100_p01'/&gt;” </a:t>
            </a:r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/&gt;</a:t>
            </a:r>
          </a:p>
          <a:p>
            <a:endParaRPr lang="en-US" altLang="ko-KR" sz="14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76412" y="1323975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HTML </a:t>
            </a: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76412" y="3962401"/>
            <a:ext cx="8813448" cy="9525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7388" y="4114115"/>
            <a:ext cx="69529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&lt;input  type=“hidden”  id=“S_DSCLASS”  name=“S_DSCLASS”  </a:t>
            </a:r>
            <a:b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        value=</a:t>
            </a:r>
            <a:r>
              <a:rPr lang="en-US" altLang="ko-KR" sz="1400" dirty="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“xEizWl7ktBqam1x2dYzRbDoo2g3r8FBkaKOf2I+UYd/pusKNik3C6……”</a:t>
            </a:r>
            <a:r>
              <a:rPr lang="en-US" altLang="ko-KR" sz="1400" dirty="0">
                <a:latin typeface="Noto Sans CJK KR DemiLight" pitchFamily="34" charset="-127"/>
                <a:ea typeface="Noto Sans CJK KR DemiLight" pitchFamily="34" charset="-127"/>
              </a:rPr>
              <a:t>/&gt;</a:t>
            </a:r>
          </a:p>
          <a:p>
            <a:endParaRPr lang="en-US" altLang="ko-KR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76412" y="3581400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브라우저의 결과 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836792" y="5225723"/>
            <a:ext cx="8753068" cy="1137423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재사용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확인이 불가한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1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회성 암호화된 문자열로 반환되므로 해커가 해당 내용을 알 수 없음</a:t>
            </a:r>
            <a:endParaRPr lang="ko-KR" altLang="en-US" sz="1400" dirty="0" err="1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5596400" y="2890544"/>
            <a:ext cx="732390" cy="649322"/>
            <a:chOff x="4430250" y="2173533"/>
            <a:chExt cx="732390" cy="649322"/>
          </a:xfrm>
        </p:grpSpPr>
        <p:sp>
          <p:nvSpPr>
            <p:cNvPr id="21" name="L 도형 20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22" name="오각형 21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5003736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776412" y="1704976"/>
            <a:ext cx="8813448" cy="1219199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2099361" y="364644"/>
            <a:ext cx="790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CLASS, METHOD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명 암호화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Tag Library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예제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4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57388" y="1809066"/>
            <a:ext cx="7455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&lt;span class=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"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btn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"&gt;</a:t>
            </a:r>
            <a:b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    &lt;input type="button" value="&lt;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com:label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 key='save' 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def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='</a:t>
            </a:r>
            <a:r>
              <a:rPr lang="ko-KR" altLang="en-US" sz="1200" i="1">
                <a:latin typeface="Noto Sans CJK KR DemiLight" pitchFamily="34" charset="-127"/>
                <a:ea typeface="Noto Sans CJK KR DemiLight" pitchFamily="34" charset="-127"/>
              </a:rPr>
              <a:t>저장</a:t>
            </a: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' /&gt;" </a:t>
            </a:r>
            <a:b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            onclick="doAction(</a:t>
            </a:r>
            <a:r>
              <a:rPr lang="en-US" altLang="ko-KR" sz="1200" i="1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'</a:t>
            </a:r>
            <a:r>
              <a:rPr lang="en-US" altLang="ko-KR" sz="1200" i="1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&lt;com:otp value='save01' /&gt;')</a:t>
            </a: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;" class="save" BA_TYPE="WRITE" id="save01" /&gt;</a:t>
            </a:r>
            <a:b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&lt;/span&gt;</a:t>
            </a:r>
            <a:endParaRPr lang="en-US" altLang="ko-KR" sz="120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76412" y="3971926"/>
            <a:ext cx="8813448" cy="1162049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7388" y="4018866"/>
            <a:ext cx="84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&lt;span class=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"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btn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"&gt;</a:t>
            </a:r>
            <a:b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    &lt;input type="button" value="&lt;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com:label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 key='save' </a:t>
            </a:r>
            <a:r>
              <a:rPr lang="en-US" altLang="ko-KR" sz="1200" i="1" dirty="0" err="1">
                <a:latin typeface="Noto Sans CJK KR DemiLight" pitchFamily="34" charset="-127"/>
                <a:ea typeface="Noto Sans CJK KR DemiLight" pitchFamily="34" charset="-127"/>
              </a:rPr>
              <a:t>def</a:t>
            </a:r>
            <a:r>
              <a:rPr lang="en-US" altLang="ko-KR" sz="1200" i="1" dirty="0">
                <a:latin typeface="Noto Sans CJK KR DemiLight" pitchFamily="34" charset="-127"/>
                <a:ea typeface="Noto Sans CJK KR DemiLight" pitchFamily="34" charset="-127"/>
              </a:rPr>
              <a:t>='</a:t>
            </a:r>
            <a:r>
              <a:rPr lang="ko-KR" altLang="en-US" sz="1200" i="1">
                <a:latin typeface="Noto Sans CJK KR DemiLight" pitchFamily="34" charset="-127"/>
                <a:ea typeface="Noto Sans CJK KR DemiLight" pitchFamily="34" charset="-127"/>
              </a:rPr>
              <a:t>저장</a:t>
            </a: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' /&gt;" </a:t>
            </a:r>
            <a:b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            onclick="doAction(</a:t>
            </a:r>
            <a:r>
              <a:rPr lang="en-US" altLang="ko-KR" sz="1200" i="1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'xEizWl7ktBqambDoo2g3r8FBkaKO…f2IR=')</a:t>
            </a: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;" class="save" BA_TYPE="WRITE" id="save01" /&gt;</a:t>
            </a:r>
            <a:b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i="1">
                <a:latin typeface="Noto Sans CJK KR DemiLight" pitchFamily="34" charset="-127"/>
                <a:ea typeface="Noto Sans CJK KR DemiLight" pitchFamily="34" charset="-127"/>
              </a:rPr>
              <a:t>&lt;/span&gt;</a:t>
            </a:r>
            <a:endParaRPr lang="en-US" altLang="ko-KR" sz="120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836792" y="5320973"/>
            <a:ext cx="8753068" cy="1137423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당연히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case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사용하는 값과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doAction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의 파라미터 값은 동일해야 함</a:t>
            </a:r>
            <a:endParaRPr lang="ko-KR" altLang="en-US" sz="1400" dirty="0" err="1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5596400" y="3078809"/>
            <a:ext cx="732390" cy="649322"/>
            <a:chOff x="4430250" y="2173533"/>
            <a:chExt cx="732390" cy="649322"/>
          </a:xfrm>
        </p:grpSpPr>
        <p:sp>
          <p:nvSpPr>
            <p:cNvPr id="21" name="L 도형 20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22" name="오각형 21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  <p:sp>
        <p:nvSpPr>
          <p:cNvPr id="23" name="직사각형 22"/>
          <p:cNvSpPr/>
          <p:nvPr/>
        </p:nvSpPr>
        <p:spPr bwMode="auto">
          <a:xfrm>
            <a:off x="1776412" y="1323975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HTML </a:t>
            </a: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776412" y="3581400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브라우저의 결과 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80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776412" y="1704975"/>
            <a:ext cx="8813448" cy="1306571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99362" y="364644"/>
            <a:ext cx="788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CLASS, METHOD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명 암호화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Tag Library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예제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5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99361" y="1856690"/>
            <a:ext cx="5715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var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commonOtpVal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= {</a:t>
            </a:r>
          </a:p>
          <a:p>
            <a:pPr algn="l"/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  Sy_com_182_c01      : "&lt;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com:otp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value='biz.sys.sy_com.Sy_com_182_c01'/&gt;"</a:t>
            </a:r>
          </a:p>
          <a:p>
            <a:pPr algn="l"/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, getEmp01      : "&lt;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com:otp</a:t>
            </a: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value=‘getEmp01'/&gt;“</a:t>
            </a:r>
            <a:b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  .. .. ..</a:t>
            </a:r>
          </a:p>
          <a:p>
            <a:pPr algn="l"/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776412" y="1323975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JSP  </a:t>
            </a:r>
            <a:r>
              <a:rPr lang="en-US" altLang="ko-KR" sz="1400" b="1" dirty="0" err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Javascript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836792" y="5130473"/>
            <a:ext cx="8753068" cy="1137423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태그라이브러리를 사용할 수 없는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파일에서 사용해야 할 경우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JSP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페이지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(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해당페이지 또는 공통페이지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)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사용해야 할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OTP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값들을 미리 생성해 두고 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가져다 사용하는 방법으로 코딩한다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( hunel.js ,  sys_appl.js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등이 이런 방법으로 구현되었음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)</a:t>
            </a:r>
            <a:endParaRPr lang="ko-KR" altLang="en-US" sz="1400" dirty="0" err="1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76412" y="3696630"/>
            <a:ext cx="8813448" cy="1170645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76412" y="3301672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JS </a:t>
            </a:r>
            <a:r>
              <a:rPr lang="en-US" altLang="ko-KR" sz="1400" b="1" dirty="0" err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Javascript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4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4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99361" y="3723599"/>
            <a:ext cx="836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err="1"/>
              <a:t>ajaxRequestXSProg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FF3399"/>
                </a:solidFill>
              </a:rPr>
              <a:t>commonOtpVal.Sy_com_181_c01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3399"/>
                </a:solidFill>
              </a:rPr>
              <a:t>commonOtpVal.getEmp01</a:t>
            </a:r>
            <a:r>
              <a:rPr lang="en-US" altLang="ko-KR" sz="1200" dirty="0"/>
              <a:t>, {S_EMP_ID: </a:t>
            </a:r>
            <a:r>
              <a:rPr lang="en-US" altLang="ko-KR" sz="1200" dirty="0" err="1"/>
              <a:t>emp_id</a:t>
            </a:r>
            <a:r>
              <a:rPr lang="en-US" altLang="ko-KR" sz="1200" dirty="0"/>
              <a:t>}, function(</a:t>
            </a:r>
            <a:r>
              <a:rPr lang="en-US" altLang="ko-KR" sz="1200" dirty="0" err="1"/>
              <a:t>xs</a:t>
            </a:r>
            <a:r>
              <a:rPr lang="en-US" altLang="ko-KR" sz="1200" dirty="0"/>
              <a:t>)</a:t>
            </a:r>
          </a:p>
          <a:p>
            <a:pPr algn="l"/>
            <a:r>
              <a:rPr lang="ko-KR" altLang="en-US" sz="1200" dirty="0"/>
              <a:t> </a:t>
            </a:r>
            <a:r>
              <a:rPr lang="en-US" altLang="ko-KR" sz="1200"/>
              <a:t>{</a:t>
            </a:r>
          </a:p>
          <a:p>
            <a:pPr algn="l"/>
            <a:r>
              <a:rPr lang="en-US" altLang="ko-KR" sz="1200" dirty="0"/>
              <a:t>     ……..</a:t>
            </a:r>
          </a:p>
          <a:p>
            <a:pPr algn="l"/>
            <a:r>
              <a:rPr lang="ko-KR" altLang="en-US" sz="1200"/>
              <a:t> </a:t>
            </a:r>
            <a:r>
              <a:rPr lang="en-US" altLang="ko-KR" sz="1200"/>
              <a:t>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353586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2660825" y="1912434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8068732" y="1912434"/>
            <a:ext cx="1447800" cy="2423068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Oracle 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02667" y="2827868"/>
            <a:ext cx="3268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2756" y="229446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QUERY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402667" y="3547535"/>
            <a:ext cx="3268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1797" y="3691468"/>
            <a:ext cx="1756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Set</a:t>
            </a:r>
            <a:b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ResultSet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5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776412" y="1723264"/>
            <a:ext cx="8813448" cy="1114425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2099362" y="364644"/>
            <a:ext cx="7828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CLASS, METHOD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명 암호화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Tag Library </a:t>
            </a:r>
            <a:r>
              <a:rPr lang="ko-KR" altLang="en-US" sz="2800" b="1">
                <a:solidFill>
                  <a:srgbClr val="33CCCC"/>
                </a:solidFill>
                <a:latin typeface="Candara" pitchFamily="34" charset="0"/>
              </a:rPr>
              <a:t>예제 </a:t>
            </a:r>
            <a:r>
              <a:rPr lang="en-US" altLang="ko-KR" sz="2800" b="1">
                <a:solidFill>
                  <a:srgbClr val="33CCCC"/>
                </a:solidFill>
                <a:latin typeface="Candara" pitchFamily="34" charset="0"/>
              </a:rPr>
              <a:t>6</a:t>
            </a:r>
            <a:endParaRPr lang="ko-KR" altLang="en-US" sz="2800" b="1" dirty="0" err="1">
              <a:solidFill>
                <a:srgbClr val="33CCCC"/>
              </a:solidFill>
              <a:latin typeface="Candar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99361" y="1856690"/>
            <a:ext cx="329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Noto Sans CJK KR DemiLight" pitchFamily="34" charset="-127"/>
                <a:ea typeface="Noto Sans CJK KR DemiLight" pitchFamily="34" charset="-127"/>
              </a:rPr>
              <a:t>parent.doAction(“search01”);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776412" y="1329067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자식</a:t>
            </a:r>
            <a:r>
              <a:rPr lang="en-US" altLang="ko-KR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팝업 등</a:t>
            </a:r>
            <a:r>
              <a:rPr lang="en-US" altLang="ko-KR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페이지 개발자코드</a:t>
            </a:r>
            <a:endParaRPr lang="ko-KR" altLang="en-US" sz="12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836792" y="5225723"/>
            <a:ext cx="8753068" cy="1137423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부모페이지 등 다른 페이지의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Javascript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함수를 호출 할 경우 서로 암호화 되는 값이 달라 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/>
            </a:r>
            <a:b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</a:b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호출하는 것이 불가능 하므로 호출할 수 있는 암호화 되지 않은 함수를 하나 추가하여 호출 하도록 해야 함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rgbClr val="FF3399"/>
                </a:solidFill>
                <a:latin typeface="아리따-돋움(TTF)-SemiBold" pitchFamily="18" charset="-127"/>
                <a:ea typeface="아리따-돋움(TTF)-SemiBold" pitchFamily="18" charset="-127"/>
              </a:rPr>
              <a:t>호출할 함수와 호출될 함수의 명칭을 동일하게 할 경우 </a:t>
            </a:r>
            <a:r>
              <a:rPr lang="en-US" altLang="ko-KR" sz="1400">
                <a:solidFill>
                  <a:srgbClr val="FF3399"/>
                </a:solidFill>
                <a:latin typeface="아리따-돋움(TTF)-SemiBold" pitchFamily="18" charset="-127"/>
                <a:ea typeface="아리따-돋움(TTF)-SemiBold" pitchFamily="18" charset="-127"/>
              </a:rPr>
              <a:t>OTP </a:t>
            </a:r>
            <a:r>
              <a:rPr lang="ko-KR" altLang="en-US" sz="1400">
                <a:solidFill>
                  <a:srgbClr val="FF3399"/>
                </a:solidFill>
                <a:latin typeface="아리따-돋움(TTF)-SemiBold" pitchFamily="18" charset="-127"/>
                <a:ea typeface="아리따-돋움(TTF)-SemiBold" pitchFamily="18" charset="-127"/>
              </a:rPr>
              <a:t>암호화를 사용하지 않는 조건에서는 무한루프가 생김</a:t>
            </a:r>
            <a:r>
              <a:rPr lang="en-US" altLang="ko-KR" sz="1400">
                <a:solidFill>
                  <a:srgbClr val="FF3399"/>
                </a:solidFill>
                <a:latin typeface="아리따-돋움(TTF)-SemiBold" pitchFamily="18" charset="-127"/>
                <a:ea typeface="아리따-돋움(TTF)-SemiBold" pitchFamily="18" charset="-127"/>
              </a:rPr>
              <a:t>!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776412" y="3444543"/>
            <a:ext cx="8813448" cy="154305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33CC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en-US" altLang="ko-KR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76412" y="3063547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부모페이지</a:t>
            </a:r>
            <a:r>
              <a:rPr lang="en-US" altLang="ko-KR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개발자코드</a:t>
            </a:r>
            <a:endParaRPr lang="ko-KR" altLang="en-US" sz="1200" b="1" dirty="0" err="1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89836" y="3771224"/>
            <a:ext cx="8368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20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case “search” : </a:t>
            </a:r>
            <a:r>
              <a:rPr lang="ko-KR" altLang="en-US" sz="120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solidFill>
                  <a:srgbClr val="FF3399"/>
                </a:solidFill>
                <a:latin typeface="Noto Sans CJK KR DemiLight" pitchFamily="34" charset="-127"/>
                <a:ea typeface="Noto Sans CJK KR DemiLight" pitchFamily="34" charset="-127"/>
              </a:rPr>
              <a:t>{    doAction("&lt;com:otp value='search01'/&gt;”)  ;      }       break;</a:t>
            </a:r>
            <a:endParaRPr lang="ko-KR" altLang="en-US" sz="1200">
              <a:solidFill>
                <a:srgbClr val="FF3399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099362" y="2174490"/>
            <a:ext cx="3017303" cy="44807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부모 자식의 </a:t>
            </a:r>
            <a:r>
              <a:rPr lang="en-US" altLang="ko-KR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search01 </a:t>
            </a:r>
            <a:r>
              <a:rPr lang="ko-KR" altLang="en-US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암호화 값이 다르므로 직접 호출 불가</a:t>
            </a:r>
            <a:endParaRPr lang="ko-KR" altLang="en-US" sz="11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1231" y="1856690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Noto Sans CJK KR DemiLight" pitchFamily="34" charset="-127"/>
                <a:ea typeface="Noto Sans CJK KR DemiLight" pitchFamily="34" charset="-127"/>
              </a:rPr>
              <a:t>parent.doAction(“</a:t>
            </a:r>
            <a:r>
              <a:rPr lang="en-US" altLang="ko-KR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search</a:t>
            </a:r>
            <a:r>
              <a:rPr lang="en-US" altLang="ko-KR">
                <a:latin typeface="Noto Sans CJK KR DemiLight" pitchFamily="34" charset="-127"/>
                <a:ea typeface="Noto Sans CJK KR DemiLight" pitchFamily="34" charset="-127"/>
              </a:rPr>
              <a:t>”);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89836" y="4138422"/>
            <a:ext cx="8368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200" dirty="0">
                <a:latin typeface="Noto Sans CJK KR DemiLight" pitchFamily="34" charset="-127"/>
                <a:ea typeface="Noto Sans CJK KR DemiLight" pitchFamily="34" charset="-127"/>
              </a:rPr>
              <a:t>case "&lt;</a:t>
            </a:r>
            <a:r>
              <a:rPr lang="en-US" altLang="ko-KR" sz="1200" dirty="0" err="1">
                <a:latin typeface="Noto Sans CJK KR DemiLight" pitchFamily="34" charset="-127"/>
                <a:ea typeface="Noto Sans CJK KR DemiLight" pitchFamily="34" charset="-127"/>
              </a:rPr>
              <a:t>com:otp</a:t>
            </a:r>
            <a:r>
              <a:rPr lang="en-US" altLang="ko-KR" sz="1200">
                <a:latin typeface="Noto Sans CJK KR DemiLight" pitchFamily="34" charset="-127"/>
                <a:ea typeface="Noto Sans CJK KR DemiLight" pitchFamily="34" charset="-127"/>
              </a:rPr>
              <a:t> value='search01'/&gt;” : </a:t>
            </a:r>
            <a:r>
              <a:rPr lang="ko-KR" altLang="en-US" sz="1200">
                <a:latin typeface="Noto Sans CJK KR DemiLight" pitchFamily="34" charset="-127"/>
                <a:ea typeface="Noto Sans CJK KR DemiLight" pitchFamily="34" charset="-127"/>
              </a:rPr>
              <a:t>      </a:t>
            </a:r>
            <a:r>
              <a:rPr lang="en-US" altLang="ko-KR" sz="1200">
                <a:latin typeface="Noto Sans CJK KR DemiLight" pitchFamily="34" charset="-127"/>
                <a:ea typeface="Noto Sans CJK KR DemiLight" pitchFamily="34" charset="-127"/>
              </a:rPr>
              <a:t>{           …        }       break;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6291231" y="2174490"/>
            <a:ext cx="3017303" cy="44807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암호화 되지 않은 </a:t>
            </a:r>
            <a:r>
              <a:rPr lang="en-US" altLang="ko-KR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search </a:t>
            </a:r>
            <a:r>
              <a:rPr lang="ko-KR" altLang="en-US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를 호출하고 부모페이지에 이를 구현</a:t>
            </a:r>
            <a:endParaRPr lang="ko-KR" altLang="en-US" sz="11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8031698" y="3645243"/>
            <a:ext cx="2426753" cy="44807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자식페이지에서 호출될 </a:t>
            </a:r>
            <a:r>
              <a:rPr lang="en-US" altLang="ko-KR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search </a:t>
            </a:r>
            <a:r>
              <a:rPr lang="ko-KR" altLang="en-US" sz="110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를 구현</a:t>
            </a:r>
            <a:endParaRPr lang="ko-KR" altLang="en-US" sz="1100" dirty="0" err="1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431870" y="2038350"/>
            <a:ext cx="532719" cy="472298"/>
            <a:chOff x="4430250" y="2173533"/>
            <a:chExt cx="732390" cy="649322"/>
          </a:xfrm>
        </p:grpSpPr>
        <p:sp>
          <p:nvSpPr>
            <p:cNvPr id="26" name="L 도형 25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27" name="오각형 26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692030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143000" y="1"/>
            <a:ext cx="9906000" cy="9905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4449380" y="364644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33CCCC"/>
                </a:solidFill>
                <a:latin typeface="Candara" pitchFamily="34" charset="0"/>
              </a:rPr>
              <a:t>OTP </a:t>
            </a:r>
            <a:r>
              <a:rPr lang="ko-KR" altLang="en-US" sz="2800" b="1" dirty="0">
                <a:solidFill>
                  <a:srgbClr val="33CCCC"/>
                </a:solidFill>
                <a:latin typeface="Candara" pitchFamily="34" charset="0"/>
              </a:rPr>
              <a:t>공개키 분석 과정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957387" y="1156958"/>
            <a:ext cx="82772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674329" y="2386809"/>
            <a:ext cx="20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S_PAGE_PROFILE_ID</a:t>
            </a:r>
          </a:p>
          <a:p>
            <a:r>
              <a:rPr lang="en-US" altLang="ko-KR" sz="1600" dirty="0"/>
              <a:t>S_PAGE_PGM_ID</a:t>
            </a:r>
          </a:p>
          <a:p>
            <a:r>
              <a:rPr lang="en-US" altLang="ko-KR" sz="1600" dirty="0"/>
              <a:t>S_PGM_OPEN_TIME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6512" y="134844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8495EC"/>
                </a:solidFill>
              </a:rPr>
              <a:t>SessionId</a:t>
            </a:r>
            <a:endParaRPr lang="ko-KR" altLang="en-US" sz="1600" dirty="0" err="1">
              <a:solidFill>
                <a:srgbClr val="8495EC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450245" y="2224046"/>
            <a:ext cx="2708476" cy="1178894"/>
          </a:xfrm>
          <a:prstGeom prst="roundRect">
            <a:avLst/>
          </a:prstGeom>
          <a:noFill/>
          <a:ln w="9525" algn="ctr">
            <a:solidFill>
              <a:srgbClr val="34DAEC"/>
            </a:solidFill>
            <a:prstDash val="lgDash"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674328" y="2082468"/>
            <a:ext cx="1373224" cy="28315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Parameter</a:t>
            </a:r>
            <a:endParaRPr lang="ko-KR" altLang="en-US" sz="1200" b="1" dirty="0" err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450245" y="1273199"/>
            <a:ext cx="2708476" cy="473145"/>
          </a:xfrm>
          <a:prstGeom prst="roundRect">
            <a:avLst/>
          </a:prstGeom>
          <a:noFill/>
          <a:ln w="9525" algn="ctr">
            <a:solidFill>
              <a:srgbClr val="34DAEC"/>
            </a:solidFill>
            <a:prstDash val="lgDash"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4638562" y="1820939"/>
            <a:ext cx="1931939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합쳐서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</a:rPr>
              <a:t>SHA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로 암호화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4329" y="4319780"/>
            <a:ext cx="167193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S_ENC_OTP_KEY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450245" y="4157019"/>
            <a:ext cx="2708476" cy="589447"/>
          </a:xfrm>
          <a:prstGeom prst="roundRect">
            <a:avLst/>
          </a:prstGeom>
          <a:noFill/>
          <a:ln w="9525" algn="ctr">
            <a:solidFill>
              <a:srgbClr val="34DAEC"/>
            </a:solidFill>
            <a:prstDash val="lgDash"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674328" y="4015440"/>
            <a:ext cx="1373224" cy="28315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Parameter</a:t>
            </a:r>
            <a:endParaRPr lang="ko-KR" altLang="en-US" sz="1200" b="1" dirty="0" err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1576512" y="3750180"/>
            <a:ext cx="47866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타원 27"/>
          <p:cNvSpPr/>
          <p:nvPr/>
        </p:nvSpPr>
        <p:spPr bwMode="auto">
          <a:xfrm>
            <a:off x="4956410" y="3137580"/>
            <a:ext cx="1139591" cy="1139591"/>
          </a:xfrm>
          <a:prstGeom prst="ellipse">
            <a:avLst/>
          </a:prstGeom>
          <a:solidFill>
            <a:srgbClr val="FF7C80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2800" dirty="0">
                <a:solidFill>
                  <a:schemeClr val="bg1"/>
                </a:solidFill>
              </a:rPr>
              <a:t>=?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638562" y="4401174"/>
            <a:ext cx="1724621" cy="44807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비교하여 같으면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조작없음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4329" y="5605286"/>
            <a:ext cx="150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S_DSCLASS</a:t>
            </a:r>
          </a:p>
          <a:p>
            <a:r>
              <a:rPr lang="en-US" altLang="ko-KR" sz="1600" dirty="0"/>
              <a:t>S_DSMETHOD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450245" y="5442524"/>
            <a:ext cx="2708476" cy="877970"/>
          </a:xfrm>
          <a:prstGeom prst="roundRect">
            <a:avLst/>
          </a:prstGeom>
          <a:noFill/>
          <a:ln w="9525" algn="ctr">
            <a:solidFill>
              <a:srgbClr val="34DAEC"/>
            </a:solidFill>
            <a:prstDash val="lgDash"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674328" y="5300945"/>
            <a:ext cx="1373224" cy="28315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Parameter</a:t>
            </a:r>
            <a:endParaRPr lang="ko-KR" altLang="en-US" sz="1200" b="1" dirty="0" err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362864" y="5709590"/>
            <a:ext cx="366195" cy="324661"/>
            <a:chOff x="4430250" y="2173533"/>
            <a:chExt cx="732390" cy="649322"/>
          </a:xfrm>
        </p:grpSpPr>
        <p:sp>
          <p:nvSpPr>
            <p:cNvPr id="44" name="L 도형 43"/>
            <p:cNvSpPr/>
            <p:nvPr/>
          </p:nvSpPr>
          <p:spPr bwMode="auto">
            <a:xfrm rot="13500000">
              <a:off x="4430250" y="2173533"/>
              <a:ext cx="649322" cy="649322"/>
            </a:xfrm>
            <a:prstGeom prst="corner">
              <a:avLst>
                <a:gd name="adj1" fmla="val 18121"/>
                <a:gd name="adj2" fmla="val 19107"/>
              </a:avLst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  <p:sp>
          <p:nvSpPr>
            <p:cNvPr id="45" name="오각형 44"/>
            <p:cNvSpPr/>
            <p:nvPr/>
          </p:nvSpPr>
          <p:spPr bwMode="auto">
            <a:xfrm>
              <a:off x="4469690" y="2436790"/>
              <a:ext cx="692950" cy="1224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rtlCol="0" anchor="ctr">
              <a:noAutofit/>
            </a:bodyPr>
            <a:lstStyle/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ko-KR" altLang="en-US" dirty="0" err="1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989248" y="5733776"/>
            <a:ext cx="363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ENC_OTP_KEY + CLASS,METHOD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874752" y="5442524"/>
            <a:ext cx="2708476" cy="877970"/>
          </a:xfrm>
          <a:prstGeom prst="roundRect">
            <a:avLst/>
          </a:prstGeom>
          <a:noFill/>
          <a:ln w="9525" algn="ctr">
            <a:solidFill>
              <a:srgbClr val="34DAEC"/>
            </a:solidFill>
            <a:prstDash val="lgDash"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endParaRPr lang="ko-KR" altLang="en-US" dirty="0" err="1"/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989958" y="5300945"/>
            <a:ext cx="1373224" cy="283154"/>
          </a:xfrm>
          <a:prstGeom prst="roundRect">
            <a:avLst/>
          </a:prstGeom>
          <a:solidFill>
            <a:srgbClr val="33CCCC"/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1200" b="1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복호화</a:t>
            </a:r>
            <a:endParaRPr lang="ko-KR" altLang="en-US" sz="12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7" name="꺾인 연결선 56"/>
          <p:cNvCxnSpPr/>
          <p:nvPr/>
        </p:nvCxnSpPr>
        <p:spPr bwMode="auto">
          <a:xfrm rot="5400000" flipH="1" flipV="1">
            <a:off x="7005067" y="4525110"/>
            <a:ext cx="2279062" cy="729202"/>
          </a:xfrm>
          <a:prstGeom prst="bentConnector3">
            <a:avLst>
              <a:gd name="adj1" fmla="val 737"/>
            </a:avLst>
          </a:prstGeom>
          <a:solidFill>
            <a:schemeClr val="accent1"/>
          </a:solidFill>
          <a:ln w="9525" cap="flat" cmpd="sng" algn="ctr">
            <a:solidFill>
              <a:srgbClr val="1DB7E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모서리가 둥근 직사각형 51"/>
          <p:cNvSpPr/>
          <p:nvPr/>
        </p:nvSpPr>
        <p:spPr bwMode="auto">
          <a:xfrm>
            <a:off x="7872595" y="4041781"/>
            <a:ext cx="1458404" cy="448079"/>
          </a:xfrm>
          <a:prstGeom prst="roundRect">
            <a:avLst>
              <a:gd name="adj" fmla="val 7192"/>
            </a:avLst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Key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부분을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replace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 bwMode="auto">
          <a:xfrm>
            <a:off x="6444206" y="4289691"/>
            <a:ext cx="129636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DB7E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021192" y="2470481"/>
            <a:ext cx="1836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3399"/>
                </a:solidFill>
              </a:rPr>
              <a:t>invoke</a:t>
            </a:r>
            <a:endParaRPr lang="ko-KR" altLang="en-US" sz="4400" dirty="0" err="1">
              <a:solidFill>
                <a:srgbClr val="FF3399"/>
              </a:solidFill>
            </a:endParaRPr>
          </a:p>
        </p:txBody>
      </p:sp>
      <p:sp>
        <p:nvSpPr>
          <p:cNvPr id="35" name="오른쪽 중괄호 34"/>
          <p:cNvSpPr/>
          <p:nvPr/>
        </p:nvSpPr>
        <p:spPr bwMode="auto">
          <a:xfrm>
            <a:off x="4295624" y="1348442"/>
            <a:ext cx="312517" cy="2054498"/>
          </a:xfrm>
          <a:prstGeom prst="rightBrace">
            <a:avLst>
              <a:gd name="adj1" fmla="val 8333"/>
              <a:gd name="adj2" fmla="val 297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179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9968" y="2887133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i="1" dirty="0" smtClean="0">
                <a:solidFill>
                  <a:srgbClr val="33CC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License</a:t>
            </a:r>
            <a:endParaRPr lang="ko-KR" altLang="en-US" sz="4400" b="1" i="1" dirty="0">
              <a:solidFill>
                <a:srgbClr val="33CC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656574"/>
            <a:ext cx="764540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9370" y="1679013"/>
            <a:ext cx="1290882" cy="101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164" y="1679013"/>
            <a:ext cx="631088" cy="1018467"/>
          </a:xfrm>
          <a:prstGeom prst="rect">
            <a:avLst/>
          </a:prstGeom>
        </p:spPr>
      </p:pic>
      <p:pic>
        <p:nvPicPr>
          <p:cNvPr id="6" name="Picture 14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65164" y="1679013"/>
            <a:ext cx="1209356" cy="10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 bwMode="auto">
          <a:xfrm>
            <a:off x="770367" y="2938411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운영서버용</a:t>
            </a:r>
            <a:endParaRPr lang="ko-KR" altLang="en-US" sz="2000" b="1" dirty="0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658264" y="2938411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2000" b="1" smtClean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개발서버용</a:t>
            </a:r>
            <a:endParaRPr lang="ko-KR" altLang="en-US" sz="2000" b="1" dirty="0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546161" y="2938411"/>
            <a:ext cx="2528888" cy="394958"/>
          </a:xfrm>
          <a:prstGeom prst="rect">
            <a:avLst/>
          </a:prstGeom>
          <a:solidFill>
            <a:srgbClr val="33CCCC"/>
          </a:solidFill>
          <a:ln w="19050" algn="ctr">
            <a:noFill/>
            <a:miter lim="800000"/>
            <a:headEnd/>
            <a:tailEnd/>
          </a:ln>
          <a:effectLst/>
        </p:spPr>
        <p:txBody>
          <a:bodyPr rtlCol="0" anchor="ctr">
            <a:noAutofit/>
          </a:bodyPr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개발자용</a:t>
            </a:r>
            <a:endParaRPr lang="ko-KR" altLang="en-US" sz="2000" b="1" dirty="0"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367" y="3941064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IP , MAC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주소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회사코드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재직자 수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유효기간 제한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( opt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1635" y="3941064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IP , MAC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주소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회사코드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동시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접속자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수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유효기간 제한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( opt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9532" y="3941064"/>
            <a:ext cx="3018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IP , MAC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주소 제한 없음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회사코드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동시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접속자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수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명 제한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기간제한 없음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505" y="0"/>
            <a:ext cx="2515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License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537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2559" y="1725255"/>
            <a:ext cx="1981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IBSheet</a:t>
            </a:r>
            <a:endParaRPr lang="ko-KR" altLang="en-US" sz="36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2559" y="3458805"/>
            <a:ext cx="149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IBOrg</a:t>
            </a:r>
            <a:endParaRPr lang="ko-KR" altLang="en-US" sz="36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2559" y="5192355"/>
            <a:ext cx="207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33CCC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Crownix</a:t>
            </a:r>
            <a:endParaRPr lang="ko-KR" altLang="en-US" sz="3600" b="1" dirty="0">
              <a:solidFill>
                <a:srgbClr val="33CCC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8" name="Picture 24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23522" y="3458805"/>
            <a:ext cx="694114" cy="61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025" y="1644767"/>
            <a:ext cx="612611" cy="600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6741" y="5178852"/>
            <a:ext cx="767676" cy="64633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105025" y="2895600"/>
            <a:ext cx="9467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05025" y="4667250"/>
            <a:ext cx="94678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048499" y="377296"/>
            <a:ext cx="1773645" cy="746655"/>
            <a:chOff x="7013654" y="496670"/>
            <a:chExt cx="1798966" cy="757314"/>
          </a:xfrm>
        </p:grpSpPr>
        <p:sp>
          <p:nvSpPr>
            <p:cNvPr id="14" name="TextBox 13"/>
            <p:cNvSpPr txBox="1"/>
            <p:nvPr/>
          </p:nvSpPr>
          <p:spPr>
            <a:xfrm>
              <a:off x="8010926" y="496670"/>
              <a:ext cx="80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TO</a:t>
              </a:r>
              <a:endParaRPr lang="ko-KR" altLang="en-US" sz="36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3654" y="624585"/>
              <a:ext cx="930597" cy="62939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953467" y="1725255"/>
            <a:ext cx="247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IBLeaders</a:t>
            </a:r>
            <a:endParaRPr lang="ko-KR" altLang="en-US" sz="3600" b="1" dirty="0">
              <a:solidFill>
                <a:srgbClr val="0070C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3467" y="3391539"/>
            <a:ext cx="247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IBLeaders</a:t>
            </a:r>
            <a:endParaRPr lang="ko-KR" altLang="en-US" sz="3600" b="1" dirty="0">
              <a:solidFill>
                <a:srgbClr val="0070C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8952" y="516318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R&amp;D</a:t>
            </a:r>
            <a:endParaRPr lang="ko-KR" altLang="en-US" sz="3600" b="1" dirty="0">
              <a:solidFill>
                <a:srgbClr val="0070C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505" y="0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라이선스 요청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6591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322" y="2887133"/>
            <a:ext cx="286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i="1" dirty="0" smtClean="0">
                <a:solidFill>
                  <a:srgbClr val="9999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 END</a:t>
            </a:r>
            <a:endParaRPr lang="ko-KR" altLang="en-US" sz="4400" b="1" i="1" dirty="0">
              <a:solidFill>
                <a:srgbClr val="9999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1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8513588" y="2782053"/>
            <a:ext cx="1430866" cy="2423068"/>
          </a:xfrm>
          <a:prstGeom prst="cube">
            <a:avLst/>
          </a:prstGeom>
          <a:solidFill>
            <a:srgbClr val="33CC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10999511" y="2621079"/>
            <a:ext cx="787401" cy="91084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0170444" y="3062068"/>
            <a:ext cx="603077" cy="531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82961" y="3531922"/>
            <a:ext cx="138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 Set</a:t>
            </a:r>
            <a:endParaRPr lang="ko-KR" altLang="en-US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524473" y="4441690"/>
            <a:ext cx="2688197" cy="21358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사각형 설명선 13"/>
          <p:cNvSpPr/>
          <p:nvPr/>
        </p:nvSpPr>
        <p:spPr>
          <a:xfrm>
            <a:off x="2175934" y="1078383"/>
            <a:ext cx="4334933" cy="2308283"/>
          </a:xfrm>
          <a:prstGeom prst="wedgeRoundRectCallout">
            <a:avLst>
              <a:gd name="adj1" fmla="val 79167"/>
              <a:gd name="adj2" fmla="val 42947"/>
              <a:gd name="adj3" fmla="val 16667"/>
            </a:avLst>
          </a:prstGeom>
          <a:solidFill>
            <a:schemeClr val="bg1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5923" y="1513520"/>
            <a:ext cx="3783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가져온 데이터를 돌려주려면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JSON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이나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XML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로 만들어 줘야지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resultJSON.jsp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야 데이터를 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줄테니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JSON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으로 만들거라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0117" y="4536255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FORWARD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8400" y="3962861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0914" y="3029802"/>
              <a:ext cx="263399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ibsheetResultJSON.jsp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56065" y="4129038"/>
            <a:ext cx="7128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</a:t>
            </a: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"Data": [</a:t>
            </a: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   {"C_CD":"10", "EMP_ID":"180101", "EMP_NM":"홍길동"}</a:t>
            </a: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 , {"C_CD":"10", "EMP_ID":"180102", "EMP_NM":"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이길순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"}</a:t>
            </a: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]</a:t>
            </a:r>
          </a:p>
          <a:p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}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12800" y="4758267"/>
            <a:ext cx="2294467" cy="1439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2800" y="5063067"/>
            <a:ext cx="2294467" cy="1439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506589" y="4995334"/>
            <a:ext cx="924845" cy="10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505" y="0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JSON Generator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69733" y="1642232"/>
            <a:ext cx="3293534" cy="979015"/>
            <a:chOff x="1159934" y="2746318"/>
            <a:chExt cx="3293534" cy="9790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grp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0914" y="3029802"/>
              <a:ext cx="263399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ibsheetResultJSON.jsp</a:t>
              </a:r>
              <a:endPara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57304" y="3244334"/>
            <a:ext cx="12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ResultSet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003637" y="3244334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592744" y="2843647"/>
            <a:ext cx="3293534" cy="979015"/>
            <a:chOff x="1159934" y="2746318"/>
            <a:chExt cx="3293534" cy="9790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59934" y="2746318"/>
              <a:ext cx="3293534" cy="979015"/>
            </a:xfrm>
            <a:prstGeom prst="roundRect">
              <a:avLst>
                <a:gd name="adj" fmla="val 2561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4876" y="3029802"/>
              <a:ext cx="24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ibsheetResultJSON.jsp</a:t>
              </a:r>
              <a:endParaRPr lang="ko-KR" altLang="en-US" dirty="0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 flipV="1">
            <a:off x="4115973" y="3252301"/>
            <a:ext cx="2688197" cy="21358"/>
          </a:xfrm>
          <a:prstGeom prst="straightConnector1">
            <a:avLst/>
          </a:prstGeom>
          <a:ln w="571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8787" y="3681122"/>
            <a:ext cx="272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33CCCC"/>
                </a:solidFill>
              </a:rPr>
              <a:t>JSON DATA</a:t>
            </a:r>
            <a:endParaRPr lang="ko-KR" altLang="en-US" sz="3600" b="1" dirty="0">
              <a:solidFill>
                <a:srgbClr val="33CCCC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31324" y="2590201"/>
            <a:ext cx="2150887" cy="1737252"/>
            <a:chOff x="654668" y="1890706"/>
            <a:chExt cx="2150887" cy="1737252"/>
          </a:xfrm>
        </p:grpSpPr>
        <p:pic>
          <p:nvPicPr>
            <p:cNvPr id="10" name="Picture 28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4668" y="1890706"/>
              <a:ext cx="2150887" cy="17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/>
            <p:cNvSpPr/>
            <p:nvPr/>
          </p:nvSpPr>
          <p:spPr>
            <a:xfrm>
              <a:off x="908966" y="2888735"/>
              <a:ext cx="1247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Page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6334" y="118533"/>
            <a:ext cx="3113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endParaRPr lang="ko-KR" altLang="en-US" sz="4400" b="1" i="1" dirty="0">
              <a:solidFill>
                <a:schemeClr val="accent1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8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2257</Words>
  <Application>Microsoft Office PowerPoint</Application>
  <PresentationFormat>와이드스크린</PresentationFormat>
  <Paragraphs>836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85" baseType="lpstr">
      <vt:lpstr>HY견고딕</vt:lpstr>
      <vt:lpstr>LG PC</vt:lpstr>
      <vt:lpstr>Noto Sans CJK KR DemiLight</vt:lpstr>
      <vt:lpstr>Noto Sans CJK KR Light</vt:lpstr>
      <vt:lpstr>Noto Sans CJK KR Medium</vt:lpstr>
      <vt:lpstr>Noto Sans CJK KR Regular</vt:lpstr>
      <vt:lpstr>Noto Sans Korean Bold</vt:lpstr>
      <vt:lpstr>Noto Sans Korean Light</vt:lpstr>
      <vt:lpstr>나눔고딕코딩</vt:lpstr>
      <vt:lpstr>맑은 고딕</vt:lpstr>
      <vt:lpstr>아리따-돋움(OTF)-Light</vt:lpstr>
      <vt:lpstr>아리따-돋움(OTF)-Medium</vt:lpstr>
      <vt:lpstr>아리따-돋움(OTF)-Thin</vt:lpstr>
      <vt:lpstr>아리따-돋움(TTF)-Medium</vt:lpstr>
      <vt:lpstr>아리따-돋움(TTF)-SemiBold</vt:lpstr>
      <vt:lpstr>아리따-돋움(TTF)-Thin</vt:lpstr>
      <vt:lpstr>Arial</vt:lpstr>
      <vt:lpstr>Candara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화상조직도 Designer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nam kim</dc:creator>
  <cp:lastModifiedBy>So inseong</cp:lastModifiedBy>
  <cp:revision>328</cp:revision>
  <dcterms:created xsi:type="dcterms:W3CDTF">2018-03-07T10:25:34Z</dcterms:created>
  <dcterms:modified xsi:type="dcterms:W3CDTF">2019-03-06T06:40:03Z</dcterms:modified>
</cp:coreProperties>
</file>