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314" r:id="rId1"/>
  </p:sldMasterIdLst>
  <p:notesMasterIdLst>
    <p:notesMasterId r:id="rId14"/>
  </p:notesMasterIdLst>
  <p:handoutMasterIdLst>
    <p:handoutMasterId r:id="rId15"/>
  </p:handoutMasterIdLst>
  <p:sldIdLst>
    <p:sldId id="5392" r:id="rId2"/>
    <p:sldId id="5371" r:id="rId3"/>
    <p:sldId id="5386" r:id="rId4"/>
    <p:sldId id="5395" r:id="rId5"/>
    <p:sldId id="5397" r:id="rId6"/>
    <p:sldId id="5398" r:id="rId7"/>
    <p:sldId id="5387" r:id="rId8"/>
    <p:sldId id="5389" r:id="rId9"/>
    <p:sldId id="5396" r:id="rId10"/>
    <p:sldId id="5390" r:id="rId11"/>
    <p:sldId id="5391" r:id="rId12"/>
    <p:sldId id="5393" r:id="rId13"/>
  </p:sldIdLst>
  <p:sldSz cx="9906000" cy="6858000" type="A4"/>
  <p:notesSz cx="6742113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67">
          <p15:clr>
            <a:srgbClr val="A4A3A4"/>
          </p15:clr>
        </p15:guide>
        <p15:guide id="2" orient="horz" pos="1116">
          <p15:clr>
            <a:srgbClr val="A4A3A4"/>
          </p15:clr>
        </p15:guide>
        <p15:guide id="3" orient="horz" pos="1207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orient="horz" pos="1293">
          <p15:clr>
            <a:srgbClr val="A4A3A4"/>
          </p15:clr>
        </p15:guide>
        <p15:guide id="6" orient="horz" pos="4156">
          <p15:clr>
            <a:srgbClr val="A4A3A4"/>
          </p15:clr>
        </p15:guide>
        <p15:guide id="7" orient="horz" pos="1339">
          <p15:clr>
            <a:srgbClr val="A4A3A4"/>
          </p15:clr>
        </p15:guide>
        <p15:guide id="8" orient="horz" pos="3860">
          <p15:clr>
            <a:srgbClr val="A4A3A4"/>
          </p15:clr>
        </p15:guide>
        <p15:guide id="9" pos="399">
          <p15:clr>
            <a:srgbClr val="A4A3A4"/>
          </p15:clr>
        </p15:guide>
        <p15:guide id="10" pos="5842">
          <p15:clr>
            <a:srgbClr val="A4A3A4"/>
          </p15:clr>
        </p15:guide>
        <p15:guide id="11" pos="451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1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BF7"/>
    <a:srgbClr val="FFF2E5"/>
    <a:srgbClr val="EE9F12"/>
    <a:srgbClr val="919191"/>
    <a:srgbClr val="97B5CD"/>
    <a:srgbClr val="3399FF"/>
    <a:srgbClr val="FFC000"/>
    <a:srgbClr val="DDC057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9" autoAdjust="0"/>
    <p:restoredTop sz="98893" autoAdjust="0"/>
  </p:normalViewPr>
  <p:slideViewPr>
    <p:cSldViewPr snapToGrid="0" showGuides="1">
      <p:cViewPr varScale="1">
        <p:scale>
          <a:sx n="112" d="100"/>
          <a:sy n="112" d="100"/>
        </p:scale>
        <p:origin x="-1578" y="-90"/>
      </p:cViewPr>
      <p:guideLst>
        <p:guide orient="horz" pos="3967"/>
        <p:guide orient="horz" pos="1116"/>
        <p:guide orient="horz" pos="1207"/>
        <p:guide orient="horz" pos="4065"/>
        <p:guide orient="horz" pos="1293"/>
        <p:guide orient="horz" pos="4156"/>
        <p:guide orient="horz" pos="1339"/>
        <p:guide orient="horz" pos="3860"/>
        <p:guide pos="399"/>
        <p:guide pos="5842"/>
        <p:guide pos="45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-3307" y="-77"/>
      </p:cViewPr>
      <p:guideLst>
        <p:guide orient="horz" pos="3111"/>
        <p:guide pos="212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19168" cy="490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57" tIns="45179" rIns="90357" bIns="45179" numCol="1" anchor="t" anchorCtr="0" compatLnSpc="1">
            <a:prstTxWarp prst="textNoShape">
              <a:avLst/>
            </a:prstTxWarp>
          </a:bodyPr>
          <a:lstStyle>
            <a:lvl1pPr algn="l" defTabSz="909558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 sz="1300" b="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2947" y="0"/>
            <a:ext cx="2919168" cy="490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57" tIns="45179" rIns="90357" bIns="45179" numCol="1" anchor="t" anchorCtr="0" compatLnSpc="1">
            <a:prstTxWarp prst="textNoShape">
              <a:avLst/>
            </a:prstTxWarp>
          </a:bodyPr>
          <a:lstStyle>
            <a:lvl1pPr algn="r" defTabSz="909558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 sz="1300" b="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385225"/>
            <a:ext cx="2919168" cy="49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57" tIns="45179" rIns="90357" bIns="45179" numCol="1" anchor="b" anchorCtr="0" compatLnSpc="1">
            <a:prstTxWarp prst="textNoShape">
              <a:avLst/>
            </a:prstTxWarp>
          </a:bodyPr>
          <a:lstStyle>
            <a:lvl1pPr algn="l" defTabSz="909558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 sz="1300" b="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2947" y="9385225"/>
            <a:ext cx="2919168" cy="49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57" tIns="45179" rIns="90357" bIns="45179" numCol="1" anchor="b" anchorCtr="0" compatLnSpc="1">
            <a:prstTxWarp prst="textNoShape">
              <a:avLst/>
            </a:prstTxWarp>
          </a:bodyPr>
          <a:lstStyle>
            <a:lvl1pPr algn="r" defTabSz="909558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 sz="1300" b="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073EB004-E1F6-4259-ADFE-8F1D755DE47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9308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19168" cy="490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57" tIns="45179" rIns="90357" bIns="45179" numCol="1" anchor="t" anchorCtr="0" compatLnSpc="1">
            <a:prstTxWarp prst="textNoShape">
              <a:avLst/>
            </a:prstTxWarp>
          </a:bodyPr>
          <a:lstStyle>
            <a:lvl1pPr algn="l" defTabSz="909558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 sz="1300" b="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2947" y="0"/>
            <a:ext cx="2919168" cy="490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57" tIns="45179" rIns="90357" bIns="45179" numCol="1" anchor="t" anchorCtr="0" compatLnSpc="1">
            <a:prstTxWarp prst="textNoShape">
              <a:avLst/>
            </a:prstTxWarp>
          </a:bodyPr>
          <a:lstStyle>
            <a:lvl1pPr algn="r" defTabSz="909558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 sz="1300" b="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0088" y="738188"/>
            <a:ext cx="5353050" cy="3706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779" y="4690229"/>
            <a:ext cx="4934559" cy="444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57" tIns="45179" rIns="90357" bIns="45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85225"/>
            <a:ext cx="2919168" cy="49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57" tIns="45179" rIns="90357" bIns="45179" numCol="1" anchor="b" anchorCtr="0" compatLnSpc="1">
            <a:prstTxWarp prst="textNoShape">
              <a:avLst/>
            </a:prstTxWarp>
          </a:bodyPr>
          <a:lstStyle>
            <a:lvl1pPr algn="l" defTabSz="909558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 sz="1300" b="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2947" y="9385225"/>
            <a:ext cx="2919168" cy="49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57" tIns="45179" rIns="90357" bIns="45179" numCol="1" anchor="b" anchorCtr="0" compatLnSpc="1">
            <a:prstTxWarp prst="textNoShape">
              <a:avLst/>
            </a:prstTxWarp>
          </a:bodyPr>
          <a:lstStyle>
            <a:lvl1pPr algn="r" defTabSz="909558" eaLnBrk="1" latin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 sz="1300" b="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F85A3C4D-273B-4FB4-9F32-91B611B2C71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0012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0088" y="739775"/>
            <a:ext cx="5351462" cy="3705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5A3C4D-273B-4FB4-9F32-91B611B2C71F}" type="slidenum">
              <a:rPr lang="en-US" altLang="ko-KR" smtClean="0"/>
              <a:pPr>
                <a:defRPr/>
              </a:pPr>
              <a:t>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8757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046" y="4688642"/>
            <a:ext cx="5388023" cy="4448891"/>
          </a:xfrm>
          <a:noFill/>
          <a:ln/>
        </p:spPr>
        <p:txBody>
          <a:bodyPr/>
          <a:lstStyle/>
          <a:p>
            <a:pPr marL="94911" indent="-94911" eaLnBrk="1" latinLnBrk="0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Char char="§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14901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046" y="4688642"/>
            <a:ext cx="5388023" cy="4448891"/>
          </a:xfrm>
          <a:noFill/>
          <a:ln/>
        </p:spPr>
        <p:txBody>
          <a:bodyPr/>
          <a:lstStyle/>
          <a:p>
            <a:pPr marL="94911" indent="-94911" eaLnBrk="1" latinLnBrk="0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Char char="§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1354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0088" y="739775"/>
            <a:ext cx="5351462" cy="3705225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899" y="4690232"/>
            <a:ext cx="5394321" cy="4445714"/>
          </a:xfrm>
          <a:noFill/>
          <a:ln/>
        </p:spPr>
        <p:txBody>
          <a:bodyPr/>
          <a:lstStyle/>
          <a:p>
            <a:pPr marL="95069" indent="-95069" fontAlgn="ctr" latinLnBrk="0">
              <a:lnSpc>
                <a:spcPct val="110000"/>
              </a:lnSpc>
              <a:spcBef>
                <a:spcPct val="50000"/>
              </a:spcBef>
              <a:buFont typeface="Wingdings" pitchFamily="2" charset="2"/>
              <a:buChar char="§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343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046" y="4688642"/>
            <a:ext cx="5388023" cy="4448891"/>
          </a:xfrm>
          <a:noFill/>
          <a:ln/>
        </p:spPr>
        <p:txBody>
          <a:bodyPr/>
          <a:lstStyle/>
          <a:p>
            <a:pPr marL="94911" indent="-94911" eaLnBrk="1" latinLnBrk="0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Char char="§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53206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046" y="4688642"/>
            <a:ext cx="5388023" cy="4448891"/>
          </a:xfrm>
          <a:noFill/>
          <a:ln/>
        </p:spPr>
        <p:txBody>
          <a:bodyPr/>
          <a:lstStyle/>
          <a:p>
            <a:pPr marL="94911" indent="-94911" eaLnBrk="1" latinLnBrk="0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Char char="§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3700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046" y="4688642"/>
            <a:ext cx="5388023" cy="4448891"/>
          </a:xfrm>
          <a:noFill/>
          <a:ln/>
        </p:spPr>
        <p:txBody>
          <a:bodyPr/>
          <a:lstStyle/>
          <a:p>
            <a:pPr marL="94911" indent="-94911" eaLnBrk="1" latinLnBrk="0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Char char="§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45118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046" y="4688642"/>
            <a:ext cx="5388023" cy="4448891"/>
          </a:xfrm>
          <a:noFill/>
          <a:ln/>
        </p:spPr>
        <p:txBody>
          <a:bodyPr/>
          <a:lstStyle/>
          <a:p>
            <a:pPr marL="94911" indent="-94911" eaLnBrk="1" latinLnBrk="0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Char char="§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5276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046" y="4688642"/>
            <a:ext cx="5388023" cy="4448891"/>
          </a:xfrm>
          <a:noFill/>
          <a:ln/>
        </p:spPr>
        <p:txBody>
          <a:bodyPr/>
          <a:lstStyle/>
          <a:p>
            <a:pPr marL="94911" indent="-94911" eaLnBrk="1" latinLnBrk="0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Char char="§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74525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046" y="4688642"/>
            <a:ext cx="5388023" cy="4448891"/>
          </a:xfrm>
          <a:noFill/>
          <a:ln/>
        </p:spPr>
        <p:txBody>
          <a:bodyPr/>
          <a:lstStyle/>
          <a:p>
            <a:pPr marL="94911" indent="-94911" eaLnBrk="1" latinLnBrk="0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Char char="§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20512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046" y="4688642"/>
            <a:ext cx="5388023" cy="4448891"/>
          </a:xfrm>
          <a:noFill/>
          <a:ln/>
        </p:spPr>
        <p:txBody>
          <a:bodyPr/>
          <a:lstStyle/>
          <a:p>
            <a:pPr marL="94911" indent="-94911" eaLnBrk="1" latinLnBrk="0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Char char="§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07632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046" y="4688642"/>
            <a:ext cx="5388023" cy="4448891"/>
          </a:xfrm>
          <a:noFill/>
          <a:ln/>
        </p:spPr>
        <p:txBody>
          <a:bodyPr/>
          <a:lstStyle/>
          <a:p>
            <a:pPr marL="94911" indent="-94911" eaLnBrk="1" latinLnBrk="0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Char char="§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8630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 descr="HCG_smal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4205" y="6618865"/>
            <a:ext cx="359835" cy="1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4930832" y="6653213"/>
            <a:ext cx="165100" cy="15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000" tIns="18000" rIns="18000" bIns="18000" anchor="b">
            <a:spAutoFit/>
          </a:bodyPr>
          <a:lstStyle/>
          <a:p>
            <a:pPr algn="ctr" eaLnBrk="0" latinLnBrk="0" hangingPunct="0">
              <a:defRPr/>
            </a:pPr>
            <a:fld id="{0FD88697-5157-402A-BEEA-01A54C8529E8}" type="slidenum">
              <a:rPr lang="ko-KR" altLang="en-US" sz="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defRPr/>
              </a:pPr>
              <a:t>‹#›</a:t>
            </a:fld>
            <a:endParaRPr lang="en-US" altLang="ko-KR" sz="8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6" descr="HCG_smal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6138" y="5897563"/>
            <a:ext cx="5969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499912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35"/>
          <p:cNvSpPr>
            <a:spLocks noGrp="1" noChangeArrowheads="1"/>
          </p:cNvSpPr>
          <p:nvPr>
            <p:ph type="title"/>
          </p:nvPr>
        </p:nvSpPr>
        <p:spPr bwMode="auto">
          <a:xfrm>
            <a:off x="512763" y="228600"/>
            <a:ext cx="889635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6800" rIns="90488" bIns="4680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Headline:  12pt. </a:t>
            </a:r>
            <a:r>
              <a:rPr lang="ko-KR" altLang="en-US" smtClean="0"/>
              <a:t>맑은고딕</a:t>
            </a:r>
            <a:r>
              <a:rPr lang="en-US" altLang="ko-KR" smtClean="0"/>
              <a:t>     (</a:t>
            </a:r>
            <a:r>
              <a:rPr lang="ko-KR" altLang="en-US" smtClean="0"/>
              <a:t>네칸띄고</a:t>
            </a:r>
            <a:r>
              <a:rPr lang="en-US" altLang="ko-KR" smtClean="0"/>
              <a:t>)     (</a:t>
            </a:r>
            <a:r>
              <a:rPr lang="ko-KR" altLang="en-US" smtClean="0"/>
              <a:t>네칸 띄고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3075" name="Rectangle 103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528638"/>
            <a:ext cx="8891587" cy="347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Text:  15pt. </a:t>
            </a:r>
            <a:r>
              <a:rPr lang="ko-KR" altLang="en-US" smtClean="0"/>
              <a:t>맑은고딕</a:t>
            </a:r>
            <a:endParaRPr lang="en-US" altLang="ko-KR" smtClean="0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930832" y="6653213"/>
            <a:ext cx="165100" cy="15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000" tIns="18000" rIns="18000" bIns="18000" anchor="b">
            <a:spAutoFit/>
          </a:bodyPr>
          <a:lstStyle/>
          <a:p>
            <a:pPr algn="ctr" eaLnBrk="0" latinLnBrk="0" hangingPunct="0">
              <a:defRPr/>
            </a:pPr>
            <a:fld id="{0FD88697-5157-402A-BEEA-01A54C8529E8}" type="slidenum">
              <a:rPr lang="ko-KR" altLang="en-US" sz="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defRPr/>
              </a:pPr>
              <a:t>‹#›</a:t>
            </a:fld>
            <a:endParaRPr lang="en-US" altLang="ko-KR" sz="8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46" r:id="rId1"/>
    <p:sldLayoutId id="2147485350" r:id="rId2"/>
  </p:sldLayoutIdLst>
  <p:transition advClick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100000"/>
        </a:spcBef>
        <a:spcAft>
          <a:spcPct val="0"/>
        </a:spcAft>
        <a:buFont typeface="Wingdings" pitchFamily="2" charset="2"/>
        <a:defRPr kumimoji="1" sz="1500" b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ctr" hangingPunct="0">
        <a:spcBef>
          <a:spcPts val="200"/>
        </a:spcBef>
        <a:spcAft>
          <a:spcPct val="0"/>
        </a:spcAft>
        <a:buFont typeface="돋움" pitchFamily="50" charset="-127"/>
        <a:buChar char="–"/>
        <a:defRPr kumimoji="1" sz="1400">
          <a:solidFill>
            <a:schemeClr val="tx1"/>
          </a:solidFill>
          <a:latin typeface="Arial" charset="0"/>
          <a:ea typeface="돋움" pitchFamily="50" charset="-127"/>
        </a:defRPr>
      </a:lvl2pPr>
      <a:lvl3pPr marL="914400" algn="l" rtl="0" eaLnBrk="0" fontAlgn="ctr" hangingPunct="0">
        <a:spcBef>
          <a:spcPts val="200"/>
        </a:spcBef>
        <a:spcAft>
          <a:spcPct val="0"/>
        </a:spcAft>
        <a:buSzPct val="100000"/>
        <a:buChar char="•"/>
        <a:defRPr kumimoji="1" sz="1400">
          <a:solidFill>
            <a:schemeClr val="tx1"/>
          </a:solidFill>
          <a:latin typeface="Arial" charset="0"/>
          <a:ea typeface="돋움" pitchFamily="50" charset="-127"/>
        </a:defRPr>
      </a:lvl3pPr>
      <a:lvl4pPr marL="1371600" algn="l" rtl="0" eaLnBrk="0" fontAlgn="ctr" hangingPunct="0">
        <a:spcBef>
          <a:spcPts val="200"/>
        </a:spcBef>
        <a:spcAft>
          <a:spcPct val="0"/>
        </a:spcAft>
        <a:buSzPct val="65000"/>
        <a:buFont typeface="Wingdings 3" pitchFamily="18" charset="2"/>
        <a:buChar char="–"/>
        <a:defRPr kumimoji="1" sz="1400">
          <a:solidFill>
            <a:schemeClr val="tx1"/>
          </a:solidFill>
          <a:latin typeface="Arial" charset="0"/>
          <a:ea typeface="돋움" pitchFamily="50" charset="-127"/>
        </a:defRPr>
      </a:lvl4pPr>
      <a:lvl5pPr marL="18288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돋움" pitchFamily="50" charset="-127"/>
        </a:defRPr>
      </a:lvl5pPr>
      <a:lvl6pPr marL="22860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돋움" pitchFamily="50" charset="-127"/>
        </a:defRPr>
      </a:lvl6pPr>
      <a:lvl7pPr marL="27432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돋움" pitchFamily="50" charset="-127"/>
        </a:defRPr>
      </a:lvl7pPr>
      <a:lvl8pPr marL="32004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돋움" pitchFamily="50" charset="-127"/>
        </a:defRPr>
      </a:lvl8pPr>
      <a:lvl9pPr marL="3657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/>
          <p:cNvSpPr txBox="1">
            <a:spLocks noChangeArrowheads="1"/>
          </p:cNvSpPr>
          <p:nvPr/>
        </p:nvSpPr>
        <p:spPr>
          <a:xfrm>
            <a:off x="1042615" y="3417659"/>
            <a:ext cx="7832725" cy="402291"/>
          </a:xfrm>
          <a:prstGeom prst="rect">
            <a:avLst/>
          </a:prstGeom>
          <a:ln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27"/>
          <p:cNvSpPr txBox="1">
            <a:spLocks noChangeArrowheads="1"/>
          </p:cNvSpPr>
          <p:nvPr/>
        </p:nvSpPr>
        <p:spPr bwMode="auto">
          <a:xfrm>
            <a:off x="1039440" y="4193610"/>
            <a:ext cx="7832725" cy="3315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00000"/>
              </a:spcBef>
              <a:spcAft>
                <a:spcPct val="0"/>
              </a:spcAft>
              <a:buFont typeface="Wingdings" pitchFamily="2" charset="2"/>
              <a:defRPr kumimoji="1" sz="15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ctr" hangingPunct="0">
              <a:spcBef>
                <a:spcPts val="200"/>
              </a:spcBef>
              <a:spcAft>
                <a:spcPct val="0"/>
              </a:spcAft>
              <a:buFont typeface="돋움" pitchFamily="50" charset="-127"/>
              <a:buChar char="–"/>
              <a:defRPr kumimoji="1" sz="14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914400" algn="l" rtl="0" eaLnBrk="0" fontAlgn="ctr" hangingPunct="0">
              <a:spcBef>
                <a:spcPts val="2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371600" algn="l" rtl="0" eaLnBrk="0" fontAlgn="ctr" hangingPunct="0">
              <a:spcBef>
                <a:spcPts val="200"/>
              </a:spcBef>
              <a:spcAft>
                <a:spcPct val="0"/>
              </a:spcAft>
              <a:buSzPct val="65000"/>
              <a:buFont typeface="Wingdings 3" pitchFamily="18" charset="2"/>
              <a:buChar char="–"/>
              <a:defRPr kumimoji="1" sz="14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1828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286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743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2004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657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indent="0" algn="ctr"/>
            <a:r>
              <a:rPr lang="en-US" altLang="ko-KR" sz="1400" b="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통합테스트 계획서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인수테스트 포함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400" b="0" smtClean="0">
                <a:latin typeface="맑은 고딕" pitchFamily="50" charset="-127"/>
                <a:ea typeface="맑은 고딕" pitchFamily="50" charset="-127"/>
              </a:rPr>
              <a:t>-</a:t>
            </a:r>
            <a:endParaRPr lang="en-US" altLang="ko-KR" sz="14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42988" y="4830891"/>
            <a:ext cx="78200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46800" rIns="0" bIns="46800"/>
          <a:lstStyle/>
          <a:p>
            <a:pPr algn="ctr" eaLnBrk="0" latinLnBrk="0" hangingPunct="0"/>
            <a:r>
              <a:rPr lang="en-US" altLang="ko-KR" sz="12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YYYY. MM. DD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8798893" y="24846"/>
            <a:ext cx="1095172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  <a:cs typeface="Arial" pitchFamily="34" charset="0"/>
              </a:rPr>
              <a:t>Strictly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/>
                <a:ea typeface="맑은 고딕"/>
                <a:cs typeface="Arial" pitchFamily="34" charset="0"/>
              </a:rPr>
              <a:t>Confidential</a:t>
            </a:r>
            <a:endParaRPr lang="en-US" altLang="ko-KR" sz="800" dirty="0">
              <a:solidFill>
                <a:srgbClr val="000000"/>
              </a:solidFill>
              <a:latin typeface="맑은 고딕"/>
              <a:ea typeface="맑은 고딕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3200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1"/>
          <p:cNvSpPr txBox="1">
            <a:spLocks/>
          </p:cNvSpPr>
          <p:nvPr/>
        </p:nvSpPr>
        <p:spPr>
          <a:xfrm>
            <a:off x="630461" y="547605"/>
            <a:ext cx="8568952" cy="856261"/>
          </a:xfrm>
          <a:prstGeom prst="rect">
            <a:avLst/>
          </a:prstGeom>
        </p:spPr>
        <p:txBody>
          <a:bodyPr/>
          <a:lstStyle/>
          <a:p>
            <a:pPr lvl="0" eaLnBrk="0" fontAlgn="base" latinLnBrk="0" hangingPunct="0">
              <a:lnSpc>
                <a:spcPct val="110000"/>
              </a:lnSpc>
              <a:spcBef>
                <a:spcPct val="100000"/>
              </a:spcBef>
              <a:spcAft>
                <a:spcPct val="0"/>
              </a:spcAft>
            </a:pPr>
            <a:r>
              <a:rPr kumimoji="1" lang="ko-KR" altLang="en-US" sz="1500" b="1" kern="0" dirty="0" smtClean="0">
                <a:solidFill>
                  <a:srgbClr val="000000"/>
                </a:solidFill>
                <a:latin typeface="+mn-ea"/>
                <a:ea typeface="+mn-ea"/>
              </a:rPr>
              <a:t>시스템 통합</a:t>
            </a:r>
            <a:r>
              <a:rPr kumimoji="1" lang="en-US" altLang="ko-KR" sz="1500" b="1" kern="0" dirty="0" smtClean="0">
                <a:solidFill>
                  <a:srgbClr val="000000"/>
                </a:solidFill>
                <a:latin typeface="+mn-ea"/>
                <a:ea typeface="+mn-ea"/>
              </a:rPr>
              <a:t> Test</a:t>
            </a:r>
            <a:r>
              <a:rPr kumimoji="1" lang="ko-KR" altLang="en-US" sz="1500" b="1" kern="0" dirty="0" smtClean="0">
                <a:solidFill>
                  <a:srgbClr val="000000"/>
                </a:solidFill>
                <a:latin typeface="+mn-ea"/>
                <a:ea typeface="+mn-ea"/>
              </a:rPr>
              <a:t>에서 진행되는 주요 체크 포인트는 아래와 같음</a:t>
            </a:r>
            <a:endParaRPr kumimoji="1" lang="ko-KR" altLang="en-US" sz="15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76591"/>
              </p:ext>
            </p:extLst>
          </p:nvPr>
        </p:nvGraphicFramePr>
        <p:xfrm>
          <a:off x="1053525" y="2097442"/>
          <a:ext cx="7994573" cy="4000059"/>
        </p:xfrm>
        <a:graphic>
          <a:graphicData uri="http://schemas.openxmlformats.org/drawingml/2006/table">
            <a:tbl>
              <a:tblPr/>
              <a:tblGrid>
                <a:gridCol w="7994573"/>
              </a:tblGrid>
              <a:tr h="4000059"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인사발령 처리에 의한 타 모듈간의 연동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급여 공제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지급 처리를 위한 </a:t>
                      </a:r>
                      <a:r>
                        <a:rPr kumimoji="1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타업무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연동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73050" marR="0" lvl="1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1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 신규발령</a:t>
                      </a:r>
                      <a:r>
                        <a:rPr kumimoji="1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각종 </a:t>
                      </a:r>
                      <a:r>
                        <a:rPr kumimoji="1" lang="ko-KR" altLang="en-US" sz="12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마스터성</a:t>
                      </a:r>
                      <a:r>
                        <a:rPr kumimoji="1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Data </a:t>
                      </a:r>
                      <a:r>
                        <a:rPr kumimoji="1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생성처리</a:t>
                      </a:r>
                      <a:r>
                        <a:rPr kumimoji="1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권한 자동부여</a:t>
                      </a:r>
                      <a:r>
                        <a:rPr kumimoji="1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), </a:t>
                      </a:r>
                      <a:r>
                        <a:rPr kumimoji="1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보직</a:t>
                      </a:r>
                      <a:r>
                        <a:rPr kumimoji="1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12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조직장</a:t>
                      </a:r>
                      <a:r>
                        <a:rPr kumimoji="1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 관련 </a:t>
                      </a:r>
                      <a:r>
                        <a:rPr kumimoji="1" lang="ko-KR" altLang="en-US" sz="12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셋업</a:t>
                      </a:r>
                      <a:r>
                        <a:rPr kumimoji="1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), </a:t>
                      </a:r>
                      <a:r>
                        <a:rPr kumimoji="1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퇴직</a:t>
                      </a:r>
                      <a:r>
                        <a:rPr kumimoji="1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사회보험 등</a:t>
                      </a:r>
                      <a:endParaRPr kumimoji="1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  <a:p>
                      <a:pPr marL="273050" marR="0" lvl="1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복리후생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교육 관련 급여지급 연동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발령처리 결과 급여계산 연동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업무별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프로세스 처리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  <a:p>
                      <a:pPr marL="273050" marR="0" lvl="1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각 업무별로 기준정의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등록 및 관리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결과산출 등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모듈별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프로세스 정립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인사시스템과 </a:t>
                      </a:r>
                      <a:r>
                        <a:rPr kumimoji="1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타시스템간의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연계처리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73050" marR="0" lvl="1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조직개편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인사발령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급여전표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연동 등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타시스템간의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연동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각종 신청 업무의 신청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결재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승인 프로세스 점검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73050" marR="0" lvl="1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다양한 신청업무에 대한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사용자별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신청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결재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승인 처리 확인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메일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/SMS/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암호화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위변조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기능 확인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73050" marR="0" lvl="1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메일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/SMS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문자전송 기능 확인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위변조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암호화 기능 확인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3077" marR="83077" marT="36000" marB="36000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그룹 7"/>
          <p:cNvGrpSpPr>
            <a:grpSpLocks/>
          </p:cNvGrpSpPr>
          <p:nvPr/>
        </p:nvGrpSpPr>
        <p:grpSpPr bwMode="auto">
          <a:xfrm>
            <a:off x="1051777" y="1605247"/>
            <a:ext cx="7998069" cy="330200"/>
            <a:chOff x="630238" y="1169932"/>
            <a:chExt cx="8664575" cy="330256"/>
          </a:xfrm>
        </p:grpSpPr>
        <p:sp>
          <p:nvSpPr>
            <p:cNvPr id="7" name="Text Box 38"/>
            <p:cNvSpPr txBox="1">
              <a:spLocks noChangeArrowheads="1"/>
            </p:cNvSpPr>
            <p:nvPr/>
          </p:nvSpPr>
          <p:spPr bwMode="auto">
            <a:xfrm>
              <a:off x="3476434" y="1169932"/>
              <a:ext cx="3085945" cy="307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fontAlgn="ctr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통합</a:t>
              </a:r>
              <a:r>
                <a:rPr kumimoji="1" lang="en-US" altLang="ko-KR" sz="14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 Test</a:t>
              </a:r>
              <a:r>
                <a:rPr kumimoji="1" lang="ko-KR" altLang="en-US" sz="14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 주요 체크 포인트</a:t>
              </a:r>
              <a:endParaRPr kumimoji="1" lang="en-US" altLang="ko-KR" sz="1400" b="1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Line 39"/>
            <p:cNvSpPr>
              <a:spLocks noChangeShapeType="1"/>
            </p:cNvSpPr>
            <p:nvPr/>
          </p:nvSpPr>
          <p:spPr bwMode="auto">
            <a:xfrm>
              <a:off x="630238" y="1500188"/>
              <a:ext cx="8664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36000" rIns="0" bIns="36000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27344" y="185071"/>
            <a:ext cx="6336703" cy="369316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pPr lvl="0" indent="-274129" defTabSz="913762">
              <a:buClr>
                <a:srgbClr val="000000"/>
              </a:buClr>
              <a:defRPr/>
            </a:pP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0"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주요 체크 포인트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037"/>
          <p:cNvSpPr>
            <a:spLocks noChangeArrowheads="1"/>
          </p:cNvSpPr>
          <p:nvPr/>
        </p:nvSpPr>
        <p:spPr bwMode="auto">
          <a:xfrm>
            <a:off x="617538" y="496888"/>
            <a:ext cx="8685212" cy="36512"/>
          </a:xfrm>
          <a:prstGeom prst="rect">
            <a:avLst/>
          </a:prstGeom>
          <a:solidFill>
            <a:srgbClr val="99003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ctr" latinLnBrk="0" hangingPunct="0"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8277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1"/>
          <p:cNvSpPr txBox="1">
            <a:spLocks/>
          </p:cNvSpPr>
          <p:nvPr/>
        </p:nvSpPr>
        <p:spPr>
          <a:xfrm>
            <a:off x="630465" y="547610"/>
            <a:ext cx="8568952" cy="856261"/>
          </a:xfrm>
          <a:prstGeom prst="rect">
            <a:avLst/>
          </a:prstGeom>
        </p:spPr>
        <p:txBody>
          <a:bodyPr/>
          <a:lstStyle/>
          <a:p>
            <a:pPr lvl="0" eaLnBrk="0" fontAlgn="base" latinLnBrk="0" hangingPunct="0">
              <a:lnSpc>
                <a:spcPct val="110000"/>
              </a:lnSpc>
              <a:spcBef>
                <a:spcPct val="100000"/>
              </a:spcBef>
              <a:spcAft>
                <a:spcPct val="0"/>
              </a:spcAft>
            </a:pPr>
            <a:r>
              <a:rPr kumimoji="1" lang="ko-KR" altLang="en-US" sz="1500" b="1" kern="0" dirty="0" smtClean="0">
                <a:solidFill>
                  <a:srgbClr val="000000"/>
                </a:solidFill>
                <a:latin typeface="+mn-ea"/>
                <a:ea typeface="+mn-ea"/>
              </a:rPr>
              <a:t>통합</a:t>
            </a:r>
            <a:r>
              <a:rPr kumimoji="1" lang="en-US" altLang="ko-KR" sz="1500" b="1" kern="0" dirty="0" smtClean="0">
                <a:solidFill>
                  <a:srgbClr val="000000"/>
                </a:solidFill>
                <a:latin typeface="+mn-ea"/>
                <a:ea typeface="+mn-ea"/>
              </a:rPr>
              <a:t> Test </a:t>
            </a:r>
            <a:r>
              <a:rPr kumimoji="1" lang="ko-KR" altLang="en-US" sz="1500" b="1" kern="0" dirty="0" smtClean="0">
                <a:solidFill>
                  <a:srgbClr val="000000"/>
                </a:solidFill>
                <a:latin typeface="+mn-ea"/>
                <a:ea typeface="+mn-ea"/>
              </a:rPr>
              <a:t>진행과 동시에 일반 사용자에게 </a:t>
            </a:r>
            <a:r>
              <a:rPr kumimoji="1" lang="ko-KR" altLang="en-US" sz="1500" b="1" kern="0" dirty="0" err="1" smtClean="0">
                <a:solidFill>
                  <a:srgbClr val="000000"/>
                </a:solidFill>
                <a:latin typeface="+mn-ea"/>
                <a:ea typeface="+mn-ea"/>
              </a:rPr>
              <a:t>오픈되는</a:t>
            </a:r>
            <a:r>
              <a:rPr kumimoji="1" lang="ko-KR" altLang="en-US" sz="1500" b="1" kern="0" dirty="0" smtClean="0">
                <a:solidFill>
                  <a:srgbClr val="000000"/>
                </a:solidFill>
                <a:latin typeface="+mn-ea"/>
                <a:ea typeface="+mn-ea"/>
              </a:rPr>
              <a:t> 메뉴에 대해서 샘플 </a:t>
            </a:r>
            <a:r>
              <a:rPr kumimoji="1" lang="ko-KR" altLang="en-US" sz="1500" b="1" kern="0" dirty="0" err="1" smtClean="0">
                <a:solidFill>
                  <a:srgbClr val="000000"/>
                </a:solidFill>
                <a:latin typeface="+mn-ea"/>
                <a:ea typeface="+mn-ea"/>
              </a:rPr>
              <a:t>유저별</a:t>
            </a:r>
            <a:r>
              <a:rPr kumimoji="1" lang="ko-KR" altLang="en-US" sz="1500" b="1" kern="0" dirty="0" smtClean="0">
                <a:solidFill>
                  <a:srgbClr val="000000"/>
                </a:solidFill>
                <a:latin typeface="+mn-ea"/>
                <a:ea typeface="+mn-ea"/>
              </a:rPr>
              <a:t> 테스트를 진행함</a:t>
            </a:r>
            <a:endParaRPr kumimoji="1" lang="ko-KR" altLang="en-US" sz="1500" b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68789"/>
              </p:ext>
            </p:extLst>
          </p:nvPr>
        </p:nvGraphicFramePr>
        <p:xfrm>
          <a:off x="880531" y="2103954"/>
          <a:ext cx="7994573" cy="4008685"/>
        </p:xfrm>
        <a:graphic>
          <a:graphicData uri="http://schemas.openxmlformats.org/drawingml/2006/table">
            <a:tbl>
              <a:tblPr/>
              <a:tblGrid>
                <a:gridCol w="7994573"/>
              </a:tblGrid>
              <a:tr h="4008685"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대상 프로파일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73050" marR="0" lvl="1" indent="-85725" algn="l" defTabSz="914400" rtl="0" eaLnBrk="1" fontAlgn="base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1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 일반사용자 </a:t>
                      </a:r>
                      <a:r>
                        <a:rPr kumimoji="1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(ESS : Employee Self Service)</a:t>
                      </a:r>
                    </a:p>
                    <a:p>
                      <a:pPr marL="273050" marR="0" lvl="1" indent="-85725" algn="l" defTabSz="914400" rtl="0" eaLnBrk="1" fontAlgn="base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1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 관리자</a:t>
                      </a:r>
                      <a:r>
                        <a:rPr kumimoji="1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임원 </a:t>
                      </a:r>
                      <a:r>
                        <a:rPr kumimoji="1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(MSS : Manager Self Service )</a:t>
                      </a:r>
                    </a:p>
                    <a:p>
                      <a:pPr marL="273050" marR="0" lvl="1" indent="-85725" algn="l" defTabSz="914400" rtl="0" eaLnBrk="1" fontAlgn="base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1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 업무별 담당자</a:t>
                      </a:r>
                      <a:endParaRPr kumimoji="1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  <a:p>
                      <a:pPr marL="273050" marR="0" lvl="1" indent="-85725" algn="l" defTabSz="914400" rtl="0" eaLnBrk="1" fontAlgn="base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1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 시스템 담당자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작업방법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73050" marR="0" lvl="1" indent="-85725" algn="l" defTabSz="914400" rtl="0" eaLnBrk="1" fontAlgn="base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프로파일별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샘플 유저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5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명을 선정하여 해당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User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Login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후 부여된 메뉴에 대해서 테스트 진행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담당자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시스템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73050" marR="0" lvl="1" indent="-85725" algn="l" defTabSz="914400" rtl="0" eaLnBrk="1" fontAlgn="base" latinLnBrk="1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XXX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과장 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83077" marR="83077" marT="36000" marB="36000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그룹 7"/>
          <p:cNvGrpSpPr>
            <a:grpSpLocks/>
          </p:cNvGrpSpPr>
          <p:nvPr/>
        </p:nvGrpSpPr>
        <p:grpSpPr bwMode="auto">
          <a:xfrm>
            <a:off x="878783" y="1620383"/>
            <a:ext cx="7998069" cy="330200"/>
            <a:chOff x="630238" y="1169932"/>
            <a:chExt cx="8664575" cy="330256"/>
          </a:xfrm>
        </p:grpSpPr>
        <p:sp>
          <p:nvSpPr>
            <p:cNvPr id="7" name="Text Box 38"/>
            <p:cNvSpPr txBox="1">
              <a:spLocks noChangeArrowheads="1"/>
            </p:cNvSpPr>
            <p:nvPr/>
          </p:nvSpPr>
          <p:spPr bwMode="auto">
            <a:xfrm>
              <a:off x="3476434" y="1169932"/>
              <a:ext cx="3085945" cy="307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fontAlgn="ctr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ko-KR" altLang="en-US" sz="1400" b="1" smtClean="0">
                  <a:solidFill>
                    <a:srgbClr val="000000"/>
                  </a:solidFill>
                  <a:latin typeface="+mn-ea"/>
                  <a:ea typeface="+mn-ea"/>
                </a:rPr>
                <a:t>사용자 권한별 </a:t>
              </a:r>
              <a:r>
                <a:rPr kumimoji="1" lang="ko-KR" altLang="en-US" sz="14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테스트 진행 내용</a:t>
              </a:r>
              <a:endParaRPr kumimoji="1" lang="en-US" altLang="ko-KR" sz="1400" b="1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Line 39"/>
            <p:cNvSpPr>
              <a:spLocks noChangeShapeType="1"/>
            </p:cNvSpPr>
            <p:nvPr/>
          </p:nvSpPr>
          <p:spPr bwMode="auto">
            <a:xfrm>
              <a:off x="630238" y="1500188"/>
              <a:ext cx="8664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36000" rIns="0" bIns="36000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52058" y="193309"/>
            <a:ext cx="6336703" cy="369316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pPr lvl="0" indent="-274129" defTabSz="913762">
              <a:buClr>
                <a:srgbClr val="000000"/>
              </a:buClr>
              <a:defRPr/>
            </a:pPr>
            <a:r>
              <a:rPr kumimoji="0"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kumimoji="0"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권한별 테스트</a:t>
            </a:r>
            <a:endParaRPr lang="ko-KR" altLang="en-US" b="1" i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1037"/>
          <p:cNvSpPr>
            <a:spLocks noChangeArrowheads="1"/>
          </p:cNvSpPr>
          <p:nvPr/>
        </p:nvSpPr>
        <p:spPr bwMode="auto">
          <a:xfrm>
            <a:off x="617538" y="496888"/>
            <a:ext cx="8685212" cy="36512"/>
          </a:xfrm>
          <a:prstGeom prst="rect">
            <a:avLst/>
          </a:prstGeom>
          <a:solidFill>
            <a:srgbClr val="99003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ctr" latinLnBrk="0" hangingPunct="0"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8277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>
            <a:spLocks noChangeArrowheads="1"/>
          </p:cNvSpPr>
          <p:nvPr/>
        </p:nvSpPr>
        <p:spPr bwMode="auto">
          <a:xfrm>
            <a:off x="757238" y="6237294"/>
            <a:ext cx="8391525" cy="32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lnSpc>
                <a:spcPct val="95000"/>
              </a:lnSpc>
              <a:defRPr/>
            </a:pPr>
            <a:r>
              <a:rPr kumimoji="0" lang="en-US" altLang="ko-KR" sz="800" dirty="0">
                <a:solidFill>
                  <a:srgbClr val="919191"/>
                </a:solidFill>
                <a:latin typeface="Arial" pitchFamily="34" charset="0"/>
                <a:cs typeface="Arial" pitchFamily="34" charset="0"/>
              </a:rPr>
              <a:t>No part of this publication may be reproduced, stored in a retrieval system, or transmitted in any form or by any means - electronic, mechanical, photocopying, recording, </a:t>
            </a:r>
            <a:br>
              <a:rPr kumimoji="0" lang="en-US" altLang="ko-KR" sz="800" dirty="0">
                <a:solidFill>
                  <a:srgbClr val="919191"/>
                </a:solidFill>
                <a:latin typeface="Arial" pitchFamily="34" charset="0"/>
                <a:cs typeface="Arial" pitchFamily="34" charset="0"/>
              </a:rPr>
            </a:br>
            <a:r>
              <a:rPr kumimoji="0" lang="en-US" altLang="ko-KR" sz="800" dirty="0">
                <a:solidFill>
                  <a:srgbClr val="919191"/>
                </a:solidFill>
                <a:latin typeface="Arial" pitchFamily="34" charset="0"/>
                <a:cs typeface="Arial" pitchFamily="34" charset="0"/>
              </a:rPr>
              <a:t>or otherwise - without permission. This document provides an outline of a presentation and is incomplete without the accompanying oral commentary and discussion.</a:t>
            </a:r>
          </a:p>
        </p:txBody>
      </p:sp>
      <p:sp>
        <p:nvSpPr>
          <p:cNvPr id="4" name="Rectangle 1037"/>
          <p:cNvSpPr>
            <a:spLocks noChangeArrowheads="1"/>
          </p:cNvSpPr>
          <p:nvPr/>
        </p:nvSpPr>
        <p:spPr bwMode="auto">
          <a:xfrm>
            <a:off x="617538" y="496888"/>
            <a:ext cx="8685212" cy="36512"/>
          </a:xfrm>
          <a:prstGeom prst="rect">
            <a:avLst/>
          </a:prstGeom>
          <a:solidFill>
            <a:srgbClr val="99003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ctr" latinLnBrk="0" hangingPunct="0"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65612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3392289" y="4142238"/>
            <a:ext cx="4057587" cy="31978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81996" tIns="40998" rIns="81996" bIns="40998">
            <a:spAutoFit/>
          </a:bodyPr>
          <a:lstStyle/>
          <a:p>
            <a:pPr defTabSz="913762" latinLnBrk="0">
              <a:lnSpc>
                <a:spcPct val="110000"/>
              </a:lnSpc>
              <a:spcBef>
                <a:spcPct val="70000"/>
              </a:spcBef>
            </a:pPr>
            <a:r>
              <a:rPr lang="en-US" altLang="ko-KR" dirty="0" smtClean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  <a:ea typeface="+mn-ea"/>
              </a:rPr>
              <a:t>. 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테스트 수행 절차</a:t>
            </a:r>
            <a:endParaRPr lang="en-US" altLang="ko-KR" b="1" i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75" name="직선 연결선 74"/>
          <p:cNvCxnSpPr/>
          <p:nvPr/>
        </p:nvCxnSpPr>
        <p:spPr bwMode="auto">
          <a:xfrm>
            <a:off x="3383832" y="2920949"/>
            <a:ext cx="432000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>
            <a:off x="3383832" y="4564210"/>
            <a:ext cx="432000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3383832" y="5115228"/>
            <a:ext cx="432000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 Box 4"/>
          <p:cNvSpPr txBox="1">
            <a:spLocks noChangeArrowheads="1"/>
          </p:cNvSpPr>
          <p:nvPr/>
        </p:nvSpPr>
        <p:spPr bwMode="auto">
          <a:xfrm>
            <a:off x="3383828" y="4688551"/>
            <a:ext cx="4057587" cy="31978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81996" tIns="40998" rIns="81996" bIns="40998">
            <a:spAutoFit/>
          </a:bodyPr>
          <a:lstStyle/>
          <a:p>
            <a:pPr defTabSz="913762" latinLnBrk="0">
              <a:lnSpc>
                <a:spcPct val="110000"/>
              </a:lnSpc>
              <a:spcBef>
                <a:spcPct val="70000"/>
              </a:spcBef>
            </a:pPr>
            <a:r>
              <a:rPr lang="en-US" altLang="ko-KR" b="1" dirty="0" smtClean="0">
                <a:solidFill>
                  <a:srgbClr val="000000"/>
                </a:solidFill>
                <a:latin typeface="+mn-ea"/>
                <a:ea typeface="+mn-ea"/>
              </a:rPr>
              <a:t>5.  </a:t>
            </a:r>
            <a:r>
              <a:rPr lang="ko-KR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통합테스트 시나리오 및 수행</a:t>
            </a:r>
            <a:endParaRPr lang="en-US" altLang="ko-KR" b="1" i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8" name="Text Box 4"/>
          <p:cNvSpPr txBox="1">
            <a:spLocks noChangeArrowheads="1"/>
          </p:cNvSpPr>
          <p:nvPr/>
        </p:nvSpPr>
        <p:spPr bwMode="auto">
          <a:xfrm>
            <a:off x="3383828" y="2486793"/>
            <a:ext cx="4320004" cy="31978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81996" tIns="40998" rIns="81996" bIns="40998">
            <a:spAutoFit/>
          </a:bodyPr>
          <a:lstStyle/>
          <a:p>
            <a:pPr marL="318882" indent="-318882" defTabSz="913762" latinLnBrk="0">
              <a:lnSpc>
                <a:spcPct val="110000"/>
              </a:lnSpc>
              <a:spcBef>
                <a:spcPct val="70000"/>
              </a:spcBef>
            </a:pPr>
            <a:r>
              <a:rPr lang="en-US" altLang="ko-KR" dirty="0" smtClean="0">
                <a:latin typeface="+mn-ea"/>
                <a:ea typeface="+mn-ea"/>
              </a:rPr>
              <a:t>1.  </a:t>
            </a:r>
            <a:r>
              <a:rPr lang="ko-KR" altLang="en-US" dirty="0" smtClean="0">
                <a:latin typeface="+mn-ea"/>
                <a:ea typeface="+mn-ea"/>
              </a:rPr>
              <a:t>개요 및 추진일정</a:t>
            </a:r>
            <a:endParaRPr lang="en-US" altLang="ko-KR" sz="1300" b="1" dirty="0" smtClean="0">
              <a:latin typeface="+mn-ea"/>
              <a:ea typeface="+mn-ea"/>
            </a:endParaRPr>
          </a:p>
        </p:txBody>
      </p:sp>
      <p:cxnSp>
        <p:nvCxnSpPr>
          <p:cNvPr id="109" name="직선 연결선 108"/>
          <p:cNvCxnSpPr/>
          <p:nvPr/>
        </p:nvCxnSpPr>
        <p:spPr bwMode="auto">
          <a:xfrm>
            <a:off x="3383832" y="2369931"/>
            <a:ext cx="432000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직선 연결선 109"/>
          <p:cNvCxnSpPr/>
          <p:nvPr/>
        </p:nvCxnSpPr>
        <p:spPr bwMode="auto">
          <a:xfrm>
            <a:off x="3376737" y="5666246"/>
            <a:ext cx="432000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Text Box 4"/>
          <p:cNvSpPr txBox="1">
            <a:spLocks noChangeArrowheads="1"/>
          </p:cNvSpPr>
          <p:nvPr/>
        </p:nvSpPr>
        <p:spPr bwMode="auto">
          <a:xfrm>
            <a:off x="3376733" y="5243308"/>
            <a:ext cx="4057587" cy="29824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81996" tIns="40998" rIns="81996" bIns="40998">
            <a:spAutoFit/>
          </a:bodyPr>
          <a:lstStyle/>
          <a:p>
            <a:pPr indent="-274129" defTabSz="913762">
              <a:buClr>
                <a:srgbClr val="000000"/>
              </a:buClr>
              <a:defRPr/>
            </a:pPr>
            <a:r>
              <a:rPr kumimoji="0" lang="en-US" altLang="ko-KR" kern="0" dirty="0" smtClean="0">
                <a:latin typeface="+mn-ea"/>
                <a:ea typeface="+mn-ea"/>
              </a:rPr>
              <a:t>6  </a:t>
            </a:r>
            <a:r>
              <a:rPr kumimoji="0" lang="ko-KR" altLang="en-US" kern="0" dirty="0" smtClean="0">
                <a:latin typeface="+mn-ea"/>
                <a:ea typeface="+mn-ea"/>
              </a:rPr>
              <a:t>주요 체크 포인트</a:t>
            </a:r>
            <a:endParaRPr lang="ko-KR" altLang="en-US" sz="1100" dirty="0">
              <a:latin typeface="+mn-ea"/>
              <a:ea typeface="+mn-ea"/>
            </a:endParaRPr>
          </a:p>
        </p:txBody>
      </p:sp>
      <p:cxnSp>
        <p:nvCxnSpPr>
          <p:cNvPr id="15" name="직선 연결선 14"/>
          <p:cNvCxnSpPr/>
          <p:nvPr/>
        </p:nvCxnSpPr>
        <p:spPr bwMode="auto">
          <a:xfrm>
            <a:off x="3401541" y="6217264"/>
            <a:ext cx="432000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369642" y="5794105"/>
            <a:ext cx="4057587" cy="29824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81996" tIns="40998" rIns="81996" bIns="40998">
            <a:spAutoFit/>
          </a:bodyPr>
          <a:lstStyle/>
          <a:p>
            <a:pPr indent="-274129" defTabSz="913762">
              <a:buClr>
                <a:srgbClr val="000000"/>
              </a:buClr>
              <a:defRPr/>
            </a:pPr>
            <a:r>
              <a:rPr kumimoji="0" lang="en-US" altLang="ko-KR" kern="0" dirty="0" smtClean="0">
                <a:latin typeface="+mn-ea"/>
                <a:ea typeface="+mn-ea"/>
              </a:rPr>
              <a:t>7.  </a:t>
            </a:r>
            <a:r>
              <a:rPr kumimoji="0" lang="ko-KR" altLang="en-US" kern="0" dirty="0" smtClean="0">
                <a:latin typeface="+mn-ea"/>
                <a:ea typeface="+mn-ea"/>
              </a:rPr>
              <a:t>권한별 테스트</a:t>
            </a:r>
            <a:endParaRPr lang="ko-KR" altLang="en-US" sz="1100" dirty="0"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/>
          <p:nvPr/>
        </p:nvCxnSpPr>
        <p:spPr bwMode="auto">
          <a:xfrm>
            <a:off x="3400765" y="3462811"/>
            <a:ext cx="432000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400761" y="3028655"/>
            <a:ext cx="4320004" cy="31978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81996" tIns="40998" rIns="81996" bIns="40998">
            <a:spAutoFit/>
          </a:bodyPr>
          <a:lstStyle/>
          <a:p>
            <a:pPr marL="318882" indent="-318882" defTabSz="913762" latinLnBrk="0">
              <a:lnSpc>
                <a:spcPct val="110000"/>
              </a:lnSpc>
              <a:spcBef>
                <a:spcPct val="70000"/>
              </a:spcBef>
            </a:pPr>
            <a:r>
              <a:rPr lang="en-US" altLang="ko-KR" dirty="0" smtClean="0">
                <a:latin typeface="+mn-ea"/>
                <a:ea typeface="+mn-ea"/>
              </a:rPr>
              <a:t>2.  </a:t>
            </a:r>
            <a:r>
              <a:rPr lang="ko-KR" altLang="en-US" dirty="0" smtClean="0">
                <a:latin typeface="+mn-ea"/>
                <a:ea typeface="+mn-ea"/>
              </a:rPr>
              <a:t>수행범위</a:t>
            </a:r>
            <a:endParaRPr lang="en-US" altLang="ko-KR" sz="1300" b="1" dirty="0" smtClean="0">
              <a:latin typeface="+mn-ea"/>
              <a:ea typeface="+mn-ea"/>
            </a:endParaRPr>
          </a:p>
        </p:txBody>
      </p:sp>
      <p:cxnSp>
        <p:nvCxnSpPr>
          <p:cNvPr id="19" name="직선 연결선 18"/>
          <p:cNvCxnSpPr/>
          <p:nvPr/>
        </p:nvCxnSpPr>
        <p:spPr bwMode="auto">
          <a:xfrm>
            <a:off x="3392292" y="3970825"/>
            <a:ext cx="4320000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392288" y="3536669"/>
            <a:ext cx="4320004" cy="31978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81996" tIns="40998" rIns="81996" bIns="40998">
            <a:spAutoFit/>
          </a:bodyPr>
          <a:lstStyle/>
          <a:p>
            <a:pPr marL="318882" indent="-318882" defTabSz="913762" latinLnBrk="0">
              <a:lnSpc>
                <a:spcPct val="110000"/>
              </a:lnSpc>
              <a:spcBef>
                <a:spcPct val="70000"/>
              </a:spcBef>
            </a:pPr>
            <a:r>
              <a:rPr lang="en-US" altLang="ko-KR" dirty="0" smtClean="0">
                <a:latin typeface="+mn-ea"/>
                <a:ea typeface="+mn-ea"/>
              </a:rPr>
              <a:t>3.  </a:t>
            </a:r>
            <a:r>
              <a:rPr lang="ko-KR" altLang="en-US" dirty="0" smtClean="0">
                <a:latin typeface="+mn-ea"/>
                <a:ea typeface="+mn-ea"/>
              </a:rPr>
              <a:t>주요 점검 항목</a:t>
            </a:r>
            <a:endParaRPr lang="en-US" altLang="ko-KR" sz="13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535582" y="185071"/>
            <a:ext cx="6336703" cy="369316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pPr lvl="0" indent="-274129" defTabSz="913762">
              <a:buClr>
                <a:srgbClr val="000000"/>
              </a:buClr>
              <a:defRPr/>
            </a:pPr>
            <a:r>
              <a:rPr kumimoji="0"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개요 및 추진일정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568033" y="547641"/>
            <a:ext cx="8717952" cy="6023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0"/>
              </a:spcBef>
              <a:defRPr/>
            </a:pPr>
            <a:r>
              <a:rPr kumimoji="1" lang="ko-KR" altLang="en-US" sz="15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통합</a:t>
            </a:r>
            <a:r>
              <a:rPr kumimoji="1" lang="en-US" altLang="ko-KR" sz="15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Test</a:t>
            </a:r>
            <a:r>
              <a:rPr kumimoji="1" lang="ko-KR" altLang="en-US" sz="15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는 </a:t>
            </a:r>
            <a:r>
              <a:rPr kumimoji="1" lang="en-US" altLang="ko-KR" sz="15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Migration</a:t>
            </a:r>
            <a:r>
              <a:rPr kumimoji="1" lang="ko-KR" altLang="en-US" sz="15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을 포함 </a:t>
            </a:r>
            <a:r>
              <a:rPr kumimoji="1" lang="en-US" altLang="ko-KR" sz="15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r>
              <a:rPr kumimoji="1" lang="ko-KR" altLang="en-US" sz="15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차에</a:t>
            </a:r>
            <a:r>
              <a:rPr kumimoji="1" lang="en-US" altLang="ko-KR" sz="15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5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걸쳐 </a:t>
            </a:r>
            <a:r>
              <a:rPr lang="en-US" altLang="ko-KR" sz="1500" kern="0" dirty="0" smtClean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kumimoji="1" lang="ko-KR" altLang="en-US" sz="15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월 </a:t>
            </a:r>
            <a:r>
              <a:rPr kumimoji="1" lang="en-US" altLang="ko-KR" sz="15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r>
              <a:rPr kumimoji="1" lang="ko-KR" altLang="en-US" sz="15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일</a:t>
            </a:r>
            <a:r>
              <a:rPr kumimoji="1" lang="en-US" altLang="ko-KR" sz="15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~5</a:t>
            </a:r>
            <a:r>
              <a:rPr kumimoji="1" lang="ko-KR" altLang="en-US" sz="15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월 </a:t>
            </a:r>
            <a:r>
              <a:rPr kumimoji="1" lang="en-US" altLang="ko-KR" sz="15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25</a:t>
            </a:r>
            <a:r>
              <a:rPr kumimoji="1" lang="ko-KR" altLang="en-US" sz="15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일까지 </a:t>
            </a:r>
            <a:r>
              <a:rPr kumimoji="1" lang="ko-KR" altLang="en-US" sz="15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약 </a:t>
            </a:r>
            <a:r>
              <a:rPr kumimoji="1" lang="en-US" altLang="ko-KR" sz="15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r>
              <a:rPr kumimoji="1" lang="ko-KR" altLang="en-US" sz="15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주간</a:t>
            </a:r>
            <a:r>
              <a:rPr kumimoji="1" lang="ko-KR" altLang="en-US" sz="15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진행될 예정이며</a:t>
            </a:r>
            <a:r>
              <a:rPr kumimoji="1" lang="en-US" altLang="ko-KR" sz="15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1" lang="ko-KR" altLang="en-US" sz="15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이후 </a:t>
            </a:r>
            <a:r>
              <a:rPr kumimoji="1" lang="en-US" altLang="ko-KR" sz="15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r>
              <a:rPr kumimoji="1" lang="ko-KR" altLang="en-US" sz="15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주간 시스템을 보완 및 안정화 처리 후 안정적인 </a:t>
            </a:r>
            <a:r>
              <a:rPr kumimoji="1" lang="en-US" altLang="ko-KR" sz="15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Grand Open</a:t>
            </a:r>
            <a:r>
              <a:rPr kumimoji="1" lang="ko-KR" altLang="en-US" sz="15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이 될 수 있도록 함</a:t>
            </a:r>
            <a:endParaRPr kumimoji="1" lang="ko-KR" altLang="en-US" sz="15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11" name="그룹 7"/>
          <p:cNvGrpSpPr>
            <a:grpSpLocks/>
          </p:cNvGrpSpPr>
          <p:nvPr/>
        </p:nvGrpSpPr>
        <p:grpSpPr bwMode="auto">
          <a:xfrm>
            <a:off x="524555" y="1529473"/>
            <a:ext cx="8804909" cy="330200"/>
            <a:chOff x="630238" y="1169932"/>
            <a:chExt cx="8664575" cy="330256"/>
          </a:xfrm>
        </p:grpSpPr>
        <p:sp>
          <p:nvSpPr>
            <p:cNvPr id="12" name="Text Box 38"/>
            <p:cNvSpPr txBox="1">
              <a:spLocks noChangeArrowheads="1"/>
            </p:cNvSpPr>
            <p:nvPr/>
          </p:nvSpPr>
          <p:spPr bwMode="auto">
            <a:xfrm>
              <a:off x="2833185" y="1169932"/>
              <a:ext cx="4258248" cy="307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fontAlgn="ctr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통합</a:t>
              </a:r>
              <a:r>
                <a:rPr kumimoji="1" lang="en-US" altLang="ko-KR" sz="14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 Test</a:t>
              </a:r>
              <a:r>
                <a:rPr kumimoji="1" lang="ko-KR" altLang="en-US" sz="14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 개요</a:t>
              </a:r>
              <a:endParaRPr kumimoji="1" lang="en-US" altLang="ko-KR" sz="1400" b="1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>
              <a:off x="630238" y="1500188"/>
              <a:ext cx="8664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36000" rIns="0" bIns="36000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3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186839"/>
              </p:ext>
            </p:extLst>
          </p:nvPr>
        </p:nvGraphicFramePr>
        <p:xfrm>
          <a:off x="617844" y="2054118"/>
          <a:ext cx="8618330" cy="4120300"/>
        </p:xfrm>
        <a:graphic>
          <a:graphicData uri="http://schemas.openxmlformats.org/drawingml/2006/table">
            <a:tbl>
              <a:tblPr/>
              <a:tblGrid>
                <a:gridCol w="1104348"/>
                <a:gridCol w="5565913"/>
                <a:gridCol w="1948069"/>
              </a:tblGrid>
              <a:tr h="4697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0922" marR="90922" marT="45461" marB="45461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90922" marR="90922" marT="45461" marB="45461" anchor="ctr" horzOverflow="overflow">
                    <a:lnL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0922" marR="90922" marT="45461" marB="45461" anchor="ctr" horzOverflow="overflow">
                    <a:lnL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468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목표</a:t>
                      </a:r>
                    </a:p>
                  </a:txBody>
                  <a:tcPr marL="90922" marR="90922" marT="18000" marB="18000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통합테스트의 목표는 고객 요구사항의 적절한 구현여부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justLow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타 업무간의 유기적인 연계처리 구현여부를 확인</a:t>
                      </a:r>
                    </a:p>
                  </a:txBody>
                  <a:tcPr marL="90922" marR="90922" marT="18000" marB="18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단위테스트 병행 수행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인수테스트 포함</a:t>
                      </a:r>
                    </a:p>
                  </a:txBody>
                  <a:tcPr marL="90922" marR="90922" marT="18000" marB="18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3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범위</a:t>
                      </a:r>
                    </a:p>
                  </a:txBody>
                  <a:tcPr marL="90922" marR="90922" marT="18000" marB="18000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인사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조직관리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인사관리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발령관리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근태관리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평가관리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교육관리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justLow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보상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급여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퇴직금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연말정산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사회보험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justLow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복리후생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사회보험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대여금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경조금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922" marR="90922" marT="18000" marB="18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배치프로그램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업무간연계</a:t>
                      </a: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922" marR="90922" marT="18000" marB="18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99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접속경로</a:t>
                      </a:r>
                    </a:p>
                  </a:txBody>
                  <a:tcPr marL="90922" marR="90922" marT="18000" marB="18000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http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://0000.00.0.800</a:t>
                      </a:r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justLow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ID/PW :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직원번호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직원번호</a:t>
                      </a:r>
                    </a:p>
                  </a:txBody>
                  <a:tcPr marL="90922" marR="90922" marT="18000" marB="18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브라우즈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주소창에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입력</a:t>
                      </a:r>
                    </a:p>
                  </a:txBody>
                  <a:tcPr marL="90922" marR="90922" marT="18000" marB="18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7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일정 및 장소</a:t>
                      </a:r>
                    </a:p>
                  </a:txBody>
                  <a:tcPr marL="90922" marR="90922" marT="18000" marB="18000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일정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1200" b="0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통합테스트 일정</a:t>
                      </a:r>
                      <a:r>
                        <a:rPr kumimoji="1" lang="en-US" altLang="ko-KR" sz="1200" b="0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_v1.0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참조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justLow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장소 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개발실</a:t>
                      </a:r>
                    </a:p>
                  </a:txBody>
                  <a:tcPr marL="90922" marR="90922" marT="18000" marB="18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922" marR="90922" marT="18000" marB="18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7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수행자</a:t>
                      </a:r>
                    </a:p>
                  </a:txBody>
                  <a:tcPr marL="90922" marR="90922" marT="18000" marB="18000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각 업무 담당자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인사팀</a:t>
                      </a:r>
                      <a:r>
                        <a:rPr kumimoji="1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922" marR="90922" marT="18000" marB="18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922" marR="90922" marT="18000" marB="18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1037"/>
          <p:cNvSpPr>
            <a:spLocks noChangeArrowheads="1"/>
          </p:cNvSpPr>
          <p:nvPr/>
        </p:nvSpPr>
        <p:spPr bwMode="auto">
          <a:xfrm>
            <a:off x="584403" y="496888"/>
            <a:ext cx="8685212" cy="36512"/>
          </a:xfrm>
          <a:prstGeom prst="rect">
            <a:avLst/>
          </a:prstGeom>
          <a:solidFill>
            <a:srgbClr val="99003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ctr" latinLnBrk="0" hangingPunct="0"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8277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19832" y="547635"/>
            <a:ext cx="8655973" cy="6023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eaLnBrk="0" latinLnBrk="0" hangingPunct="0">
              <a:lnSpc>
                <a:spcPct val="110000"/>
              </a:lnSpc>
              <a:spcBef>
                <a:spcPct val="100000"/>
              </a:spcBef>
              <a:defRPr/>
            </a:pPr>
            <a:r>
              <a:rPr lang="ko-KR" altLang="en-US" sz="1500" kern="0" dirty="0">
                <a:solidFill>
                  <a:srgbClr val="000000"/>
                </a:solidFill>
                <a:latin typeface="+mn-ea"/>
              </a:rPr>
              <a:t>통합</a:t>
            </a:r>
            <a:r>
              <a:rPr lang="en-US" altLang="ko-KR" sz="1500" kern="0" dirty="0">
                <a:solidFill>
                  <a:srgbClr val="000000"/>
                </a:solidFill>
                <a:latin typeface="+mn-ea"/>
              </a:rPr>
              <a:t> Test</a:t>
            </a:r>
            <a:r>
              <a:rPr lang="ko-KR" altLang="en-US" sz="1500" kern="0">
                <a:solidFill>
                  <a:srgbClr val="000000"/>
                </a:solidFill>
                <a:latin typeface="+mn-ea"/>
              </a:rPr>
              <a:t>는 </a:t>
            </a:r>
            <a:r>
              <a:rPr lang="en-US" altLang="ko-KR" sz="1500" kern="0" dirty="0">
                <a:solidFill>
                  <a:srgbClr val="000000"/>
                </a:solidFill>
                <a:latin typeface="+mn-ea"/>
              </a:rPr>
              <a:t>Migration</a:t>
            </a:r>
            <a:r>
              <a:rPr lang="ko-KR" altLang="en-US" sz="1500" kern="0">
                <a:solidFill>
                  <a:srgbClr val="000000"/>
                </a:solidFill>
                <a:latin typeface="+mn-ea"/>
              </a:rPr>
              <a:t>을 포함 </a:t>
            </a:r>
            <a:r>
              <a:rPr lang="en-US" altLang="ko-KR" sz="1500" kern="0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sz="1500" kern="0">
                <a:solidFill>
                  <a:srgbClr val="000000"/>
                </a:solidFill>
                <a:latin typeface="+mn-ea"/>
              </a:rPr>
              <a:t>차에</a:t>
            </a:r>
            <a:r>
              <a:rPr lang="en-US" altLang="ko-KR" sz="15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500" kern="0">
                <a:solidFill>
                  <a:srgbClr val="000000"/>
                </a:solidFill>
                <a:latin typeface="+mn-ea"/>
              </a:rPr>
              <a:t>걸쳐 </a:t>
            </a:r>
            <a:r>
              <a:rPr lang="en-US" altLang="ko-KR" sz="1500" kern="0" dirty="0">
                <a:solidFill>
                  <a:srgbClr val="000000"/>
                </a:solidFill>
                <a:latin typeface="+mn-ea"/>
              </a:rPr>
              <a:t>5</a:t>
            </a:r>
            <a:r>
              <a:rPr lang="ko-KR" altLang="en-US" sz="1500" kern="0">
                <a:solidFill>
                  <a:srgbClr val="000000"/>
                </a:solidFill>
                <a:latin typeface="+mn-ea"/>
              </a:rPr>
              <a:t>월 </a:t>
            </a:r>
            <a:r>
              <a:rPr lang="en-US" altLang="ko-KR" sz="1500" kern="0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sz="1500" kern="0">
                <a:solidFill>
                  <a:srgbClr val="000000"/>
                </a:solidFill>
                <a:latin typeface="+mn-ea"/>
              </a:rPr>
              <a:t>일</a:t>
            </a:r>
            <a:r>
              <a:rPr lang="en-US" altLang="ko-KR" sz="1500" kern="0" dirty="0">
                <a:solidFill>
                  <a:srgbClr val="000000"/>
                </a:solidFill>
                <a:latin typeface="+mn-ea"/>
              </a:rPr>
              <a:t>~5</a:t>
            </a:r>
            <a:r>
              <a:rPr lang="ko-KR" altLang="en-US" sz="1500" kern="0">
                <a:solidFill>
                  <a:srgbClr val="000000"/>
                </a:solidFill>
                <a:latin typeface="+mn-ea"/>
              </a:rPr>
              <a:t>월 </a:t>
            </a:r>
            <a:r>
              <a:rPr lang="en-US" altLang="ko-KR" sz="1500" kern="0" dirty="0">
                <a:solidFill>
                  <a:srgbClr val="000000"/>
                </a:solidFill>
                <a:latin typeface="+mn-ea"/>
              </a:rPr>
              <a:t>25</a:t>
            </a:r>
            <a:r>
              <a:rPr lang="ko-KR" altLang="en-US" sz="1500" kern="0">
                <a:solidFill>
                  <a:srgbClr val="000000"/>
                </a:solidFill>
                <a:latin typeface="+mn-ea"/>
              </a:rPr>
              <a:t>일까지 약 </a:t>
            </a:r>
            <a:r>
              <a:rPr lang="en-US" altLang="ko-KR" sz="1500" kern="0" dirty="0">
                <a:solidFill>
                  <a:srgbClr val="000000"/>
                </a:solidFill>
                <a:latin typeface="+mn-ea"/>
              </a:rPr>
              <a:t>4</a:t>
            </a:r>
            <a:r>
              <a:rPr lang="ko-KR" altLang="en-US" sz="1500" kern="0">
                <a:solidFill>
                  <a:srgbClr val="000000"/>
                </a:solidFill>
                <a:latin typeface="+mn-ea"/>
              </a:rPr>
              <a:t>주간 진행될 예정이며</a:t>
            </a:r>
            <a:r>
              <a:rPr lang="en-US" altLang="ko-KR" sz="1500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500" kern="0">
                <a:solidFill>
                  <a:srgbClr val="000000"/>
                </a:solidFill>
                <a:latin typeface="+mn-ea"/>
              </a:rPr>
              <a:t>이후 </a:t>
            </a:r>
            <a:r>
              <a:rPr lang="en-US" altLang="ko-KR" sz="1500" kern="0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sz="1500" kern="0">
                <a:solidFill>
                  <a:srgbClr val="000000"/>
                </a:solidFill>
                <a:latin typeface="+mn-ea"/>
              </a:rPr>
              <a:t>주간 시스템을 보완 및 안정화 처리 후 안정적인 </a:t>
            </a:r>
            <a:r>
              <a:rPr lang="en-US" altLang="ko-KR" sz="1500" kern="0" dirty="0">
                <a:solidFill>
                  <a:srgbClr val="000000"/>
                </a:solidFill>
                <a:latin typeface="+mn-ea"/>
              </a:rPr>
              <a:t>Grand Open</a:t>
            </a:r>
            <a:r>
              <a:rPr lang="ko-KR" altLang="en-US" sz="1500" kern="0">
                <a:solidFill>
                  <a:srgbClr val="000000"/>
                </a:solidFill>
                <a:latin typeface="+mn-ea"/>
              </a:rPr>
              <a:t>이 될 수 있도록 </a:t>
            </a:r>
            <a:r>
              <a:rPr lang="ko-KR" altLang="en-US" sz="1500" kern="0" smtClean="0">
                <a:solidFill>
                  <a:srgbClr val="000000"/>
                </a:solidFill>
                <a:latin typeface="+mn-ea"/>
              </a:rPr>
              <a:t>함</a:t>
            </a:r>
            <a:r>
              <a:rPr lang="en-US" altLang="ko-KR" sz="1500" i="1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500" i="1" kern="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500" i="1" kern="0" dirty="0" smtClean="0">
                <a:solidFill>
                  <a:srgbClr val="000000"/>
                </a:solidFill>
                <a:latin typeface="+mn-ea"/>
                <a:ea typeface="+mn-ea"/>
              </a:rPr>
              <a:t>계속</a:t>
            </a:r>
            <a:r>
              <a:rPr lang="en-US" altLang="ko-KR" sz="1500" i="1" kern="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kumimoji="1" lang="ko-KR" altLang="en-US" sz="15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2" name="그룹 7"/>
          <p:cNvGrpSpPr>
            <a:grpSpLocks/>
          </p:cNvGrpSpPr>
          <p:nvPr/>
        </p:nvGrpSpPr>
        <p:grpSpPr bwMode="auto">
          <a:xfrm>
            <a:off x="509998" y="1158762"/>
            <a:ext cx="8804909" cy="330200"/>
            <a:chOff x="630238" y="1169932"/>
            <a:chExt cx="8664575" cy="330256"/>
          </a:xfrm>
        </p:grpSpPr>
        <p:sp>
          <p:nvSpPr>
            <p:cNvPr id="12" name="Text Box 38"/>
            <p:cNvSpPr txBox="1">
              <a:spLocks noChangeArrowheads="1"/>
            </p:cNvSpPr>
            <p:nvPr/>
          </p:nvSpPr>
          <p:spPr bwMode="auto">
            <a:xfrm>
              <a:off x="2833185" y="1169932"/>
              <a:ext cx="4258248" cy="307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fontAlgn="ctr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통합</a:t>
              </a:r>
              <a:r>
                <a:rPr kumimoji="1" lang="en-US" altLang="ko-KR" sz="14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 Test</a:t>
              </a:r>
              <a:r>
                <a:rPr kumimoji="1" lang="ko-KR" altLang="en-US" sz="14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 단계별 진행 일정</a:t>
              </a:r>
              <a:endParaRPr kumimoji="1" lang="en-US" altLang="ko-KR" sz="1400" b="1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>
              <a:off x="630238" y="1500188"/>
              <a:ext cx="8664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36000" rIns="0" bIns="36000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1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341632"/>
              </p:ext>
            </p:extLst>
          </p:nvPr>
        </p:nvGraphicFramePr>
        <p:xfrm>
          <a:off x="426906" y="1625967"/>
          <a:ext cx="8971092" cy="736477"/>
        </p:xfrm>
        <a:graphic>
          <a:graphicData uri="http://schemas.openxmlformats.org/drawingml/2006/table">
            <a:tbl>
              <a:tblPr/>
              <a:tblGrid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</a:tblGrid>
              <a:tr h="208625">
                <a:tc gridSpan="1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2018</a:t>
                      </a: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년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05</a:t>
                      </a: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월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13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21 W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22 W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23 W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24 W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825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7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8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9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10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11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14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15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16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17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18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21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22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23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24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25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marL="114300" marR="0" lvl="0" indent="-114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목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금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월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목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금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월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목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금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월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목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금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26894" y="4278979"/>
            <a:ext cx="1368152" cy="1584176"/>
          </a:xfrm>
          <a:prstGeom prst="rect">
            <a:avLst/>
          </a:prstGeom>
          <a:solidFill>
            <a:srgbClr val="A5C4E1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03288" eaLnBrk="1" fontAlgn="base" latinLnBrk="0" hangingPunct="1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lang="ko-KR" altLang="en-US" sz="1100" b="1" kern="0" dirty="0" smtClean="0">
                <a:solidFill>
                  <a:srgbClr val="000000"/>
                </a:solidFill>
                <a:latin typeface="+mn-ea"/>
                <a:ea typeface="+mn-ea"/>
              </a:rPr>
              <a:t>공통 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lang="en-US" altLang="ko-KR" sz="1100" b="1" kern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en-US" altLang="ko-KR" sz="1100" b="1" kern="0" dirty="0" smtClean="0">
                <a:solidFill>
                  <a:srgbClr val="000000"/>
                </a:solidFill>
                <a:latin typeface="+mn-ea"/>
                <a:ea typeface="+mn-ea"/>
              </a:rPr>
              <a:t>Test </a:t>
            </a:r>
            <a:r>
              <a:rPr lang="ko-KR" altLang="en-US" sz="1100" b="1" kern="0" dirty="0" smtClean="0">
                <a:solidFill>
                  <a:srgbClr val="000000"/>
                </a:solidFill>
                <a:latin typeface="+mn-ea"/>
                <a:ea typeface="+mn-ea"/>
              </a:rPr>
              <a:t>사항</a:t>
            </a:r>
            <a:endParaRPr kumimoji="0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40933" y="3084388"/>
            <a:ext cx="1354113" cy="10509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square" lIns="0" tIns="18000" rIns="0" bIns="18000">
            <a:noAutofit/>
          </a:bodyPr>
          <a:lstStyle/>
          <a:p>
            <a:pPr marL="122238" indent="-122238" defTabSz="1073150" fontAlgn="auto" latinLnBrk="0"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ko-KR" altLang="en-US" sz="1000" kern="0" dirty="0">
                <a:solidFill>
                  <a:srgbClr val="000000"/>
                </a:solidFill>
                <a:latin typeface="+mn-ea"/>
              </a:rPr>
              <a:t>단위테스트 병행수행</a:t>
            </a: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122238" marR="0" lvl="0" indent="-122238" defTabSz="107315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en-US" sz="1000" b="1" kern="0" smtClean="0">
                <a:solidFill>
                  <a:srgbClr val="000000"/>
                </a:solidFill>
                <a:latin typeface="+mn-ea"/>
                <a:ea typeface="+mn-ea"/>
              </a:rPr>
              <a:t>운영환경 </a:t>
            </a:r>
            <a:r>
              <a:rPr kumimoji="1" lang="ko-KR" altLang="en-US" sz="1000" b="1" kern="0" dirty="0" err="1" smtClean="0">
                <a:solidFill>
                  <a:srgbClr val="000000"/>
                </a:solidFill>
                <a:latin typeface="+mn-ea"/>
                <a:ea typeface="+mn-ea"/>
              </a:rPr>
              <a:t>세팅</a:t>
            </a:r>
            <a:endParaRPr kumimoji="1" lang="en-US" altLang="ko-KR" sz="1000" kern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22238" marR="0" lvl="0" indent="-122238" defTabSz="107315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en-US" sz="1000" kern="0" dirty="0" smtClean="0">
                <a:solidFill>
                  <a:srgbClr val="000000"/>
                </a:solidFill>
                <a:latin typeface="+mn-ea"/>
                <a:ea typeface="+mn-ea"/>
              </a:rPr>
              <a:t>테스트 및 이행계획 수립</a:t>
            </a:r>
            <a:endParaRPr kumimoji="1" lang="en-US" altLang="ko-KR" sz="1000" kern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22238" marR="0" lvl="0" indent="-122238" defTabSz="107315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1000" kern="0" noProof="0" dirty="0" smtClean="0">
                <a:solidFill>
                  <a:srgbClr val="000000"/>
                </a:solidFill>
                <a:latin typeface="+mn-ea"/>
                <a:ea typeface="+mn-ea"/>
              </a:rPr>
              <a:t>Migration </a:t>
            </a:r>
            <a:r>
              <a:rPr lang="ko-KR" altLang="en-US" sz="1000" kern="0" noProof="0" smtClean="0">
                <a:solidFill>
                  <a:srgbClr val="000000"/>
                </a:solidFill>
                <a:latin typeface="+mn-ea"/>
                <a:ea typeface="+mn-ea"/>
              </a:rPr>
              <a:t>구현</a:t>
            </a:r>
            <a:endParaRPr lang="en-US" altLang="ko-KR" sz="1000" kern="0" noProof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" name="AutoShape 22"/>
          <p:cNvSpPr>
            <a:spLocks noChangeArrowheads="1"/>
          </p:cNvSpPr>
          <p:nvPr/>
        </p:nvSpPr>
        <p:spPr bwMode="gray">
          <a:xfrm>
            <a:off x="437527" y="2453188"/>
            <a:ext cx="1498366" cy="603250"/>
          </a:xfrm>
          <a:prstGeom prst="homePlate">
            <a:avLst>
              <a:gd name="adj" fmla="val 25268"/>
            </a:avLst>
          </a:prstGeom>
          <a:solidFill>
            <a:srgbClr val="A5C4E1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000" tIns="46800" rIns="90000" bIns="46800" anchor="ctr"/>
          <a:lstStyle/>
          <a:p>
            <a:pPr algn="ctr" eaLnBrk="0" fontAlgn="t" latinLnBrk="0" hangingPunct="0">
              <a:spcBef>
                <a:spcPct val="0"/>
              </a:spcBef>
              <a:defRPr/>
            </a:pP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1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차 통합 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Test</a:t>
            </a:r>
            <a:endParaRPr lang="ko-KR" altLang="en-US" sz="12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8" name="AutoShape 22"/>
          <p:cNvSpPr>
            <a:spLocks noChangeArrowheads="1"/>
          </p:cNvSpPr>
          <p:nvPr/>
        </p:nvSpPr>
        <p:spPr bwMode="gray">
          <a:xfrm>
            <a:off x="1944360" y="2453188"/>
            <a:ext cx="7453638" cy="603250"/>
          </a:xfrm>
          <a:prstGeom prst="homePlate">
            <a:avLst>
              <a:gd name="adj" fmla="val 25268"/>
            </a:avLst>
          </a:prstGeom>
          <a:solidFill>
            <a:srgbClr val="A5C4E1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000" tIns="46800" rIns="90000" bIns="46800" anchor="ctr"/>
          <a:lstStyle/>
          <a:p>
            <a:pPr algn="ctr" eaLnBrk="0" fontAlgn="t" latinLnBrk="0" hangingPunct="0">
              <a:spcBef>
                <a:spcPct val="0"/>
              </a:spcBef>
              <a:defRPr/>
            </a:pP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2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차 통합 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Test</a:t>
            </a:r>
            <a:endParaRPr lang="ko-KR" altLang="en-US" sz="12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935892" y="4278978"/>
            <a:ext cx="7339913" cy="1584000"/>
          </a:xfrm>
          <a:prstGeom prst="rect">
            <a:avLst/>
          </a:prstGeom>
          <a:solidFill>
            <a:srgbClr val="EEE0AC"/>
          </a:solidFill>
          <a:ln w="9525">
            <a:solidFill>
              <a:srgbClr val="919191"/>
            </a:solidFill>
            <a:miter lim="800000"/>
            <a:headEnd/>
            <a:tailEnd/>
          </a:ln>
        </p:spPr>
        <p:txBody>
          <a:bodyPr lIns="72000" tIns="12700" rIns="12700" bIns="12700" anchor="ctr"/>
          <a:lstStyle/>
          <a:p>
            <a:pPr lvl="0" eaLnBrk="0" latinLnBrk="0" hangingPunct="0">
              <a:spcBef>
                <a:spcPts val="900"/>
              </a:spcBef>
              <a:buFont typeface="Wingdings" pitchFamily="2" charset="2"/>
              <a:buChar char="§"/>
              <a:defRPr/>
            </a:pPr>
            <a:r>
              <a:rPr kumimoji="1" lang="ko-KR" altLang="en-US" sz="1000" b="1" kern="0" dirty="0" smtClean="0">
                <a:solidFill>
                  <a:srgbClr val="000000"/>
                </a:solidFill>
                <a:latin typeface="+mn-ea"/>
                <a:ea typeface="+mn-ea"/>
              </a:rPr>
              <a:t> 단위 업무별 </a:t>
            </a:r>
            <a:r>
              <a:rPr kumimoji="1" lang="en-US" altLang="ko-KR" sz="1000" b="1" kern="0" dirty="0" smtClean="0">
                <a:solidFill>
                  <a:srgbClr val="000000"/>
                </a:solidFill>
                <a:latin typeface="+mn-ea"/>
                <a:ea typeface="+mn-ea"/>
              </a:rPr>
              <a:t>Data </a:t>
            </a:r>
            <a:r>
              <a:rPr kumimoji="1" lang="ko-KR" altLang="en-US" sz="1000" b="1" kern="0" dirty="0" smtClean="0">
                <a:solidFill>
                  <a:srgbClr val="000000"/>
                </a:solidFill>
                <a:latin typeface="+mn-ea"/>
                <a:ea typeface="+mn-ea"/>
              </a:rPr>
              <a:t>처리프로세스 </a:t>
            </a:r>
            <a:r>
              <a:rPr kumimoji="1" lang="en-US" altLang="ko-KR" sz="1000" b="1" kern="0" dirty="0" smtClean="0">
                <a:solidFill>
                  <a:srgbClr val="000000"/>
                </a:solidFill>
                <a:latin typeface="+mn-ea"/>
                <a:ea typeface="+mn-ea"/>
              </a:rPr>
              <a:t>Test :   </a:t>
            </a:r>
            <a:r>
              <a:rPr kumimoji="1" lang="en-US" altLang="ko-KR" sz="900" kern="0" dirty="0" smtClean="0">
                <a:solidFill>
                  <a:srgbClr val="000000"/>
                </a:solidFill>
                <a:latin typeface="+mn-ea"/>
                <a:ea typeface="+mn-ea"/>
              </a:rPr>
              <a:t>ex) </a:t>
            </a:r>
            <a:r>
              <a:rPr kumimoji="1" lang="ko-KR" altLang="en-US" sz="900" kern="0" dirty="0" smtClean="0">
                <a:solidFill>
                  <a:srgbClr val="000000"/>
                </a:solidFill>
                <a:latin typeface="+mn-ea"/>
                <a:ea typeface="+mn-ea"/>
              </a:rPr>
              <a:t>채용 </a:t>
            </a:r>
            <a:r>
              <a:rPr kumimoji="1" lang="en-US" altLang="ko-KR" sz="900" kern="0" dirty="0" smtClean="0">
                <a:solidFill>
                  <a:srgbClr val="000000"/>
                </a:solidFill>
                <a:latin typeface="+mn-ea"/>
                <a:ea typeface="+mn-ea"/>
              </a:rPr>
              <a:t>-&gt; </a:t>
            </a:r>
            <a:r>
              <a:rPr lang="ko-KR" altLang="en-US" sz="900" kern="0" dirty="0" smtClean="0">
                <a:solidFill>
                  <a:srgbClr val="000000"/>
                </a:solidFill>
                <a:latin typeface="+mn-ea"/>
                <a:ea typeface="+mn-ea"/>
              </a:rPr>
              <a:t>입사</a:t>
            </a:r>
            <a:r>
              <a:rPr kumimoji="1" lang="ko-KR" altLang="en-US" sz="900" kern="0" dirty="0" smtClean="0">
                <a:solidFill>
                  <a:srgbClr val="000000"/>
                </a:solidFill>
                <a:latin typeface="+mn-ea"/>
                <a:ea typeface="+mn-ea"/>
              </a:rPr>
              <a:t>발령 </a:t>
            </a:r>
            <a:r>
              <a:rPr kumimoji="1" lang="en-US" altLang="ko-KR" sz="900" kern="0" dirty="0" smtClean="0">
                <a:solidFill>
                  <a:srgbClr val="000000"/>
                </a:solidFill>
                <a:latin typeface="+mn-ea"/>
                <a:ea typeface="+mn-ea"/>
                <a:sym typeface="Wingdings" pitchFamily="2" charset="2"/>
              </a:rPr>
              <a:t></a:t>
            </a:r>
            <a:r>
              <a:rPr kumimoji="1" lang="en-US" altLang="ko-KR" sz="900" kern="0" dirty="0" smtClean="0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r>
              <a:rPr kumimoji="1" lang="ko-KR" altLang="en-US" sz="900" kern="0" dirty="0" smtClean="0">
                <a:solidFill>
                  <a:srgbClr val="000000"/>
                </a:solidFill>
                <a:latin typeface="+mn-ea"/>
                <a:ea typeface="+mn-ea"/>
              </a:rPr>
              <a:t>인사</a:t>
            </a:r>
            <a:r>
              <a:rPr kumimoji="1" lang="en-US" altLang="ko-KR" sz="900" kern="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1" lang="ko-KR" altLang="en-US" sz="900" kern="0" dirty="0" smtClean="0">
                <a:solidFill>
                  <a:srgbClr val="000000"/>
                </a:solidFill>
                <a:latin typeface="+mn-ea"/>
                <a:ea typeface="+mn-ea"/>
              </a:rPr>
              <a:t>급여</a:t>
            </a:r>
            <a:r>
              <a:rPr kumimoji="1" lang="en-US" altLang="ko-KR" sz="900" kern="0" dirty="0" smtClean="0">
                <a:solidFill>
                  <a:srgbClr val="000000"/>
                </a:solidFill>
                <a:latin typeface="+mn-ea"/>
                <a:ea typeface="+mn-ea"/>
              </a:rPr>
              <a:t>/4</a:t>
            </a:r>
            <a:r>
              <a:rPr kumimoji="1" lang="ko-KR" altLang="en-US" sz="900" kern="0" dirty="0" err="1" smtClean="0">
                <a:solidFill>
                  <a:srgbClr val="000000"/>
                </a:solidFill>
                <a:latin typeface="+mn-ea"/>
                <a:ea typeface="+mn-ea"/>
              </a:rPr>
              <a:t>대보험</a:t>
            </a:r>
            <a:r>
              <a:rPr kumimoji="1" lang="ko-KR" altLang="en-US" sz="900" kern="0" dirty="0" smtClean="0">
                <a:solidFill>
                  <a:srgbClr val="000000"/>
                </a:solidFill>
                <a:latin typeface="+mn-ea"/>
                <a:ea typeface="+mn-ea"/>
              </a:rPr>
              <a:t> 반영 </a:t>
            </a:r>
            <a:r>
              <a:rPr kumimoji="1" lang="en-US" altLang="ko-KR" sz="900" kern="0" dirty="0" smtClean="0">
                <a:solidFill>
                  <a:srgbClr val="000000"/>
                </a:solidFill>
                <a:latin typeface="+mn-ea"/>
                <a:ea typeface="+mn-ea"/>
                <a:sym typeface="Wingdings" pitchFamily="2" charset="2"/>
              </a:rPr>
              <a:t></a:t>
            </a:r>
            <a:r>
              <a:rPr kumimoji="1" lang="en-US" altLang="ko-KR" sz="900" kern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1" lang="ko-KR" altLang="en-US" sz="900" kern="0" dirty="0" smtClean="0">
                <a:solidFill>
                  <a:srgbClr val="000000"/>
                </a:solidFill>
                <a:latin typeface="+mn-ea"/>
                <a:ea typeface="+mn-ea"/>
              </a:rPr>
              <a:t>급여계산</a:t>
            </a:r>
            <a:endParaRPr kumimoji="1" lang="en-US" altLang="ko-KR" sz="900" kern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lvl="0" eaLnBrk="0" latinLnBrk="0" hangingPunct="0">
              <a:spcBef>
                <a:spcPts val="900"/>
              </a:spcBef>
              <a:buFont typeface="Wingdings" pitchFamily="2" charset="2"/>
              <a:buChar char="§"/>
              <a:defRPr/>
            </a:pPr>
            <a:r>
              <a:rPr kumimoji="1" lang="en-US" altLang="ko-KR" sz="900" b="1" kern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1" lang="ko-KR" altLang="en-US" sz="1000" b="1" kern="0" dirty="0" smtClean="0">
                <a:solidFill>
                  <a:srgbClr val="000000"/>
                </a:solidFill>
                <a:latin typeface="+mn-ea"/>
                <a:ea typeface="+mn-ea"/>
              </a:rPr>
              <a:t>다중 프로세스 및 업무간 </a:t>
            </a:r>
            <a:r>
              <a:rPr kumimoji="1" lang="en-US" altLang="ko-KR" sz="1000" b="1" kern="0" dirty="0" smtClean="0">
                <a:solidFill>
                  <a:srgbClr val="000000"/>
                </a:solidFill>
                <a:latin typeface="+mn-ea"/>
                <a:ea typeface="+mn-ea"/>
              </a:rPr>
              <a:t>Data </a:t>
            </a:r>
            <a:r>
              <a:rPr kumimoji="1" lang="ko-KR" altLang="en-US" sz="1000" b="1" kern="0" dirty="0" smtClean="0">
                <a:solidFill>
                  <a:srgbClr val="000000"/>
                </a:solidFill>
                <a:latin typeface="+mn-ea"/>
                <a:ea typeface="+mn-ea"/>
              </a:rPr>
              <a:t>흐름 </a:t>
            </a:r>
            <a:r>
              <a:rPr kumimoji="1" lang="en-US" altLang="ko-KR" sz="1000" b="1" kern="0" dirty="0" smtClean="0">
                <a:solidFill>
                  <a:srgbClr val="000000"/>
                </a:solidFill>
                <a:latin typeface="+mn-ea"/>
                <a:ea typeface="+mn-ea"/>
              </a:rPr>
              <a:t>Test :  </a:t>
            </a:r>
            <a:r>
              <a:rPr kumimoji="1" lang="en-US" altLang="ko-KR" sz="900" kern="0" dirty="0" smtClean="0">
                <a:solidFill>
                  <a:srgbClr val="000000"/>
                </a:solidFill>
                <a:latin typeface="+mn-ea"/>
                <a:ea typeface="+mn-ea"/>
              </a:rPr>
              <a:t>ex) </a:t>
            </a:r>
            <a:r>
              <a:rPr kumimoji="1" lang="ko-KR" altLang="en-US" sz="900" kern="0" dirty="0" smtClean="0">
                <a:solidFill>
                  <a:srgbClr val="000000"/>
                </a:solidFill>
                <a:latin typeface="+mn-ea"/>
                <a:ea typeface="+mn-ea"/>
              </a:rPr>
              <a:t>복리후생</a:t>
            </a:r>
            <a:r>
              <a:rPr kumimoji="1" lang="en-US" altLang="ko-KR" sz="900" kern="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1" lang="ko-KR" altLang="en-US" sz="900" kern="0" dirty="0" smtClean="0">
                <a:solidFill>
                  <a:srgbClr val="000000"/>
                </a:solidFill>
                <a:latin typeface="+mn-ea"/>
                <a:ea typeface="+mn-ea"/>
              </a:rPr>
              <a:t>교육 급여반영 </a:t>
            </a:r>
            <a:r>
              <a:rPr kumimoji="1" lang="en-US" altLang="ko-KR" sz="900" kern="0" dirty="0" smtClean="0">
                <a:solidFill>
                  <a:srgbClr val="000000"/>
                </a:solidFill>
                <a:latin typeface="+mn-ea"/>
                <a:ea typeface="+mn-ea"/>
                <a:sym typeface="Wingdings" pitchFamily="2" charset="2"/>
              </a:rPr>
              <a:t></a:t>
            </a:r>
            <a:r>
              <a:rPr kumimoji="1" lang="en-US" altLang="ko-KR" sz="900" kern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1" lang="ko-KR" altLang="en-US" sz="900" kern="0" dirty="0" smtClean="0">
                <a:solidFill>
                  <a:srgbClr val="000000"/>
                </a:solidFill>
                <a:latin typeface="+mn-ea"/>
                <a:ea typeface="+mn-ea"/>
              </a:rPr>
              <a:t>급여수신 및 계산</a:t>
            </a:r>
            <a:endParaRPr kumimoji="1" lang="en-US" altLang="ko-KR" sz="900" kern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eaLnBrk="0" latinLnBrk="0" hangingPunct="0">
              <a:spcBef>
                <a:spcPts val="900"/>
              </a:spcBef>
              <a:buFont typeface="Wingdings" pitchFamily="2" charset="2"/>
              <a:buChar char="§"/>
              <a:defRPr/>
            </a:pPr>
            <a:r>
              <a:rPr kumimoji="1" lang="en-US" altLang="ko-KR" sz="900" kern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1" lang="ko-KR" altLang="en-US" sz="1000" b="1" kern="0" dirty="0" smtClean="0">
                <a:solidFill>
                  <a:srgbClr val="000000"/>
                </a:solidFill>
                <a:latin typeface="+mn-ea"/>
                <a:ea typeface="+mn-ea"/>
              </a:rPr>
              <a:t>업무별 신청</a:t>
            </a:r>
            <a:r>
              <a:rPr kumimoji="1" lang="en-US" altLang="ko-KR" sz="1000" b="1" kern="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1" lang="ko-KR" altLang="en-US" sz="1000" b="1" kern="0" dirty="0" smtClean="0">
                <a:solidFill>
                  <a:srgbClr val="000000"/>
                </a:solidFill>
                <a:latin typeface="+mn-ea"/>
                <a:ea typeface="+mn-ea"/>
              </a:rPr>
              <a:t>결재 </a:t>
            </a:r>
            <a:r>
              <a:rPr kumimoji="1" lang="en-US" altLang="ko-KR" sz="1000" b="1" kern="0" dirty="0" smtClean="0">
                <a:solidFill>
                  <a:srgbClr val="000000"/>
                </a:solidFill>
                <a:latin typeface="+mn-ea"/>
                <a:ea typeface="+mn-ea"/>
              </a:rPr>
              <a:t>Test  </a:t>
            </a:r>
            <a:r>
              <a:rPr kumimoji="1" lang="en-US" altLang="ko-KR" sz="900" kern="0" dirty="0" smtClean="0">
                <a:solidFill>
                  <a:srgbClr val="000000"/>
                </a:solidFill>
                <a:latin typeface="+mn-ea"/>
                <a:ea typeface="+mn-ea"/>
              </a:rPr>
              <a:t>ex) </a:t>
            </a:r>
            <a:r>
              <a:rPr kumimoji="1" lang="ko-KR" altLang="en-US" sz="900" kern="0" dirty="0" smtClean="0">
                <a:solidFill>
                  <a:srgbClr val="000000"/>
                </a:solidFill>
                <a:latin typeface="+mn-ea"/>
                <a:ea typeface="+mn-ea"/>
              </a:rPr>
              <a:t>인사</a:t>
            </a:r>
            <a:r>
              <a:rPr kumimoji="1" lang="en-US" altLang="ko-KR" sz="900" kern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1" lang="ko-KR" altLang="en-US" sz="900" kern="0" dirty="0" smtClean="0">
                <a:solidFill>
                  <a:srgbClr val="000000"/>
                </a:solidFill>
                <a:latin typeface="+mn-ea"/>
                <a:ea typeface="+mn-ea"/>
              </a:rPr>
              <a:t>시스템 내부결재</a:t>
            </a:r>
            <a:r>
              <a:rPr kumimoji="1" lang="en-US" altLang="ko-KR" sz="900" kern="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kumimoji="1" lang="ko-KR" altLang="en-US" sz="900" kern="0" dirty="0" err="1" smtClean="0">
                <a:solidFill>
                  <a:srgbClr val="000000"/>
                </a:solidFill>
                <a:latin typeface="+mn-ea"/>
                <a:ea typeface="+mn-ea"/>
              </a:rPr>
              <a:t>인사운영팀</a:t>
            </a:r>
            <a:r>
              <a:rPr kumimoji="1" lang="ko-KR" altLang="en-US" sz="900" kern="0" dirty="0" smtClean="0">
                <a:solidFill>
                  <a:srgbClr val="000000"/>
                </a:solidFill>
                <a:latin typeface="+mn-ea"/>
                <a:ea typeface="+mn-ea"/>
              </a:rPr>
              <a:t> 전자결재 연동 </a:t>
            </a:r>
            <a:r>
              <a:rPr kumimoji="1" lang="en-US" altLang="ko-KR" sz="900" kern="0" dirty="0" smtClean="0">
                <a:solidFill>
                  <a:srgbClr val="000000"/>
                </a:solidFill>
                <a:latin typeface="+mn-ea"/>
                <a:ea typeface="+mn-ea"/>
              </a:rPr>
              <a:t>Test</a:t>
            </a:r>
          </a:p>
          <a:p>
            <a:pPr lvl="0" eaLnBrk="0" latinLnBrk="0" hangingPunct="0">
              <a:spcBef>
                <a:spcPts val="900"/>
              </a:spcBef>
              <a:buFont typeface="Wingdings" pitchFamily="2" charset="2"/>
              <a:buChar char="§"/>
              <a:defRPr/>
            </a:pPr>
            <a:r>
              <a:rPr kumimoji="1" lang="en-US" altLang="ko-KR" sz="900" b="1" kern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1" lang="ko-KR" altLang="en-US" sz="1000" b="1" kern="0" dirty="0" err="1" smtClean="0">
                <a:solidFill>
                  <a:srgbClr val="000000"/>
                </a:solidFill>
                <a:latin typeface="+mn-ea"/>
                <a:ea typeface="+mn-ea"/>
              </a:rPr>
              <a:t>사용자별</a:t>
            </a:r>
            <a:r>
              <a:rPr kumimoji="1" lang="ko-KR" altLang="en-US" sz="1000" b="1" kern="0" dirty="0" smtClean="0">
                <a:solidFill>
                  <a:srgbClr val="000000"/>
                </a:solidFill>
                <a:latin typeface="+mn-ea"/>
                <a:ea typeface="+mn-ea"/>
              </a:rPr>
              <a:t> 로그인</a:t>
            </a:r>
            <a:r>
              <a:rPr kumimoji="1" lang="en-US" altLang="ko-KR" sz="1000" b="1" kern="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1" lang="ko-KR" altLang="en-US" sz="1000" b="1" kern="0" dirty="0" smtClean="0">
                <a:solidFill>
                  <a:srgbClr val="000000"/>
                </a:solidFill>
                <a:latin typeface="+mn-ea"/>
                <a:ea typeface="+mn-ea"/>
              </a:rPr>
              <a:t>메뉴권한 </a:t>
            </a:r>
            <a:r>
              <a:rPr kumimoji="1" lang="en-US" altLang="ko-KR" sz="1000" b="1" kern="0" dirty="0" smtClean="0">
                <a:solidFill>
                  <a:srgbClr val="000000"/>
                </a:solidFill>
                <a:latin typeface="+mn-ea"/>
                <a:ea typeface="+mn-ea"/>
              </a:rPr>
              <a:t>Test : </a:t>
            </a:r>
            <a:r>
              <a:rPr kumimoji="1" lang="en-US" altLang="ko-KR" sz="900" kern="0" dirty="0" smtClean="0">
                <a:solidFill>
                  <a:srgbClr val="000000"/>
                </a:solidFill>
                <a:latin typeface="+mn-ea"/>
                <a:ea typeface="+mn-ea"/>
              </a:rPr>
              <a:t>ex) ESS/MSS/</a:t>
            </a:r>
            <a:r>
              <a:rPr kumimoji="1" lang="ko-KR" altLang="en-US" sz="900" kern="0" dirty="0" smtClean="0">
                <a:solidFill>
                  <a:srgbClr val="000000"/>
                </a:solidFill>
                <a:latin typeface="+mn-ea"/>
                <a:ea typeface="+mn-ea"/>
              </a:rPr>
              <a:t>업무담당자</a:t>
            </a:r>
            <a:r>
              <a:rPr kumimoji="1" lang="en-US" altLang="ko-KR" sz="900" kern="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1" lang="ko-KR" altLang="en-US" sz="900" kern="0" dirty="0" smtClean="0">
                <a:solidFill>
                  <a:srgbClr val="000000"/>
                </a:solidFill>
                <a:latin typeface="+mn-ea"/>
                <a:ea typeface="+mn-ea"/>
              </a:rPr>
              <a:t>지점담당자로 로그인 및 권한 </a:t>
            </a:r>
            <a:r>
              <a:rPr kumimoji="1" lang="en-US" altLang="ko-KR" sz="900" kern="0" dirty="0" smtClean="0">
                <a:solidFill>
                  <a:srgbClr val="000000"/>
                </a:solidFill>
                <a:latin typeface="+mn-ea"/>
                <a:ea typeface="+mn-ea"/>
              </a:rPr>
              <a:t>Test</a:t>
            </a:r>
          </a:p>
          <a:p>
            <a:pPr lvl="0" defTabSz="1073150" latinLnBrk="0">
              <a:spcBef>
                <a:spcPts val="9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kumimoji="1" lang="ko-KR" altLang="en-US" sz="1000" b="1" kern="0" dirty="0" smtClean="0">
                <a:solidFill>
                  <a:srgbClr val="000000"/>
                </a:solidFill>
                <a:latin typeface="+mn-ea"/>
                <a:ea typeface="+mn-ea"/>
              </a:rPr>
              <a:t> 메일</a:t>
            </a:r>
            <a:r>
              <a:rPr kumimoji="1" lang="en-US" altLang="ko-KR" sz="1000" b="1" kern="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1" lang="ko-KR" altLang="en-US" sz="1000" b="1" kern="0" dirty="0" smtClean="0">
                <a:solidFill>
                  <a:srgbClr val="000000"/>
                </a:solidFill>
                <a:latin typeface="+mn-ea"/>
                <a:ea typeface="+mn-ea"/>
              </a:rPr>
              <a:t>메신저 </a:t>
            </a:r>
            <a:r>
              <a:rPr kumimoji="1" lang="en-US" altLang="ko-KR" sz="1000" b="1" kern="0" dirty="0" smtClean="0">
                <a:solidFill>
                  <a:srgbClr val="000000"/>
                </a:solidFill>
                <a:latin typeface="+mn-ea"/>
                <a:ea typeface="+mn-ea"/>
              </a:rPr>
              <a:t>Test  : </a:t>
            </a:r>
            <a:r>
              <a:rPr kumimoji="1" lang="en-US" altLang="ko-KR" sz="900" kern="0" dirty="0" smtClean="0">
                <a:solidFill>
                  <a:srgbClr val="000000"/>
                </a:solidFill>
                <a:latin typeface="+mn-ea"/>
                <a:ea typeface="+mn-ea"/>
              </a:rPr>
              <a:t>ex) </a:t>
            </a:r>
            <a:r>
              <a:rPr kumimoji="1" lang="ko-KR" altLang="en-US" sz="900" kern="0" dirty="0" smtClean="0">
                <a:solidFill>
                  <a:srgbClr val="000000"/>
                </a:solidFill>
                <a:latin typeface="+mn-ea"/>
                <a:ea typeface="+mn-ea"/>
              </a:rPr>
              <a:t>메일 전송 및 메신저 기능</a:t>
            </a:r>
            <a:r>
              <a:rPr kumimoji="1" lang="en-US" altLang="ko-KR" sz="900" kern="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kumimoji="1" lang="ko-KR" altLang="en-US" sz="900" kern="0" dirty="0" smtClean="0">
                <a:solidFill>
                  <a:srgbClr val="000000"/>
                </a:solidFill>
                <a:latin typeface="+mn-ea"/>
                <a:ea typeface="+mn-ea"/>
              </a:rPr>
              <a:t>신청</a:t>
            </a:r>
            <a:r>
              <a:rPr kumimoji="1" lang="en-US" altLang="ko-KR" sz="900" kern="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1" lang="ko-KR" altLang="en-US" sz="900" kern="0" dirty="0" smtClean="0">
                <a:solidFill>
                  <a:srgbClr val="000000"/>
                </a:solidFill>
                <a:latin typeface="+mn-ea"/>
                <a:ea typeface="+mn-ea"/>
              </a:rPr>
              <a:t>조회 </a:t>
            </a:r>
            <a:r>
              <a:rPr kumimoji="1" lang="en-US" altLang="ko-KR" sz="900" kern="0" dirty="0" smtClean="0">
                <a:solidFill>
                  <a:srgbClr val="000000"/>
                </a:solidFill>
                <a:latin typeface="+mn-ea"/>
                <a:ea typeface="+mn-ea"/>
              </a:rPr>
              <a:t>Test</a:t>
            </a:r>
            <a:endParaRPr kumimoji="0" lang="ko-KR" altLang="en-US" sz="9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944360" y="3084388"/>
            <a:ext cx="7331445" cy="105099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square" lIns="0" tIns="18000" rIns="0" bIns="18000">
            <a:noAutofit/>
          </a:bodyPr>
          <a:lstStyle/>
          <a:p>
            <a:pPr marL="122238" lvl="0" indent="-122238" defTabSz="1073150" latinLnBrk="0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kumimoji="1" lang="ko-KR" altLang="en-US" sz="1000" b="1" kern="0" noProof="0" dirty="0" smtClean="0">
                <a:solidFill>
                  <a:srgbClr val="000000"/>
                </a:solidFill>
                <a:latin typeface="+mn-ea"/>
                <a:ea typeface="+mn-ea"/>
              </a:rPr>
              <a:t>전체 시스템 </a:t>
            </a:r>
            <a:r>
              <a:rPr kumimoji="1" lang="en-US" altLang="ko-KR" sz="1000" b="1" kern="0" noProof="0" dirty="0" smtClean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kumimoji="1" lang="ko-KR" altLang="en-US" sz="1000" b="1" kern="0" noProof="0" dirty="0" smtClean="0">
                <a:solidFill>
                  <a:srgbClr val="000000"/>
                </a:solidFill>
                <a:latin typeface="+mn-ea"/>
                <a:ea typeface="+mn-ea"/>
              </a:rPr>
              <a:t>차 통합 </a:t>
            </a:r>
            <a:r>
              <a:rPr kumimoji="1" lang="en-US" altLang="ko-KR" sz="1000" b="1" kern="0" noProof="0" dirty="0" smtClean="0">
                <a:solidFill>
                  <a:srgbClr val="000000"/>
                </a:solidFill>
                <a:latin typeface="+mn-ea"/>
                <a:ea typeface="+mn-ea"/>
              </a:rPr>
              <a:t>Test</a:t>
            </a:r>
            <a:br>
              <a:rPr kumimoji="1" lang="en-US" altLang="ko-KR" sz="1000" b="1" kern="0" noProof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1" lang="en-US" altLang="ko-KR" sz="1000" kern="0" noProof="0" dirty="0" smtClean="0">
                <a:solidFill>
                  <a:srgbClr val="000000"/>
                </a:solidFill>
                <a:latin typeface="+mn-ea"/>
                <a:ea typeface="+mn-ea"/>
              </a:rPr>
              <a:t>-. 1</a:t>
            </a:r>
            <a:r>
              <a:rPr kumimoji="1" lang="ko-KR" altLang="en-US" sz="1000" kern="0" dirty="0" smtClean="0">
                <a:solidFill>
                  <a:srgbClr val="000000"/>
                </a:solidFill>
                <a:latin typeface="+mn-ea"/>
                <a:ea typeface="+mn-ea"/>
              </a:rPr>
              <a:t>차 </a:t>
            </a:r>
            <a:r>
              <a:rPr kumimoji="1" lang="en-US" altLang="ko-KR" sz="1000" kern="0" dirty="0" smtClean="0">
                <a:solidFill>
                  <a:srgbClr val="000000"/>
                </a:solidFill>
                <a:latin typeface="+mn-ea"/>
                <a:ea typeface="+mn-ea"/>
              </a:rPr>
              <a:t>Test</a:t>
            </a:r>
            <a:r>
              <a:rPr kumimoji="1" lang="ko-KR" altLang="en-US" sz="1000" kern="0" dirty="0" smtClean="0">
                <a:solidFill>
                  <a:srgbClr val="000000"/>
                </a:solidFill>
                <a:latin typeface="+mn-ea"/>
                <a:ea typeface="+mn-ea"/>
              </a:rPr>
              <a:t>결과에 대한 기능 보완</a:t>
            </a:r>
            <a:r>
              <a:rPr kumimoji="1" lang="en-US" altLang="ko-KR" sz="1000" kern="0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kumimoji="1" lang="en-US" altLang="ko-KR" sz="1000" kern="0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1" lang="en-US" altLang="ko-KR" sz="1000" kern="0" dirty="0" smtClean="0">
                <a:solidFill>
                  <a:srgbClr val="000000"/>
                </a:solidFill>
                <a:latin typeface="+mn-ea"/>
                <a:ea typeface="+mn-ea"/>
              </a:rPr>
              <a:t>-. 2</a:t>
            </a:r>
            <a:r>
              <a:rPr kumimoji="1" lang="ko-KR" altLang="en-US" sz="1000" kern="0" dirty="0" smtClean="0">
                <a:solidFill>
                  <a:srgbClr val="000000"/>
                </a:solidFill>
                <a:latin typeface="+mn-ea"/>
                <a:ea typeface="+mn-ea"/>
              </a:rPr>
              <a:t>차 </a:t>
            </a:r>
            <a:r>
              <a:rPr kumimoji="1" lang="en-US" altLang="ko-KR" sz="1000" kern="0" dirty="0" smtClean="0">
                <a:solidFill>
                  <a:srgbClr val="000000"/>
                </a:solidFill>
                <a:latin typeface="+mn-ea"/>
                <a:ea typeface="+mn-ea"/>
              </a:rPr>
              <a:t>Test </a:t>
            </a:r>
            <a:r>
              <a:rPr kumimoji="1" lang="ko-KR" altLang="en-US" sz="1000" kern="0" dirty="0" smtClean="0">
                <a:solidFill>
                  <a:srgbClr val="000000"/>
                </a:solidFill>
                <a:latin typeface="+mn-ea"/>
                <a:ea typeface="+mn-ea"/>
              </a:rPr>
              <a:t>진행 </a:t>
            </a:r>
            <a:r>
              <a:rPr kumimoji="1" lang="en-US" altLang="ko-KR" sz="1000" kern="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1" lang="ko-KR" altLang="en-US" sz="1000" kern="0" dirty="0" smtClean="0">
                <a:solidFill>
                  <a:srgbClr val="000000"/>
                </a:solidFill>
                <a:latin typeface="+mn-ea"/>
                <a:ea typeface="+mn-ea"/>
              </a:rPr>
              <a:t>권한</a:t>
            </a:r>
            <a:r>
              <a:rPr kumimoji="1" lang="en-US" altLang="ko-KR" sz="1000" kern="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kumimoji="1" lang="ko-KR" altLang="en-US" sz="1000" kern="0" dirty="0" smtClean="0">
                <a:solidFill>
                  <a:srgbClr val="000000"/>
                </a:solidFill>
                <a:latin typeface="+mn-ea"/>
                <a:ea typeface="+mn-ea"/>
              </a:rPr>
              <a:t>인사 내부 업무별 </a:t>
            </a:r>
            <a:r>
              <a:rPr kumimoji="1" lang="ko-KR" altLang="en-US" sz="1000" kern="0" smtClean="0">
                <a:solidFill>
                  <a:srgbClr val="000000"/>
                </a:solidFill>
                <a:latin typeface="+mn-ea"/>
                <a:ea typeface="+mn-ea"/>
              </a:rPr>
              <a:t>연계</a:t>
            </a:r>
            <a:r>
              <a:rPr kumimoji="1" lang="en-US" altLang="ko-KR" sz="1000" kern="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marL="122238" lvl="0" indent="-122238" defTabSz="1073150" fontAlgn="auto" latinLnBrk="0"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ko-KR" altLang="en-US" sz="1000" kern="0" dirty="0" smtClean="0">
                <a:solidFill>
                  <a:srgbClr val="000000"/>
                </a:solidFill>
                <a:latin typeface="+mn-ea"/>
              </a:rPr>
              <a:t>업무별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</a:rPr>
              <a:t>및 </a:t>
            </a:r>
            <a:r>
              <a:rPr lang="ko-KR" altLang="en-US" sz="1000" kern="0" dirty="0" err="1">
                <a:solidFill>
                  <a:srgbClr val="000000"/>
                </a:solidFill>
                <a:latin typeface="+mn-ea"/>
              </a:rPr>
              <a:t>프로세스별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</a:rPr>
              <a:t> 시스템 기능 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</a:rPr>
              <a:t>전체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</a:rPr>
              <a:t>최종 점검</a:t>
            </a:r>
            <a:r>
              <a:rPr lang="en-US" altLang="ko-KR" sz="1000" kern="0" dirty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sz="1000" kern="0" smtClean="0">
                <a:solidFill>
                  <a:srgbClr val="000000"/>
                </a:solidFill>
                <a:latin typeface="+mn-ea"/>
              </a:rPr>
              <a:t>확인</a:t>
            </a:r>
            <a:endParaRPr lang="en-US" altLang="ko-KR" sz="1000" kern="0" dirty="0" smtClean="0">
              <a:solidFill>
                <a:srgbClr val="000000"/>
              </a:solidFill>
              <a:latin typeface="+mn-ea"/>
            </a:endParaRPr>
          </a:p>
          <a:p>
            <a:pPr marL="122238" lvl="0" indent="-122238" defTabSz="1073150" fontAlgn="auto" latinLnBrk="0"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ko-KR" altLang="en-US" sz="1000" kern="0" dirty="0" err="1" smtClean="0">
                <a:solidFill>
                  <a:srgbClr val="000000"/>
                </a:solidFill>
                <a:latin typeface="+mn-ea"/>
              </a:rPr>
              <a:t>타시스템</a:t>
            </a:r>
            <a:r>
              <a:rPr lang="ko-KR" altLang="en-US" sz="10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+mn-ea"/>
              </a:rPr>
              <a:t>간의 업무연계 </a:t>
            </a:r>
            <a:r>
              <a:rPr lang="en-US" altLang="ko-KR" sz="1000" kern="0" dirty="0" smtClean="0">
                <a:solidFill>
                  <a:srgbClr val="000000"/>
                </a:solidFill>
                <a:latin typeface="+mn-ea"/>
              </a:rPr>
              <a:t>Test</a:t>
            </a:r>
            <a:endParaRPr kumimoji="1" lang="en-US" altLang="ko-KR" sz="1000" kern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122238" lvl="0" indent="-122238" defTabSz="1073150" latinLnBrk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sz="1000" kern="0" noProof="0" dirty="0" smtClean="0">
                <a:solidFill>
                  <a:srgbClr val="000000"/>
                </a:solidFill>
                <a:latin typeface="+mn-ea"/>
                <a:ea typeface="+mn-ea"/>
              </a:rPr>
              <a:t>   </a:t>
            </a:r>
          </a:p>
          <a:p>
            <a:pPr marL="122238" lvl="0" indent="-122238" defTabSz="1073150" latinLnBrk="0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endParaRPr kumimoji="1" lang="en-US" altLang="ko-KR" sz="900" kern="0" noProof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5582" y="185071"/>
            <a:ext cx="6336703" cy="369316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pPr lvl="0" indent="-274129" defTabSz="913762">
              <a:buClr>
                <a:srgbClr val="000000"/>
              </a:buClr>
              <a:defRPr/>
            </a:pPr>
            <a:r>
              <a:rPr kumimoji="0"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kumimoji="0"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개요 및 추진일정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ectangle 1037"/>
          <p:cNvSpPr>
            <a:spLocks noChangeArrowheads="1"/>
          </p:cNvSpPr>
          <p:nvPr/>
        </p:nvSpPr>
        <p:spPr bwMode="auto">
          <a:xfrm>
            <a:off x="617538" y="496888"/>
            <a:ext cx="8685212" cy="36512"/>
          </a:xfrm>
          <a:prstGeom prst="rect">
            <a:avLst/>
          </a:prstGeom>
          <a:solidFill>
            <a:srgbClr val="99003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ctr" latinLnBrk="0" hangingPunct="0"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8277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직선 연결선 245"/>
          <p:cNvCxnSpPr/>
          <p:nvPr/>
        </p:nvCxnSpPr>
        <p:spPr bwMode="auto">
          <a:xfrm>
            <a:off x="1309705" y="2664824"/>
            <a:ext cx="34671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 bwMode="auto">
          <a:xfrm>
            <a:off x="1309705" y="3595099"/>
            <a:ext cx="34671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 bwMode="auto">
          <a:xfrm>
            <a:off x="1309705" y="4680949"/>
            <a:ext cx="34671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 bwMode="auto">
          <a:xfrm>
            <a:off x="1309705" y="5779499"/>
            <a:ext cx="34671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7344" y="185071"/>
            <a:ext cx="7345691" cy="369316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pPr lvl="0" indent="-274129" defTabSz="913762">
              <a:buClr>
                <a:srgbClr val="000000"/>
              </a:buClr>
              <a:defRPr/>
            </a:pPr>
            <a:r>
              <a:rPr kumimoji="0"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kumimoji="0"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수행범위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52"/>
          <p:cNvSpPr>
            <a:spLocks noChangeArrowheads="1"/>
          </p:cNvSpPr>
          <p:nvPr/>
        </p:nvSpPr>
        <p:spPr bwMode="auto">
          <a:xfrm>
            <a:off x="2058257" y="1487881"/>
            <a:ext cx="5789485" cy="5020009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90000" rIns="90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돋움" pitchFamily="50" charset="-127"/>
                <a:ea typeface="굴림" pitchFamily="50" charset="-127"/>
                <a:cs typeface="+mn-cs"/>
              </a:defRPr>
            </a:lvl9pPr>
          </a:lstStyle>
          <a:p>
            <a:pPr fontAlgn="auto" latinLnBrk="0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endParaRPr lang="ko-KR" altLang="en-US" sz="14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18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4475" y="1924791"/>
            <a:ext cx="284163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9" name="직사각형 218"/>
          <p:cNvSpPr>
            <a:spLocks noChangeArrowheads="1"/>
          </p:cNvSpPr>
          <p:nvPr/>
        </p:nvSpPr>
        <p:spPr bwMode="auto">
          <a:xfrm>
            <a:off x="1584475" y="3818678"/>
            <a:ext cx="2921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9pPr>
          </a:lstStyle>
          <a:p>
            <a:r>
              <a:rPr lang="en-US" altLang="ko-KR" sz="11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S</a:t>
            </a:r>
          </a:p>
          <a:p>
            <a:r>
              <a:rPr lang="en-US" altLang="ko-KR" sz="11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S</a:t>
            </a:r>
          </a:p>
          <a:p>
            <a:r>
              <a:rPr lang="en-US" altLang="ko-KR" sz="11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O</a:t>
            </a:r>
            <a:endParaRPr lang="ko-KR" altLang="en-US" sz="1100" b="1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0" name="직선 연결선 219"/>
          <p:cNvCxnSpPr>
            <a:cxnSpLocks noChangeShapeType="1"/>
          </p:cNvCxnSpPr>
          <p:nvPr/>
        </p:nvCxnSpPr>
        <p:spPr bwMode="auto">
          <a:xfrm>
            <a:off x="279550" y="2010516"/>
            <a:ext cx="849313" cy="0"/>
          </a:xfrm>
          <a:prstGeom prst="line">
            <a:avLst/>
          </a:prstGeom>
          <a:noFill/>
          <a:ln w="28575" algn="ctr">
            <a:noFill/>
            <a:round/>
            <a:headEnd/>
            <a:tailEnd/>
          </a:ln>
        </p:spPr>
      </p:cxnSp>
      <p:sp>
        <p:nvSpPr>
          <p:cNvPr id="221" name="눈물 방울 220"/>
          <p:cNvSpPr/>
          <p:nvPr/>
        </p:nvSpPr>
        <p:spPr>
          <a:xfrm rot="18900000">
            <a:off x="460525" y="3285278"/>
            <a:ext cx="862013" cy="801688"/>
          </a:xfrm>
          <a:prstGeom prst="teardrop">
            <a:avLst/>
          </a:prstGeom>
          <a:solidFill>
            <a:srgbClr val="6C9A36"/>
          </a:solidFill>
          <a:ln>
            <a:noFill/>
          </a:ln>
          <a:effectLst>
            <a:outerShdw blurRad="50800" dist="38100" dir="2700000" sx="99000" sy="99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2" name="눈물 방울 221"/>
          <p:cNvSpPr>
            <a:spLocks noChangeAspect="1"/>
          </p:cNvSpPr>
          <p:nvPr/>
        </p:nvSpPr>
        <p:spPr>
          <a:xfrm rot="18900000">
            <a:off x="437796" y="3333498"/>
            <a:ext cx="859834" cy="742698"/>
          </a:xfrm>
          <a:prstGeom prst="teardrop">
            <a:avLst/>
          </a:prstGeom>
          <a:gradFill flip="none" rotWithShape="1">
            <a:gsLst>
              <a:gs pos="21000">
                <a:schemeClr val="bg1">
                  <a:alpha val="0"/>
                </a:schemeClr>
              </a:gs>
              <a:gs pos="100000">
                <a:schemeClr val="bg1">
                  <a:alpha val="24000"/>
                </a:schemeClr>
              </a:gs>
              <a:gs pos="100000">
                <a:schemeClr val="bg1">
                  <a:alpha val="0"/>
                </a:schemeClr>
              </a:gs>
            </a:gsLst>
            <a:lin ang="17400000" scaled="0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flat" dir="t">
              <a:rot lat="0" lon="0" rev="0"/>
            </a:lightRig>
          </a:scene3d>
          <a:sp3d prstMaterial="clear">
            <a:bevelT w="152400" h="1460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3" name="그룹 222"/>
          <p:cNvGrpSpPr>
            <a:grpSpLocks/>
          </p:cNvGrpSpPr>
          <p:nvPr/>
        </p:nvGrpSpPr>
        <p:grpSpPr bwMode="auto">
          <a:xfrm>
            <a:off x="662138" y="3032866"/>
            <a:ext cx="441325" cy="420687"/>
            <a:chOff x="1182294" y="1973074"/>
            <a:chExt cx="772872" cy="852989"/>
          </a:xfrm>
        </p:grpSpPr>
        <p:pic>
          <p:nvPicPr>
            <p:cNvPr id="244" name="그림 243" descr="빛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 flipV="1">
              <a:off x="1182294" y="1973074"/>
              <a:ext cx="772872" cy="852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" name="타원 244"/>
            <p:cNvSpPr/>
            <p:nvPr/>
          </p:nvSpPr>
          <p:spPr>
            <a:xfrm>
              <a:off x="1361108" y="2241962"/>
              <a:ext cx="322147" cy="322143"/>
            </a:xfrm>
            <a:prstGeom prst="ellipse">
              <a:avLst/>
            </a:prstGeom>
            <a:gradFill flip="none" rotWithShape="1">
              <a:gsLst>
                <a:gs pos="10000">
                  <a:schemeClr val="bg1">
                    <a:alpha val="80000"/>
                  </a:scheme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11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4" name="직사각형 223"/>
          <p:cNvSpPr>
            <a:spLocks noChangeAspect="1"/>
          </p:cNvSpPr>
          <p:nvPr/>
        </p:nvSpPr>
        <p:spPr>
          <a:xfrm>
            <a:off x="468463" y="2502641"/>
            <a:ext cx="981075" cy="260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1100" b="1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임직원</a:t>
            </a:r>
          </a:p>
        </p:txBody>
      </p:sp>
      <p:sp>
        <p:nvSpPr>
          <p:cNvPr id="225" name="직사각형 224"/>
          <p:cNvSpPr>
            <a:spLocks noChangeAspect="1"/>
          </p:cNvSpPr>
          <p:nvPr/>
        </p:nvSpPr>
        <p:spPr bwMode="auto">
          <a:xfrm>
            <a:off x="452588" y="3412278"/>
            <a:ext cx="9810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9pPr>
          </a:lstStyle>
          <a:p>
            <a:pPr algn="ctr"/>
            <a:r>
              <a:rPr kumimoji="0" lang="ko-KR" altLang="en-US" sz="1100" b="1">
                <a:solidFill>
                  <a:srgbClr val="F2F2F2"/>
                </a:solidFill>
                <a:latin typeface="맑은 고딕" pitchFamily="50" charset="-127"/>
                <a:ea typeface="맑은 고딕" pitchFamily="50" charset="-127"/>
              </a:rPr>
              <a:t>현업</a:t>
            </a:r>
            <a:endParaRPr kumimoji="0" lang="en-US" altLang="ko-KR" sz="1100" b="1">
              <a:solidFill>
                <a:srgbClr val="F2F2F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kumimoji="0" lang="ko-KR" altLang="en-US" sz="1100" b="1">
                <a:solidFill>
                  <a:srgbClr val="F2F2F2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</a:p>
        </p:txBody>
      </p:sp>
      <p:sp>
        <p:nvSpPr>
          <p:cNvPr id="226" name="눈물 방울 225"/>
          <p:cNvSpPr/>
          <p:nvPr/>
        </p:nvSpPr>
        <p:spPr>
          <a:xfrm rot="18900000">
            <a:off x="470050" y="2220066"/>
            <a:ext cx="860425" cy="803275"/>
          </a:xfrm>
          <a:prstGeom prst="teardrop">
            <a:avLst/>
          </a:prstGeom>
          <a:solidFill>
            <a:srgbClr val="6C9A36"/>
          </a:solidFill>
          <a:ln>
            <a:noFill/>
          </a:ln>
          <a:effectLst>
            <a:outerShdw blurRad="50800" dist="38100" dir="2700000" sx="99000" sy="99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7" name="눈물 방울 226"/>
          <p:cNvSpPr>
            <a:spLocks noChangeAspect="1"/>
          </p:cNvSpPr>
          <p:nvPr/>
        </p:nvSpPr>
        <p:spPr>
          <a:xfrm rot="18900000">
            <a:off x="444209" y="2268408"/>
            <a:ext cx="861241" cy="743839"/>
          </a:xfrm>
          <a:prstGeom prst="teardrop">
            <a:avLst/>
          </a:prstGeom>
          <a:gradFill flip="none" rotWithShape="1">
            <a:gsLst>
              <a:gs pos="21000">
                <a:schemeClr val="bg1">
                  <a:alpha val="0"/>
                </a:schemeClr>
              </a:gs>
              <a:gs pos="100000">
                <a:schemeClr val="bg1">
                  <a:alpha val="24000"/>
                </a:schemeClr>
              </a:gs>
              <a:gs pos="100000">
                <a:schemeClr val="bg1">
                  <a:alpha val="0"/>
                </a:schemeClr>
              </a:gs>
            </a:gsLst>
            <a:lin ang="17400000" scaled="0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flat" dir="t">
              <a:rot lat="0" lon="0" rev="0"/>
            </a:lightRig>
          </a:scene3d>
          <a:sp3d prstMaterial="clear">
            <a:bevelT w="152400" h="1460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8" name="그룹 227"/>
          <p:cNvGrpSpPr>
            <a:grpSpLocks/>
          </p:cNvGrpSpPr>
          <p:nvPr/>
        </p:nvGrpSpPr>
        <p:grpSpPr bwMode="auto">
          <a:xfrm>
            <a:off x="668488" y="1967653"/>
            <a:ext cx="442912" cy="422275"/>
            <a:chOff x="1182294" y="1973074"/>
            <a:chExt cx="772872" cy="852989"/>
          </a:xfrm>
        </p:grpSpPr>
        <p:pic>
          <p:nvPicPr>
            <p:cNvPr id="242" name="그림 241" descr="빛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 flipV="1">
              <a:off x="1182294" y="1973074"/>
              <a:ext cx="772872" cy="852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3" name="타원 242"/>
            <p:cNvSpPr/>
            <p:nvPr/>
          </p:nvSpPr>
          <p:spPr>
            <a:xfrm>
              <a:off x="1361108" y="2241962"/>
              <a:ext cx="322147" cy="322143"/>
            </a:xfrm>
            <a:prstGeom prst="ellipse">
              <a:avLst/>
            </a:prstGeom>
            <a:gradFill flip="none" rotWithShape="1">
              <a:gsLst>
                <a:gs pos="10000">
                  <a:schemeClr val="bg1">
                    <a:alpha val="80000"/>
                  </a:scheme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11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9" name="직사각형 228"/>
          <p:cNvSpPr>
            <a:spLocks noChangeAspect="1"/>
          </p:cNvSpPr>
          <p:nvPr/>
        </p:nvSpPr>
        <p:spPr bwMode="auto">
          <a:xfrm>
            <a:off x="460525" y="2477241"/>
            <a:ext cx="9794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9pPr>
          </a:lstStyle>
          <a:p>
            <a:pPr algn="ctr"/>
            <a:r>
              <a:rPr kumimoji="0" lang="ko-KR" altLang="en-US" sz="1100" b="1" dirty="0">
                <a:solidFill>
                  <a:srgbClr val="F2F2F2"/>
                </a:solidFill>
                <a:latin typeface="맑은 고딕" pitchFamily="50" charset="-127"/>
                <a:ea typeface="맑은 고딕" pitchFamily="50" charset="-127"/>
              </a:rPr>
              <a:t>임직원</a:t>
            </a:r>
          </a:p>
        </p:txBody>
      </p:sp>
      <p:sp>
        <p:nvSpPr>
          <p:cNvPr id="230" name="눈물 방울 229"/>
          <p:cNvSpPr/>
          <p:nvPr/>
        </p:nvSpPr>
        <p:spPr>
          <a:xfrm rot="18900000">
            <a:off x="462113" y="4296516"/>
            <a:ext cx="847725" cy="803275"/>
          </a:xfrm>
          <a:prstGeom prst="teardrop">
            <a:avLst/>
          </a:prstGeom>
          <a:solidFill>
            <a:srgbClr val="6C9A36"/>
          </a:solidFill>
          <a:ln>
            <a:noFill/>
          </a:ln>
          <a:effectLst>
            <a:outerShdw blurRad="50800" dist="38100" dir="2700000" sx="99000" sy="99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1" name="눈물 방울 230"/>
          <p:cNvSpPr>
            <a:spLocks noChangeAspect="1"/>
          </p:cNvSpPr>
          <p:nvPr/>
        </p:nvSpPr>
        <p:spPr>
          <a:xfrm rot="18900000">
            <a:off x="426359" y="4348850"/>
            <a:ext cx="861506" cy="742699"/>
          </a:xfrm>
          <a:prstGeom prst="teardrop">
            <a:avLst/>
          </a:prstGeom>
          <a:gradFill flip="none" rotWithShape="1">
            <a:gsLst>
              <a:gs pos="21000">
                <a:schemeClr val="bg1">
                  <a:alpha val="0"/>
                </a:schemeClr>
              </a:gs>
              <a:gs pos="100000">
                <a:schemeClr val="bg1">
                  <a:alpha val="24000"/>
                </a:schemeClr>
              </a:gs>
              <a:gs pos="100000">
                <a:schemeClr val="bg1">
                  <a:alpha val="0"/>
                </a:schemeClr>
              </a:gs>
            </a:gsLst>
            <a:lin ang="17400000" scaled="0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flat" dir="t">
              <a:rot lat="0" lon="0" rev="0"/>
            </a:lightRig>
          </a:scene3d>
          <a:sp3d prstMaterial="clear">
            <a:bevelT w="152400" h="1460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2" name="그룹 231"/>
          <p:cNvGrpSpPr>
            <a:grpSpLocks/>
          </p:cNvGrpSpPr>
          <p:nvPr/>
        </p:nvGrpSpPr>
        <p:grpSpPr bwMode="auto">
          <a:xfrm>
            <a:off x="651025" y="4048866"/>
            <a:ext cx="441325" cy="422275"/>
            <a:chOff x="1182294" y="1973074"/>
            <a:chExt cx="772872" cy="852989"/>
          </a:xfrm>
        </p:grpSpPr>
        <p:pic>
          <p:nvPicPr>
            <p:cNvPr id="240" name="그림 239" descr="빛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 flipV="1">
              <a:off x="1182294" y="1973074"/>
              <a:ext cx="772872" cy="852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1" name="타원 240"/>
            <p:cNvSpPr/>
            <p:nvPr/>
          </p:nvSpPr>
          <p:spPr>
            <a:xfrm>
              <a:off x="1361108" y="2241962"/>
              <a:ext cx="322147" cy="322143"/>
            </a:xfrm>
            <a:prstGeom prst="ellipse">
              <a:avLst/>
            </a:prstGeom>
            <a:gradFill flip="none" rotWithShape="1">
              <a:gsLst>
                <a:gs pos="10000">
                  <a:schemeClr val="bg1">
                    <a:alpha val="80000"/>
                  </a:scheme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11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3" name="직사각형 232"/>
          <p:cNvSpPr>
            <a:spLocks noChangeAspect="1"/>
          </p:cNvSpPr>
          <p:nvPr/>
        </p:nvSpPr>
        <p:spPr bwMode="auto">
          <a:xfrm>
            <a:off x="441475" y="4426691"/>
            <a:ext cx="9810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9pPr>
          </a:lstStyle>
          <a:p>
            <a:pPr algn="ctr"/>
            <a:r>
              <a:rPr kumimoji="0" lang="en-US" altLang="ko-KR" sz="1100" b="1">
                <a:solidFill>
                  <a:srgbClr val="F2F2F2"/>
                </a:solidFill>
                <a:latin typeface="맑은 고딕" pitchFamily="50" charset="-127"/>
                <a:ea typeface="맑은 고딕" pitchFamily="50" charset="-127"/>
              </a:rPr>
              <a:t>HR</a:t>
            </a:r>
          </a:p>
          <a:p>
            <a:pPr algn="ctr"/>
            <a:r>
              <a:rPr kumimoji="0" lang="ko-KR" altLang="en-US" sz="1100" b="1">
                <a:solidFill>
                  <a:srgbClr val="F2F2F2"/>
                </a:solidFill>
                <a:latin typeface="맑은 고딕" pitchFamily="50" charset="-127"/>
                <a:ea typeface="맑은 고딕" pitchFamily="50" charset="-127"/>
              </a:rPr>
              <a:t>담당자</a:t>
            </a:r>
          </a:p>
        </p:txBody>
      </p:sp>
      <p:sp>
        <p:nvSpPr>
          <p:cNvPr id="234" name="눈물 방울 233"/>
          <p:cNvSpPr/>
          <p:nvPr/>
        </p:nvSpPr>
        <p:spPr>
          <a:xfrm rot="18900000">
            <a:off x="481163" y="5328391"/>
            <a:ext cx="825500" cy="801687"/>
          </a:xfrm>
          <a:prstGeom prst="teardrop">
            <a:avLst/>
          </a:prstGeom>
          <a:solidFill>
            <a:srgbClr val="6C9A36"/>
          </a:solidFill>
          <a:ln>
            <a:noFill/>
          </a:ln>
          <a:effectLst>
            <a:outerShdw blurRad="50800" dist="38100" dir="2700000" sx="99000" sy="99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" name="눈물 방울 234"/>
          <p:cNvSpPr>
            <a:spLocks noChangeAspect="1"/>
          </p:cNvSpPr>
          <p:nvPr/>
        </p:nvSpPr>
        <p:spPr>
          <a:xfrm rot="18900000">
            <a:off x="426359" y="5387356"/>
            <a:ext cx="861506" cy="743927"/>
          </a:xfrm>
          <a:prstGeom prst="teardrop">
            <a:avLst/>
          </a:prstGeom>
          <a:gradFill flip="none" rotWithShape="1">
            <a:gsLst>
              <a:gs pos="21000">
                <a:schemeClr val="bg1">
                  <a:alpha val="0"/>
                </a:schemeClr>
              </a:gs>
              <a:gs pos="100000">
                <a:schemeClr val="bg1">
                  <a:alpha val="24000"/>
                </a:schemeClr>
              </a:gs>
              <a:gs pos="100000">
                <a:schemeClr val="bg1">
                  <a:alpha val="0"/>
                </a:schemeClr>
              </a:gs>
            </a:gsLst>
            <a:lin ang="17400000" scaled="0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flat" dir="t">
              <a:rot lat="0" lon="0" rev="0"/>
            </a:lightRig>
          </a:scene3d>
          <a:sp3d prstMaterial="clear">
            <a:bevelT w="152400" h="1460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6" name="그룹 235"/>
          <p:cNvGrpSpPr>
            <a:grpSpLocks/>
          </p:cNvGrpSpPr>
          <p:nvPr/>
        </p:nvGrpSpPr>
        <p:grpSpPr bwMode="auto">
          <a:xfrm>
            <a:off x="651025" y="5087091"/>
            <a:ext cx="441325" cy="422275"/>
            <a:chOff x="1182294" y="1973074"/>
            <a:chExt cx="772872" cy="852989"/>
          </a:xfrm>
        </p:grpSpPr>
        <p:pic>
          <p:nvPicPr>
            <p:cNvPr id="238" name="그림 237" descr="빛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 flipV="1">
              <a:off x="1182294" y="1973074"/>
              <a:ext cx="772872" cy="852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9" name="타원 238"/>
            <p:cNvSpPr/>
            <p:nvPr/>
          </p:nvSpPr>
          <p:spPr>
            <a:xfrm>
              <a:off x="1361108" y="2241962"/>
              <a:ext cx="322147" cy="322143"/>
            </a:xfrm>
            <a:prstGeom prst="ellipse">
              <a:avLst/>
            </a:prstGeom>
            <a:gradFill flip="none" rotWithShape="1">
              <a:gsLst>
                <a:gs pos="10000">
                  <a:schemeClr val="bg1">
                    <a:alpha val="80000"/>
                  </a:scheme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11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7" name="직사각형 236"/>
          <p:cNvSpPr>
            <a:spLocks noChangeAspect="1"/>
          </p:cNvSpPr>
          <p:nvPr/>
        </p:nvSpPr>
        <p:spPr bwMode="auto">
          <a:xfrm>
            <a:off x="441475" y="5593503"/>
            <a:ext cx="9810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9pPr>
          </a:lstStyle>
          <a:p>
            <a:pPr algn="ctr"/>
            <a:r>
              <a:rPr kumimoji="0" lang="ko-KR" altLang="en-US" sz="1100" b="1" dirty="0">
                <a:solidFill>
                  <a:srgbClr val="F2F2F2"/>
                </a:solidFill>
                <a:latin typeface="맑은 고딕" pitchFamily="50" charset="-127"/>
                <a:ea typeface="맑은 고딕" pitchFamily="50" charset="-127"/>
              </a:rPr>
              <a:t>경영진</a:t>
            </a:r>
          </a:p>
        </p:txBody>
      </p:sp>
      <p:pic>
        <p:nvPicPr>
          <p:cNvPr id="250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51585" y="1824349"/>
            <a:ext cx="12128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1" name="직사각형 250"/>
          <p:cNvSpPr>
            <a:spLocks noChangeArrowheads="1"/>
          </p:cNvSpPr>
          <p:nvPr/>
        </p:nvSpPr>
        <p:spPr bwMode="auto">
          <a:xfrm>
            <a:off x="8630973" y="1833874"/>
            <a:ext cx="8477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타</a:t>
            </a:r>
            <a:r>
              <a:rPr lang="en-US" altLang="ko-KR" sz="1200" b="1" dirty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</a:p>
        </p:txBody>
      </p:sp>
      <p:pic>
        <p:nvPicPr>
          <p:cNvPr id="252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51585" y="2103749"/>
            <a:ext cx="1212850" cy="409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3" name="Picture 24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05107" y="2500624"/>
            <a:ext cx="5080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4" name="Text Box 242"/>
          <p:cNvSpPr txBox="1">
            <a:spLocks noChangeArrowheads="1"/>
          </p:cNvSpPr>
          <p:nvPr/>
        </p:nvSpPr>
        <p:spPr bwMode="auto">
          <a:xfrm>
            <a:off x="8853923" y="2960999"/>
            <a:ext cx="41036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9pPr>
          </a:lstStyle>
          <a:p>
            <a:pPr eaLnBrk="0" latinLnBrk="0" hangingPunct="0"/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통합계정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8" name="Picture 24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05107" y="3802374"/>
            <a:ext cx="508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9" name="Text Box 242"/>
          <p:cNvSpPr txBox="1">
            <a:spLocks noChangeArrowheads="1"/>
          </p:cNvSpPr>
          <p:nvPr/>
        </p:nvSpPr>
        <p:spPr bwMode="auto">
          <a:xfrm>
            <a:off x="8751331" y="4324662"/>
            <a:ext cx="61555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9pPr>
          </a:lstStyle>
          <a:p>
            <a:pPr algn="ctr" eaLnBrk="0" latinLnBrk="0" hangingPunct="0"/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출퇴근시스템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0" name="Picture 24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05107" y="3114987"/>
            <a:ext cx="508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1" name="Text Box 242"/>
          <p:cNvSpPr txBox="1">
            <a:spLocks noChangeArrowheads="1"/>
          </p:cNvSpPr>
          <p:nvPr/>
        </p:nvSpPr>
        <p:spPr bwMode="auto">
          <a:xfrm>
            <a:off x="8831480" y="3578537"/>
            <a:ext cx="45525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9pPr>
          </a:lstStyle>
          <a:p>
            <a:pPr algn="ctr" eaLnBrk="0" latinLnBrk="0" hangingPunct="0"/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예산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재무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2" name="Picture 24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05107" y="4470712"/>
            <a:ext cx="508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3" name="Text Box 242"/>
          <p:cNvSpPr txBox="1">
            <a:spLocks noChangeArrowheads="1"/>
          </p:cNvSpPr>
          <p:nvPr/>
        </p:nvSpPr>
        <p:spPr bwMode="auto">
          <a:xfrm>
            <a:off x="8905218" y="4996174"/>
            <a:ext cx="30777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9pPr>
          </a:lstStyle>
          <a:p>
            <a:pPr algn="ctr" eaLnBrk="0" latinLnBrk="0" hangingPunct="0"/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4" name="AutoShape 69"/>
          <p:cNvSpPr>
            <a:spLocks noChangeArrowheads="1"/>
          </p:cNvSpPr>
          <p:nvPr/>
        </p:nvSpPr>
        <p:spPr bwMode="auto">
          <a:xfrm rot="10800000" flipH="1" flipV="1">
            <a:off x="8034068" y="2833999"/>
            <a:ext cx="342900" cy="344488"/>
          </a:xfrm>
          <a:prstGeom prst="homePlate">
            <a:avLst>
              <a:gd name="adj" fmla="val 35079"/>
            </a:avLst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9pPr>
          </a:lstStyle>
          <a:p>
            <a:endParaRPr lang="ko-KR" altLang="en-US" sz="11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5" name="AutoShape 70"/>
          <p:cNvSpPr>
            <a:spLocks noChangeArrowheads="1"/>
          </p:cNvSpPr>
          <p:nvPr/>
        </p:nvSpPr>
        <p:spPr bwMode="auto">
          <a:xfrm rot="10800000" flipH="1">
            <a:off x="8048355" y="2860987"/>
            <a:ext cx="293688" cy="285750"/>
          </a:xfrm>
          <a:prstGeom prst="homePlate">
            <a:avLst>
              <a:gd name="adj" fmla="val 39788"/>
            </a:avLst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0" scaled="1"/>
          </a:gradFill>
          <a:ln w="9525">
            <a:noFill/>
            <a:miter lim="800000"/>
            <a:headEnd type="none" w="sm" len="sm"/>
            <a:tailEnd type="none" w="sm" len="sm"/>
          </a:ln>
        </p:spPr>
        <p:txBody>
          <a:bodyPr rot="10800000"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9pPr>
          </a:lstStyle>
          <a:p>
            <a:pPr algn="ctr"/>
            <a:endParaRPr lang="ko-KR" altLang="ko-KR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6" name="Group 71"/>
          <p:cNvGrpSpPr>
            <a:grpSpLocks/>
          </p:cNvGrpSpPr>
          <p:nvPr/>
        </p:nvGrpSpPr>
        <p:grpSpPr bwMode="auto">
          <a:xfrm rot="16200000" flipH="1">
            <a:off x="8101007" y="2831634"/>
            <a:ext cx="201615" cy="339725"/>
            <a:chOff x="2083" y="5288"/>
            <a:chExt cx="274" cy="314"/>
          </a:xfrm>
        </p:grpSpPr>
        <p:sp>
          <p:nvSpPr>
            <p:cNvPr id="280" name="Rectangle 72"/>
            <p:cNvSpPr>
              <a:spLocks noChangeArrowheads="1"/>
            </p:cNvSpPr>
            <p:nvPr/>
          </p:nvSpPr>
          <p:spPr bwMode="auto">
            <a:xfrm rot="5400000">
              <a:off x="2062" y="5425"/>
              <a:ext cx="314" cy="39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rot="10800000"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9pPr>
            </a:lstStyle>
            <a:p>
              <a:endParaRPr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1" name="Rectangle 73"/>
            <p:cNvSpPr>
              <a:spLocks noChangeArrowheads="1"/>
            </p:cNvSpPr>
            <p:nvPr/>
          </p:nvSpPr>
          <p:spPr bwMode="auto">
            <a:xfrm rot="5400000">
              <a:off x="2181" y="5425"/>
              <a:ext cx="314" cy="39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rot="10800000"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9pPr>
            </a:lstStyle>
            <a:p>
              <a:endParaRPr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2" name="Rectangle 74"/>
            <p:cNvSpPr>
              <a:spLocks noChangeArrowheads="1"/>
            </p:cNvSpPr>
            <p:nvPr/>
          </p:nvSpPr>
          <p:spPr bwMode="auto">
            <a:xfrm rot="5400000">
              <a:off x="1945" y="5426"/>
              <a:ext cx="314" cy="3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rot="10800000"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9pPr>
            </a:lstStyle>
            <a:p>
              <a:endParaRPr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7" name="AutoShape 69"/>
          <p:cNvSpPr>
            <a:spLocks noChangeArrowheads="1"/>
          </p:cNvSpPr>
          <p:nvPr/>
        </p:nvSpPr>
        <p:spPr bwMode="auto">
          <a:xfrm rot="10800000" flipH="1" flipV="1">
            <a:off x="8034068" y="3942074"/>
            <a:ext cx="342900" cy="344488"/>
          </a:xfrm>
          <a:prstGeom prst="homePlate">
            <a:avLst>
              <a:gd name="adj" fmla="val 35079"/>
            </a:avLst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9pPr>
          </a:lstStyle>
          <a:p>
            <a:endParaRPr lang="ko-KR" altLang="en-US" sz="11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8" name="AutoShape 70"/>
          <p:cNvSpPr>
            <a:spLocks noChangeArrowheads="1"/>
          </p:cNvSpPr>
          <p:nvPr/>
        </p:nvSpPr>
        <p:spPr bwMode="auto">
          <a:xfrm rot="10800000" flipH="1">
            <a:off x="8039888" y="3970649"/>
            <a:ext cx="293688" cy="284163"/>
          </a:xfrm>
          <a:prstGeom prst="homePlate">
            <a:avLst>
              <a:gd name="adj" fmla="val 40011"/>
            </a:avLst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0" scaled="1"/>
          </a:gradFill>
          <a:ln w="9525">
            <a:noFill/>
            <a:miter lim="800000"/>
            <a:headEnd type="none" w="sm" len="sm"/>
            <a:tailEnd type="none" w="sm" len="sm"/>
          </a:ln>
        </p:spPr>
        <p:txBody>
          <a:bodyPr rot="10800000"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9pPr>
          </a:lstStyle>
          <a:p>
            <a:pPr algn="ctr"/>
            <a:endParaRPr lang="ko-KR" altLang="ko-KR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9" name="Group 71"/>
          <p:cNvGrpSpPr>
            <a:grpSpLocks/>
          </p:cNvGrpSpPr>
          <p:nvPr/>
        </p:nvGrpSpPr>
        <p:grpSpPr bwMode="auto">
          <a:xfrm rot="16200000" flipH="1">
            <a:off x="8111061" y="3941297"/>
            <a:ext cx="200027" cy="338138"/>
            <a:chOff x="2083" y="5288"/>
            <a:chExt cx="274" cy="314"/>
          </a:xfrm>
        </p:grpSpPr>
        <p:sp>
          <p:nvSpPr>
            <p:cNvPr id="277" name="Rectangle 72"/>
            <p:cNvSpPr>
              <a:spLocks noChangeArrowheads="1"/>
            </p:cNvSpPr>
            <p:nvPr/>
          </p:nvSpPr>
          <p:spPr bwMode="auto">
            <a:xfrm rot="5400000">
              <a:off x="2062" y="5425"/>
              <a:ext cx="314" cy="39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rot="10800000"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9pPr>
            </a:lstStyle>
            <a:p>
              <a:endParaRPr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8" name="Rectangle 73"/>
            <p:cNvSpPr>
              <a:spLocks noChangeArrowheads="1"/>
            </p:cNvSpPr>
            <p:nvPr/>
          </p:nvSpPr>
          <p:spPr bwMode="auto">
            <a:xfrm rot="5400000">
              <a:off x="2181" y="5425"/>
              <a:ext cx="314" cy="39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rot="10800000"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9pPr>
            </a:lstStyle>
            <a:p>
              <a:endParaRPr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9" name="Rectangle 74"/>
            <p:cNvSpPr>
              <a:spLocks noChangeArrowheads="1"/>
            </p:cNvSpPr>
            <p:nvPr/>
          </p:nvSpPr>
          <p:spPr bwMode="auto">
            <a:xfrm rot="5400000">
              <a:off x="1945" y="5426"/>
              <a:ext cx="314" cy="3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rot="10800000"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9pPr>
            </a:lstStyle>
            <a:p>
              <a:endParaRPr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0" name="AutoShape 69"/>
          <p:cNvSpPr>
            <a:spLocks noChangeArrowheads="1"/>
          </p:cNvSpPr>
          <p:nvPr/>
        </p:nvSpPr>
        <p:spPr bwMode="auto">
          <a:xfrm rot="10800000" flipH="1" flipV="1">
            <a:off x="8034068" y="5112062"/>
            <a:ext cx="342900" cy="344487"/>
          </a:xfrm>
          <a:prstGeom prst="homePlate">
            <a:avLst>
              <a:gd name="adj" fmla="val 35079"/>
            </a:avLst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9pPr>
          </a:lstStyle>
          <a:p>
            <a:endParaRPr lang="ko-KR" altLang="en-US" sz="11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1" name="AutoShape 70"/>
          <p:cNvSpPr>
            <a:spLocks noChangeArrowheads="1"/>
          </p:cNvSpPr>
          <p:nvPr/>
        </p:nvSpPr>
        <p:spPr bwMode="auto">
          <a:xfrm rot="10800000" flipH="1">
            <a:off x="8048355" y="5139049"/>
            <a:ext cx="293688" cy="285750"/>
          </a:xfrm>
          <a:prstGeom prst="homePlate">
            <a:avLst>
              <a:gd name="adj" fmla="val 39788"/>
            </a:avLst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0" scaled="1"/>
          </a:gradFill>
          <a:ln w="9525">
            <a:noFill/>
            <a:miter lim="800000"/>
            <a:headEnd type="none" w="sm" len="sm"/>
            <a:tailEnd type="none" w="sm" len="sm"/>
          </a:ln>
        </p:spPr>
        <p:txBody>
          <a:bodyPr rot="10800000" wrap="none"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9pPr>
          </a:lstStyle>
          <a:p>
            <a:pPr algn="ctr"/>
            <a:endParaRPr lang="ko-KR" altLang="ko-KR" sz="8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2" name="Group 71"/>
          <p:cNvGrpSpPr>
            <a:grpSpLocks/>
          </p:cNvGrpSpPr>
          <p:nvPr/>
        </p:nvGrpSpPr>
        <p:grpSpPr bwMode="auto">
          <a:xfrm rot="16200000" flipH="1">
            <a:off x="8102594" y="5111284"/>
            <a:ext cx="201615" cy="339725"/>
            <a:chOff x="2083" y="5288"/>
            <a:chExt cx="274" cy="314"/>
          </a:xfrm>
        </p:grpSpPr>
        <p:sp>
          <p:nvSpPr>
            <p:cNvPr id="274" name="Rectangle 72"/>
            <p:cNvSpPr>
              <a:spLocks noChangeArrowheads="1"/>
            </p:cNvSpPr>
            <p:nvPr/>
          </p:nvSpPr>
          <p:spPr bwMode="auto">
            <a:xfrm rot="5400000">
              <a:off x="2062" y="5425"/>
              <a:ext cx="314" cy="39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rot="10800000"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9pPr>
            </a:lstStyle>
            <a:p>
              <a:endParaRPr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5" name="Rectangle 73"/>
            <p:cNvSpPr>
              <a:spLocks noChangeArrowheads="1"/>
            </p:cNvSpPr>
            <p:nvPr/>
          </p:nvSpPr>
          <p:spPr bwMode="auto">
            <a:xfrm rot="5400000">
              <a:off x="2181" y="5425"/>
              <a:ext cx="314" cy="39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rot="10800000"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9pPr>
            </a:lstStyle>
            <a:p>
              <a:endParaRPr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6" name="Rectangle 74"/>
            <p:cNvSpPr>
              <a:spLocks noChangeArrowheads="1"/>
            </p:cNvSpPr>
            <p:nvPr/>
          </p:nvSpPr>
          <p:spPr bwMode="auto">
            <a:xfrm rot="5400000">
              <a:off x="1945" y="5426"/>
              <a:ext cx="314" cy="3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rot="10800000"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9pPr>
            </a:lstStyle>
            <a:p>
              <a:endParaRPr lang="ko-KR" altLang="en-US" sz="11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3" name="직사각형 272"/>
          <p:cNvSpPr/>
          <p:nvPr/>
        </p:nvSpPr>
        <p:spPr>
          <a:xfrm>
            <a:off x="8540485" y="2227574"/>
            <a:ext cx="936625" cy="204788"/>
          </a:xfrm>
          <a:prstGeom prst="rect">
            <a:avLst/>
          </a:prstGeom>
          <a:solidFill>
            <a:srgbClr val="544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11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내</a:t>
            </a:r>
            <a:r>
              <a:rPr kumimoji="0" lang="en-US" altLang="ko-KR" sz="11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1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외부</a:t>
            </a:r>
          </a:p>
        </p:txBody>
      </p:sp>
      <p:sp>
        <p:nvSpPr>
          <p:cNvPr id="362" name="Rectangle 1997"/>
          <p:cNvSpPr>
            <a:spLocks noChangeArrowheads="1"/>
          </p:cNvSpPr>
          <p:nvPr/>
        </p:nvSpPr>
        <p:spPr bwMode="auto">
          <a:xfrm>
            <a:off x="623029" y="543049"/>
            <a:ext cx="8679721" cy="6924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9pPr>
          </a:lstStyle>
          <a:p>
            <a:pPr marL="93663" indent="-93663">
              <a:lnSpc>
                <a:spcPct val="130000"/>
              </a:lnSpc>
            </a:pPr>
            <a:r>
              <a:rPr lang="ko-KR" altLang="en-US" sz="1500" dirty="0" smtClean="0">
                <a:latin typeface="+mn-ea"/>
                <a:ea typeface="+mn-ea"/>
              </a:rPr>
              <a:t>인사관리시스템 </a:t>
            </a:r>
            <a:r>
              <a:rPr lang="ko-KR" altLang="en-US" sz="1500" dirty="0" err="1" smtClean="0">
                <a:latin typeface="+mn-ea"/>
                <a:ea typeface="+mn-ea"/>
              </a:rPr>
              <a:t>재구축</a:t>
            </a:r>
            <a:r>
              <a:rPr lang="ko-KR" altLang="en-US" sz="1500" dirty="0" smtClean="0">
                <a:latin typeface="+mn-ea"/>
                <a:ea typeface="+mn-ea"/>
              </a:rPr>
              <a:t> </a:t>
            </a:r>
            <a:r>
              <a:rPr lang="ko-KR" altLang="en-US" sz="1500" dirty="0">
                <a:latin typeface="+mn-ea"/>
                <a:ea typeface="+mn-ea"/>
              </a:rPr>
              <a:t>프로젝트의 통합테스트 수행 범위는 현재 개발 중인 </a:t>
            </a:r>
            <a:r>
              <a:rPr lang="ko-KR" altLang="en-US" sz="1500" dirty="0" smtClean="0">
                <a:latin typeface="+mn-ea"/>
                <a:ea typeface="+mn-ea"/>
              </a:rPr>
              <a:t>인사시스템 </a:t>
            </a:r>
            <a:r>
              <a:rPr lang="ko-KR" altLang="en-US" sz="1500" dirty="0">
                <a:latin typeface="+mn-ea"/>
                <a:ea typeface="+mn-ea"/>
              </a:rPr>
              <a:t>및 </a:t>
            </a:r>
            <a:r>
              <a:rPr lang="ko-KR" altLang="en-US" sz="1500" dirty="0" err="1" smtClean="0">
                <a:latin typeface="+mn-ea"/>
                <a:ea typeface="+mn-ea"/>
              </a:rPr>
              <a:t>인사시</a:t>
            </a:r>
            <a:r>
              <a:rPr lang="ko-KR" altLang="en-US" sz="1500" dirty="0" smtClean="0">
                <a:latin typeface="+mn-ea"/>
                <a:ea typeface="+mn-ea"/>
              </a:rPr>
              <a:t> </a:t>
            </a:r>
            <a:r>
              <a:rPr lang="ko-KR" altLang="en-US" sz="1500" dirty="0" err="1" smtClean="0">
                <a:latin typeface="+mn-ea"/>
                <a:ea typeface="+mn-ea"/>
              </a:rPr>
              <a:t>스템과</a:t>
            </a:r>
            <a:r>
              <a:rPr lang="ko-KR" altLang="en-US" sz="1500" dirty="0" smtClean="0">
                <a:latin typeface="+mn-ea"/>
                <a:ea typeface="+mn-ea"/>
              </a:rPr>
              <a:t> </a:t>
            </a:r>
            <a:r>
              <a:rPr lang="ko-KR" altLang="en-US" sz="1500" dirty="0">
                <a:latin typeface="+mn-ea"/>
                <a:ea typeface="+mn-ea"/>
              </a:rPr>
              <a:t>연동하는 모든 </a:t>
            </a:r>
            <a:r>
              <a:rPr lang="ko-KR" altLang="en-US" sz="1500" dirty="0" smtClean="0">
                <a:latin typeface="+mn-ea"/>
                <a:ea typeface="+mn-ea"/>
              </a:rPr>
              <a:t>대내 시스템의 </a:t>
            </a:r>
            <a:r>
              <a:rPr lang="ko-KR" altLang="en-US" sz="1500" dirty="0">
                <a:latin typeface="+mn-ea"/>
                <a:ea typeface="+mn-ea"/>
              </a:rPr>
              <a:t>인터페이스 부분을 </a:t>
            </a:r>
            <a:r>
              <a:rPr lang="ko-KR" altLang="en-US" sz="1500" dirty="0" smtClean="0">
                <a:latin typeface="+mn-ea"/>
                <a:ea typeface="+mn-ea"/>
              </a:rPr>
              <a:t>포함</a:t>
            </a:r>
            <a:endParaRPr lang="en-US" altLang="ko-KR" sz="1500" dirty="0">
              <a:latin typeface="+mn-ea"/>
              <a:ea typeface="+mn-ea"/>
            </a:endParaRPr>
          </a:p>
        </p:txBody>
      </p:sp>
      <p:pic>
        <p:nvPicPr>
          <p:cNvPr id="441" name="Picture 25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663026" y="5531157"/>
            <a:ext cx="792162" cy="157162"/>
          </a:xfrm>
          <a:prstGeom prst="rect">
            <a:avLst/>
          </a:prstGeom>
          <a:noFill/>
          <a:ln w="9525">
            <a:noFill/>
            <a:miter lim="800000"/>
            <a:headEnd type="none" w="med" len="sm"/>
            <a:tailEnd type="none" w="med" len="sm"/>
          </a:ln>
        </p:spPr>
      </p:pic>
      <p:grpSp>
        <p:nvGrpSpPr>
          <p:cNvPr id="363" name="Group 255"/>
          <p:cNvGrpSpPr>
            <a:grpSpLocks/>
          </p:cNvGrpSpPr>
          <p:nvPr/>
        </p:nvGrpSpPr>
        <p:grpSpPr bwMode="auto">
          <a:xfrm>
            <a:off x="8852732" y="5275572"/>
            <a:ext cx="412750" cy="312739"/>
            <a:chOff x="3061" y="493"/>
            <a:chExt cx="201" cy="301"/>
          </a:xfrm>
        </p:grpSpPr>
        <p:sp>
          <p:nvSpPr>
            <p:cNvPr id="364" name="Freeform 256"/>
            <p:cNvSpPr>
              <a:spLocks/>
            </p:cNvSpPr>
            <p:nvPr/>
          </p:nvSpPr>
          <p:spPr bwMode="auto">
            <a:xfrm>
              <a:off x="3061" y="777"/>
              <a:ext cx="201" cy="17"/>
            </a:xfrm>
            <a:custGeom>
              <a:avLst/>
              <a:gdLst>
                <a:gd name="T0" fmla="*/ 0 w 2204"/>
                <a:gd name="T1" fmla="*/ 0 h 131"/>
                <a:gd name="T2" fmla="*/ 0 w 2204"/>
                <a:gd name="T3" fmla="*/ 0 h 131"/>
                <a:gd name="T4" fmla="*/ 0 w 2204"/>
                <a:gd name="T5" fmla="*/ 0 h 131"/>
                <a:gd name="T6" fmla="*/ 0 w 2204"/>
                <a:gd name="T7" fmla="*/ 0 h 131"/>
                <a:gd name="T8" fmla="*/ 0 w 2204"/>
                <a:gd name="T9" fmla="*/ 0 h 131"/>
                <a:gd name="T10" fmla="*/ 0 w 2204"/>
                <a:gd name="T11" fmla="*/ 0 h 131"/>
                <a:gd name="T12" fmla="*/ 0 w 2204"/>
                <a:gd name="T13" fmla="*/ 0 h 131"/>
                <a:gd name="T14" fmla="*/ 0 w 2204"/>
                <a:gd name="T15" fmla="*/ 0 h 13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04"/>
                <a:gd name="T25" fmla="*/ 0 h 131"/>
                <a:gd name="T26" fmla="*/ 2204 w 2204"/>
                <a:gd name="T27" fmla="*/ 131 h 13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04" h="131">
                  <a:moveTo>
                    <a:pt x="331" y="11"/>
                  </a:moveTo>
                  <a:lnTo>
                    <a:pt x="0" y="39"/>
                  </a:lnTo>
                  <a:lnTo>
                    <a:pt x="1028" y="131"/>
                  </a:lnTo>
                  <a:lnTo>
                    <a:pt x="1640" y="98"/>
                  </a:lnTo>
                  <a:lnTo>
                    <a:pt x="2204" y="18"/>
                  </a:lnTo>
                  <a:lnTo>
                    <a:pt x="2051" y="0"/>
                  </a:lnTo>
                  <a:lnTo>
                    <a:pt x="1101" y="51"/>
                  </a:lnTo>
                  <a:lnTo>
                    <a:pt x="331" y="11"/>
                  </a:lnTo>
                  <a:close/>
                </a:path>
              </a:pathLst>
            </a:custGeom>
            <a:solidFill>
              <a:srgbClr val="CACACA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나눔고딕 Bold" pitchFamily="50" charset="-127"/>
                  <a:ea typeface="나눔고딕 Bold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grpSp>
          <p:nvGrpSpPr>
            <p:cNvPr id="365" name="Group 257"/>
            <p:cNvGrpSpPr>
              <a:grpSpLocks/>
            </p:cNvGrpSpPr>
            <p:nvPr/>
          </p:nvGrpSpPr>
          <p:grpSpPr bwMode="auto">
            <a:xfrm>
              <a:off x="3200" y="493"/>
              <a:ext cx="48" cy="292"/>
              <a:chOff x="3200" y="493"/>
              <a:chExt cx="48" cy="292"/>
            </a:xfrm>
          </p:grpSpPr>
          <p:grpSp>
            <p:nvGrpSpPr>
              <p:cNvPr id="405" name="Group 258"/>
              <p:cNvGrpSpPr>
                <a:grpSpLocks/>
              </p:cNvGrpSpPr>
              <p:nvPr/>
            </p:nvGrpSpPr>
            <p:grpSpPr bwMode="auto">
              <a:xfrm>
                <a:off x="3201" y="493"/>
                <a:ext cx="47" cy="292"/>
                <a:chOff x="3201" y="493"/>
                <a:chExt cx="47" cy="292"/>
              </a:xfrm>
            </p:grpSpPr>
            <p:sp>
              <p:nvSpPr>
                <p:cNvPr id="438" name="Freeform 259"/>
                <p:cNvSpPr>
                  <a:spLocks/>
                </p:cNvSpPr>
                <p:nvPr/>
              </p:nvSpPr>
              <p:spPr bwMode="auto">
                <a:xfrm>
                  <a:off x="3201" y="493"/>
                  <a:ext cx="47" cy="292"/>
                </a:xfrm>
                <a:custGeom>
                  <a:avLst/>
                  <a:gdLst>
                    <a:gd name="T0" fmla="*/ 0 w 517"/>
                    <a:gd name="T1" fmla="*/ 0 h 2338"/>
                    <a:gd name="T2" fmla="*/ 0 w 517"/>
                    <a:gd name="T3" fmla="*/ 0 h 2338"/>
                    <a:gd name="T4" fmla="*/ 0 w 517"/>
                    <a:gd name="T5" fmla="*/ 0 h 2338"/>
                    <a:gd name="T6" fmla="*/ 0 w 517"/>
                    <a:gd name="T7" fmla="*/ 0 h 2338"/>
                    <a:gd name="T8" fmla="*/ 0 w 517"/>
                    <a:gd name="T9" fmla="*/ 0 h 2338"/>
                    <a:gd name="T10" fmla="*/ 0 w 517"/>
                    <a:gd name="T11" fmla="*/ 0 h 2338"/>
                    <a:gd name="T12" fmla="*/ 0 w 517"/>
                    <a:gd name="T13" fmla="*/ 0 h 2338"/>
                    <a:gd name="T14" fmla="*/ 0 w 517"/>
                    <a:gd name="T15" fmla="*/ 0 h 2338"/>
                    <a:gd name="T16" fmla="*/ 0 w 517"/>
                    <a:gd name="T17" fmla="*/ 0 h 2338"/>
                    <a:gd name="T18" fmla="*/ 0 w 517"/>
                    <a:gd name="T19" fmla="*/ 0 h 2338"/>
                    <a:gd name="T20" fmla="*/ 0 w 517"/>
                    <a:gd name="T21" fmla="*/ 0 h 2338"/>
                    <a:gd name="T22" fmla="*/ 0 w 517"/>
                    <a:gd name="T23" fmla="*/ 0 h 2338"/>
                    <a:gd name="T24" fmla="*/ 0 w 517"/>
                    <a:gd name="T25" fmla="*/ 0 h 2338"/>
                    <a:gd name="T26" fmla="*/ 0 w 517"/>
                    <a:gd name="T27" fmla="*/ 0 h 233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517"/>
                    <a:gd name="T43" fmla="*/ 0 h 2338"/>
                    <a:gd name="T44" fmla="*/ 517 w 517"/>
                    <a:gd name="T45" fmla="*/ 2338 h 233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517" h="2338">
                      <a:moveTo>
                        <a:pt x="0" y="16"/>
                      </a:moveTo>
                      <a:lnTo>
                        <a:pt x="13" y="11"/>
                      </a:lnTo>
                      <a:lnTo>
                        <a:pt x="24" y="5"/>
                      </a:lnTo>
                      <a:lnTo>
                        <a:pt x="36" y="3"/>
                      </a:lnTo>
                      <a:lnTo>
                        <a:pt x="46" y="3"/>
                      </a:lnTo>
                      <a:lnTo>
                        <a:pt x="58" y="0"/>
                      </a:lnTo>
                      <a:lnTo>
                        <a:pt x="74" y="3"/>
                      </a:lnTo>
                      <a:lnTo>
                        <a:pt x="89" y="8"/>
                      </a:lnTo>
                      <a:lnTo>
                        <a:pt x="103" y="15"/>
                      </a:lnTo>
                      <a:lnTo>
                        <a:pt x="117" y="24"/>
                      </a:lnTo>
                      <a:lnTo>
                        <a:pt x="517" y="394"/>
                      </a:lnTo>
                      <a:lnTo>
                        <a:pt x="517" y="2278"/>
                      </a:lnTo>
                      <a:lnTo>
                        <a:pt x="0" y="2338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39" name="Line 260"/>
                <p:cNvSpPr>
                  <a:spLocks noChangeShapeType="1"/>
                </p:cNvSpPr>
                <p:nvPr/>
              </p:nvSpPr>
              <p:spPr bwMode="auto">
                <a:xfrm>
                  <a:off x="3219" y="506"/>
                  <a:ext cx="1" cy="248"/>
                </a:xfrm>
                <a:prstGeom prst="line">
                  <a:avLst/>
                </a:prstGeom>
                <a:noFill/>
                <a:ln w="1588">
                  <a:solidFill>
                    <a:srgbClr val="A0A0A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40" name="Freeform 261"/>
                <p:cNvSpPr>
                  <a:spLocks/>
                </p:cNvSpPr>
                <p:nvPr/>
              </p:nvSpPr>
              <p:spPr bwMode="auto">
                <a:xfrm>
                  <a:off x="3205" y="754"/>
                  <a:ext cx="43" cy="31"/>
                </a:xfrm>
                <a:custGeom>
                  <a:avLst/>
                  <a:gdLst>
                    <a:gd name="T0" fmla="*/ 0 w 471"/>
                    <a:gd name="T1" fmla="*/ 0 h 252"/>
                    <a:gd name="T2" fmla="*/ 0 w 471"/>
                    <a:gd name="T3" fmla="*/ 0 h 252"/>
                    <a:gd name="T4" fmla="*/ 0 w 471"/>
                    <a:gd name="T5" fmla="*/ 0 h 252"/>
                    <a:gd name="T6" fmla="*/ 0 w 471"/>
                    <a:gd name="T7" fmla="*/ 0 h 252"/>
                    <a:gd name="T8" fmla="*/ 0 w 471"/>
                    <a:gd name="T9" fmla="*/ 0 h 2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1"/>
                    <a:gd name="T16" fmla="*/ 0 h 252"/>
                    <a:gd name="T17" fmla="*/ 471 w 471"/>
                    <a:gd name="T18" fmla="*/ 252 h 2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1" h="252">
                      <a:moveTo>
                        <a:pt x="1" y="6"/>
                      </a:moveTo>
                      <a:lnTo>
                        <a:pt x="471" y="0"/>
                      </a:lnTo>
                      <a:lnTo>
                        <a:pt x="471" y="194"/>
                      </a:lnTo>
                      <a:lnTo>
                        <a:pt x="0" y="252"/>
                      </a:lnTo>
                      <a:lnTo>
                        <a:pt x="1" y="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406" name="Group 262"/>
              <p:cNvGrpSpPr>
                <a:grpSpLocks/>
              </p:cNvGrpSpPr>
              <p:nvPr/>
            </p:nvGrpSpPr>
            <p:grpSpPr bwMode="auto">
              <a:xfrm>
                <a:off x="3224" y="523"/>
                <a:ext cx="22" cy="228"/>
                <a:chOff x="3224" y="523"/>
                <a:chExt cx="22" cy="228"/>
              </a:xfrm>
            </p:grpSpPr>
            <p:sp>
              <p:nvSpPr>
                <p:cNvPr id="425" name="Freeform 263"/>
                <p:cNvSpPr>
                  <a:spLocks/>
                </p:cNvSpPr>
                <p:nvPr/>
              </p:nvSpPr>
              <p:spPr bwMode="auto">
                <a:xfrm>
                  <a:off x="3224" y="523"/>
                  <a:ext cx="22" cy="36"/>
                </a:xfrm>
                <a:custGeom>
                  <a:avLst/>
                  <a:gdLst>
                    <a:gd name="T0" fmla="*/ 0 w 243"/>
                    <a:gd name="T1" fmla="*/ 0 h 292"/>
                    <a:gd name="T2" fmla="*/ 0 w 243"/>
                    <a:gd name="T3" fmla="*/ 0 h 292"/>
                    <a:gd name="T4" fmla="*/ 0 w 243"/>
                    <a:gd name="T5" fmla="*/ 0 h 292"/>
                    <a:gd name="T6" fmla="*/ 0 w 243"/>
                    <a:gd name="T7" fmla="*/ 0 h 292"/>
                    <a:gd name="T8" fmla="*/ 0 w 243"/>
                    <a:gd name="T9" fmla="*/ 0 h 2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3"/>
                    <a:gd name="T16" fmla="*/ 0 h 292"/>
                    <a:gd name="T17" fmla="*/ 243 w 243"/>
                    <a:gd name="T18" fmla="*/ 292 h 2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3" h="292">
                      <a:moveTo>
                        <a:pt x="0" y="0"/>
                      </a:moveTo>
                      <a:lnTo>
                        <a:pt x="243" y="216"/>
                      </a:lnTo>
                      <a:lnTo>
                        <a:pt x="243" y="292"/>
                      </a:lnTo>
                      <a:lnTo>
                        <a:pt x="0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26" name="Freeform 264"/>
                <p:cNvSpPr>
                  <a:spLocks/>
                </p:cNvSpPr>
                <p:nvPr/>
              </p:nvSpPr>
              <p:spPr bwMode="auto">
                <a:xfrm>
                  <a:off x="3224" y="544"/>
                  <a:ext cx="22" cy="34"/>
                </a:xfrm>
                <a:custGeom>
                  <a:avLst/>
                  <a:gdLst>
                    <a:gd name="T0" fmla="*/ 0 w 243"/>
                    <a:gd name="T1" fmla="*/ 0 h 273"/>
                    <a:gd name="T2" fmla="*/ 0 w 243"/>
                    <a:gd name="T3" fmla="*/ 0 h 273"/>
                    <a:gd name="T4" fmla="*/ 0 w 243"/>
                    <a:gd name="T5" fmla="*/ 0 h 273"/>
                    <a:gd name="T6" fmla="*/ 0 w 243"/>
                    <a:gd name="T7" fmla="*/ 0 h 273"/>
                    <a:gd name="T8" fmla="*/ 0 w 243"/>
                    <a:gd name="T9" fmla="*/ 0 h 2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3"/>
                    <a:gd name="T16" fmla="*/ 0 h 273"/>
                    <a:gd name="T17" fmla="*/ 243 w 243"/>
                    <a:gd name="T18" fmla="*/ 273 h 27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3" h="273">
                      <a:moveTo>
                        <a:pt x="0" y="0"/>
                      </a:moveTo>
                      <a:lnTo>
                        <a:pt x="243" y="195"/>
                      </a:lnTo>
                      <a:lnTo>
                        <a:pt x="243" y="273"/>
                      </a:lnTo>
                      <a:lnTo>
                        <a:pt x="0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27" name="Freeform 265"/>
                <p:cNvSpPr>
                  <a:spLocks/>
                </p:cNvSpPr>
                <p:nvPr/>
              </p:nvSpPr>
              <p:spPr bwMode="auto">
                <a:xfrm>
                  <a:off x="3224" y="565"/>
                  <a:ext cx="22" cy="32"/>
                </a:xfrm>
                <a:custGeom>
                  <a:avLst/>
                  <a:gdLst>
                    <a:gd name="T0" fmla="*/ 0 w 243"/>
                    <a:gd name="T1" fmla="*/ 0 h 255"/>
                    <a:gd name="T2" fmla="*/ 0 w 243"/>
                    <a:gd name="T3" fmla="*/ 0 h 255"/>
                    <a:gd name="T4" fmla="*/ 0 w 243"/>
                    <a:gd name="T5" fmla="*/ 0 h 255"/>
                    <a:gd name="T6" fmla="*/ 0 w 243"/>
                    <a:gd name="T7" fmla="*/ 0 h 255"/>
                    <a:gd name="T8" fmla="*/ 0 w 243"/>
                    <a:gd name="T9" fmla="*/ 0 h 2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3"/>
                    <a:gd name="T16" fmla="*/ 0 h 255"/>
                    <a:gd name="T17" fmla="*/ 243 w 243"/>
                    <a:gd name="T18" fmla="*/ 255 h 2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3" h="255">
                      <a:moveTo>
                        <a:pt x="0" y="0"/>
                      </a:moveTo>
                      <a:lnTo>
                        <a:pt x="243" y="180"/>
                      </a:lnTo>
                      <a:lnTo>
                        <a:pt x="243" y="255"/>
                      </a:lnTo>
                      <a:lnTo>
                        <a:pt x="0" y="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28" name="Freeform 266"/>
                <p:cNvSpPr>
                  <a:spLocks/>
                </p:cNvSpPr>
                <p:nvPr/>
              </p:nvSpPr>
              <p:spPr bwMode="auto">
                <a:xfrm>
                  <a:off x="3224" y="587"/>
                  <a:ext cx="22" cy="29"/>
                </a:xfrm>
                <a:custGeom>
                  <a:avLst/>
                  <a:gdLst>
                    <a:gd name="T0" fmla="*/ 0 w 243"/>
                    <a:gd name="T1" fmla="*/ 0 h 237"/>
                    <a:gd name="T2" fmla="*/ 0 w 243"/>
                    <a:gd name="T3" fmla="*/ 0 h 237"/>
                    <a:gd name="T4" fmla="*/ 0 w 243"/>
                    <a:gd name="T5" fmla="*/ 0 h 237"/>
                    <a:gd name="T6" fmla="*/ 0 w 243"/>
                    <a:gd name="T7" fmla="*/ 0 h 237"/>
                    <a:gd name="T8" fmla="*/ 0 w 243"/>
                    <a:gd name="T9" fmla="*/ 0 h 2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3"/>
                    <a:gd name="T16" fmla="*/ 0 h 237"/>
                    <a:gd name="T17" fmla="*/ 243 w 243"/>
                    <a:gd name="T18" fmla="*/ 237 h 2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3" h="237">
                      <a:moveTo>
                        <a:pt x="0" y="0"/>
                      </a:moveTo>
                      <a:lnTo>
                        <a:pt x="243" y="162"/>
                      </a:lnTo>
                      <a:lnTo>
                        <a:pt x="243" y="237"/>
                      </a:lnTo>
                      <a:lnTo>
                        <a:pt x="0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29" name="Freeform 267"/>
                <p:cNvSpPr>
                  <a:spLocks/>
                </p:cNvSpPr>
                <p:nvPr/>
              </p:nvSpPr>
              <p:spPr bwMode="auto">
                <a:xfrm>
                  <a:off x="3224" y="608"/>
                  <a:ext cx="22" cy="27"/>
                </a:xfrm>
                <a:custGeom>
                  <a:avLst/>
                  <a:gdLst>
                    <a:gd name="T0" fmla="*/ 0 w 243"/>
                    <a:gd name="T1" fmla="*/ 0 h 218"/>
                    <a:gd name="T2" fmla="*/ 0 w 243"/>
                    <a:gd name="T3" fmla="*/ 0 h 218"/>
                    <a:gd name="T4" fmla="*/ 0 w 243"/>
                    <a:gd name="T5" fmla="*/ 0 h 218"/>
                    <a:gd name="T6" fmla="*/ 0 w 243"/>
                    <a:gd name="T7" fmla="*/ 0 h 218"/>
                    <a:gd name="T8" fmla="*/ 0 w 243"/>
                    <a:gd name="T9" fmla="*/ 0 h 2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3"/>
                    <a:gd name="T16" fmla="*/ 0 h 218"/>
                    <a:gd name="T17" fmla="*/ 243 w 243"/>
                    <a:gd name="T18" fmla="*/ 218 h 2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3" h="218">
                      <a:moveTo>
                        <a:pt x="0" y="0"/>
                      </a:moveTo>
                      <a:lnTo>
                        <a:pt x="243" y="142"/>
                      </a:lnTo>
                      <a:lnTo>
                        <a:pt x="243" y="218"/>
                      </a:lnTo>
                      <a:lnTo>
                        <a:pt x="0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30" name="Freeform 268"/>
                <p:cNvSpPr>
                  <a:spLocks/>
                </p:cNvSpPr>
                <p:nvPr/>
              </p:nvSpPr>
              <p:spPr bwMode="auto">
                <a:xfrm>
                  <a:off x="3224" y="630"/>
                  <a:ext cx="22" cy="25"/>
                </a:xfrm>
                <a:custGeom>
                  <a:avLst/>
                  <a:gdLst>
                    <a:gd name="T0" fmla="*/ 0 w 243"/>
                    <a:gd name="T1" fmla="*/ 0 h 200"/>
                    <a:gd name="T2" fmla="*/ 0 w 243"/>
                    <a:gd name="T3" fmla="*/ 0 h 200"/>
                    <a:gd name="T4" fmla="*/ 0 w 243"/>
                    <a:gd name="T5" fmla="*/ 0 h 200"/>
                    <a:gd name="T6" fmla="*/ 0 w 243"/>
                    <a:gd name="T7" fmla="*/ 0 h 200"/>
                    <a:gd name="T8" fmla="*/ 0 w 243"/>
                    <a:gd name="T9" fmla="*/ 0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3"/>
                    <a:gd name="T16" fmla="*/ 0 h 200"/>
                    <a:gd name="T17" fmla="*/ 243 w 243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3" h="200">
                      <a:moveTo>
                        <a:pt x="0" y="0"/>
                      </a:moveTo>
                      <a:lnTo>
                        <a:pt x="243" y="123"/>
                      </a:lnTo>
                      <a:lnTo>
                        <a:pt x="243" y="200"/>
                      </a:lnTo>
                      <a:lnTo>
                        <a:pt x="0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31" name="Freeform 269"/>
                <p:cNvSpPr>
                  <a:spLocks/>
                </p:cNvSpPr>
                <p:nvPr/>
              </p:nvSpPr>
              <p:spPr bwMode="auto">
                <a:xfrm>
                  <a:off x="3224" y="651"/>
                  <a:ext cx="22" cy="23"/>
                </a:xfrm>
                <a:custGeom>
                  <a:avLst/>
                  <a:gdLst>
                    <a:gd name="T0" fmla="*/ 0 w 243"/>
                    <a:gd name="T1" fmla="*/ 0 h 182"/>
                    <a:gd name="T2" fmla="*/ 0 w 243"/>
                    <a:gd name="T3" fmla="*/ 0 h 182"/>
                    <a:gd name="T4" fmla="*/ 0 w 243"/>
                    <a:gd name="T5" fmla="*/ 0 h 182"/>
                    <a:gd name="T6" fmla="*/ 0 w 243"/>
                    <a:gd name="T7" fmla="*/ 0 h 182"/>
                    <a:gd name="T8" fmla="*/ 0 w 243"/>
                    <a:gd name="T9" fmla="*/ 0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3"/>
                    <a:gd name="T16" fmla="*/ 0 h 182"/>
                    <a:gd name="T17" fmla="*/ 243 w 243"/>
                    <a:gd name="T18" fmla="*/ 182 h 1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3" h="182">
                      <a:moveTo>
                        <a:pt x="0" y="0"/>
                      </a:moveTo>
                      <a:lnTo>
                        <a:pt x="243" y="107"/>
                      </a:lnTo>
                      <a:lnTo>
                        <a:pt x="243" y="182"/>
                      </a:lnTo>
                      <a:lnTo>
                        <a:pt x="0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32" name="Freeform 270"/>
                <p:cNvSpPr>
                  <a:spLocks/>
                </p:cNvSpPr>
                <p:nvPr/>
              </p:nvSpPr>
              <p:spPr bwMode="auto">
                <a:xfrm>
                  <a:off x="3224" y="672"/>
                  <a:ext cx="22" cy="21"/>
                </a:xfrm>
                <a:custGeom>
                  <a:avLst/>
                  <a:gdLst>
                    <a:gd name="T0" fmla="*/ 0 w 243"/>
                    <a:gd name="T1" fmla="*/ 0 h 164"/>
                    <a:gd name="T2" fmla="*/ 0 w 243"/>
                    <a:gd name="T3" fmla="*/ 0 h 164"/>
                    <a:gd name="T4" fmla="*/ 0 w 243"/>
                    <a:gd name="T5" fmla="*/ 0 h 164"/>
                    <a:gd name="T6" fmla="*/ 0 w 243"/>
                    <a:gd name="T7" fmla="*/ 0 h 164"/>
                    <a:gd name="T8" fmla="*/ 0 w 243"/>
                    <a:gd name="T9" fmla="*/ 0 h 1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3"/>
                    <a:gd name="T16" fmla="*/ 0 h 164"/>
                    <a:gd name="T17" fmla="*/ 243 w 243"/>
                    <a:gd name="T18" fmla="*/ 164 h 1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3" h="164">
                      <a:moveTo>
                        <a:pt x="0" y="0"/>
                      </a:moveTo>
                      <a:lnTo>
                        <a:pt x="243" y="88"/>
                      </a:lnTo>
                      <a:lnTo>
                        <a:pt x="243" y="164"/>
                      </a:lnTo>
                      <a:lnTo>
                        <a:pt x="0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33" name="Freeform 271"/>
                <p:cNvSpPr>
                  <a:spLocks/>
                </p:cNvSpPr>
                <p:nvPr/>
              </p:nvSpPr>
              <p:spPr bwMode="auto">
                <a:xfrm>
                  <a:off x="3224" y="694"/>
                  <a:ext cx="22" cy="18"/>
                </a:xfrm>
                <a:custGeom>
                  <a:avLst/>
                  <a:gdLst>
                    <a:gd name="T0" fmla="*/ 0 w 243"/>
                    <a:gd name="T1" fmla="*/ 0 h 146"/>
                    <a:gd name="T2" fmla="*/ 0 w 243"/>
                    <a:gd name="T3" fmla="*/ 0 h 146"/>
                    <a:gd name="T4" fmla="*/ 0 w 243"/>
                    <a:gd name="T5" fmla="*/ 0 h 146"/>
                    <a:gd name="T6" fmla="*/ 0 w 243"/>
                    <a:gd name="T7" fmla="*/ 0 h 146"/>
                    <a:gd name="T8" fmla="*/ 0 w 243"/>
                    <a:gd name="T9" fmla="*/ 0 h 1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3"/>
                    <a:gd name="T16" fmla="*/ 0 h 146"/>
                    <a:gd name="T17" fmla="*/ 243 w 243"/>
                    <a:gd name="T18" fmla="*/ 146 h 1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3" h="146">
                      <a:moveTo>
                        <a:pt x="0" y="0"/>
                      </a:moveTo>
                      <a:lnTo>
                        <a:pt x="243" y="69"/>
                      </a:lnTo>
                      <a:lnTo>
                        <a:pt x="243" y="146"/>
                      </a:lnTo>
                      <a:lnTo>
                        <a:pt x="0" y="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34" name="Freeform 272"/>
                <p:cNvSpPr>
                  <a:spLocks/>
                </p:cNvSpPr>
                <p:nvPr/>
              </p:nvSpPr>
              <p:spPr bwMode="auto">
                <a:xfrm>
                  <a:off x="3224" y="715"/>
                  <a:ext cx="22" cy="16"/>
                </a:xfrm>
                <a:custGeom>
                  <a:avLst/>
                  <a:gdLst>
                    <a:gd name="T0" fmla="*/ 0 w 243"/>
                    <a:gd name="T1" fmla="*/ 0 h 126"/>
                    <a:gd name="T2" fmla="*/ 0 w 243"/>
                    <a:gd name="T3" fmla="*/ 0 h 126"/>
                    <a:gd name="T4" fmla="*/ 0 w 243"/>
                    <a:gd name="T5" fmla="*/ 0 h 126"/>
                    <a:gd name="T6" fmla="*/ 0 w 243"/>
                    <a:gd name="T7" fmla="*/ 0 h 126"/>
                    <a:gd name="T8" fmla="*/ 0 w 243"/>
                    <a:gd name="T9" fmla="*/ 0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3"/>
                    <a:gd name="T16" fmla="*/ 0 h 126"/>
                    <a:gd name="T17" fmla="*/ 243 w 243"/>
                    <a:gd name="T18" fmla="*/ 126 h 1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3" h="126">
                      <a:moveTo>
                        <a:pt x="0" y="0"/>
                      </a:moveTo>
                      <a:lnTo>
                        <a:pt x="243" y="50"/>
                      </a:lnTo>
                      <a:lnTo>
                        <a:pt x="243" y="126"/>
                      </a:lnTo>
                      <a:lnTo>
                        <a:pt x="0" y="8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35" name="Freeform 273"/>
                <p:cNvSpPr>
                  <a:spLocks/>
                </p:cNvSpPr>
                <p:nvPr/>
              </p:nvSpPr>
              <p:spPr bwMode="auto">
                <a:xfrm>
                  <a:off x="3224" y="736"/>
                  <a:ext cx="22" cy="14"/>
                </a:xfrm>
                <a:custGeom>
                  <a:avLst/>
                  <a:gdLst>
                    <a:gd name="T0" fmla="*/ 0 w 243"/>
                    <a:gd name="T1" fmla="*/ 0 h 110"/>
                    <a:gd name="T2" fmla="*/ 0 w 243"/>
                    <a:gd name="T3" fmla="*/ 0 h 110"/>
                    <a:gd name="T4" fmla="*/ 0 w 243"/>
                    <a:gd name="T5" fmla="*/ 0 h 110"/>
                    <a:gd name="T6" fmla="*/ 0 w 243"/>
                    <a:gd name="T7" fmla="*/ 0 h 110"/>
                    <a:gd name="T8" fmla="*/ 0 w 243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3"/>
                    <a:gd name="T16" fmla="*/ 0 h 110"/>
                    <a:gd name="T17" fmla="*/ 243 w 243"/>
                    <a:gd name="T18" fmla="*/ 110 h 11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3" h="110">
                      <a:moveTo>
                        <a:pt x="0" y="0"/>
                      </a:moveTo>
                      <a:lnTo>
                        <a:pt x="243" y="32"/>
                      </a:lnTo>
                      <a:lnTo>
                        <a:pt x="243" y="110"/>
                      </a:lnTo>
                      <a:lnTo>
                        <a:pt x="0" y="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36" name="Line 274"/>
                <p:cNvSpPr>
                  <a:spLocks noChangeShapeType="1"/>
                </p:cNvSpPr>
                <p:nvPr/>
              </p:nvSpPr>
              <p:spPr bwMode="auto">
                <a:xfrm>
                  <a:off x="3232" y="530"/>
                  <a:ext cx="1" cy="220"/>
                </a:xfrm>
                <a:prstGeom prst="line">
                  <a:avLst/>
                </a:prstGeom>
                <a:noFill/>
                <a:ln w="4763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37" name="Line 275"/>
                <p:cNvSpPr>
                  <a:spLocks noChangeShapeType="1"/>
                </p:cNvSpPr>
                <p:nvPr/>
              </p:nvSpPr>
              <p:spPr bwMode="auto">
                <a:xfrm>
                  <a:off x="3240" y="540"/>
                  <a:ext cx="1" cy="211"/>
                </a:xfrm>
                <a:prstGeom prst="line">
                  <a:avLst/>
                </a:prstGeom>
                <a:noFill/>
                <a:ln w="4763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407" name="Group 276"/>
              <p:cNvGrpSpPr>
                <a:grpSpLocks/>
              </p:cNvGrpSpPr>
              <p:nvPr/>
            </p:nvGrpSpPr>
            <p:grpSpPr bwMode="auto">
              <a:xfrm>
                <a:off x="3200" y="493"/>
                <a:ext cx="12" cy="292"/>
                <a:chOff x="3200" y="493"/>
                <a:chExt cx="12" cy="292"/>
              </a:xfrm>
            </p:grpSpPr>
            <p:sp>
              <p:nvSpPr>
                <p:cNvPr id="408" name="Line 277"/>
                <p:cNvSpPr>
                  <a:spLocks noChangeShapeType="1"/>
                </p:cNvSpPr>
                <p:nvPr/>
              </p:nvSpPr>
              <p:spPr bwMode="auto">
                <a:xfrm>
                  <a:off x="3201" y="496"/>
                  <a:ext cx="1" cy="289"/>
                </a:xfrm>
                <a:prstGeom prst="line">
                  <a:avLst/>
                </a:prstGeom>
                <a:noFill/>
                <a:ln w="317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09" name="Line 278"/>
                <p:cNvSpPr>
                  <a:spLocks noChangeShapeType="1"/>
                </p:cNvSpPr>
                <p:nvPr/>
              </p:nvSpPr>
              <p:spPr bwMode="auto">
                <a:xfrm>
                  <a:off x="3204" y="496"/>
                  <a:ext cx="1" cy="289"/>
                </a:xfrm>
                <a:prstGeom prst="line">
                  <a:avLst/>
                </a:prstGeom>
                <a:noFill/>
                <a:ln w="3175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10" name="Line 279"/>
                <p:cNvSpPr>
                  <a:spLocks noChangeShapeType="1"/>
                </p:cNvSpPr>
                <p:nvPr/>
              </p:nvSpPr>
              <p:spPr bwMode="auto">
                <a:xfrm>
                  <a:off x="3204" y="495"/>
                  <a:ext cx="1" cy="290"/>
                </a:xfrm>
                <a:prstGeom prst="line">
                  <a:avLst/>
                </a:prstGeom>
                <a:noFill/>
                <a:ln w="3175">
                  <a:solidFill>
                    <a:srgbClr val="E0E0E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11" name="Line 280"/>
                <p:cNvSpPr>
                  <a:spLocks noChangeShapeType="1"/>
                </p:cNvSpPr>
                <p:nvPr/>
              </p:nvSpPr>
              <p:spPr bwMode="auto">
                <a:xfrm>
                  <a:off x="3206" y="495"/>
                  <a:ext cx="1" cy="290"/>
                </a:xfrm>
                <a:prstGeom prst="line">
                  <a:avLst/>
                </a:prstGeom>
                <a:noFill/>
                <a:ln w="317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12" name="Line 281"/>
                <p:cNvSpPr>
                  <a:spLocks noChangeShapeType="1"/>
                </p:cNvSpPr>
                <p:nvPr/>
              </p:nvSpPr>
              <p:spPr bwMode="auto">
                <a:xfrm>
                  <a:off x="3210" y="496"/>
                  <a:ext cx="1" cy="289"/>
                </a:xfrm>
                <a:prstGeom prst="line">
                  <a:avLst/>
                </a:prstGeom>
                <a:noFill/>
                <a:ln w="3175">
                  <a:solidFill>
                    <a:srgbClr val="E0E0E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13" name="Freeform 282"/>
                <p:cNvSpPr>
                  <a:spLocks/>
                </p:cNvSpPr>
                <p:nvPr/>
              </p:nvSpPr>
              <p:spPr bwMode="auto">
                <a:xfrm>
                  <a:off x="3200" y="510"/>
                  <a:ext cx="12" cy="13"/>
                </a:xfrm>
                <a:custGeom>
                  <a:avLst/>
                  <a:gdLst>
                    <a:gd name="T0" fmla="*/ 0 w 133"/>
                    <a:gd name="T1" fmla="*/ 0 h 108"/>
                    <a:gd name="T2" fmla="*/ 0 w 133"/>
                    <a:gd name="T3" fmla="*/ 0 h 108"/>
                    <a:gd name="T4" fmla="*/ 0 w 133"/>
                    <a:gd name="T5" fmla="*/ 0 h 108"/>
                    <a:gd name="T6" fmla="*/ 0 w 133"/>
                    <a:gd name="T7" fmla="*/ 0 h 108"/>
                    <a:gd name="T8" fmla="*/ 0 w 133"/>
                    <a:gd name="T9" fmla="*/ 0 h 108"/>
                    <a:gd name="T10" fmla="*/ 0 w 133"/>
                    <a:gd name="T11" fmla="*/ 0 h 108"/>
                    <a:gd name="T12" fmla="*/ 0 w 133"/>
                    <a:gd name="T13" fmla="*/ 0 h 108"/>
                    <a:gd name="T14" fmla="*/ 0 w 133"/>
                    <a:gd name="T15" fmla="*/ 0 h 108"/>
                    <a:gd name="T16" fmla="*/ 0 w 133"/>
                    <a:gd name="T17" fmla="*/ 0 h 108"/>
                    <a:gd name="T18" fmla="*/ 0 w 133"/>
                    <a:gd name="T19" fmla="*/ 0 h 108"/>
                    <a:gd name="T20" fmla="*/ 0 w 133"/>
                    <a:gd name="T21" fmla="*/ 0 h 108"/>
                    <a:gd name="T22" fmla="*/ 0 w 133"/>
                    <a:gd name="T23" fmla="*/ 0 h 108"/>
                    <a:gd name="T24" fmla="*/ 0 w 133"/>
                    <a:gd name="T25" fmla="*/ 0 h 108"/>
                    <a:gd name="T26" fmla="*/ 0 w 133"/>
                    <a:gd name="T27" fmla="*/ 0 h 108"/>
                    <a:gd name="T28" fmla="*/ 0 w 133"/>
                    <a:gd name="T29" fmla="*/ 0 h 108"/>
                    <a:gd name="T30" fmla="*/ 0 w 133"/>
                    <a:gd name="T31" fmla="*/ 0 h 108"/>
                    <a:gd name="T32" fmla="*/ 0 w 133"/>
                    <a:gd name="T33" fmla="*/ 0 h 108"/>
                    <a:gd name="T34" fmla="*/ 0 w 133"/>
                    <a:gd name="T35" fmla="*/ 0 h 108"/>
                    <a:gd name="T36" fmla="*/ 0 w 133"/>
                    <a:gd name="T37" fmla="*/ 0 h 108"/>
                    <a:gd name="T38" fmla="*/ 0 w 133"/>
                    <a:gd name="T39" fmla="*/ 0 h 108"/>
                    <a:gd name="T40" fmla="*/ 0 w 133"/>
                    <a:gd name="T41" fmla="*/ 0 h 108"/>
                    <a:gd name="T42" fmla="*/ 0 w 133"/>
                    <a:gd name="T43" fmla="*/ 0 h 10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33"/>
                    <a:gd name="T67" fmla="*/ 0 h 108"/>
                    <a:gd name="T68" fmla="*/ 133 w 133"/>
                    <a:gd name="T69" fmla="*/ 108 h 10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33" h="108">
                      <a:moveTo>
                        <a:pt x="15" y="15"/>
                      </a:moveTo>
                      <a:lnTo>
                        <a:pt x="28" y="10"/>
                      </a:lnTo>
                      <a:lnTo>
                        <a:pt x="38" y="5"/>
                      </a:lnTo>
                      <a:lnTo>
                        <a:pt x="51" y="3"/>
                      </a:lnTo>
                      <a:lnTo>
                        <a:pt x="61" y="0"/>
                      </a:lnTo>
                      <a:lnTo>
                        <a:pt x="73" y="0"/>
                      </a:lnTo>
                      <a:lnTo>
                        <a:pt x="89" y="3"/>
                      </a:lnTo>
                      <a:lnTo>
                        <a:pt x="105" y="6"/>
                      </a:lnTo>
                      <a:lnTo>
                        <a:pt x="118" y="14"/>
                      </a:lnTo>
                      <a:lnTo>
                        <a:pt x="133" y="24"/>
                      </a:lnTo>
                      <a:lnTo>
                        <a:pt x="133" y="108"/>
                      </a:lnTo>
                      <a:lnTo>
                        <a:pt x="118" y="99"/>
                      </a:lnTo>
                      <a:lnTo>
                        <a:pt x="105" y="93"/>
                      </a:lnTo>
                      <a:lnTo>
                        <a:pt x="89" y="89"/>
                      </a:lnTo>
                      <a:lnTo>
                        <a:pt x="73" y="87"/>
                      </a:lnTo>
                      <a:lnTo>
                        <a:pt x="61" y="88"/>
                      </a:lnTo>
                      <a:lnTo>
                        <a:pt x="51" y="89"/>
                      </a:lnTo>
                      <a:lnTo>
                        <a:pt x="38" y="93"/>
                      </a:lnTo>
                      <a:lnTo>
                        <a:pt x="15" y="102"/>
                      </a:lnTo>
                      <a:lnTo>
                        <a:pt x="0" y="105"/>
                      </a:lnTo>
                      <a:lnTo>
                        <a:pt x="0" y="25"/>
                      </a:lnTo>
                      <a:lnTo>
                        <a:pt x="15" y="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14" name="Freeform 283"/>
                <p:cNvSpPr>
                  <a:spLocks/>
                </p:cNvSpPr>
                <p:nvPr/>
              </p:nvSpPr>
              <p:spPr bwMode="auto">
                <a:xfrm>
                  <a:off x="3200" y="532"/>
                  <a:ext cx="12" cy="13"/>
                </a:xfrm>
                <a:custGeom>
                  <a:avLst/>
                  <a:gdLst>
                    <a:gd name="T0" fmla="*/ 0 w 133"/>
                    <a:gd name="T1" fmla="*/ 0 h 107"/>
                    <a:gd name="T2" fmla="*/ 0 w 133"/>
                    <a:gd name="T3" fmla="*/ 0 h 107"/>
                    <a:gd name="T4" fmla="*/ 0 w 133"/>
                    <a:gd name="T5" fmla="*/ 0 h 107"/>
                    <a:gd name="T6" fmla="*/ 0 w 133"/>
                    <a:gd name="T7" fmla="*/ 0 h 107"/>
                    <a:gd name="T8" fmla="*/ 0 w 133"/>
                    <a:gd name="T9" fmla="*/ 0 h 107"/>
                    <a:gd name="T10" fmla="*/ 0 w 133"/>
                    <a:gd name="T11" fmla="*/ 0 h 107"/>
                    <a:gd name="T12" fmla="*/ 0 w 133"/>
                    <a:gd name="T13" fmla="*/ 0 h 107"/>
                    <a:gd name="T14" fmla="*/ 0 w 133"/>
                    <a:gd name="T15" fmla="*/ 0 h 107"/>
                    <a:gd name="T16" fmla="*/ 0 w 133"/>
                    <a:gd name="T17" fmla="*/ 0 h 107"/>
                    <a:gd name="T18" fmla="*/ 0 w 133"/>
                    <a:gd name="T19" fmla="*/ 0 h 107"/>
                    <a:gd name="T20" fmla="*/ 0 w 133"/>
                    <a:gd name="T21" fmla="*/ 0 h 107"/>
                    <a:gd name="T22" fmla="*/ 0 w 133"/>
                    <a:gd name="T23" fmla="*/ 0 h 107"/>
                    <a:gd name="T24" fmla="*/ 0 w 133"/>
                    <a:gd name="T25" fmla="*/ 0 h 107"/>
                    <a:gd name="T26" fmla="*/ 0 w 133"/>
                    <a:gd name="T27" fmla="*/ 0 h 107"/>
                    <a:gd name="T28" fmla="*/ 0 w 133"/>
                    <a:gd name="T29" fmla="*/ 0 h 107"/>
                    <a:gd name="T30" fmla="*/ 0 w 133"/>
                    <a:gd name="T31" fmla="*/ 0 h 107"/>
                    <a:gd name="T32" fmla="*/ 0 w 133"/>
                    <a:gd name="T33" fmla="*/ 0 h 107"/>
                    <a:gd name="T34" fmla="*/ 0 w 133"/>
                    <a:gd name="T35" fmla="*/ 0 h 107"/>
                    <a:gd name="T36" fmla="*/ 0 w 133"/>
                    <a:gd name="T37" fmla="*/ 0 h 107"/>
                    <a:gd name="T38" fmla="*/ 0 w 133"/>
                    <a:gd name="T39" fmla="*/ 0 h 107"/>
                    <a:gd name="T40" fmla="*/ 0 w 133"/>
                    <a:gd name="T41" fmla="*/ 0 h 107"/>
                    <a:gd name="T42" fmla="*/ 0 w 133"/>
                    <a:gd name="T43" fmla="*/ 0 h 10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33"/>
                    <a:gd name="T67" fmla="*/ 0 h 107"/>
                    <a:gd name="T68" fmla="*/ 133 w 133"/>
                    <a:gd name="T69" fmla="*/ 107 h 10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33" h="107">
                      <a:moveTo>
                        <a:pt x="15" y="14"/>
                      </a:moveTo>
                      <a:lnTo>
                        <a:pt x="28" y="10"/>
                      </a:lnTo>
                      <a:lnTo>
                        <a:pt x="38" y="6"/>
                      </a:lnTo>
                      <a:lnTo>
                        <a:pt x="51" y="3"/>
                      </a:lnTo>
                      <a:lnTo>
                        <a:pt x="61" y="1"/>
                      </a:lnTo>
                      <a:lnTo>
                        <a:pt x="73" y="0"/>
                      </a:lnTo>
                      <a:lnTo>
                        <a:pt x="89" y="3"/>
                      </a:lnTo>
                      <a:lnTo>
                        <a:pt x="105" y="6"/>
                      </a:lnTo>
                      <a:lnTo>
                        <a:pt x="118" y="14"/>
                      </a:lnTo>
                      <a:lnTo>
                        <a:pt x="133" y="21"/>
                      </a:lnTo>
                      <a:lnTo>
                        <a:pt x="133" y="107"/>
                      </a:lnTo>
                      <a:lnTo>
                        <a:pt x="118" y="98"/>
                      </a:lnTo>
                      <a:lnTo>
                        <a:pt x="105" y="91"/>
                      </a:lnTo>
                      <a:lnTo>
                        <a:pt x="89" y="87"/>
                      </a:lnTo>
                      <a:lnTo>
                        <a:pt x="73" y="86"/>
                      </a:lnTo>
                      <a:lnTo>
                        <a:pt x="61" y="86"/>
                      </a:lnTo>
                      <a:lnTo>
                        <a:pt x="51" y="87"/>
                      </a:lnTo>
                      <a:lnTo>
                        <a:pt x="38" y="91"/>
                      </a:lnTo>
                      <a:lnTo>
                        <a:pt x="15" y="100"/>
                      </a:lnTo>
                      <a:lnTo>
                        <a:pt x="0" y="105"/>
                      </a:lnTo>
                      <a:lnTo>
                        <a:pt x="0" y="23"/>
                      </a:lnTo>
                      <a:lnTo>
                        <a:pt x="15" y="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15" name="Freeform 284"/>
                <p:cNvSpPr>
                  <a:spLocks/>
                </p:cNvSpPr>
                <p:nvPr/>
              </p:nvSpPr>
              <p:spPr bwMode="auto">
                <a:xfrm>
                  <a:off x="3200" y="553"/>
                  <a:ext cx="12" cy="14"/>
                </a:xfrm>
                <a:custGeom>
                  <a:avLst/>
                  <a:gdLst>
                    <a:gd name="T0" fmla="*/ 0 w 133"/>
                    <a:gd name="T1" fmla="*/ 0 h 108"/>
                    <a:gd name="T2" fmla="*/ 0 w 133"/>
                    <a:gd name="T3" fmla="*/ 0 h 108"/>
                    <a:gd name="T4" fmla="*/ 0 w 133"/>
                    <a:gd name="T5" fmla="*/ 0 h 108"/>
                    <a:gd name="T6" fmla="*/ 0 w 133"/>
                    <a:gd name="T7" fmla="*/ 0 h 108"/>
                    <a:gd name="T8" fmla="*/ 0 w 133"/>
                    <a:gd name="T9" fmla="*/ 0 h 108"/>
                    <a:gd name="T10" fmla="*/ 0 w 133"/>
                    <a:gd name="T11" fmla="*/ 0 h 108"/>
                    <a:gd name="T12" fmla="*/ 0 w 133"/>
                    <a:gd name="T13" fmla="*/ 0 h 108"/>
                    <a:gd name="T14" fmla="*/ 0 w 133"/>
                    <a:gd name="T15" fmla="*/ 0 h 108"/>
                    <a:gd name="T16" fmla="*/ 0 w 133"/>
                    <a:gd name="T17" fmla="*/ 0 h 108"/>
                    <a:gd name="T18" fmla="*/ 0 w 133"/>
                    <a:gd name="T19" fmla="*/ 0 h 108"/>
                    <a:gd name="T20" fmla="*/ 0 w 133"/>
                    <a:gd name="T21" fmla="*/ 0 h 108"/>
                    <a:gd name="T22" fmla="*/ 0 w 133"/>
                    <a:gd name="T23" fmla="*/ 0 h 108"/>
                    <a:gd name="T24" fmla="*/ 0 w 133"/>
                    <a:gd name="T25" fmla="*/ 0 h 108"/>
                    <a:gd name="T26" fmla="*/ 0 w 133"/>
                    <a:gd name="T27" fmla="*/ 0 h 108"/>
                    <a:gd name="T28" fmla="*/ 0 w 133"/>
                    <a:gd name="T29" fmla="*/ 0 h 108"/>
                    <a:gd name="T30" fmla="*/ 0 w 133"/>
                    <a:gd name="T31" fmla="*/ 0 h 108"/>
                    <a:gd name="T32" fmla="*/ 0 w 133"/>
                    <a:gd name="T33" fmla="*/ 0 h 108"/>
                    <a:gd name="T34" fmla="*/ 0 w 133"/>
                    <a:gd name="T35" fmla="*/ 0 h 108"/>
                    <a:gd name="T36" fmla="*/ 0 w 133"/>
                    <a:gd name="T37" fmla="*/ 0 h 108"/>
                    <a:gd name="T38" fmla="*/ 0 w 133"/>
                    <a:gd name="T39" fmla="*/ 0 h 108"/>
                    <a:gd name="T40" fmla="*/ 0 w 133"/>
                    <a:gd name="T41" fmla="*/ 0 h 108"/>
                    <a:gd name="T42" fmla="*/ 0 w 133"/>
                    <a:gd name="T43" fmla="*/ 0 h 10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33"/>
                    <a:gd name="T67" fmla="*/ 0 h 108"/>
                    <a:gd name="T68" fmla="*/ 133 w 133"/>
                    <a:gd name="T69" fmla="*/ 108 h 10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33" h="108">
                      <a:moveTo>
                        <a:pt x="15" y="14"/>
                      </a:moveTo>
                      <a:lnTo>
                        <a:pt x="28" y="10"/>
                      </a:lnTo>
                      <a:lnTo>
                        <a:pt x="38" y="5"/>
                      </a:lnTo>
                      <a:lnTo>
                        <a:pt x="51" y="3"/>
                      </a:lnTo>
                      <a:lnTo>
                        <a:pt x="61" y="0"/>
                      </a:lnTo>
                      <a:lnTo>
                        <a:pt x="73" y="0"/>
                      </a:lnTo>
                      <a:lnTo>
                        <a:pt x="89" y="3"/>
                      </a:lnTo>
                      <a:lnTo>
                        <a:pt x="105" y="6"/>
                      </a:lnTo>
                      <a:lnTo>
                        <a:pt x="118" y="14"/>
                      </a:lnTo>
                      <a:lnTo>
                        <a:pt x="133" y="21"/>
                      </a:lnTo>
                      <a:lnTo>
                        <a:pt x="133" y="108"/>
                      </a:lnTo>
                      <a:lnTo>
                        <a:pt x="118" y="99"/>
                      </a:lnTo>
                      <a:lnTo>
                        <a:pt x="105" y="93"/>
                      </a:lnTo>
                      <a:lnTo>
                        <a:pt x="89" y="88"/>
                      </a:lnTo>
                      <a:lnTo>
                        <a:pt x="73" y="87"/>
                      </a:lnTo>
                      <a:lnTo>
                        <a:pt x="61" y="87"/>
                      </a:lnTo>
                      <a:lnTo>
                        <a:pt x="51" y="88"/>
                      </a:lnTo>
                      <a:lnTo>
                        <a:pt x="38" y="93"/>
                      </a:lnTo>
                      <a:lnTo>
                        <a:pt x="15" y="100"/>
                      </a:lnTo>
                      <a:lnTo>
                        <a:pt x="0" y="105"/>
                      </a:lnTo>
                      <a:lnTo>
                        <a:pt x="0" y="23"/>
                      </a:lnTo>
                      <a:lnTo>
                        <a:pt x="15" y="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16" name="Freeform 285"/>
                <p:cNvSpPr>
                  <a:spLocks/>
                </p:cNvSpPr>
                <p:nvPr/>
              </p:nvSpPr>
              <p:spPr bwMode="auto">
                <a:xfrm>
                  <a:off x="3200" y="575"/>
                  <a:ext cx="12" cy="14"/>
                </a:xfrm>
                <a:custGeom>
                  <a:avLst/>
                  <a:gdLst>
                    <a:gd name="T0" fmla="*/ 0 w 133"/>
                    <a:gd name="T1" fmla="*/ 0 h 110"/>
                    <a:gd name="T2" fmla="*/ 0 w 133"/>
                    <a:gd name="T3" fmla="*/ 0 h 110"/>
                    <a:gd name="T4" fmla="*/ 0 w 133"/>
                    <a:gd name="T5" fmla="*/ 0 h 110"/>
                    <a:gd name="T6" fmla="*/ 0 w 133"/>
                    <a:gd name="T7" fmla="*/ 0 h 110"/>
                    <a:gd name="T8" fmla="*/ 0 w 133"/>
                    <a:gd name="T9" fmla="*/ 0 h 110"/>
                    <a:gd name="T10" fmla="*/ 0 w 133"/>
                    <a:gd name="T11" fmla="*/ 0 h 110"/>
                    <a:gd name="T12" fmla="*/ 0 w 133"/>
                    <a:gd name="T13" fmla="*/ 0 h 110"/>
                    <a:gd name="T14" fmla="*/ 0 w 133"/>
                    <a:gd name="T15" fmla="*/ 0 h 110"/>
                    <a:gd name="T16" fmla="*/ 0 w 133"/>
                    <a:gd name="T17" fmla="*/ 0 h 110"/>
                    <a:gd name="T18" fmla="*/ 0 w 133"/>
                    <a:gd name="T19" fmla="*/ 0 h 110"/>
                    <a:gd name="T20" fmla="*/ 0 w 133"/>
                    <a:gd name="T21" fmla="*/ 0 h 110"/>
                    <a:gd name="T22" fmla="*/ 0 w 133"/>
                    <a:gd name="T23" fmla="*/ 0 h 110"/>
                    <a:gd name="T24" fmla="*/ 0 w 133"/>
                    <a:gd name="T25" fmla="*/ 0 h 110"/>
                    <a:gd name="T26" fmla="*/ 0 w 133"/>
                    <a:gd name="T27" fmla="*/ 0 h 110"/>
                    <a:gd name="T28" fmla="*/ 0 w 133"/>
                    <a:gd name="T29" fmla="*/ 0 h 110"/>
                    <a:gd name="T30" fmla="*/ 0 w 133"/>
                    <a:gd name="T31" fmla="*/ 0 h 110"/>
                    <a:gd name="T32" fmla="*/ 0 w 133"/>
                    <a:gd name="T33" fmla="*/ 0 h 110"/>
                    <a:gd name="T34" fmla="*/ 0 w 133"/>
                    <a:gd name="T35" fmla="*/ 0 h 110"/>
                    <a:gd name="T36" fmla="*/ 0 w 133"/>
                    <a:gd name="T37" fmla="*/ 0 h 110"/>
                    <a:gd name="T38" fmla="*/ 0 w 133"/>
                    <a:gd name="T39" fmla="*/ 0 h 110"/>
                    <a:gd name="T40" fmla="*/ 0 w 133"/>
                    <a:gd name="T41" fmla="*/ 0 h 110"/>
                    <a:gd name="T42" fmla="*/ 0 w 133"/>
                    <a:gd name="T43" fmla="*/ 0 h 11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33"/>
                    <a:gd name="T67" fmla="*/ 0 h 110"/>
                    <a:gd name="T68" fmla="*/ 133 w 133"/>
                    <a:gd name="T69" fmla="*/ 110 h 110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33" h="110">
                      <a:moveTo>
                        <a:pt x="15" y="15"/>
                      </a:moveTo>
                      <a:lnTo>
                        <a:pt x="28" y="10"/>
                      </a:lnTo>
                      <a:lnTo>
                        <a:pt x="38" y="7"/>
                      </a:lnTo>
                      <a:lnTo>
                        <a:pt x="51" y="3"/>
                      </a:lnTo>
                      <a:lnTo>
                        <a:pt x="61" y="1"/>
                      </a:lnTo>
                      <a:lnTo>
                        <a:pt x="73" y="0"/>
                      </a:lnTo>
                      <a:lnTo>
                        <a:pt x="89" y="1"/>
                      </a:lnTo>
                      <a:lnTo>
                        <a:pt x="105" y="7"/>
                      </a:lnTo>
                      <a:lnTo>
                        <a:pt x="118" y="14"/>
                      </a:lnTo>
                      <a:lnTo>
                        <a:pt x="133" y="23"/>
                      </a:lnTo>
                      <a:lnTo>
                        <a:pt x="133" y="110"/>
                      </a:lnTo>
                      <a:lnTo>
                        <a:pt x="118" y="101"/>
                      </a:lnTo>
                      <a:lnTo>
                        <a:pt x="105" y="92"/>
                      </a:lnTo>
                      <a:lnTo>
                        <a:pt x="89" y="89"/>
                      </a:lnTo>
                      <a:lnTo>
                        <a:pt x="73" y="86"/>
                      </a:lnTo>
                      <a:lnTo>
                        <a:pt x="61" y="87"/>
                      </a:lnTo>
                      <a:lnTo>
                        <a:pt x="51" y="89"/>
                      </a:lnTo>
                      <a:lnTo>
                        <a:pt x="38" y="92"/>
                      </a:lnTo>
                      <a:lnTo>
                        <a:pt x="15" y="102"/>
                      </a:lnTo>
                      <a:lnTo>
                        <a:pt x="0" y="106"/>
                      </a:lnTo>
                      <a:lnTo>
                        <a:pt x="0" y="23"/>
                      </a:lnTo>
                      <a:lnTo>
                        <a:pt x="15" y="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17" name="Freeform 286"/>
                <p:cNvSpPr>
                  <a:spLocks/>
                </p:cNvSpPr>
                <p:nvPr/>
              </p:nvSpPr>
              <p:spPr bwMode="auto">
                <a:xfrm>
                  <a:off x="3200" y="597"/>
                  <a:ext cx="12" cy="13"/>
                </a:xfrm>
                <a:custGeom>
                  <a:avLst/>
                  <a:gdLst>
                    <a:gd name="T0" fmla="*/ 0 w 133"/>
                    <a:gd name="T1" fmla="*/ 0 h 109"/>
                    <a:gd name="T2" fmla="*/ 0 w 133"/>
                    <a:gd name="T3" fmla="*/ 0 h 109"/>
                    <a:gd name="T4" fmla="*/ 0 w 133"/>
                    <a:gd name="T5" fmla="*/ 0 h 109"/>
                    <a:gd name="T6" fmla="*/ 0 w 133"/>
                    <a:gd name="T7" fmla="*/ 0 h 109"/>
                    <a:gd name="T8" fmla="*/ 0 w 133"/>
                    <a:gd name="T9" fmla="*/ 0 h 109"/>
                    <a:gd name="T10" fmla="*/ 0 w 133"/>
                    <a:gd name="T11" fmla="*/ 0 h 109"/>
                    <a:gd name="T12" fmla="*/ 0 w 133"/>
                    <a:gd name="T13" fmla="*/ 0 h 109"/>
                    <a:gd name="T14" fmla="*/ 0 w 133"/>
                    <a:gd name="T15" fmla="*/ 0 h 109"/>
                    <a:gd name="T16" fmla="*/ 0 w 133"/>
                    <a:gd name="T17" fmla="*/ 0 h 109"/>
                    <a:gd name="T18" fmla="*/ 0 w 133"/>
                    <a:gd name="T19" fmla="*/ 0 h 109"/>
                    <a:gd name="T20" fmla="*/ 0 w 133"/>
                    <a:gd name="T21" fmla="*/ 0 h 109"/>
                    <a:gd name="T22" fmla="*/ 0 w 133"/>
                    <a:gd name="T23" fmla="*/ 0 h 109"/>
                    <a:gd name="T24" fmla="*/ 0 w 133"/>
                    <a:gd name="T25" fmla="*/ 0 h 109"/>
                    <a:gd name="T26" fmla="*/ 0 w 133"/>
                    <a:gd name="T27" fmla="*/ 0 h 109"/>
                    <a:gd name="T28" fmla="*/ 0 w 133"/>
                    <a:gd name="T29" fmla="*/ 0 h 109"/>
                    <a:gd name="T30" fmla="*/ 0 w 133"/>
                    <a:gd name="T31" fmla="*/ 0 h 109"/>
                    <a:gd name="T32" fmla="*/ 0 w 133"/>
                    <a:gd name="T33" fmla="*/ 0 h 109"/>
                    <a:gd name="T34" fmla="*/ 0 w 133"/>
                    <a:gd name="T35" fmla="*/ 0 h 109"/>
                    <a:gd name="T36" fmla="*/ 0 w 133"/>
                    <a:gd name="T37" fmla="*/ 0 h 109"/>
                    <a:gd name="T38" fmla="*/ 0 w 133"/>
                    <a:gd name="T39" fmla="*/ 0 h 109"/>
                    <a:gd name="T40" fmla="*/ 0 w 133"/>
                    <a:gd name="T41" fmla="*/ 0 h 109"/>
                    <a:gd name="T42" fmla="*/ 0 w 133"/>
                    <a:gd name="T43" fmla="*/ 0 h 10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33"/>
                    <a:gd name="T67" fmla="*/ 0 h 109"/>
                    <a:gd name="T68" fmla="*/ 133 w 133"/>
                    <a:gd name="T69" fmla="*/ 109 h 10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33" h="109">
                      <a:moveTo>
                        <a:pt x="15" y="16"/>
                      </a:moveTo>
                      <a:lnTo>
                        <a:pt x="28" y="10"/>
                      </a:lnTo>
                      <a:lnTo>
                        <a:pt x="38" y="6"/>
                      </a:lnTo>
                      <a:lnTo>
                        <a:pt x="51" y="4"/>
                      </a:lnTo>
                      <a:lnTo>
                        <a:pt x="61" y="3"/>
                      </a:lnTo>
                      <a:lnTo>
                        <a:pt x="73" y="0"/>
                      </a:lnTo>
                      <a:lnTo>
                        <a:pt x="89" y="4"/>
                      </a:lnTo>
                      <a:lnTo>
                        <a:pt x="105" y="6"/>
                      </a:lnTo>
                      <a:lnTo>
                        <a:pt x="118" y="14"/>
                      </a:lnTo>
                      <a:lnTo>
                        <a:pt x="133" y="24"/>
                      </a:lnTo>
                      <a:lnTo>
                        <a:pt x="133" y="109"/>
                      </a:lnTo>
                      <a:lnTo>
                        <a:pt x="118" y="100"/>
                      </a:lnTo>
                      <a:lnTo>
                        <a:pt x="105" y="93"/>
                      </a:lnTo>
                      <a:lnTo>
                        <a:pt x="89" y="88"/>
                      </a:lnTo>
                      <a:lnTo>
                        <a:pt x="73" y="87"/>
                      </a:lnTo>
                      <a:lnTo>
                        <a:pt x="61" y="88"/>
                      </a:lnTo>
                      <a:lnTo>
                        <a:pt x="51" y="89"/>
                      </a:lnTo>
                      <a:lnTo>
                        <a:pt x="38" y="93"/>
                      </a:lnTo>
                      <a:lnTo>
                        <a:pt x="15" y="100"/>
                      </a:lnTo>
                      <a:lnTo>
                        <a:pt x="0" y="107"/>
                      </a:lnTo>
                      <a:lnTo>
                        <a:pt x="0" y="24"/>
                      </a:lnTo>
                      <a:lnTo>
                        <a:pt x="15" y="1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18" name="Freeform 287"/>
                <p:cNvSpPr>
                  <a:spLocks/>
                </p:cNvSpPr>
                <p:nvPr/>
              </p:nvSpPr>
              <p:spPr bwMode="auto">
                <a:xfrm>
                  <a:off x="3200" y="619"/>
                  <a:ext cx="12" cy="13"/>
                </a:xfrm>
                <a:custGeom>
                  <a:avLst/>
                  <a:gdLst>
                    <a:gd name="T0" fmla="*/ 0 w 133"/>
                    <a:gd name="T1" fmla="*/ 0 h 108"/>
                    <a:gd name="T2" fmla="*/ 0 w 133"/>
                    <a:gd name="T3" fmla="*/ 0 h 108"/>
                    <a:gd name="T4" fmla="*/ 0 w 133"/>
                    <a:gd name="T5" fmla="*/ 0 h 108"/>
                    <a:gd name="T6" fmla="*/ 0 w 133"/>
                    <a:gd name="T7" fmla="*/ 0 h 108"/>
                    <a:gd name="T8" fmla="*/ 0 w 133"/>
                    <a:gd name="T9" fmla="*/ 0 h 108"/>
                    <a:gd name="T10" fmla="*/ 0 w 133"/>
                    <a:gd name="T11" fmla="*/ 0 h 108"/>
                    <a:gd name="T12" fmla="*/ 0 w 133"/>
                    <a:gd name="T13" fmla="*/ 0 h 108"/>
                    <a:gd name="T14" fmla="*/ 0 w 133"/>
                    <a:gd name="T15" fmla="*/ 0 h 108"/>
                    <a:gd name="T16" fmla="*/ 0 w 133"/>
                    <a:gd name="T17" fmla="*/ 0 h 108"/>
                    <a:gd name="T18" fmla="*/ 0 w 133"/>
                    <a:gd name="T19" fmla="*/ 0 h 108"/>
                    <a:gd name="T20" fmla="*/ 0 w 133"/>
                    <a:gd name="T21" fmla="*/ 0 h 108"/>
                    <a:gd name="T22" fmla="*/ 0 w 133"/>
                    <a:gd name="T23" fmla="*/ 0 h 108"/>
                    <a:gd name="T24" fmla="*/ 0 w 133"/>
                    <a:gd name="T25" fmla="*/ 0 h 108"/>
                    <a:gd name="T26" fmla="*/ 0 w 133"/>
                    <a:gd name="T27" fmla="*/ 0 h 108"/>
                    <a:gd name="T28" fmla="*/ 0 w 133"/>
                    <a:gd name="T29" fmla="*/ 0 h 108"/>
                    <a:gd name="T30" fmla="*/ 0 w 133"/>
                    <a:gd name="T31" fmla="*/ 0 h 108"/>
                    <a:gd name="T32" fmla="*/ 0 w 133"/>
                    <a:gd name="T33" fmla="*/ 0 h 108"/>
                    <a:gd name="T34" fmla="*/ 0 w 133"/>
                    <a:gd name="T35" fmla="*/ 0 h 108"/>
                    <a:gd name="T36" fmla="*/ 0 w 133"/>
                    <a:gd name="T37" fmla="*/ 0 h 108"/>
                    <a:gd name="T38" fmla="*/ 0 w 133"/>
                    <a:gd name="T39" fmla="*/ 0 h 108"/>
                    <a:gd name="T40" fmla="*/ 0 w 133"/>
                    <a:gd name="T41" fmla="*/ 0 h 108"/>
                    <a:gd name="T42" fmla="*/ 0 w 133"/>
                    <a:gd name="T43" fmla="*/ 0 h 10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33"/>
                    <a:gd name="T67" fmla="*/ 0 h 108"/>
                    <a:gd name="T68" fmla="*/ 133 w 133"/>
                    <a:gd name="T69" fmla="*/ 108 h 10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33" h="108">
                      <a:moveTo>
                        <a:pt x="15" y="14"/>
                      </a:moveTo>
                      <a:lnTo>
                        <a:pt x="28" y="9"/>
                      </a:lnTo>
                      <a:lnTo>
                        <a:pt x="38" y="5"/>
                      </a:lnTo>
                      <a:lnTo>
                        <a:pt x="51" y="1"/>
                      </a:lnTo>
                      <a:lnTo>
                        <a:pt x="61" y="0"/>
                      </a:lnTo>
                      <a:lnTo>
                        <a:pt x="73" y="0"/>
                      </a:lnTo>
                      <a:lnTo>
                        <a:pt x="89" y="1"/>
                      </a:lnTo>
                      <a:lnTo>
                        <a:pt x="105" y="5"/>
                      </a:lnTo>
                      <a:lnTo>
                        <a:pt x="118" y="11"/>
                      </a:lnTo>
                      <a:lnTo>
                        <a:pt x="133" y="21"/>
                      </a:lnTo>
                      <a:lnTo>
                        <a:pt x="133" y="108"/>
                      </a:lnTo>
                      <a:lnTo>
                        <a:pt x="118" y="98"/>
                      </a:lnTo>
                      <a:lnTo>
                        <a:pt x="105" y="92"/>
                      </a:lnTo>
                      <a:lnTo>
                        <a:pt x="89" y="88"/>
                      </a:lnTo>
                      <a:lnTo>
                        <a:pt x="73" y="85"/>
                      </a:lnTo>
                      <a:lnTo>
                        <a:pt x="61" y="87"/>
                      </a:lnTo>
                      <a:lnTo>
                        <a:pt x="51" y="88"/>
                      </a:lnTo>
                      <a:lnTo>
                        <a:pt x="38" y="90"/>
                      </a:lnTo>
                      <a:lnTo>
                        <a:pt x="15" y="99"/>
                      </a:lnTo>
                      <a:lnTo>
                        <a:pt x="0" y="105"/>
                      </a:lnTo>
                      <a:lnTo>
                        <a:pt x="0" y="21"/>
                      </a:lnTo>
                      <a:lnTo>
                        <a:pt x="15" y="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19" name="Freeform 288"/>
                <p:cNvSpPr>
                  <a:spLocks/>
                </p:cNvSpPr>
                <p:nvPr/>
              </p:nvSpPr>
              <p:spPr bwMode="auto">
                <a:xfrm>
                  <a:off x="3200" y="640"/>
                  <a:ext cx="12" cy="14"/>
                </a:xfrm>
                <a:custGeom>
                  <a:avLst/>
                  <a:gdLst>
                    <a:gd name="T0" fmla="*/ 0 w 133"/>
                    <a:gd name="T1" fmla="*/ 0 h 108"/>
                    <a:gd name="T2" fmla="*/ 0 w 133"/>
                    <a:gd name="T3" fmla="*/ 0 h 108"/>
                    <a:gd name="T4" fmla="*/ 0 w 133"/>
                    <a:gd name="T5" fmla="*/ 0 h 108"/>
                    <a:gd name="T6" fmla="*/ 0 w 133"/>
                    <a:gd name="T7" fmla="*/ 0 h 108"/>
                    <a:gd name="T8" fmla="*/ 0 w 133"/>
                    <a:gd name="T9" fmla="*/ 0 h 108"/>
                    <a:gd name="T10" fmla="*/ 0 w 133"/>
                    <a:gd name="T11" fmla="*/ 0 h 108"/>
                    <a:gd name="T12" fmla="*/ 0 w 133"/>
                    <a:gd name="T13" fmla="*/ 0 h 108"/>
                    <a:gd name="T14" fmla="*/ 0 w 133"/>
                    <a:gd name="T15" fmla="*/ 0 h 108"/>
                    <a:gd name="T16" fmla="*/ 0 w 133"/>
                    <a:gd name="T17" fmla="*/ 0 h 108"/>
                    <a:gd name="T18" fmla="*/ 0 w 133"/>
                    <a:gd name="T19" fmla="*/ 0 h 108"/>
                    <a:gd name="T20" fmla="*/ 0 w 133"/>
                    <a:gd name="T21" fmla="*/ 0 h 108"/>
                    <a:gd name="T22" fmla="*/ 0 w 133"/>
                    <a:gd name="T23" fmla="*/ 0 h 108"/>
                    <a:gd name="T24" fmla="*/ 0 w 133"/>
                    <a:gd name="T25" fmla="*/ 0 h 108"/>
                    <a:gd name="T26" fmla="*/ 0 w 133"/>
                    <a:gd name="T27" fmla="*/ 0 h 108"/>
                    <a:gd name="T28" fmla="*/ 0 w 133"/>
                    <a:gd name="T29" fmla="*/ 0 h 108"/>
                    <a:gd name="T30" fmla="*/ 0 w 133"/>
                    <a:gd name="T31" fmla="*/ 0 h 108"/>
                    <a:gd name="T32" fmla="*/ 0 w 133"/>
                    <a:gd name="T33" fmla="*/ 0 h 108"/>
                    <a:gd name="T34" fmla="*/ 0 w 133"/>
                    <a:gd name="T35" fmla="*/ 0 h 108"/>
                    <a:gd name="T36" fmla="*/ 0 w 133"/>
                    <a:gd name="T37" fmla="*/ 0 h 108"/>
                    <a:gd name="T38" fmla="*/ 0 w 133"/>
                    <a:gd name="T39" fmla="*/ 0 h 108"/>
                    <a:gd name="T40" fmla="*/ 0 w 133"/>
                    <a:gd name="T41" fmla="*/ 0 h 108"/>
                    <a:gd name="T42" fmla="*/ 0 w 133"/>
                    <a:gd name="T43" fmla="*/ 0 h 10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33"/>
                    <a:gd name="T67" fmla="*/ 0 h 108"/>
                    <a:gd name="T68" fmla="*/ 133 w 133"/>
                    <a:gd name="T69" fmla="*/ 108 h 10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33" h="108">
                      <a:moveTo>
                        <a:pt x="15" y="15"/>
                      </a:moveTo>
                      <a:lnTo>
                        <a:pt x="28" y="9"/>
                      </a:lnTo>
                      <a:lnTo>
                        <a:pt x="38" y="6"/>
                      </a:lnTo>
                      <a:lnTo>
                        <a:pt x="51" y="3"/>
                      </a:lnTo>
                      <a:lnTo>
                        <a:pt x="61" y="1"/>
                      </a:lnTo>
                      <a:lnTo>
                        <a:pt x="73" y="0"/>
                      </a:lnTo>
                      <a:lnTo>
                        <a:pt x="89" y="3"/>
                      </a:lnTo>
                      <a:lnTo>
                        <a:pt x="105" y="6"/>
                      </a:lnTo>
                      <a:lnTo>
                        <a:pt x="118" y="13"/>
                      </a:lnTo>
                      <a:lnTo>
                        <a:pt x="133" y="21"/>
                      </a:lnTo>
                      <a:lnTo>
                        <a:pt x="133" y="108"/>
                      </a:lnTo>
                      <a:lnTo>
                        <a:pt x="118" y="100"/>
                      </a:lnTo>
                      <a:lnTo>
                        <a:pt x="105" y="92"/>
                      </a:lnTo>
                      <a:lnTo>
                        <a:pt x="89" y="88"/>
                      </a:lnTo>
                      <a:lnTo>
                        <a:pt x="73" y="87"/>
                      </a:lnTo>
                      <a:lnTo>
                        <a:pt x="61" y="87"/>
                      </a:lnTo>
                      <a:lnTo>
                        <a:pt x="51" y="89"/>
                      </a:lnTo>
                      <a:lnTo>
                        <a:pt x="38" y="92"/>
                      </a:lnTo>
                      <a:lnTo>
                        <a:pt x="15" y="102"/>
                      </a:lnTo>
                      <a:lnTo>
                        <a:pt x="0" y="105"/>
                      </a:lnTo>
                      <a:lnTo>
                        <a:pt x="0" y="23"/>
                      </a:lnTo>
                      <a:lnTo>
                        <a:pt x="15" y="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20" name="Freeform 289"/>
                <p:cNvSpPr>
                  <a:spLocks/>
                </p:cNvSpPr>
                <p:nvPr/>
              </p:nvSpPr>
              <p:spPr bwMode="auto">
                <a:xfrm>
                  <a:off x="3200" y="662"/>
                  <a:ext cx="12" cy="14"/>
                </a:xfrm>
                <a:custGeom>
                  <a:avLst/>
                  <a:gdLst>
                    <a:gd name="T0" fmla="*/ 0 w 133"/>
                    <a:gd name="T1" fmla="*/ 0 h 108"/>
                    <a:gd name="T2" fmla="*/ 0 w 133"/>
                    <a:gd name="T3" fmla="*/ 0 h 108"/>
                    <a:gd name="T4" fmla="*/ 0 w 133"/>
                    <a:gd name="T5" fmla="*/ 0 h 108"/>
                    <a:gd name="T6" fmla="*/ 0 w 133"/>
                    <a:gd name="T7" fmla="*/ 0 h 108"/>
                    <a:gd name="T8" fmla="*/ 0 w 133"/>
                    <a:gd name="T9" fmla="*/ 0 h 108"/>
                    <a:gd name="T10" fmla="*/ 0 w 133"/>
                    <a:gd name="T11" fmla="*/ 0 h 108"/>
                    <a:gd name="T12" fmla="*/ 0 w 133"/>
                    <a:gd name="T13" fmla="*/ 0 h 108"/>
                    <a:gd name="T14" fmla="*/ 0 w 133"/>
                    <a:gd name="T15" fmla="*/ 0 h 108"/>
                    <a:gd name="T16" fmla="*/ 0 w 133"/>
                    <a:gd name="T17" fmla="*/ 0 h 108"/>
                    <a:gd name="T18" fmla="*/ 0 w 133"/>
                    <a:gd name="T19" fmla="*/ 0 h 108"/>
                    <a:gd name="T20" fmla="*/ 0 w 133"/>
                    <a:gd name="T21" fmla="*/ 0 h 108"/>
                    <a:gd name="T22" fmla="*/ 0 w 133"/>
                    <a:gd name="T23" fmla="*/ 0 h 108"/>
                    <a:gd name="T24" fmla="*/ 0 w 133"/>
                    <a:gd name="T25" fmla="*/ 0 h 108"/>
                    <a:gd name="T26" fmla="*/ 0 w 133"/>
                    <a:gd name="T27" fmla="*/ 0 h 108"/>
                    <a:gd name="T28" fmla="*/ 0 w 133"/>
                    <a:gd name="T29" fmla="*/ 0 h 108"/>
                    <a:gd name="T30" fmla="*/ 0 w 133"/>
                    <a:gd name="T31" fmla="*/ 0 h 108"/>
                    <a:gd name="T32" fmla="*/ 0 w 133"/>
                    <a:gd name="T33" fmla="*/ 0 h 108"/>
                    <a:gd name="T34" fmla="*/ 0 w 133"/>
                    <a:gd name="T35" fmla="*/ 0 h 108"/>
                    <a:gd name="T36" fmla="*/ 0 w 133"/>
                    <a:gd name="T37" fmla="*/ 0 h 108"/>
                    <a:gd name="T38" fmla="*/ 0 w 133"/>
                    <a:gd name="T39" fmla="*/ 0 h 108"/>
                    <a:gd name="T40" fmla="*/ 0 w 133"/>
                    <a:gd name="T41" fmla="*/ 0 h 108"/>
                    <a:gd name="T42" fmla="*/ 0 w 133"/>
                    <a:gd name="T43" fmla="*/ 0 h 10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33"/>
                    <a:gd name="T67" fmla="*/ 0 h 108"/>
                    <a:gd name="T68" fmla="*/ 133 w 133"/>
                    <a:gd name="T69" fmla="*/ 108 h 10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33" h="108">
                      <a:moveTo>
                        <a:pt x="15" y="15"/>
                      </a:moveTo>
                      <a:lnTo>
                        <a:pt x="28" y="10"/>
                      </a:lnTo>
                      <a:lnTo>
                        <a:pt x="38" y="6"/>
                      </a:lnTo>
                      <a:lnTo>
                        <a:pt x="51" y="5"/>
                      </a:lnTo>
                      <a:lnTo>
                        <a:pt x="61" y="1"/>
                      </a:lnTo>
                      <a:lnTo>
                        <a:pt x="73" y="0"/>
                      </a:lnTo>
                      <a:lnTo>
                        <a:pt x="89" y="4"/>
                      </a:lnTo>
                      <a:lnTo>
                        <a:pt x="105" y="6"/>
                      </a:lnTo>
                      <a:lnTo>
                        <a:pt x="118" y="15"/>
                      </a:lnTo>
                      <a:lnTo>
                        <a:pt x="133" y="24"/>
                      </a:lnTo>
                      <a:lnTo>
                        <a:pt x="133" y="108"/>
                      </a:lnTo>
                      <a:lnTo>
                        <a:pt x="118" y="98"/>
                      </a:lnTo>
                      <a:lnTo>
                        <a:pt x="105" y="91"/>
                      </a:lnTo>
                      <a:lnTo>
                        <a:pt x="89" y="88"/>
                      </a:lnTo>
                      <a:lnTo>
                        <a:pt x="73" y="85"/>
                      </a:lnTo>
                      <a:lnTo>
                        <a:pt x="61" y="87"/>
                      </a:lnTo>
                      <a:lnTo>
                        <a:pt x="51" y="88"/>
                      </a:lnTo>
                      <a:lnTo>
                        <a:pt x="38" y="91"/>
                      </a:lnTo>
                      <a:lnTo>
                        <a:pt x="15" y="101"/>
                      </a:lnTo>
                      <a:lnTo>
                        <a:pt x="0" y="106"/>
                      </a:lnTo>
                      <a:lnTo>
                        <a:pt x="0" y="24"/>
                      </a:lnTo>
                      <a:lnTo>
                        <a:pt x="15" y="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21" name="Freeform 290"/>
                <p:cNvSpPr>
                  <a:spLocks/>
                </p:cNvSpPr>
                <p:nvPr/>
              </p:nvSpPr>
              <p:spPr bwMode="auto">
                <a:xfrm>
                  <a:off x="3200" y="684"/>
                  <a:ext cx="12" cy="14"/>
                </a:xfrm>
                <a:custGeom>
                  <a:avLst/>
                  <a:gdLst>
                    <a:gd name="T0" fmla="*/ 0 w 133"/>
                    <a:gd name="T1" fmla="*/ 0 h 110"/>
                    <a:gd name="T2" fmla="*/ 0 w 133"/>
                    <a:gd name="T3" fmla="*/ 0 h 110"/>
                    <a:gd name="T4" fmla="*/ 0 w 133"/>
                    <a:gd name="T5" fmla="*/ 0 h 110"/>
                    <a:gd name="T6" fmla="*/ 0 w 133"/>
                    <a:gd name="T7" fmla="*/ 0 h 110"/>
                    <a:gd name="T8" fmla="*/ 0 w 133"/>
                    <a:gd name="T9" fmla="*/ 0 h 110"/>
                    <a:gd name="T10" fmla="*/ 0 w 133"/>
                    <a:gd name="T11" fmla="*/ 0 h 110"/>
                    <a:gd name="T12" fmla="*/ 0 w 133"/>
                    <a:gd name="T13" fmla="*/ 0 h 110"/>
                    <a:gd name="T14" fmla="*/ 0 w 133"/>
                    <a:gd name="T15" fmla="*/ 0 h 110"/>
                    <a:gd name="T16" fmla="*/ 0 w 133"/>
                    <a:gd name="T17" fmla="*/ 0 h 110"/>
                    <a:gd name="T18" fmla="*/ 0 w 133"/>
                    <a:gd name="T19" fmla="*/ 0 h 110"/>
                    <a:gd name="T20" fmla="*/ 0 w 133"/>
                    <a:gd name="T21" fmla="*/ 0 h 110"/>
                    <a:gd name="T22" fmla="*/ 0 w 133"/>
                    <a:gd name="T23" fmla="*/ 0 h 110"/>
                    <a:gd name="T24" fmla="*/ 0 w 133"/>
                    <a:gd name="T25" fmla="*/ 0 h 110"/>
                    <a:gd name="T26" fmla="*/ 0 w 133"/>
                    <a:gd name="T27" fmla="*/ 0 h 110"/>
                    <a:gd name="T28" fmla="*/ 0 w 133"/>
                    <a:gd name="T29" fmla="*/ 0 h 110"/>
                    <a:gd name="T30" fmla="*/ 0 w 133"/>
                    <a:gd name="T31" fmla="*/ 0 h 110"/>
                    <a:gd name="T32" fmla="*/ 0 w 133"/>
                    <a:gd name="T33" fmla="*/ 0 h 110"/>
                    <a:gd name="T34" fmla="*/ 0 w 133"/>
                    <a:gd name="T35" fmla="*/ 0 h 110"/>
                    <a:gd name="T36" fmla="*/ 0 w 133"/>
                    <a:gd name="T37" fmla="*/ 0 h 110"/>
                    <a:gd name="T38" fmla="*/ 0 w 133"/>
                    <a:gd name="T39" fmla="*/ 0 h 110"/>
                    <a:gd name="T40" fmla="*/ 0 w 133"/>
                    <a:gd name="T41" fmla="*/ 0 h 110"/>
                    <a:gd name="T42" fmla="*/ 0 w 133"/>
                    <a:gd name="T43" fmla="*/ 0 h 11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33"/>
                    <a:gd name="T67" fmla="*/ 0 h 110"/>
                    <a:gd name="T68" fmla="*/ 133 w 133"/>
                    <a:gd name="T69" fmla="*/ 110 h 110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33" h="110">
                      <a:moveTo>
                        <a:pt x="15" y="15"/>
                      </a:moveTo>
                      <a:lnTo>
                        <a:pt x="28" y="10"/>
                      </a:lnTo>
                      <a:lnTo>
                        <a:pt x="38" y="5"/>
                      </a:lnTo>
                      <a:lnTo>
                        <a:pt x="51" y="1"/>
                      </a:lnTo>
                      <a:lnTo>
                        <a:pt x="61" y="1"/>
                      </a:lnTo>
                      <a:lnTo>
                        <a:pt x="73" y="0"/>
                      </a:lnTo>
                      <a:lnTo>
                        <a:pt x="89" y="1"/>
                      </a:lnTo>
                      <a:lnTo>
                        <a:pt x="105" y="6"/>
                      </a:lnTo>
                      <a:lnTo>
                        <a:pt x="118" y="14"/>
                      </a:lnTo>
                      <a:lnTo>
                        <a:pt x="133" y="21"/>
                      </a:lnTo>
                      <a:lnTo>
                        <a:pt x="133" y="110"/>
                      </a:lnTo>
                      <a:lnTo>
                        <a:pt x="118" y="100"/>
                      </a:lnTo>
                      <a:lnTo>
                        <a:pt x="105" y="92"/>
                      </a:lnTo>
                      <a:lnTo>
                        <a:pt x="89" y="89"/>
                      </a:lnTo>
                      <a:lnTo>
                        <a:pt x="73" y="86"/>
                      </a:lnTo>
                      <a:lnTo>
                        <a:pt x="61" y="86"/>
                      </a:lnTo>
                      <a:lnTo>
                        <a:pt x="51" y="90"/>
                      </a:lnTo>
                      <a:lnTo>
                        <a:pt x="38" y="92"/>
                      </a:lnTo>
                      <a:lnTo>
                        <a:pt x="15" y="101"/>
                      </a:lnTo>
                      <a:lnTo>
                        <a:pt x="0" y="105"/>
                      </a:lnTo>
                      <a:lnTo>
                        <a:pt x="0" y="24"/>
                      </a:lnTo>
                      <a:lnTo>
                        <a:pt x="15" y="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22" name="Freeform 291"/>
                <p:cNvSpPr>
                  <a:spLocks/>
                </p:cNvSpPr>
                <p:nvPr/>
              </p:nvSpPr>
              <p:spPr bwMode="auto">
                <a:xfrm>
                  <a:off x="3200" y="706"/>
                  <a:ext cx="12" cy="13"/>
                </a:xfrm>
                <a:custGeom>
                  <a:avLst/>
                  <a:gdLst>
                    <a:gd name="T0" fmla="*/ 0 w 133"/>
                    <a:gd name="T1" fmla="*/ 0 h 106"/>
                    <a:gd name="T2" fmla="*/ 0 w 133"/>
                    <a:gd name="T3" fmla="*/ 0 h 106"/>
                    <a:gd name="T4" fmla="*/ 0 w 133"/>
                    <a:gd name="T5" fmla="*/ 0 h 106"/>
                    <a:gd name="T6" fmla="*/ 0 w 133"/>
                    <a:gd name="T7" fmla="*/ 0 h 106"/>
                    <a:gd name="T8" fmla="*/ 0 w 133"/>
                    <a:gd name="T9" fmla="*/ 0 h 106"/>
                    <a:gd name="T10" fmla="*/ 0 w 133"/>
                    <a:gd name="T11" fmla="*/ 0 h 106"/>
                    <a:gd name="T12" fmla="*/ 0 w 133"/>
                    <a:gd name="T13" fmla="*/ 0 h 106"/>
                    <a:gd name="T14" fmla="*/ 0 w 133"/>
                    <a:gd name="T15" fmla="*/ 0 h 106"/>
                    <a:gd name="T16" fmla="*/ 0 w 133"/>
                    <a:gd name="T17" fmla="*/ 0 h 106"/>
                    <a:gd name="T18" fmla="*/ 0 w 133"/>
                    <a:gd name="T19" fmla="*/ 0 h 106"/>
                    <a:gd name="T20" fmla="*/ 0 w 133"/>
                    <a:gd name="T21" fmla="*/ 0 h 106"/>
                    <a:gd name="T22" fmla="*/ 0 w 133"/>
                    <a:gd name="T23" fmla="*/ 0 h 106"/>
                    <a:gd name="T24" fmla="*/ 0 w 133"/>
                    <a:gd name="T25" fmla="*/ 0 h 106"/>
                    <a:gd name="T26" fmla="*/ 0 w 133"/>
                    <a:gd name="T27" fmla="*/ 0 h 106"/>
                    <a:gd name="T28" fmla="*/ 0 w 133"/>
                    <a:gd name="T29" fmla="*/ 0 h 106"/>
                    <a:gd name="T30" fmla="*/ 0 w 133"/>
                    <a:gd name="T31" fmla="*/ 0 h 106"/>
                    <a:gd name="T32" fmla="*/ 0 w 133"/>
                    <a:gd name="T33" fmla="*/ 0 h 106"/>
                    <a:gd name="T34" fmla="*/ 0 w 133"/>
                    <a:gd name="T35" fmla="*/ 0 h 106"/>
                    <a:gd name="T36" fmla="*/ 0 w 133"/>
                    <a:gd name="T37" fmla="*/ 0 h 106"/>
                    <a:gd name="T38" fmla="*/ 0 w 133"/>
                    <a:gd name="T39" fmla="*/ 0 h 106"/>
                    <a:gd name="T40" fmla="*/ 0 w 133"/>
                    <a:gd name="T41" fmla="*/ 0 h 106"/>
                    <a:gd name="T42" fmla="*/ 0 w 133"/>
                    <a:gd name="T43" fmla="*/ 0 h 10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33"/>
                    <a:gd name="T67" fmla="*/ 0 h 106"/>
                    <a:gd name="T68" fmla="*/ 133 w 133"/>
                    <a:gd name="T69" fmla="*/ 106 h 10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33" h="106">
                      <a:moveTo>
                        <a:pt x="15" y="14"/>
                      </a:moveTo>
                      <a:lnTo>
                        <a:pt x="28" y="9"/>
                      </a:lnTo>
                      <a:lnTo>
                        <a:pt x="38" y="5"/>
                      </a:lnTo>
                      <a:lnTo>
                        <a:pt x="51" y="3"/>
                      </a:lnTo>
                      <a:lnTo>
                        <a:pt x="61" y="0"/>
                      </a:lnTo>
                      <a:lnTo>
                        <a:pt x="73" y="0"/>
                      </a:lnTo>
                      <a:lnTo>
                        <a:pt x="89" y="1"/>
                      </a:lnTo>
                      <a:lnTo>
                        <a:pt x="105" y="5"/>
                      </a:lnTo>
                      <a:lnTo>
                        <a:pt x="118" y="13"/>
                      </a:lnTo>
                      <a:lnTo>
                        <a:pt x="133" y="21"/>
                      </a:lnTo>
                      <a:lnTo>
                        <a:pt x="133" y="106"/>
                      </a:lnTo>
                      <a:lnTo>
                        <a:pt x="118" y="97"/>
                      </a:lnTo>
                      <a:lnTo>
                        <a:pt x="105" y="91"/>
                      </a:lnTo>
                      <a:lnTo>
                        <a:pt x="89" y="87"/>
                      </a:lnTo>
                      <a:lnTo>
                        <a:pt x="73" y="85"/>
                      </a:lnTo>
                      <a:lnTo>
                        <a:pt x="61" y="86"/>
                      </a:lnTo>
                      <a:lnTo>
                        <a:pt x="51" y="87"/>
                      </a:lnTo>
                      <a:lnTo>
                        <a:pt x="38" y="91"/>
                      </a:lnTo>
                      <a:lnTo>
                        <a:pt x="15" y="100"/>
                      </a:lnTo>
                      <a:lnTo>
                        <a:pt x="0" y="105"/>
                      </a:lnTo>
                      <a:lnTo>
                        <a:pt x="0" y="23"/>
                      </a:lnTo>
                      <a:lnTo>
                        <a:pt x="15" y="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23" name="Freeform 292"/>
                <p:cNvSpPr>
                  <a:spLocks/>
                </p:cNvSpPr>
                <p:nvPr/>
              </p:nvSpPr>
              <p:spPr bwMode="auto">
                <a:xfrm>
                  <a:off x="3200" y="728"/>
                  <a:ext cx="12" cy="13"/>
                </a:xfrm>
                <a:custGeom>
                  <a:avLst/>
                  <a:gdLst>
                    <a:gd name="T0" fmla="*/ 0 w 133"/>
                    <a:gd name="T1" fmla="*/ 0 h 107"/>
                    <a:gd name="T2" fmla="*/ 0 w 133"/>
                    <a:gd name="T3" fmla="*/ 0 h 107"/>
                    <a:gd name="T4" fmla="*/ 0 w 133"/>
                    <a:gd name="T5" fmla="*/ 0 h 107"/>
                    <a:gd name="T6" fmla="*/ 0 w 133"/>
                    <a:gd name="T7" fmla="*/ 0 h 107"/>
                    <a:gd name="T8" fmla="*/ 0 w 133"/>
                    <a:gd name="T9" fmla="*/ 0 h 107"/>
                    <a:gd name="T10" fmla="*/ 0 w 133"/>
                    <a:gd name="T11" fmla="*/ 0 h 107"/>
                    <a:gd name="T12" fmla="*/ 0 w 133"/>
                    <a:gd name="T13" fmla="*/ 0 h 107"/>
                    <a:gd name="T14" fmla="*/ 0 w 133"/>
                    <a:gd name="T15" fmla="*/ 0 h 107"/>
                    <a:gd name="T16" fmla="*/ 0 w 133"/>
                    <a:gd name="T17" fmla="*/ 0 h 107"/>
                    <a:gd name="T18" fmla="*/ 0 w 133"/>
                    <a:gd name="T19" fmla="*/ 0 h 107"/>
                    <a:gd name="T20" fmla="*/ 0 w 133"/>
                    <a:gd name="T21" fmla="*/ 0 h 107"/>
                    <a:gd name="T22" fmla="*/ 0 w 133"/>
                    <a:gd name="T23" fmla="*/ 0 h 107"/>
                    <a:gd name="T24" fmla="*/ 0 w 133"/>
                    <a:gd name="T25" fmla="*/ 0 h 107"/>
                    <a:gd name="T26" fmla="*/ 0 w 133"/>
                    <a:gd name="T27" fmla="*/ 0 h 107"/>
                    <a:gd name="T28" fmla="*/ 0 w 133"/>
                    <a:gd name="T29" fmla="*/ 0 h 107"/>
                    <a:gd name="T30" fmla="*/ 0 w 133"/>
                    <a:gd name="T31" fmla="*/ 0 h 107"/>
                    <a:gd name="T32" fmla="*/ 0 w 133"/>
                    <a:gd name="T33" fmla="*/ 0 h 107"/>
                    <a:gd name="T34" fmla="*/ 0 w 133"/>
                    <a:gd name="T35" fmla="*/ 0 h 107"/>
                    <a:gd name="T36" fmla="*/ 0 w 133"/>
                    <a:gd name="T37" fmla="*/ 0 h 107"/>
                    <a:gd name="T38" fmla="*/ 0 w 133"/>
                    <a:gd name="T39" fmla="*/ 0 h 107"/>
                    <a:gd name="T40" fmla="*/ 0 w 133"/>
                    <a:gd name="T41" fmla="*/ 0 h 107"/>
                    <a:gd name="T42" fmla="*/ 0 w 133"/>
                    <a:gd name="T43" fmla="*/ 0 h 10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33"/>
                    <a:gd name="T67" fmla="*/ 0 h 107"/>
                    <a:gd name="T68" fmla="*/ 133 w 133"/>
                    <a:gd name="T69" fmla="*/ 107 h 10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33" h="107">
                      <a:moveTo>
                        <a:pt x="15" y="15"/>
                      </a:moveTo>
                      <a:lnTo>
                        <a:pt x="28" y="9"/>
                      </a:lnTo>
                      <a:lnTo>
                        <a:pt x="38" y="5"/>
                      </a:lnTo>
                      <a:lnTo>
                        <a:pt x="51" y="3"/>
                      </a:lnTo>
                      <a:lnTo>
                        <a:pt x="61" y="0"/>
                      </a:lnTo>
                      <a:lnTo>
                        <a:pt x="73" y="0"/>
                      </a:lnTo>
                      <a:lnTo>
                        <a:pt x="89" y="1"/>
                      </a:lnTo>
                      <a:lnTo>
                        <a:pt x="105" y="5"/>
                      </a:lnTo>
                      <a:lnTo>
                        <a:pt x="118" y="13"/>
                      </a:lnTo>
                      <a:lnTo>
                        <a:pt x="133" y="21"/>
                      </a:lnTo>
                      <a:lnTo>
                        <a:pt x="133" y="107"/>
                      </a:lnTo>
                      <a:lnTo>
                        <a:pt x="118" y="98"/>
                      </a:lnTo>
                      <a:lnTo>
                        <a:pt x="105" y="91"/>
                      </a:lnTo>
                      <a:lnTo>
                        <a:pt x="89" y="88"/>
                      </a:lnTo>
                      <a:lnTo>
                        <a:pt x="73" y="85"/>
                      </a:lnTo>
                      <a:lnTo>
                        <a:pt x="61" y="86"/>
                      </a:lnTo>
                      <a:lnTo>
                        <a:pt x="51" y="88"/>
                      </a:lnTo>
                      <a:lnTo>
                        <a:pt x="38" y="91"/>
                      </a:lnTo>
                      <a:lnTo>
                        <a:pt x="15" y="98"/>
                      </a:lnTo>
                      <a:lnTo>
                        <a:pt x="0" y="105"/>
                      </a:lnTo>
                      <a:lnTo>
                        <a:pt x="0" y="21"/>
                      </a:lnTo>
                      <a:lnTo>
                        <a:pt x="15" y="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24" name="Freeform 293"/>
                <p:cNvSpPr>
                  <a:spLocks/>
                </p:cNvSpPr>
                <p:nvPr/>
              </p:nvSpPr>
              <p:spPr bwMode="auto">
                <a:xfrm>
                  <a:off x="3200" y="493"/>
                  <a:ext cx="12" cy="9"/>
                </a:xfrm>
                <a:custGeom>
                  <a:avLst/>
                  <a:gdLst>
                    <a:gd name="T0" fmla="*/ 0 w 133"/>
                    <a:gd name="T1" fmla="*/ 0 h 74"/>
                    <a:gd name="T2" fmla="*/ 0 w 133"/>
                    <a:gd name="T3" fmla="*/ 0 h 74"/>
                    <a:gd name="T4" fmla="*/ 0 w 133"/>
                    <a:gd name="T5" fmla="*/ 0 h 74"/>
                    <a:gd name="T6" fmla="*/ 0 w 133"/>
                    <a:gd name="T7" fmla="*/ 0 h 74"/>
                    <a:gd name="T8" fmla="*/ 0 w 133"/>
                    <a:gd name="T9" fmla="*/ 0 h 74"/>
                    <a:gd name="T10" fmla="*/ 0 w 133"/>
                    <a:gd name="T11" fmla="*/ 0 h 74"/>
                    <a:gd name="T12" fmla="*/ 0 w 133"/>
                    <a:gd name="T13" fmla="*/ 0 h 74"/>
                    <a:gd name="T14" fmla="*/ 0 w 133"/>
                    <a:gd name="T15" fmla="*/ 0 h 74"/>
                    <a:gd name="T16" fmla="*/ 0 w 133"/>
                    <a:gd name="T17" fmla="*/ 0 h 74"/>
                    <a:gd name="T18" fmla="*/ 0 w 133"/>
                    <a:gd name="T19" fmla="*/ 0 h 74"/>
                    <a:gd name="T20" fmla="*/ 0 w 133"/>
                    <a:gd name="T21" fmla="*/ 0 h 74"/>
                    <a:gd name="T22" fmla="*/ 0 w 133"/>
                    <a:gd name="T23" fmla="*/ 0 h 74"/>
                    <a:gd name="T24" fmla="*/ 0 w 133"/>
                    <a:gd name="T25" fmla="*/ 0 h 74"/>
                    <a:gd name="T26" fmla="*/ 0 w 133"/>
                    <a:gd name="T27" fmla="*/ 0 h 74"/>
                    <a:gd name="T28" fmla="*/ 0 w 133"/>
                    <a:gd name="T29" fmla="*/ 0 h 74"/>
                    <a:gd name="T30" fmla="*/ 0 w 133"/>
                    <a:gd name="T31" fmla="*/ 0 h 74"/>
                    <a:gd name="T32" fmla="*/ 0 w 133"/>
                    <a:gd name="T33" fmla="*/ 0 h 74"/>
                    <a:gd name="T34" fmla="*/ 0 w 133"/>
                    <a:gd name="T35" fmla="*/ 0 h 74"/>
                    <a:gd name="T36" fmla="*/ 0 w 133"/>
                    <a:gd name="T37" fmla="*/ 0 h 74"/>
                    <a:gd name="T38" fmla="*/ 0 w 133"/>
                    <a:gd name="T39" fmla="*/ 0 h 74"/>
                    <a:gd name="T40" fmla="*/ 0 w 133"/>
                    <a:gd name="T41" fmla="*/ 0 h 74"/>
                    <a:gd name="T42" fmla="*/ 0 w 133"/>
                    <a:gd name="T43" fmla="*/ 0 h 74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33"/>
                    <a:gd name="T67" fmla="*/ 0 h 74"/>
                    <a:gd name="T68" fmla="*/ 133 w 133"/>
                    <a:gd name="T69" fmla="*/ 74 h 74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33" h="74">
                      <a:moveTo>
                        <a:pt x="15" y="16"/>
                      </a:moveTo>
                      <a:lnTo>
                        <a:pt x="28" y="10"/>
                      </a:lnTo>
                      <a:lnTo>
                        <a:pt x="38" y="6"/>
                      </a:lnTo>
                      <a:lnTo>
                        <a:pt x="51" y="4"/>
                      </a:lnTo>
                      <a:lnTo>
                        <a:pt x="61" y="1"/>
                      </a:lnTo>
                      <a:lnTo>
                        <a:pt x="73" y="0"/>
                      </a:lnTo>
                      <a:lnTo>
                        <a:pt x="89" y="4"/>
                      </a:lnTo>
                      <a:lnTo>
                        <a:pt x="105" y="8"/>
                      </a:lnTo>
                      <a:lnTo>
                        <a:pt x="118" y="15"/>
                      </a:lnTo>
                      <a:lnTo>
                        <a:pt x="133" y="24"/>
                      </a:lnTo>
                      <a:lnTo>
                        <a:pt x="133" y="74"/>
                      </a:lnTo>
                      <a:lnTo>
                        <a:pt x="118" y="65"/>
                      </a:lnTo>
                      <a:lnTo>
                        <a:pt x="105" y="57"/>
                      </a:lnTo>
                      <a:lnTo>
                        <a:pt x="89" y="53"/>
                      </a:lnTo>
                      <a:lnTo>
                        <a:pt x="73" y="52"/>
                      </a:lnTo>
                      <a:lnTo>
                        <a:pt x="61" y="52"/>
                      </a:lnTo>
                      <a:lnTo>
                        <a:pt x="51" y="54"/>
                      </a:lnTo>
                      <a:lnTo>
                        <a:pt x="38" y="57"/>
                      </a:lnTo>
                      <a:lnTo>
                        <a:pt x="15" y="66"/>
                      </a:lnTo>
                      <a:lnTo>
                        <a:pt x="0" y="70"/>
                      </a:lnTo>
                      <a:lnTo>
                        <a:pt x="0" y="25"/>
                      </a:lnTo>
                      <a:lnTo>
                        <a:pt x="15" y="1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</p:grpSp>
        <p:grpSp>
          <p:nvGrpSpPr>
            <p:cNvPr id="366" name="Group 294"/>
            <p:cNvGrpSpPr>
              <a:grpSpLocks/>
            </p:cNvGrpSpPr>
            <p:nvPr/>
          </p:nvGrpSpPr>
          <p:grpSpPr bwMode="auto">
            <a:xfrm>
              <a:off x="3079" y="495"/>
              <a:ext cx="122" cy="296"/>
              <a:chOff x="3079" y="495"/>
              <a:chExt cx="122" cy="296"/>
            </a:xfrm>
          </p:grpSpPr>
          <p:grpSp>
            <p:nvGrpSpPr>
              <p:cNvPr id="367" name="Group 295"/>
              <p:cNvGrpSpPr>
                <a:grpSpLocks/>
              </p:cNvGrpSpPr>
              <p:nvPr/>
            </p:nvGrpSpPr>
            <p:grpSpPr bwMode="auto">
              <a:xfrm>
                <a:off x="3089" y="495"/>
                <a:ext cx="112" cy="290"/>
                <a:chOff x="3089" y="495"/>
                <a:chExt cx="112" cy="290"/>
              </a:xfrm>
            </p:grpSpPr>
            <p:sp>
              <p:nvSpPr>
                <p:cNvPr id="402" name="Freeform 296"/>
                <p:cNvSpPr>
                  <a:spLocks/>
                </p:cNvSpPr>
                <p:nvPr/>
              </p:nvSpPr>
              <p:spPr bwMode="auto">
                <a:xfrm>
                  <a:off x="3089" y="525"/>
                  <a:ext cx="87" cy="260"/>
                </a:xfrm>
                <a:custGeom>
                  <a:avLst/>
                  <a:gdLst>
                    <a:gd name="T0" fmla="*/ 0 w 959"/>
                    <a:gd name="T1" fmla="*/ 0 h 2086"/>
                    <a:gd name="T2" fmla="*/ 0 w 959"/>
                    <a:gd name="T3" fmla="*/ 0 h 2086"/>
                    <a:gd name="T4" fmla="*/ 0 w 959"/>
                    <a:gd name="T5" fmla="*/ 0 h 2086"/>
                    <a:gd name="T6" fmla="*/ 0 w 959"/>
                    <a:gd name="T7" fmla="*/ 0 h 2086"/>
                    <a:gd name="T8" fmla="*/ 0 w 959"/>
                    <a:gd name="T9" fmla="*/ 0 h 20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9"/>
                    <a:gd name="T16" fmla="*/ 0 h 2086"/>
                    <a:gd name="T17" fmla="*/ 959 w 959"/>
                    <a:gd name="T18" fmla="*/ 2086 h 20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9" h="2086">
                      <a:moveTo>
                        <a:pt x="959" y="0"/>
                      </a:moveTo>
                      <a:lnTo>
                        <a:pt x="0" y="415"/>
                      </a:lnTo>
                      <a:lnTo>
                        <a:pt x="0" y="2040"/>
                      </a:lnTo>
                      <a:lnTo>
                        <a:pt x="959" y="2086"/>
                      </a:lnTo>
                      <a:lnTo>
                        <a:pt x="959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03" name="Line 297"/>
                <p:cNvSpPr>
                  <a:spLocks noChangeShapeType="1"/>
                </p:cNvSpPr>
                <p:nvPr/>
              </p:nvSpPr>
              <p:spPr bwMode="auto">
                <a:xfrm flipV="1">
                  <a:off x="3111" y="560"/>
                  <a:ext cx="13" cy="8"/>
                </a:xfrm>
                <a:prstGeom prst="line">
                  <a:avLst/>
                </a:prstGeom>
                <a:noFill/>
                <a:ln w="1588">
                  <a:solidFill>
                    <a:srgbClr val="60606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04" name="Freeform 298"/>
                <p:cNvSpPr>
                  <a:spLocks/>
                </p:cNvSpPr>
                <p:nvPr/>
              </p:nvSpPr>
              <p:spPr bwMode="auto">
                <a:xfrm>
                  <a:off x="3147" y="495"/>
                  <a:ext cx="54" cy="290"/>
                </a:xfrm>
                <a:custGeom>
                  <a:avLst/>
                  <a:gdLst>
                    <a:gd name="T0" fmla="*/ 0 w 592"/>
                    <a:gd name="T1" fmla="*/ 0 h 2322"/>
                    <a:gd name="T2" fmla="*/ 0 w 592"/>
                    <a:gd name="T3" fmla="*/ 0 h 2322"/>
                    <a:gd name="T4" fmla="*/ 0 w 592"/>
                    <a:gd name="T5" fmla="*/ 0 h 2322"/>
                    <a:gd name="T6" fmla="*/ 0 w 592"/>
                    <a:gd name="T7" fmla="*/ 0 h 2322"/>
                    <a:gd name="T8" fmla="*/ 0 w 592"/>
                    <a:gd name="T9" fmla="*/ 0 h 2322"/>
                    <a:gd name="T10" fmla="*/ 0 w 592"/>
                    <a:gd name="T11" fmla="*/ 0 h 232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92"/>
                    <a:gd name="T19" fmla="*/ 0 h 2322"/>
                    <a:gd name="T20" fmla="*/ 592 w 592"/>
                    <a:gd name="T21" fmla="*/ 2322 h 232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92" h="2322">
                      <a:moveTo>
                        <a:pt x="0" y="282"/>
                      </a:moveTo>
                      <a:lnTo>
                        <a:pt x="592" y="0"/>
                      </a:lnTo>
                      <a:lnTo>
                        <a:pt x="592" y="2322"/>
                      </a:lnTo>
                      <a:lnTo>
                        <a:pt x="0" y="2306"/>
                      </a:lnTo>
                      <a:lnTo>
                        <a:pt x="9" y="276"/>
                      </a:lnTo>
                      <a:lnTo>
                        <a:pt x="0" y="282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368" name="Group 299"/>
              <p:cNvGrpSpPr>
                <a:grpSpLocks/>
              </p:cNvGrpSpPr>
              <p:nvPr/>
            </p:nvGrpSpPr>
            <p:grpSpPr bwMode="auto">
              <a:xfrm>
                <a:off x="3100" y="565"/>
                <a:ext cx="58" cy="159"/>
                <a:chOff x="3100" y="565"/>
                <a:chExt cx="58" cy="159"/>
              </a:xfrm>
            </p:grpSpPr>
            <p:sp>
              <p:nvSpPr>
                <p:cNvPr id="388" name="Freeform 300"/>
                <p:cNvSpPr>
                  <a:spLocks/>
                </p:cNvSpPr>
                <p:nvPr/>
              </p:nvSpPr>
              <p:spPr bwMode="auto">
                <a:xfrm>
                  <a:off x="3100" y="565"/>
                  <a:ext cx="58" cy="159"/>
                </a:xfrm>
                <a:custGeom>
                  <a:avLst/>
                  <a:gdLst>
                    <a:gd name="T0" fmla="*/ 0 w 634"/>
                    <a:gd name="T1" fmla="*/ 0 h 1266"/>
                    <a:gd name="T2" fmla="*/ 0 w 634"/>
                    <a:gd name="T3" fmla="*/ 0 h 1266"/>
                    <a:gd name="T4" fmla="*/ 0 w 634"/>
                    <a:gd name="T5" fmla="*/ 0 h 1266"/>
                    <a:gd name="T6" fmla="*/ 0 w 634"/>
                    <a:gd name="T7" fmla="*/ 0 h 1266"/>
                    <a:gd name="T8" fmla="*/ 0 w 634"/>
                    <a:gd name="T9" fmla="*/ 0 h 12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4"/>
                    <a:gd name="T16" fmla="*/ 0 h 1266"/>
                    <a:gd name="T17" fmla="*/ 634 w 634"/>
                    <a:gd name="T18" fmla="*/ 1266 h 12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4" h="1266">
                      <a:moveTo>
                        <a:pt x="634" y="1231"/>
                      </a:moveTo>
                      <a:lnTo>
                        <a:pt x="634" y="0"/>
                      </a:lnTo>
                      <a:lnTo>
                        <a:pt x="0" y="222"/>
                      </a:lnTo>
                      <a:lnTo>
                        <a:pt x="0" y="1266"/>
                      </a:lnTo>
                      <a:lnTo>
                        <a:pt x="634" y="1231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389" name="Freeform 301"/>
                <p:cNvSpPr>
                  <a:spLocks/>
                </p:cNvSpPr>
                <p:nvPr/>
              </p:nvSpPr>
              <p:spPr bwMode="auto">
                <a:xfrm>
                  <a:off x="3104" y="571"/>
                  <a:ext cx="51" cy="152"/>
                </a:xfrm>
                <a:custGeom>
                  <a:avLst/>
                  <a:gdLst>
                    <a:gd name="T0" fmla="*/ 0 w 565"/>
                    <a:gd name="T1" fmla="*/ 0 h 1219"/>
                    <a:gd name="T2" fmla="*/ 0 w 565"/>
                    <a:gd name="T3" fmla="*/ 0 h 1219"/>
                    <a:gd name="T4" fmla="*/ 0 w 565"/>
                    <a:gd name="T5" fmla="*/ 0 h 1219"/>
                    <a:gd name="T6" fmla="*/ 0 w 565"/>
                    <a:gd name="T7" fmla="*/ 0 h 1219"/>
                    <a:gd name="T8" fmla="*/ 0 w 565"/>
                    <a:gd name="T9" fmla="*/ 0 h 12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5"/>
                    <a:gd name="T16" fmla="*/ 0 h 1219"/>
                    <a:gd name="T17" fmla="*/ 565 w 565"/>
                    <a:gd name="T18" fmla="*/ 1219 h 12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5" h="1219">
                      <a:moveTo>
                        <a:pt x="565" y="1186"/>
                      </a:moveTo>
                      <a:lnTo>
                        <a:pt x="565" y="0"/>
                      </a:lnTo>
                      <a:lnTo>
                        <a:pt x="0" y="208"/>
                      </a:lnTo>
                      <a:lnTo>
                        <a:pt x="0" y="1219"/>
                      </a:lnTo>
                      <a:lnTo>
                        <a:pt x="565" y="118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390" name="Freeform 302"/>
                <p:cNvSpPr>
                  <a:spLocks/>
                </p:cNvSpPr>
                <p:nvPr/>
              </p:nvSpPr>
              <p:spPr bwMode="auto">
                <a:xfrm>
                  <a:off x="3104" y="582"/>
                  <a:ext cx="51" cy="34"/>
                </a:xfrm>
                <a:custGeom>
                  <a:avLst/>
                  <a:gdLst>
                    <a:gd name="T0" fmla="*/ 0 w 565"/>
                    <a:gd name="T1" fmla="*/ 0 h 266"/>
                    <a:gd name="T2" fmla="*/ 0 w 565"/>
                    <a:gd name="T3" fmla="*/ 0 h 266"/>
                    <a:gd name="T4" fmla="*/ 0 w 565"/>
                    <a:gd name="T5" fmla="*/ 0 h 266"/>
                    <a:gd name="T6" fmla="*/ 0 w 565"/>
                    <a:gd name="T7" fmla="*/ 0 h 266"/>
                    <a:gd name="T8" fmla="*/ 0 w 565"/>
                    <a:gd name="T9" fmla="*/ 0 h 2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5"/>
                    <a:gd name="T16" fmla="*/ 0 h 266"/>
                    <a:gd name="T17" fmla="*/ 565 w 565"/>
                    <a:gd name="T18" fmla="*/ 266 h 2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5" h="266">
                      <a:moveTo>
                        <a:pt x="565" y="88"/>
                      </a:moveTo>
                      <a:lnTo>
                        <a:pt x="565" y="0"/>
                      </a:lnTo>
                      <a:lnTo>
                        <a:pt x="0" y="199"/>
                      </a:lnTo>
                      <a:lnTo>
                        <a:pt x="0" y="266"/>
                      </a:lnTo>
                      <a:lnTo>
                        <a:pt x="565" y="8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391" name="Freeform 303"/>
                <p:cNvSpPr>
                  <a:spLocks/>
                </p:cNvSpPr>
                <p:nvPr/>
              </p:nvSpPr>
              <p:spPr bwMode="auto">
                <a:xfrm>
                  <a:off x="3104" y="606"/>
                  <a:ext cx="51" cy="29"/>
                </a:xfrm>
                <a:custGeom>
                  <a:avLst/>
                  <a:gdLst>
                    <a:gd name="T0" fmla="*/ 0 w 565"/>
                    <a:gd name="T1" fmla="*/ 0 h 231"/>
                    <a:gd name="T2" fmla="*/ 0 w 565"/>
                    <a:gd name="T3" fmla="*/ 0 h 231"/>
                    <a:gd name="T4" fmla="*/ 0 w 565"/>
                    <a:gd name="T5" fmla="*/ 0 h 231"/>
                    <a:gd name="T6" fmla="*/ 0 w 565"/>
                    <a:gd name="T7" fmla="*/ 0 h 231"/>
                    <a:gd name="T8" fmla="*/ 0 w 565"/>
                    <a:gd name="T9" fmla="*/ 0 h 2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5"/>
                    <a:gd name="T16" fmla="*/ 0 h 231"/>
                    <a:gd name="T17" fmla="*/ 565 w 565"/>
                    <a:gd name="T18" fmla="*/ 231 h 2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5" h="231">
                      <a:moveTo>
                        <a:pt x="565" y="81"/>
                      </a:moveTo>
                      <a:lnTo>
                        <a:pt x="565" y="0"/>
                      </a:lnTo>
                      <a:lnTo>
                        <a:pt x="0" y="163"/>
                      </a:lnTo>
                      <a:lnTo>
                        <a:pt x="0" y="231"/>
                      </a:lnTo>
                      <a:lnTo>
                        <a:pt x="565" y="8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392" name="Freeform 304"/>
                <p:cNvSpPr>
                  <a:spLocks/>
                </p:cNvSpPr>
                <p:nvPr/>
              </p:nvSpPr>
              <p:spPr bwMode="auto">
                <a:xfrm>
                  <a:off x="3104" y="628"/>
                  <a:ext cx="51" cy="27"/>
                </a:xfrm>
                <a:custGeom>
                  <a:avLst/>
                  <a:gdLst>
                    <a:gd name="T0" fmla="*/ 0 w 565"/>
                    <a:gd name="T1" fmla="*/ 0 h 215"/>
                    <a:gd name="T2" fmla="*/ 0 w 565"/>
                    <a:gd name="T3" fmla="*/ 0 h 215"/>
                    <a:gd name="T4" fmla="*/ 0 w 565"/>
                    <a:gd name="T5" fmla="*/ 0 h 215"/>
                    <a:gd name="T6" fmla="*/ 0 w 565"/>
                    <a:gd name="T7" fmla="*/ 0 h 215"/>
                    <a:gd name="T8" fmla="*/ 0 w 565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5"/>
                    <a:gd name="T16" fmla="*/ 0 h 215"/>
                    <a:gd name="T17" fmla="*/ 565 w 565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5" h="215">
                      <a:moveTo>
                        <a:pt x="565" y="89"/>
                      </a:moveTo>
                      <a:lnTo>
                        <a:pt x="565" y="0"/>
                      </a:lnTo>
                      <a:lnTo>
                        <a:pt x="0" y="148"/>
                      </a:lnTo>
                      <a:lnTo>
                        <a:pt x="0" y="215"/>
                      </a:lnTo>
                      <a:lnTo>
                        <a:pt x="565" y="8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393" name="Freeform 305"/>
                <p:cNvSpPr>
                  <a:spLocks/>
                </p:cNvSpPr>
                <p:nvPr/>
              </p:nvSpPr>
              <p:spPr bwMode="auto">
                <a:xfrm>
                  <a:off x="3104" y="650"/>
                  <a:ext cx="51" cy="25"/>
                </a:xfrm>
                <a:custGeom>
                  <a:avLst/>
                  <a:gdLst>
                    <a:gd name="T0" fmla="*/ 0 w 567"/>
                    <a:gd name="T1" fmla="*/ 0 h 201"/>
                    <a:gd name="T2" fmla="*/ 0 w 567"/>
                    <a:gd name="T3" fmla="*/ 0 h 201"/>
                    <a:gd name="T4" fmla="*/ 0 w 567"/>
                    <a:gd name="T5" fmla="*/ 0 h 201"/>
                    <a:gd name="T6" fmla="*/ 0 w 567"/>
                    <a:gd name="T7" fmla="*/ 0 h 201"/>
                    <a:gd name="T8" fmla="*/ 0 w 567"/>
                    <a:gd name="T9" fmla="*/ 0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7"/>
                    <a:gd name="T16" fmla="*/ 0 h 201"/>
                    <a:gd name="T17" fmla="*/ 567 w 567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7" h="201">
                      <a:moveTo>
                        <a:pt x="567" y="98"/>
                      </a:moveTo>
                      <a:lnTo>
                        <a:pt x="567" y="0"/>
                      </a:lnTo>
                      <a:lnTo>
                        <a:pt x="0" y="119"/>
                      </a:lnTo>
                      <a:lnTo>
                        <a:pt x="0" y="201"/>
                      </a:lnTo>
                      <a:lnTo>
                        <a:pt x="567" y="9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394" name="Freeform 306"/>
                <p:cNvSpPr>
                  <a:spLocks/>
                </p:cNvSpPr>
                <p:nvPr/>
              </p:nvSpPr>
              <p:spPr bwMode="auto">
                <a:xfrm>
                  <a:off x="3104" y="674"/>
                  <a:ext cx="51" cy="21"/>
                </a:xfrm>
                <a:custGeom>
                  <a:avLst/>
                  <a:gdLst>
                    <a:gd name="T0" fmla="*/ 0 w 565"/>
                    <a:gd name="T1" fmla="*/ 0 h 171"/>
                    <a:gd name="T2" fmla="*/ 0 w 565"/>
                    <a:gd name="T3" fmla="*/ 0 h 171"/>
                    <a:gd name="T4" fmla="*/ 0 w 565"/>
                    <a:gd name="T5" fmla="*/ 0 h 171"/>
                    <a:gd name="T6" fmla="*/ 0 w 565"/>
                    <a:gd name="T7" fmla="*/ 0 h 171"/>
                    <a:gd name="T8" fmla="*/ 0 w 565"/>
                    <a:gd name="T9" fmla="*/ 0 h 1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5"/>
                    <a:gd name="T16" fmla="*/ 0 h 171"/>
                    <a:gd name="T17" fmla="*/ 565 w 565"/>
                    <a:gd name="T18" fmla="*/ 171 h 1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5" h="171">
                      <a:moveTo>
                        <a:pt x="565" y="0"/>
                      </a:moveTo>
                      <a:lnTo>
                        <a:pt x="0" y="98"/>
                      </a:lnTo>
                      <a:lnTo>
                        <a:pt x="0" y="171"/>
                      </a:lnTo>
                      <a:lnTo>
                        <a:pt x="565" y="89"/>
                      </a:ln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395" name="Freeform 307"/>
                <p:cNvSpPr>
                  <a:spLocks/>
                </p:cNvSpPr>
                <p:nvPr/>
              </p:nvSpPr>
              <p:spPr bwMode="auto">
                <a:xfrm>
                  <a:off x="3104" y="697"/>
                  <a:ext cx="51" cy="19"/>
                </a:xfrm>
                <a:custGeom>
                  <a:avLst/>
                  <a:gdLst>
                    <a:gd name="T0" fmla="*/ 0 w 565"/>
                    <a:gd name="T1" fmla="*/ 0 h 156"/>
                    <a:gd name="T2" fmla="*/ 0 w 565"/>
                    <a:gd name="T3" fmla="*/ 0 h 156"/>
                    <a:gd name="T4" fmla="*/ 0 w 565"/>
                    <a:gd name="T5" fmla="*/ 0 h 156"/>
                    <a:gd name="T6" fmla="*/ 0 w 565"/>
                    <a:gd name="T7" fmla="*/ 0 h 156"/>
                    <a:gd name="T8" fmla="*/ 0 w 565"/>
                    <a:gd name="T9" fmla="*/ 0 h 1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5"/>
                    <a:gd name="T16" fmla="*/ 0 h 156"/>
                    <a:gd name="T17" fmla="*/ 565 w 565"/>
                    <a:gd name="T18" fmla="*/ 156 h 1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5" h="156">
                      <a:moveTo>
                        <a:pt x="0" y="156"/>
                      </a:moveTo>
                      <a:lnTo>
                        <a:pt x="565" y="97"/>
                      </a:lnTo>
                      <a:lnTo>
                        <a:pt x="565" y="0"/>
                      </a:lnTo>
                      <a:lnTo>
                        <a:pt x="0" y="67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396" name="Freeform 308"/>
                <p:cNvSpPr>
                  <a:spLocks/>
                </p:cNvSpPr>
                <p:nvPr/>
              </p:nvSpPr>
              <p:spPr bwMode="auto">
                <a:xfrm>
                  <a:off x="3140" y="573"/>
                  <a:ext cx="7" cy="147"/>
                </a:xfrm>
                <a:custGeom>
                  <a:avLst/>
                  <a:gdLst>
                    <a:gd name="T0" fmla="*/ 0 w 84"/>
                    <a:gd name="T1" fmla="*/ 0 h 1177"/>
                    <a:gd name="T2" fmla="*/ 0 w 84"/>
                    <a:gd name="T3" fmla="*/ 0 h 1177"/>
                    <a:gd name="T4" fmla="*/ 0 w 84"/>
                    <a:gd name="T5" fmla="*/ 0 h 1177"/>
                    <a:gd name="T6" fmla="*/ 0 w 84"/>
                    <a:gd name="T7" fmla="*/ 0 h 1177"/>
                    <a:gd name="T8" fmla="*/ 0 w 84"/>
                    <a:gd name="T9" fmla="*/ 0 h 11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1177"/>
                    <a:gd name="T17" fmla="*/ 84 w 84"/>
                    <a:gd name="T18" fmla="*/ 1177 h 11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1177">
                      <a:moveTo>
                        <a:pt x="84" y="0"/>
                      </a:moveTo>
                      <a:lnTo>
                        <a:pt x="84" y="1173"/>
                      </a:lnTo>
                      <a:lnTo>
                        <a:pt x="0" y="1177"/>
                      </a:lnTo>
                      <a:lnTo>
                        <a:pt x="0" y="31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397" name="Freeform 309"/>
                <p:cNvSpPr>
                  <a:spLocks/>
                </p:cNvSpPr>
                <p:nvPr/>
              </p:nvSpPr>
              <p:spPr bwMode="auto">
                <a:xfrm>
                  <a:off x="3138" y="576"/>
                  <a:ext cx="8" cy="145"/>
                </a:xfrm>
                <a:custGeom>
                  <a:avLst/>
                  <a:gdLst>
                    <a:gd name="T0" fmla="*/ 0 w 85"/>
                    <a:gd name="T1" fmla="*/ 0 h 1160"/>
                    <a:gd name="T2" fmla="*/ 0 w 85"/>
                    <a:gd name="T3" fmla="*/ 0 h 1160"/>
                    <a:gd name="T4" fmla="*/ 0 w 85"/>
                    <a:gd name="T5" fmla="*/ 0 h 1160"/>
                    <a:gd name="T6" fmla="*/ 0 w 85"/>
                    <a:gd name="T7" fmla="*/ 0 h 1160"/>
                    <a:gd name="T8" fmla="*/ 0 w 85"/>
                    <a:gd name="T9" fmla="*/ 0 h 11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"/>
                    <a:gd name="T16" fmla="*/ 0 h 1160"/>
                    <a:gd name="T17" fmla="*/ 85 w 85"/>
                    <a:gd name="T18" fmla="*/ 1160 h 11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" h="1160">
                      <a:moveTo>
                        <a:pt x="85" y="0"/>
                      </a:moveTo>
                      <a:lnTo>
                        <a:pt x="85" y="1154"/>
                      </a:lnTo>
                      <a:lnTo>
                        <a:pt x="0" y="1160"/>
                      </a:lnTo>
                      <a:lnTo>
                        <a:pt x="0" y="28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398" name="Freeform 310"/>
                <p:cNvSpPr>
                  <a:spLocks/>
                </p:cNvSpPr>
                <p:nvPr/>
              </p:nvSpPr>
              <p:spPr bwMode="auto">
                <a:xfrm>
                  <a:off x="3125" y="582"/>
                  <a:ext cx="7" cy="140"/>
                </a:xfrm>
                <a:custGeom>
                  <a:avLst/>
                  <a:gdLst>
                    <a:gd name="T0" fmla="*/ 0 w 78"/>
                    <a:gd name="T1" fmla="*/ 0 h 1119"/>
                    <a:gd name="T2" fmla="*/ 0 w 78"/>
                    <a:gd name="T3" fmla="*/ 0 h 1119"/>
                    <a:gd name="T4" fmla="*/ 0 w 78"/>
                    <a:gd name="T5" fmla="*/ 0 h 1119"/>
                    <a:gd name="T6" fmla="*/ 0 w 78"/>
                    <a:gd name="T7" fmla="*/ 0 h 1119"/>
                    <a:gd name="T8" fmla="*/ 0 w 78"/>
                    <a:gd name="T9" fmla="*/ 0 h 11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1119"/>
                    <a:gd name="T17" fmla="*/ 78 w 78"/>
                    <a:gd name="T18" fmla="*/ 1119 h 11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1119">
                      <a:moveTo>
                        <a:pt x="78" y="0"/>
                      </a:moveTo>
                      <a:lnTo>
                        <a:pt x="78" y="1116"/>
                      </a:lnTo>
                      <a:lnTo>
                        <a:pt x="0" y="1119"/>
                      </a:lnTo>
                      <a:lnTo>
                        <a:pt x="0" y="29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399" name="Freeform 311"/>
                <p:cNvSpPr>
                  <a:spLocks/>
                </p:cNvSpPr>
                <p:nvPr/>
              </p:nvSpPr>
              <p:spPr bwMode="auto">
                <a:xfrm>
                  <a:off x="3124" y="583"/>
                  <a:ext cx="7" cy="139"/>
                </a:xfrm>
                <a:custGeom>
                  <a:avLst/>
                  <a:gdLst>
                    <a:gd name="T0" fmla="*/ 0 w 75"/>
                    <a:gd name="T1" fmla="*/ 0 h 1107"/>
                    <a:gd name="T2" fmla="*/ 0 w 75"/>
                    <a:gd name="T3" fmla="*/ 0 h 1107"/>
                    <a:gd name="T4" fmla="*/ 0 w 75"/>
                    <a:gd name="T5" fmla="*/ 0 h 1107"/>
                    <a:gd name="T6" fmla="*/ 0 w 75"/>
                    <a:gd name="T7" fmla="*/ 0 h 1107"/>
                    <a:gd name="T8" fmla="*/ 0 w 75"/>
                    <a:gd name="T9" fmla="*/ 0 h 11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107"/>
                    <a:gd name="T17" fmla="*/ 75 w 75"/>
                    <a:gd name="T18" fmla="*/ 1107 h 110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107">
                      <a:moveTo>
                        <a:pt x="75" y="0"/>
                      </a:moveTo>
                      <a:lnTo>
                        <a:pt x="75" y="1104"/>
                      </a:lnTo>
                      <a:lnTo>
                        <a:pt x="0" y="1107"/>
                      </a:lnTo>
                      <a:lnTo>
                        <a:pt x="0" y="24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00" name="Freeform 312"/>
                <p:cNvSpPr>
                  <a:spLocks/>
                </p:cNvSpPr>
                <p:nvPr/>
              </p:nvSpPr>
              <p:spPr bwMode="auto">
                <a:xfrm>
                  <a:off x="3112" y="588"/>
                  <a:ext cx="6" cy="135"/>
                </a:xfrm>
                <a:custGeom>
                  <a:avLst/>
                  <a:gdLst>
                    <a:gd name="T0" fmla="*/ 0 w 67"/>
                    <a:gd name="T1" fmla="*/ 0 h 1074"/>
                    <a:gd name="T2" fmla="*/ 0 w 67"/>
                    <a:gd name="T3" fmla="*/ 0 h 1074"/>
                    <a:gd name="T4" fmla="*/ 0 w 67"/>
                    <a:gd name="T5" fmla="*/ 0 h 1074"/>
                    <a:gd name="T6" fmla="*/ 0 w 67"/>
                    <a:gd name="T7" fmla="*/ 0 h 1074"/>
                    <a:gd name="T8" fmla="*/ 0 w 67"/>
                    <a:gd name="T9" fmla="*/ 0 h 10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"/>
                    <a:gd name="T16" fmla="*/ 0 h 1074"/>
                    <a:gd name="T17" fmla="*/ 67 w 67"/>
                    <a:gd name="T18" fmla="*/ 1074 h 10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" h="1074">
                      <a:moveTo>
                        <a:pt x="67" y="0"/>
                      </a:moveTo>
                      <a:lnTo>
                        <a:pt x="67" y="1072"/>
                      </a:lnTo>
                      <a:lnTo>
                        <a:pt x="0" y="1074"/>
                      </a:lnTo>
                      <a:lnTo>
                        <a:pt x="0" y="29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01" name="Freeform 313"/>
                <p:cNvSpPr>
                  <a:spLocks/>
                </p:cNvSpPr>
                <p:nvPr/>
              </p:nvSpPr>
              <p:spPr bwMode="auto">
                <a:xfrm>
                  <a:off x="3110" y="591"/>
                  <a:ext cx="6" cy="132"/>
                </a:xfrm>
                <a:custGeom>
                  <a:avLst/>
                  <a:gdLst>
                    <a:gd name="T0" fmla="*/ 0 w 69"/>
                    <a:gd name="T1" fmla="*/ 0 h 1058"/>
                    <a:gd name="T2" fmla="*/ 0 w 69"/>
                    <a:gd name="T3" fmla="*/ 0 h 1058"/>
                    <a:gd name="T4" fmla="*/ 0 w 69"/>
                    <a:gd name="T5" fmla="*/ 0 h 1058"/>
                    <a:gd name="T6" fmla="*/ 0 w 69"/>
                    <a:gd name="T7" fmla="*/ 0 h 1058"/>
                    <a:gd name="T8" fmla="*/ 0 w 69"/>
                    <a:gd name="T9" fmla="*/ 0 h 10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1058"/>
                    <a:gd name="T17" fmla="*/ 69 w 69"/>
                    <a:gd name="T18" fmla="*/ 1058 h 10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1058">
                      <a:moveTo>
                        <a:pt x="69" y="0"/>
                      </a:moveTo>
                      <a:lnTo>
                        <a:pt x="69" y="1058"/>
                      </a:lnTo>
                      <a:lnTo>
                        <a:pt x="0" y="1057"/>
                      </a:lnTo>
                      <a:lnTo>
                        <a:pt x="0" y="25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369" name="Group 314"/>
              <p:cNvGrpSpPr>
                <a:grpSpLocks/>
              </p:cNvGrpSpPr>
              <p:nvPr/>
            </p:nvGrpSpPr>
            <p:grpSpPr bwMode="auto">
              <a:xfrm>
                <a:off x="3079" y="717"/>
                <a:ext cx="102" cy="74"/>
                <a:chOff x="3079" y="717"/>
                <a:chExt cx="102" cy="74"/>
              </a:xfrm>
            </p:grpSpPr>
            <p:sp>
              <p:nvSpPr>
                <p:cNvPr id="370" name="Freeform 315"/>
                <p:cNvSpPr>
                  <a:spLocks/>
                </p:cNvSpPr>
                <p:nvPr/>
              </p:nvSpPr>
              <p:spPr bwMode="auto">
                <a:xfrm>
                  <a:off x="3156" y="717"/>
                  <a:ext cx="25" cy="41"/>
                </a:xfrm>
                <a:custGeom>
                  <a:avLst/>
                  <a:gdLst>
                    <a:gd name="T0" fmla="*/ 0 w 270"/>
                    <a:gd name="T1" fmla="*/ 0 h 324"/>
                    <a:gd name="T2" fmla="*/ 0 w 270"/>
                    <a:gd name="T3" fmla="*/ 0 h 324"/>
                    <a:gd name="T4" fmla="*/ 0 w 270"/>
                    <a:gd name="T5" fmla="*/ 0 h 324"/>
                    <a:gd name="T6" fmla="*/ 0 w 270"/>
                    <a:gd name="T7" fmla="*/ 0 h 324"/>
                    <a:gd name="T8" fmla="*/ 0 w 270"/>
                    <a:gd name="T9" fmla="*/ 0 h 3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0"/>
                    <a:gd name="T16" fmla="*/ 0 h 324"/>
                    <a:gd name="T17" fmla="*/ 270 w 270"/>
                    <a:gd name="T18" fmla="*/ 324 h 3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0" h="324">
                      <a:moveTo>
                        <a:pt x="270" y="309"/>
                      </a:moveTo>
                      <a:lnTo>
                        <a:pt x="0" y="324"/>
                      </a:lnTo>
                      <a:lnTo>
                        <a:pt x="0" y="10"/>
                      </a:lnTo>
                      <a:lnTo>
                        <a:pt x="270" y="0"/>
                      </a:lnTo>
                      <a:lnTo>
                        <a:pt x="270" y="309"/>
                      </a:lnTo>
                      <a:close/>
                    </a:path>
                  </a:pathLst>
                </a:custGeom>
                <a:solidFill>
                  <a:srgbClr val="91919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grpSp>
              <p:nvGrpSpPr>
                <p:cNvPr id="371" name="Group 316"/>
                <p:cNvGrpSpPr>
                  <a:grpSpLocks/>
                </p:cNvGrpSpPr>
                <p:nvPr/>
              </p:nvGrpSpPr>
              <p:grpSpPr bwMode="auto">
                <a:xfrm>
                  <a:off x="3079" y="751"/>
                  <a:ext cx="81" cy="40"/>
                  <a:chOff x="3079" y="751"/>
                  <a:chExt cx="81" cy="40"/>
                </a:xfrm>
              </p:grpSpPr>
              <p:sp>
                <p:nvSpPr>
                  <p:cNvPr id="380" name="Freeform 317"/>
                  <p:cNvSpPr>
                    <a:spLocks/>
                  </p:cNvSpPr>
                  <p:nvPr/>
                </p:nvSpPr>
                <p:spPr bwMode="auto">
                  <a:xfrm>
                    <a:off x="3079" y="754"/>
                    <a:ext cx="4" cy="30"/>
                  </a:xfrm>
                  <a:custGeom>
                    <a:avLst/>
                    <a:gdLst>
                      <a:gd name="T0" fmla="*/ 0 w 37"/>
                      <a:gd name="T1" fmla="*/ 0 h 235"/>
                      <a:gd name="T2" fmla="*/ 0 w 37"/>
                      <a:gd name="T3" fmla="*/ 0 h 235"/>
                      <a:gd name="T4" fmla="*/ 0 w 37"/>
                      <a:gd name="T5" fmla="*/ 0 h 235"/>
                      <a:gd name="T6" fmla="*/ 0 w 37"/>
                      <a:gd name="T7" fmla="*/ 0 h 235"/>
                      <a:gd name="T8" fmla="*/ 0 w 37"/>
                      <a:gd name="T9" fmla="*/ 0 h 2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"/>
                      <a:gd name="T16" fmla="*/ 0 h 235"/>
                      <a:gd name="T17" fmla="*/ 37 w 37"/>
                      <a:gd name="T18" fmla="*/ 235 h 2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" h="235">
                        <a:moveTo>
                          <a:pt x="0" y="4"/>
                        </a:moveTo>
                        <a:lnTo>
                          <a:pt x="0" y="231"/>
                        </a:lnTo>
                        <a:lnTo>
                          <a:pt x="37" y="235"/>
                        </a:lnTo>
                        <a:lnTo>
                          <a:pt x="37" y="0"/>
                        </a:ln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381" name="Freeform 318"/>
                  <p:cNvSpPr>
                    <a:spLocks/>
                  </p:cNvSpPr>
                  <p:nvPr/>
                </p:nvSpPr>
                <p:spPr bwMode="auto">
                  <a:xfrm>
                    <a:off x="3154" y="755"/>
                    <a:ext cx="6" cy="36"/>
                  </a:xfrm>
                  <a:custGeom>
                    <a:avLst/>
                    <a:gdLst>
                      <a:gd name="T0" fmla="*/ 0 w 63"/>
                      <a:gd name="T1" fmla="*/ 0 h 291"/>
                      <a:gd name="T2" fmla="*/ 0 w 63"/>
                      <a:gd name="T3" fmla="*/ 0 h 291"/>
                      <a:gd name="T4" fmla="*/ 0 w 63"/>
                      <a:gd name="T5" fmla="*/ 0 h 291"/>
                      <a:gd name="T6" fmla="*/ 0 w 63"/>
                      <a:gd name="T7" fmla="*/ 0 h 291"/>
                      <a:gd name="T8" fmla="*/ 0 w 63"/>
                      <a:gd name="T9" fmla="*/ 0 h 291"/>
                      <a:gd name="T10" fmla="*/ 0 w 63"/>
                      <a:gd name="T11" fmla="*/ 0 h 291"/>
                      <a:gd name="T12" fmla="*/ 0 w 63"/>
                      <a:gd name="T13" fmla="*/ 0 h 29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3"/>
                      <a:gd name="T22" fmla="*/ 0 h 291"/>
                      <a:gd name="T23" fmla="*/ 63 w 63"/>
                      <a:gd name="T24" fmla="*/ 291 h 29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3" h="291">
                        <a:moveTo>
                          <a:pt x="63" y="0"/>
                        </a:moveTo>
                        <a:lnTo>
                          <a:pt x="63" y="291"/>
                        </a:lnTo>
                        <a:lnTo>
                          <a:pt x="33" y="291"/>
                        </a:lnTo>
                        <a:lnTo>
                          <a:pt x="8" y="291"/>
                        </a:lnTo>
                        <a:lnTo>
                          <a:pt x="0" y="291"/>
                        </a:lnTo>
                        <a:lnTo>
                          <a:pt x="0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382" name="Freeform 319"/>
                  <p:cNvSpPr>
                    <a:spLocks/>
                  </p:cNvSpPr>
                  <p:nvPr/>
                </p:nvSpPr>
                <p:spPr bwMode="auto">
                  <a:xfrm>
                    <a:off x="3124" y="752"/>
                    <a:ext cx="5" cy="37"/>
                  </a:xfrm>
                  <a:custGeom>
                    <a:avLst/>
                    <a:gdLst>
                      <a:gd name="T0" fmla="*/ 0 w 59"/>
                      <a:gd name="T1" fmla="*/ 0 h 297"/>
                      <a:gd name="T2" fmla="*/ 0 w 59"/>
                      <a:gd name="T3" fmla="*/ 0 h 297"/>
                      <a:gd name="T4" fmla="*/ 0 w 59"/>
                      <a:gd name="T5" fmla="*/ 0 h 297"/>
                      <a:gd name="T6" fmla="*/ 0 w 59"/>
                      <a:gd name="T7" fmla="*/ 0 h 297"/>
                      <a:gd name="T8" fmla="*/ 0 w 59"/>
                      <a:gd name="T9" fmla="*/ 0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9"/>
                      <a:gd name="T16" fmla="*/ 0 h 297"/>
                      <a:gd name="T17" fmla="*/ 59 w 59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9" h="297">
                        <a:moveTo>
                          <a:pt x="59" y="23"/>
                        </a:moveTo>
                        <a:lnTo>
                          <a:pt x="59" y="297"/>
                        </a:lnTo>
                        <a:lnTo>
                          <a:pt x="0" y="293"/>
                        </a:lnTo>
                        <a:lnTo>
                          <a:pt x="0" y="0"/>
                        </a:lnTo>
                        <a:lnTo>
                          <a:pt x="59" y="23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383" name="Freeform 320"/>
                  <p:cNvSpPr>
                    <a:spLocks/>
                  </p:cNvSpPr>
                  <p:nvPr/>
                </p:nvSpPr>
                <p:spPr bwMode="auto">
                  <a:xfrm>
                    <a:off x="3101" y="752"/>
                    <a:ext cx="4" cy="35"/>
                  </a:xfrm>
                  <a:custGeom>
                    <a:avLst/>
                    <a:gdLst>
                      <a:gd name="T0" fmla="*/ 0 w 45"/>
                      <a:gd name="T1" fmla="*/ 0 h 275"/>
                      <a:gd name="T2" fmla="*/ 0 w 45"/>
                      <a:gd name="T3" fmla="*/ 0 h 275"/>
                      <a:gd name="T4" fmla="*/ 0 w 45"/>
                      <a:gd name="T5" fmla="*/ 0 h 275"/>
                      <a:gd name="T6" fmla="*/ 0 w 45"/>
                      <a:gd name="T7" fmla="*/ 0 h 275"/>
                      <a:gd name="T8" fmla="*/ 0 w 45"/>
                      <a:gd name="T9" fmla="*/ 0 h 2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5"/>
                      <a:gd name="T16" fmla="*/ 0 h 275"/>
                      <a:gd name="T17" fmla="*/ 45 w 45"/>
                      <a:gd name="T18" fmla="*/ 275 h 2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5" h="275">
                        <a:moveTo>
                          <a:pt x="45" y="28"/>
                        </a:moveTo>
                        <a:lnTo>
                          <a:pt x="45" y="275"/>
                        </a:lnTo>
                        <a:lnTo>
                          <a:pt x="0" y="271"/>
                        </a:lnTo>
                        <a:lnTo>
                          <a:pt x="0" y="0"/>
                        </a:lnTo>
                        <a:lnTo>
                          <a:pt x="45" y="2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384" name="Freeform 321"/>
                  <p:cNvSpPr>
                    <a:spLocks/>
                  </p:cNvSpPr>
                  <p:nvPr/>
                </p:nvSpPr>
                <p:spPr bwMode="auto">
                  <a:xfrm>
                    <a:off x="3079" y="755"/>
                    <a:ext cx="4" cy="9"/>
                  </a:xfrm>
                  <a:custGeom>
                    <a:avLst/>
                    <a:gdLst>
                      <a:gd name="T0" fmla="*/ 0 w 37"/>
                      <a:gd name="T1" fmla="*/ 0 h 68"/>
                      <a:gd name="T2" fmla="*/ 0 w 37"/>
                      <a:gd name="T3" fmla="*/ 0 h 68"/>
                      <a:gd name="T4" fmla="*/ 0 w 37"/>
                      <a:gd name="T5" fmla="*/ 0 h 68"/>
                      <a:gd name="T6" fmla="*/ 0 w 37"/>
                      <a:gd name="T7" fmla="*/ 0 h 68"/>
                      <a:gd name="T8" fmla="*/ 0 w 37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"/>
                      <a:gd name="T16" fmla="*/ 0 h 68"/>
                      <a:gd name="T17" fmla="*/ 37 w 37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" h="68">
                        <a:moveTo>
                          <a:pt x="0" y="7"/>
                        </a:moveTo>
                        <a:lnTo>
                          <a:pt x="0" y="41"/>
                        </a:lnTo>
                        <a:lnTo>
                          <a:pt x="37" y="68"/>
                        </a:lnTo>
                        <a:lnTo>
                          <a:pt x="37" y="0"/>
                        </a:lnTo>
                        <a:lnTo>
                          <a:pt x="0" y="7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385" name="Freeform 322"/>
                  <p:cNvSpPr>
                    <a:spLocks/>
                  </p:cNvSpPr>
                  <p:nvPr/>
                </p:nvSpPr>
                <p:spPr bwMode="auto">
                  <a:xfrm>
                    <a:off x="3101" y="751"/>
                    <a:ext cx="4" cy="14"/>
                  </a:xfrm>
                  <a:custGeom>
                    <a:avLst/>
                    <a:gdLst>
                      <a:gd name="T0" fmla="*/ 0 w 45"/>
                      <a:gd name="T1" fmla="*/ 0 h 108"/>
                      <a:gd name="T2" fmla="*/ 0 w 45"/>
                      <a:gd name="T3" fmla="*/ 0 h 108"/>
                      <a:gd name="T4" fmla="*/ 0 w 45"/>
                      <a:gd name="T5" fmla="*/ 0 h 108"/>
                      <a:gd name="T6" fmla="*/ 0 w 45"/>
                      <a:gd name="T7" fmla="*/ 0 h 108"/>
                      <a:gd name="T8" fmla="*/ 0 w 45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5"/>
                      <a:gd name="T16" fmla="*/ 0 h 108"/>
                      <a:gd name="T17" fmla="*/ 45 w 45"/>
                      <a:gd name="T18" fmla="*/ 108 h 10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5" h="108">
                        <a:moveTo>
                          <a:pt x="0" y="40"/>
                        </a:moveTo>
                        <a:lnTo>
                          <a:pt x="0" y="84"/>
                        </a:lnTo>
                        <a:lnTo>
                          <a:pt x="45" y="108"/>
                        </a:lnTo>
                        <a:lnTo>
                          <a:pt x="45" y="0"/>
                        </a:lnTo>
                        <a:lnTo>
                          <a:pt x="0" y="4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386" name="Freeform 323"/>
                  <p:cNvSpPr>
                    <a:spLocks/>
                  </p:cNvSpPr>
                  <p:nvPr/>
                </p:nvSpPr>
                <p:spPr bwMode="auto">
                  <a:xfrm>
                    <a:off x="3124" y="752"/>
                    <a:ext cx="5" cy="15"/>
                  </a:xfrm>
                  <a:custGeom>
                    <a:avLst/>
                    <a:gdLst>
                      <a:gd name="T0" fmla="*/ 0 w 59"/>
                      <a:gd name="T1" fmla="*/ 0 h 123"/>
                      <a:gd name="T2" fmla="*/ 0 w 59"/>
                      <a:gd name="T3" fmla="*/ 0 h 123"/>
                      <a:gd name="T4" fmla="*/ 0 w 59"/>
                      <a:gd name="T5" fmla="*/ 0 h 123"/>
                      <a:gd name="T6" fmla="*/ 0 w 59"/>
                      <a:gd name="T7" fmla="*/ 0 h 123"/>
                      <a:gd name="T8" fmla="*/ 0 w 59"/>
                      <a:gd name="T9" fmla="*/ 0 h 1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9"/>
                      <a:gd name="T16" fmla="*/ 0 h 123"/>
                      <a:gd name="T17" fmla="*/ 59 w 59"/>
                      <a:gd name="T18" fmla="*/ 123 h 1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9" h="123">
                        <a:moveTo>
                          <a:pt x="0" y="32"/>
                        </a:moveTo>
                        <a:lnTo>
                          <a:pt x="0" y="94"/>
                        </a:lnTo>
                        <a:lnTo>
                          <a:pt x="59" y="123"/>
                        </a:lnTo>
                        <a:lnTo>
                          <a:pt x="59" y="0"/>
                        </a:lnTo>
                        <a:lnTo>
                          <a:pt x="0" y="32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387" name="Freeform 324"/>
                  <p:cNvSpPr>
                    <a:spLocks/>
                  </p:cNvSpPr>
                  <p:nvPr/>
                </p:nvSpPr>
                <p:spPr bwMode="auto">
                  <a:xfrm>
                    <a:off x="3154" y="753"/>
                    <a:ext cx="6" cy="15"/>
                  </a:xfrm>
                  <a:custGeom>
                    <a:avLst/>
                    <a:gdLst>
                      <a:gd name="T0" fmla="*/ 0 w 63"/>
                      <a:gd name="T1" fmla="*/ 0 h 121"/>
                      <a:gd name="T2" fmla="*/ 0 w 63"/>
                      <a:gd name="T3" fmla="*/ 0 h 121"/>
                      <a:gd name="T4" fmla="*/ 0 w 63"/>
                      <a:gd name="T5" fmla="*/ 0 h 121"/>
                      <a:gd name="T6" fmla="*/ 0 w 63"/>
                      <a:gd name="T7" fmla="*/ 0 h 121"/>
                      <a:gd name="T8" fmla="*/ 0 w 63"/>
                      <a:gd name="T9" fmla="*/ 0 h 1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121"/>
                      <a:gd name="T17" fmla="*/ 63 w 63"/>
                      <a:gd name="T18" fmla="*/ 121 h 1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121">
                        <a:moveTo>
                          <a:pt x="0" y="29"/>
                        </a:moveTo>
                        <a:lnTo>
                          <a:pt x="0" y="92"/>
                        </a:lnTo>
                        <a:lnTo>
                          <a:pt x="63" y="121"/>
                        </a:lnTo>
                        <a:lnTo>
                          <a:pt x="63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372" name="Freeform 325"/>
                <p:cNvSpPr>
                  <a:spLocks/>
                </p:cNvSpPr>
                <p:nvPr/>
              </p:nvSpPr>
              <p:spPr bwMode="auto">
                <a:xfrm>
                  <a:off x="3079" y="718"/>
                  <a:ext cx="78" cy="40"/>
                </a:xfrm>
                <a:custGeom>
                  <a:avLst/>
                  <a:gdLst>
                    <a:gd name="T0" fmla="*/ 0 w 857"/>
                    <a:gd name="T1" fmla="*/ 0 h 317"/>
                    <a:gd name="T2" fmla="*/ 0 w 857"/>
                    <a:gd name="T3" fmla="*/ 0 h 317"/>
                    <a:gd name="T4" fmla="*/ 0 w 857"/>
                    <a:gd name="T5" fmla="*/ 0 h 317"/>
                    <a:gd name="T6" fmla="*/ 0 w 857"/>
                    <a:gd name="T7" fmla="*/ 0 h 317"/>
                    <a:gd name="T8" fmla="*/ 0 w 857"/>
                    <a:gd name="T9" fmla="*/ 0 h 3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7"/>
                    <a:gd name="T16" fmla="*/ 0 h 317"/>
                    <a:gd name="T17" fmla="*/ 857 w 857"/>
                    <a:gd name="T18" fmla="*/ 317 h 3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7" h="317">
                      <a:moveTo>
                        <a:pt x="857" y="317"/>
                      </a:moveTo>
                      <a:lnTo>
                        <a:pt x="0" y="317"/>
                      </a:lnTo>
                      <a:lnTo>
                        <a:pt x="0" y="48"/>
                      </a:lnTo>
                      <a:lnTo>
                        <a:pt x="857" y="0"/>
                      </a:lnTo>
                      <a:lnTo>
                        <a:pt x="857" y="317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나눔고딕 Bold" pitchFamily="50" charset="-127"/>
                      <a:ea typeface="나눔고딕 Bold" pitchFamily="50" charset="-127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grpSp>
              <p:nvGrpSpPr>
                <p:cNvPr id="373" name="Group 326"/>
                <p:cNvGrpSpPr>
                  <a:grpSpLocks/>
                </p:cNvGrpSpPr>
                <p:nvPr/>
              </p:nvGrpSpPr>
              <p:grpSpPr bwMode="auto">
                <a:xfrm>
                  <a:off x="3161" y="755"/>
                  <a:ext cx="19" cy="30"/>
                  <a:chOff x="3161" y="755"/>
                  <a:chExt cx="19" cy="30"/>
                </a:xfrm>
              </p:grpSpPr>
              <p:sp>
                <p:nvSpPr>
                  <p:cNvPr id="374" name="Freeform 327"/>
                  <p:cNvSpPr>
                    <a:spLocks/>
                  </p:cNvSpPr>
                  <p:nvPr/>
                </p:nvSpPr>
                <p:spPr bwMode="auto">
                  <a:xfrm>
                    <a:off x="3161" y="755"/>
                    <a:ext cx="19" cy="30"/>
                  </a:xfrm>
                  <a:custGeom>
                    <a:avLst/>
                    <a:gdLst>
                      <a:gd name="T0" fmla="*/ 0 w 212"/>
                      <a:gd name="T1" fmla="*/ 0 h 245"/>
                      <a:gd name="T2" fmla="*/ 0 w 212"/>
                      <a:gd name="T3" fmla="*/ 0 h 245"/>
                      <a:gd name="T4" fmla="*/ 0 w 212"/>
                      <a:gd name="T5" fmla="*/ 0 h 245"/>
                      <a:gd name="T6" fmla="*/ 0 w 212"/>
                      <a:gd name="T7" fmla="*/ 0 h 245"/>
                      <a:gd name="T8" fmla="*/ 0 w 212"/>
                      <a:gd name="T9" fmla="*/ 0 h 24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2"/>
                      <a:gd name="T16" fmla="*/ 0 h 245"/>
                      <a:gd name="T17" fmla="*/ 212 w 212"/>
                      <a:gd name="T18" fmla="*/ 245 h 24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2" h="245">
                        <a:moveTo>
                          <a:pt x="212" y="0"/>
                        </a:moveTo>
                        <a:lnTo>
                          <a:pt x="0" y="12"/>
                        </a:lnTo>
                        <a:lnTo>
                          <a:pt x="0" y="245"/>
                        </a:lnTo>
                        <a:lnTo>
                          <a:pt x="212" y="244"/>
                        </a:lnTo>
                        <a:lnTo>
                          <a:pt x="212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나눔고딕 Bold" pitchFamily="50" charset="-127"/>
                        <a:ea typeface="나눔고딕 Bold" pitchFamily="50" charset="-127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grpSp>
                <p:nvGrpSpPr>
                  <p:cNvPr id="375" name="Group 328"/>
                  <p:cNvGrpSpPr>
                    <a:grpSpLocks/>
                  </p:cNvGrpSpPr>
                  <p:nvPr/>
                </p:nvGrpSpPr>
                <p:grpSpPr bwMode="auto">
                  <a:xfrm>
                    <a:off x="3170" y="756"/>
                    <a:ext cx="10" cy="29"/>
                    <a:chOff x="3170" y="756"/>
                    <a:chExt cx="10" cy="29"/>
                  </a:xfrm>
                </p:grpSpPr>
                <p:sp>
                  <p:nvSpPr>
                    <p:cNvPr id="376" name="Line 3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70" y="756"/>
                      <a:ext cx="1" cy="29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20202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defPPr>
                        <a:defRPr lang="ko-KR"/>
                      </a:defPPr>
                      <a:lvl1pPr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1pPr>
                      <a:lvl2pPr marL="4572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2pPr>
                      <a:lvl3pPr marL="9144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3pPr>
                      <a:lvl4pPr marL="13716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4pPr>
                      <a:lvl5pPr marL="18288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377" name="Line 3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70" y="769"/>
                      <a:ext cx="10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20202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defPPr>
                        <a:defRPr lang="ko-KR"/>
                      </a:defPPr>
                      <a:lvl1pPr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1pPr>
                      <a:lvl2pPr marL="4572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2pPr>
                      <a:lvl3pPr marL="9144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3pPr>
                      <a:lvl4pPr marL="13716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4pPr>
                      <a:lvl5pPr marL="18288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378" name="Line 3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75" y="769"/>
                      <a:ext cx="1" cy="16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20202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defPPr>
                        <a:defRPr lang="ko-KR"/>
                      </a:defPPr>
                      <a:lvl1pPr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1pPr>
                      <a:lvl2pPr marL="4572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2pPr>
                      <a:lvl3pPr marL="9144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3pPr>
                      <a:lvl4pPr marL="13716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4pPr>
                      <a:lvl5pPr marL="18288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379" name="Line 3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70" y="784"/>
                      <a:ext cx="10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CECECE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defPPr>
                        <a:defRPr lang="ko-KR"/>
                      </a:defPPr>
                      <a:lvl1pPr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1pPr>
                      <a:lvl2pPr marL="4572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2pPr>
                      <a:lvl3pPr marL="9144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3pPr>
                      <a:lvl4pPr marL="13716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4pPr>
                      <a:lvl5pPr marL="1828800" algn="l" rtl="0" fontAlgn="base" latinLnBrk="1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kumimoji="1" kern="1200">
                          <a:solidFill>
                            <a:schemeClr val="tx1"/>
                          </a:solidFill>
                          <a:latin typeface="나눔고딕 Bold" pitchFamily="50" charset="-127"/>
                          <a:ea typeface="나눔고딕 Bold" pitchFamily="50" charset="-127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</p:grpSp>
            </p:grpSp>
          </p:grpSp>
        </p:grpSp>
      </p:grpSp>
      <p:sp>
        <p:nvSpPr>
          <p:cNvPr id="442" name="Text Box 242"/>
          <p:cNvSpPr txBox="1">
            <a:spLocks noChangeArrowheads="1"/>
          </p:cNvSpPr>
          <p:nvPr/>
        </p:nvSpPr>
        <p:spPr bwMode="auto">
          <a:xfrm>
            <a:off x="8802626" y="5775107"/>
            <a:ext cx="51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  <a:cs typeface="+mn-cs"/>
              </a:defRPr>
            </a:lvl9pPr>
          </a:lstStyle>
          <a:p>
            <a:pPr algn="ctr" eaLnBrk="0" latinLnBrk="0" hangingPunct="0"/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외부시스템</a:t>
            </a:r>
            <a:endParaRPr kumimoji="0"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계좌체크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Rectangle 1037"/>
          <p:cNvSpPr>
            <a:spLocks noChangeArrowheads="1"/>
          </p:cNvSpPr>
          <p:nvPr/>
        </p:nvSpPr>
        <p:spPr bwMode="auto">
          <a:xfrm>
            <a:off x="617538" y="496888"/>
            <a:ext cx="8685212" cy="36512"/>
          </a:xfrm>
          <a:prstGeom prst="rect">
            <a:avLst/>
          </a:prstGeom>
          <a:solidFill>
            <a:srgbClr val="99003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ctr" latinLnBrk="0" hangingPunct="0"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48233" y="1697038"/>
            <a:ext cx="5446416" cy="2293862"/>
            <a:chOff x="2198805" y="1738225"/>
            <a:chExt cx="5446416" cy="2293862"/>
          </a:xfrm>
        </p:grpSpPr>
        <p:grpSp>
          <p:nvGrpSpPr>
            <p:cNvPr id="28" name="그룹 27"/>
            <p:cNvGrpSpPr/>
            <p:nvPr/>
          </p:nvGrpSpPr>
          <p:grpSpPr>
            <a:xfrm>
              <a:off x="2198805" y="1738234"/>
              <a:ext cx="1133553" cy="2293853"/>
              <a:chOff x="795914" y="2754245"/>
              <a:chExt cx="1133553" cy="2293853"/>
            </a:xfrm>
          </p:grpSpPr>
          <p:sp>
            <p:nvSpPr>
              <p:cNvPr id="40" name="Rectangle 4563"/>
              <p:cNvSpPr>
                <a:spLocks noChangeArrowheads="1"/>
              </p:cNvSpPr>
              <p:nvPr/>
            </p:nvSpPr>
            <p:spPr bwMode="auto">
              <a:xfrm>
                <a:off x="795914" y="3099795"/>
                <a:ext cx="1133432" cy="1948303"/>
              </a:xfrm>
              <a:prstGeom prst="round2SameRect">
                <a:avLst>
                  <a:gd name="adj1" fmla="val 0"/>
                  <a:gd name="adj2" fmla="val 4361"/>
                </a:avLst>
              </a:prstGeom>
              <a:solidFill>
                <a:schemeClr val="bg1"/>
              </a:solidFill>
              <a:ln w="9525" algn="ctr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54000" tIns="72000" rIns="18000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eaLnBrk="1" fontAlgn="auto" latinLnBrk="0" hangingPunct="1">
                  <a:spcBef>
                    <a:spcPts val="300"/>
                  </a:spcBef>
                  <a:buFont typeface="Wingdings" pitchFamily="2" charset="2"/>
                  <a:buChar char="§"/>
                  <a:defRPr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조직관리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eaLnBrk="1" fontAlgn="auto" latinLnBrk="0" hangingPunct="1">
                  <a:spcBef>
                    <a:spcPts val="300"/>
                  </a:spcBef>
                  <a:buFont typeface="Wingdings" pitchFamily="2" charset="2"/>
                  <a:buChar char="§"/>
                  <a:defRPr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정원</a:t>
                </a:r>
                <a:r>
                  <a:rPr kumimoji="0" lang="en-US" altLang="ko-KR" sz="1000" b="0" dirty="0" smtClean="0">
                    <a:latin typeface="+mn-ea"/>
                    <a:ea typeface="+mn-ea"/>
                  </a:rPr>
                  <a:t>/</a:t>
                </a:r>
                <a:r>
                  <a:rPr kumimoji="0" lang="ko-KR" altLang="en-US" sz="1000" b="0" smtClean="0">
                    <a:latin typeface="+mn-ea"/>
                    <a:ea typeface="+mn-ea"/>
                  </a:rPr>
                  <a:t>인건비 관리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eaLnBrk="1" fontAlgn="auto" latinLnBrk="0" hangingPunct="1">
                  <a:spcBef>
                    <a:spcPts val="300"/>
                  </a:spcBef>
                  <a:buFont typeface="Wingdings" pitchFamily="2" charset="2"/>
                  <a:buChar char="§"/>
                  <a:defRPr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직무관리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eaLnBrk="1" fontAlgn="auto" latinLnBrk="0" hangingPunct="1">
                  <a:spcBef>
                    <a:spcPts val="300"/>
                  </a:spcBef>
                  <a:buFont typeface="Wingdings" pitchFamily="2" charset="2"/>
                  <a:buChar char="§"/>
                  <a:defRPr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개인정보신청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eaLnBrk="1" fontAlgn="auto" latinLnBrk="0" hangingPunct="1">
                  <a:spcBef>
                    <a:spcPts val="300"/>
                  </a:spcBef>
                  <a:buFont typeface="Wingdings" pitchFamily="2" charset="2"/>
                  <a:buChar char="§"/>
                  <a:defRPr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인사관리기분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eaLnBrk="1" fontAlgn="auto" latinLnBrk="0" hangingPunct="1">
                  <a:spcBef>
                    <a:spcPts val="300"/>
                  </a:spcBef>
                  <a:buFont typeface="Wingdings" pitchFamily="2" charset="2"/>
                  <a:buChar char="§"/>
                  <a:defRPr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자기신고서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eaLnBrk="1" fontAlgn="auto" latinLnBrk="0" hangingPunct="1">
                  <a:spcBef>
                    <a:spcPts val="300"/>
                  </a:spcBef>
                  <a:buFont typeface="Wingdings" pitchFamily="2" charset="2"/>
                  <a:buChar char="§"/>
                  <a:defRPr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발령관리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eaLnBrk="1" fontAlgn="auto" latinLnBrk="0" hangingPunct="1">
                  <a:spcBef>
                    <a:spcPts val="300"/>
                  </a:spcBef>
                  <a:buFont typeface="Wingdings" pitchFamily="2" charset="2"/>
                  <a:buChar char="§"/>
                  <a:defRPr/>
                </a:pPr>
                <a:r>
                  <a:rPr kumimoji="0" lang="ko-KR" altLang="en-US" sz="1000" b="0" dirty="0" err="1" smtClean="0">
                    <a:latin typeface="+mn-ea"/>
                    <a:ea typeface="+mn-ea"/>
                  </a:rPr>
                  <a:t>제증명관리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eaLnBrk="1" fontAlgn="auto" latinLnBrk="0" hangingPunct="1">
                  <a:spcBef>
                    <a:spcPts val="300"/>
                  </a:spcBef>
                  <a:buFont typeface="Wingdings" pitchFamily="2" charset="2"/>
                  <a:buChar char="§"/>
                  <a:defRPr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소득증명관리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eaLnBrk="1" fontAlgn="auto" latinLnBrk="0" hangingPunct="1">
                  <a:spcBef>
                    <a:spcPts val="300"/>
                  </a:spcBef>
                  <a:buFont typeface="Wingdings" pitchFamily="2" charset="2"/>
                  <a:buChar char="§"/>
                  <a:defRPr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인사통계</a:t>
                </a:r>
                <a:r>
                  <a:rPr kumimoji="0" lang="en-US" altLang="ko-KR" sz="1000" b="0" dirty="0" smtClean="0">
                    <a:latin typeface="+mn-ea"/>
                    <a:ea typeface="+mn-ea"/>
                  </a:rPr>
                  <a:t>/</a:t>
                </a:r>
                <a:r>
                  <a:rPr kumimoji="0" lang="ko-KR" altLang="en-US" sz="1000" b="0" smtClean="0">
                    <a:latin typeface="+mn-ea"/>
                    <a:ea typeface="+mn-ea"/>
                  </a:rPr>
                  <a:t>현황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41" name="Rectangle 4562"/>
              <p:cNvSpPr>
                <a:spLocks noChangeArrowheads="1"/>
              </p:cNvSpPr>
              <p:nvPr/>
            </p:nvSpPr>
            <p:spPr bwMode="auto">
              <a:xfrm>
                <a:off x="796035" y="2754245"/>
                <a:ext cx="1133432" cy="342000"/>
              </a:xfrm>
              <a:prstGeom prst="round2SameRect">
                <a:avLst/>
              </a:prstGeom>
              <a:solidFill>
                <a:schemeClr val="hlink"/>
              </a:solidFill>
              <a:ln w="9525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tIns="46800" bIns="8280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ko-KR" altLang="en-US" sz="11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조직</a:t>
                </a:r>
                <a:r>
                  <a:rPr lang="en-US" altLang="ko-KR" sz="11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/</a:t>
                </a:r>
                <a:r>
                  <a:rPr lang="ko-KR" altLang="en-US" sz="1100" smtClean="0">
                    <a:solidFill>
                      <a:schemeClr val="bg1"/>
                    </a:solidFill>
                    <a:latin typeface="+mn-ea"/>
                    <a:ea typeface="+mn-ea"/>
                  </a:rPr>
                  <a:t>인사관리</a:t>
                </a:r>
                <a:endParaRPr lang="ko-KR" altLang="en-US" sz="11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38" name="Rectangle 4571"/>
            <p:cNvSpPr>
              <a:spLocks noChangeArrowheads="1"/>
            </p:cNvSpPr>
            <p:nvPr/>
          </p:nvSpPr>
          <p:spPr bwMode="auto">
            <a:xfrm>
              <a:off x="3396521" y="2083785"/>
              <a:ext cx="2025327" cy="1948302"/>
            </a:xfrm>
            <a:prstGeom prst="round2SameRect">
              <a:avLst>
                <a:gd name="adj1" fmla="val 0"/>
                <a:gd name="adj2" fmla="val 4963"/>
              </a:avLst>
            </a:prstGeom>
            <a:solidFill>
              <a:schemeClr val="bg1"/>
            </a:solidFill>
            <a:ln w="952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54000" tIns="72000" rIns="18000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돋움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돋움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돋움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돋움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돋움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돋움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돋움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돋움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돋움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lnSpc>
                  <a:spcPct val="100000"/>
                </a:lnSpc>
                <a:spcBef>
                  <a:spcPts val="300"/>
                </a:spcBef>
                <a:buFont typeface="Wingdings" pitchFamily="2" charset="2"/>
                <a:buChar char="§"/>
                <a:defRPr/>
              </a:pPr>
              <a:r>
                <a:rPr kumimoji="0" lang="ko-KR" altLang="en-US" sz="1000" b="0" dirty="0" smtClean="0">
                  <a:latin typeface="+mn-ea"/>
                  <a:ea typeface="+mn-ea"/>
                </a:rPr>
                <a:t>근태기준</a:t>
              </a:r>
              <a:endParaRPr kumimoji="0" lang="en-US" altLang="ko-KR" sz="1000" b="0" dirty="0" smtClean="0">
                <a:latin typeface="+mn-ea"/>
                <a:ea typeface="+mn-ea"/>
              </a:endParaRPr>
            </a:p>
            <a:p>
              <a:pPr eaLnBrk="1" fontAlgn="auto" latinLnBrk="0" hangingPunct="1">
                <a:lnSpc>
                  <a:spcPct val="100000"/>
                </a:lnSpc>
                <a:spcBef>
                  <a:spcPts val="300"/>
                </a:spcBef>
                <a:buFont typeface="Wingdings" pitchFamily="2" charset="2"/>
                <a:buChar char="§"/>
                <a:defRPr/>
              </a:pPr>
              <a:r>
                <a:rPr kumimoji="0" lang="ko-KR" altLang="en-US" sz="1000" b="0" dirty="0" smtClean="0">
                  <a:latin typeface="+mn-ea"/>
                  <a:ea typeface="+mn-ea"/>
                </a:rPr>
                <a:t>연차기준</a:t>
              </a:r>
              <a:endParaRPr kumimoji="0" lang="en-US" altLang="ko-KR" sz="1000" b="0" dirty="0" smtClean="0">
                <a:latin typeface="+mn-ea"/>
                <a:ea typeface="+mn-ea"/>
              </a:endParaRPr>
            </a:p>
            <a:p>
              <a:pPr eaLnBrk="1" fontAlgn="auto" latinLnBrk="0" hangingPunct="1">
                <a:lnSpc>
                  <a:spcPct val="100000"/>
                </a:lnSpc>
                <a:spcBef>
                  <a:spcPts val="300"/>
                </a:spcBef>
                <a:buFont typeface="Wingdings" pitchFamily="2" charset="2"/>
                <a:buChar char="§"/>
                <a:defRPr/>
              </a:pPr>
              <a:r>
                <a:rPr kumimoji="0" lang="ko-KR" altLang="en-US" sz="1000" b="0" dirty="0" smtClean="0">
                  <a:latin typeface="+mn-ea"/>
                  <a:ea typeface="+mn-ea"/>
                </a:rPr>
                <a:t>개인기본</a:t>
              </a:r>
              <a:endParaRPr kumimoji="0" lang="en-US" altLang="ko-KR" sz="1000" b="0" dirty="0" smtClean="0">
                <a:latin typeface="+mn-ea"/>
                <a:ea typeface="+mn-ea"/>
              </a:endParaRPr>
            </a:p>
            <a:p>
              <a:pPr eaLnBrk="1" fontAlgn="auto" latinLnBrk="0" hangingPunct="1">
                <a:lnSpc>
                  <a:spcPct val="100000"/>
                </a:lnSpc>
                <a:spcBef>
                  <a:spcPts val="300"/>
                </a:spcBef>
                <a:buFont typeface="Wingdings" pitchFamily="2" charset="2"/>
                <a:buChar char="§"/>
                <a:defRPr/>
              </a:pPr>
              <a:r>
                <a:rPr kumimoji="0" lang="ko-KR" altLang="en-US" sz="1000" b="0" dirty="0" smtClean="0">
                  <a:latin typeface="+mn-ea"/>
                  <a:ea typeface="+mn-ea"/>
                </a:rPr>
                <a:t>근태신청</a:t>
              </a:r>
              <a:endParaRPr kumimoji="0" lang="en-US" altLang="ko-KR" sz="1000" b="0" dirty="0" smtClean="0">
                <a:latin typeface="+mn-ea"/>
                <a:ea typeface="+mn-ea"/>
              </a:endParaRPr>
            </a:p>
            <a:p>
              <a:pPr eaLnBrk="1" fontAlgn="auto" latinLnBrk="0" hangingPunct="1">
                <a:lnSpc>
                  <a:spcPct val="100000"/>
                </a:lnSpc>
                <a:spcBef>
                  <a:spcPts val="300"/>
                </a:spcBef>
                <a:buFont typeface="Wingdings" pitchFamily="2" charset="2"/>
                <a:buChar char="§"/>
                <a:defRPr/>
              </a:pPr>
              <a:r>
                <a:rPr kumimoji="0" lang="ko-KR" altLang="en-US" sz="1000" b="0" dirty="0" smtClean="0">
                  <a:latin typeface="+mn-ea"/>
                  <a:ea typeface="+mn-ea"/>
                </a:rPr>
                <a:t>유연근무</a:t>
              </a:r>
              <a:endParaRPr kumimoji="0" lang="en-US" altLang="ko-KR" sz="1000" b="0" dirty="0" smtClean="0">
                <a:latin typeface="+mn-ea"/>
                <a:ea typeface="+mn-ea"/>
              </a:endParaRPr>
            </a:p>
            <a:p>
              <a:pPr eaLnBrk="1" fontAlgn="auto" latinLnBrk="0" hangingPunct="1">
                <a:lnSpc>
                  <a:spcPct val="100000"/>
                </a:lnSpc>
                <a:spcBef>
                  <a:spcPts val="300"/>
                </a:spcBef>
                <a:buFont typeface="Wingdings" pitchFamily="2" charset="2"/>
                <a:buChar char="§"/>
                <a:defRPr/>
              </a:pPr>
              <a:r>
                <a:rPr kumimoji="0" lang="ko-KR" altLang="en-US" sz="1000" b="0" dirty="0" smtClean="0">
                  <a:latin typeface="+mn-ea"/>
                  <a:ea typeface="+mn-ea"/>
                </a:rPr>
                <a:t>시간외근무</a:t>
              </a:r>
              <a:endParaRPr kumimoji="0" lang="en-US" altLang="ko-KR" sz="1000" b="0" dirty="0" smtClean="0">
                <a:latin typeface="+mn-ea"/>
                <a:ea typeface="+mn-ea"/>
              </a:endParaRPr>
            </a:p>
            <a:p>
              <a:pPr eaLnBrk="1" fontAlgn="auto" latinLnBrk="0" hangingPunct="1">
                <a:lnSpc>
                  <a:spcPct val="100000"/>
                </a:lnSpc>
                <a:spcBef>
                  <a:spcPts val="300"/>
                </a:spcBef>
                <a:buFont typeface="Wingdings" pitchFamily="2" charset="2"/>
                <a:buChar char="§"/>
                <a:defRPr/>
              </a:pPr>
              <a:r>
                <a:rPr kumimoji="0" lang="ko-KR" altLang="en-US" sz="1000" b="0" dirty="0" smtClean="0">
                  <a:latin typeface="+mn-ea"/>
                  <a:ea typeface="+mn-ea"/>
                </a:rPr>
                <a:t>일</a:t>
              </a:r>
              <a:r>
                <a:rPr kumimoji="0" lang="en-US" altLang="ko-KR" sz="1000" b="0" dirty="0" smtClean="0">
                  <a:latin typeface="+mn-ea"/>
                  <a:ea typeface="+mn-ea"/>
                </a:rPr>
                <a:t>/</a:t>
              </a:r>
              <a:r>
                <a:rPr kumimoji="0" lang="ko-KR" altLang="en-US" sz="1000" b="0" dirty="0" err="1" smtClean="0">
                  <a:latin typeface="+mn-ea"/>
                  <a:ea typeface="+mn-ea"/>
                </a:rPr>
                <a:t>월근태관리</a:t>
              </a:r>
              <a:endParaRPr kumimoji="0" lang="en-US" altLang="ko-KR" sz="1000" b="0" dirty="0" smtClean="0">
                <a:latin typeface="+mn-ea"/>
                <a:ea typeface="+mn-ea"/>
              </a:endParaRPr>
            </a:p>
          </p:txBody>
        </p:sp>
        <p:sp>
          <p:nvSpPr>
            <p:cNvPr id="39" name="Rectangle 4570"/>
            <p:cNvSpPr>
              <a:spLocks noChangeArrowheads="1"/>
            </p:cNvSpPr>
            <p:nvPr/>
          </p:nvSpPr>
          <p:spPr bwMode="auto">
            <a:xfrm>
              <a:off x="3396521" y="1738234"/>
              <a:ext cx="2025327" cy="342000"/>
            </a:xfrm>
            <a:prstGeom prst="round2SameRect">
              <a:avLst/>
            </a:prstGeom>
            <a:solidFill>
              <a:schemeClr val="hlink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tIns="46800" bIns="828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돋움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돋움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돋움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돋움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돋움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돋움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돋움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돋움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돋움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1" fontAlgn="auto" latinLnBrk="0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ko-KR" altLang="en-US" sz="1100" dirty="0" smtClean="0">
                  <a:solidFill>
                    <a:schemeClr val="bg1"/>
                  </a:solidFill>
                  <a:latin typeface="+mn-ea"/>
                  <a:ea typeface="+mn-ea"/>
                </a:rPr>
                <a:t>근태관리</a:t>
              </a: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5486011" y="1738225"/>
              <a:ext cx="2159210" cy="2293861"/>
              <a:chOff x="3052154" y="2754237"/>
              <a:chExt cx="2159210" cy="2159206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3052154" y="2754237"/>
                <a:ext cx="2159210" cy="2159206"/>
                <a:chOff x="3023166" y="2754237"/>
                <a:chExt cx="2159210" cy="2159206"/>
              </a:xfrm>
            </p:grpSpPr>
            <p:sp>
              <p:nvSpPr>
                <p:cNvPr id="34" name="Rectangle 4579"/>
                <p:cNvSpPr>
                  <a:spLocks noChangeArrowheads="1"/>
                </p:cNvSpPr>
                <p:nvPr/>
              </p:nvSpPr>
              <p:spPr bwMode="auto">
                <a:xfrm>
                  <a:off x="3023166" y="3099789"/>
                  <a:ext cx="2159210" cy="1813654"/>
                </a:xfrm>
                <a:prstGeom prst="round2SameRect">
                  <a:avLst>
                    <a:gd name="adj1" fmla="val 0"/>
                    <a:gd name="adj2" fmla="val 2128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54000" tIns="72000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tx1"/>
                      </a:solidFill>
                      <a:latin typeface="돋움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tx1"/>
                      </a:solidFill>
                      <a:latin typeface="돋움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tx1"/>
                      </a:solidFill>
                      <a:latin typeface="돋움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tx1"/>
                      </a:solidFill>
                      <a:latin typeface="돋움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tx1"/>
                      </a:solidFill>
                      <a:latin typeface="돋움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b="1" kern="1200">
                      <a:solidFill>
                        <a:schemeClr val="tx1"/>
                      </a:solidFill>
                      <a:latin typeface="돋움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b="1" kern="1200">
                      <a:solidFill>
                        <a:schemeClr val="tx1"/>
                      </a:solidFill>
                      <a:latin typeface="돋움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b="1" kern="1200">
                      <a:solidFill>
                        <a:schemeClr val="tx1"/>
                      </a:solidFill>
                      <a:latin typeface="돋움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b="1" kern="1200">
                      <a:solidFill>
                        <a:schemeClr val="tx1"/>
                      </a:solidFill>
                      <a:latin typeface="돋움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lvl="0" eaLnBrk="1" fontAlgn="auto" latinLnBrk="0" hangingPunct="1">
                    <a:lnSpc>
                      <a:spcPct val="100000"/>
                    </a:lnSpc>
                    <a:spcBef>
                      <a:spcPts val="300"/>
                    </a:spcBef>
                    <a:buFont typeface="Wingdings" pitchFamily="2" charset="2"/>
                    <a:buChar char="§"/>
                    <a:defRPr/>
                  </a:pPr>
                  <a:r>
                    <a:rPr kumimoji="0" lang="ko-KR" altLang="en-US" sz="1000" b="0" dirty="0" smtClean="0">
                      <a:latin typeface="+mn-ea"/>
                      <a:ea typeface="+mn-ea"/>
                    </a:rPr>
                    <a:t>급여관리</a:t>
                  </a:r>
                  <a:endParaRPr kumimoji="0" lang="en-US" altLang="ko-KR" sz="1000" b="0" dirty="0" smtClean="0">
                    <a:latin typeface="+mn-ea"/>
                    <a:ea typeface="+mn-ea"/>
                  </a:endParaRPr>
                </a:p>
                <a:p>
                  <a:pPr marL="180975" lvl="1" indent="-85725" eaLnBrk="1" fontAlgn="auto" latinLnBrk="0" hangingPunct="1">
                    <a:spcBef>
                      <a:spcPts val="300"/>
                    </a:spcBef>
                    <a:buFont typeface="Arial" pitchFamily="34" charset="0"/>
                    <a:buChar char="-"/>
                    <a:defRPr/>
                  </a:pPr>
                  <a:r>
                    <a:rPr kumimoji="0" lang="ko-KR" altLang="en-US" sz="900" b="0" dirty="0" smtClean="0">
                      <a:latin typeface="+mn-ea"/>
                      <a:ea typeface="+mn-ea"/>
                    </a:rPr>
                    <a:t>급여기준</a:t>
                  </a:r>
                  <a:endParaRPr kumimoji="0" lang="en-US" altLang="ko-KR" sz="900" b="0" dirty="0" smtClean="0">
                    <a:latin typeface="+mn-ea"/>
                    <a:ea typeface="+mn-ea"/>
                  </a:endParaRPr>
                </a:p>
                <a:p>
                  <a:pPr marL="180975" lvl="1" indent="-85725" eaLnBrk="1" fontAlgn="auto" latinLnBrk="0" hangingPunct="1">
                    <a:spcBef>
                      <a:spcPts val="300"/>
                    </a:spcBef>
                    <a:buFont typeface="Arial" pitchFamily="34" charset="0"/>
                    <a:buChar char="-"/>
                    <a:defRPr/>
                  </a:pPr>
                  <a:r>
                    <a:rPr kumimoji="0" lang="ko-KR" altLang="en-US" sz="900" b="0" dirty="0" smtClean="0">
                      <a:latin typeface="+mn-ea"/>
                      <a:ea typeface="+mn-ea"/>
                    </a:rPr>
                    <a:t>급여기초작업</a:t>
                  </a:r>
                  <a:endParaRPr kumimoji="0" lang="en-US" altLang="ko-KR" sz="900" b="0" dirty="0" smtClean="0">
                    <a:latin typeface="+mn-ea"/>
                    <a:ea typeface="+mn-ea"/>
                  </a:endParaRPr>
                </a:p>
                <a:p>
                  <a:pPr marL="180975" lvl="1" indent="-85725" eaLnBrk="1" fontAlgn="auto" latinLnBrk="0" hangingPunct="1">
                    <a:spcBef>
                      <a:spcPts val="300"/>
                    </a:spcBef>
                    <a:buFont typeface="Arial" pitchFamily="34" charset="0"/>
                    <a:buChar char="-"/>
                    <a:defRPr/>
                  </a:pPr>
                  <a:r>
                    <a:rPr kumimoji="0" lang="ko-KR" altLang="en-US" sz="900" b="0" dirty="0" smtClean="0">
                      <a:latin typeface="+mn-ea"/>
                      <a:ea typeface="+mn-ea"/>
                    </a:rPr>
                    <a:t>급여계산</a:t>
                  </a:r>
                  <a:endParaRPr kumimoji="0" lang="en-US" altLang="ko-KR" sz="900" b="0" dirty="0" smtClean="0">
                    <a:latin typeface="+mn-ea"/>
                    <a:ea typeface="+mn-ea"/>
                  </a:endParaRPr>
                </a:p>
                <a:p>
                  <a:pPr marL="180975" lvl="1" indent="-85725" eaLnBrk="1" fontAlgn="auto" latinLnBrk="0" hangingPunct="1">
                    <a:spcBef>
                      <a:spcPts val="300"/>
                    </a:spcBef>
                    <a:buFont typeface="Arial" pitchFamily="34" charset="0"/>
                    <a:buChar char="-"/>
                    <a:defRPr/>
                  </a:pPr>
                  <a:r>
                    <a:rPr kumimoji="0" lang="ko-KR" altLang="en-US" sz="900" b="0" dirty="0" smtClean="0">
                      <a:latin typeface="+mn-ea"/>
                      <a:ea typeface="+mn-ea"/>
                    </a:rPr>
                    <a:t>급여지급</a:t>
                  </a:r>
                  <a:endParaRPr kumimoji="0" lang="en-US" altLang="ko-KR" sz="900" b="0" dirty="0" smtClean="0">
                    <a:latin typeface="+mn-ea"/>
                    <a:ea typeface="+mn-ea"/>
                  </a:endParaRPr>
                </a:p>
                <a:p>
                  <a:pPr marL="180975" lvl="1" indent="-85725" eaLnBrk="1" fontAlgn="auto" latinLnBrk="0" hangingPunct="1">
                    <a:spcBef>
                      <a:spcPts val="300"/>
                    </a:spcBef>
                    <a:buFont typeface="Arial" pitchFamily="34" charset="0"/>
                    <a:buChar char="-"/>
                    <a:defRPr/>
                  </a:pPr>
                  <a:r>
                    <a:rPr kumimoji="0" lang="ko-KR" altLang="en-US" sz="900" b="0" dirty="0" smtClean="0">
                      <a:latin typeface="+mn-ea"/>
                      <a:ea typeface="+mn-ea"/>
                    </a:rPr>
                    <a:t>급여확인서비스</a:t>
                  </a:r>
                  <a:endParaRPr kumimoji="0" lang="en-US" altLang="ko-KR" sz="900" b="0" dirty="0" smtClean="0">
                    <a:latin typeface="+mn-ea"/>
                    <a:ea typeface="+mn-ea"/>
                  </a:endParaRPr>
                </a:p>
                <a:p>
                  <a:pPr lvl="0" eaLnBrk="1" fontAlgn="auto" latinLnBrk="0" hangingPunct="1">
                    <a:lnSpc>
                      <a:spcPct val="100000"/>
                    </a:lnSpc>
                    <a:spcBef>
                      <a:spcPts val="300"/>
                    </a:spcBef>
                    <a:buFont typeface="Wingdings" pitchFamily="2" charset="2"/>
                    <a:buChar char="§"/>
                    <a:defRPr/>
                  </a:pPr>
                  <a:r>
                    <a:rPr kumimoji="0" lang="ko-KR" altLang="en-US" sz="1000" b="0" dirty="0" smtClean="0">
                      <a:latin typeface="+mn-ea"/>
                      <a:ea typeface="+mn-ea"/>
                    </a:rPr>
                    <a:t>연말정산관리</a:t>
                  </a:r>
                  <a:endParaRPr kumimoji="0" lang="en-US" altLang="ko-KR" sz="1000" b="0" dirty="0" smtClean="0">
                    <a:latin typeface="+mn-ea"/>
                  </a:endParaRPr>
                </a:p>
                <a:p>
                  <a:pPr marL="180975" lvl="1" indent="-85725" eaLnBrk="1" fontAlgn="auto" latinLnBrk="0" hangingPunct="1">
                    <a:spcBef>
                      <a:spcPts val="300"/>
                    </a:spcBef>
                    <a:buFont typeface="Arial" pitchFamily="34" charset="0"/>
                    <a:buChar char="-"/>
                    <a:defRPr/>
                  </a:pPr>
                  <a:r>
                    <a:rPr kumimoji="0" lang="ko-KR" altLang="en-US" sz="900" b="0" dirty="0" smtClean="0">
                      <a:latin typeface="+mn-ea"/>
                      <a:ea typeface="+mn-ea"/>
                    </a:rPr>
                    <a:t>정산기준</a:t>
                  </a:r>
                  <a:endParaRPr kumimoji="0" lang="en-US" altLang="ko-KR" sz="900" b="0" dirty="0" smtClean="0">
                    <a:latin typeface="+mn-ea"/>
                    <a:ea typeface="+mn-ea"/>
                  </a:endParaRPr>
                </a:p>
                <a:p>
                  <a:pPr marL="180975" lvl="1" indent="-85725" eaLnBrk="1" fontAlgn="auto" latinLnBrk="0" hangingPunct="1">
                    <a:spcBef>
                      <a:spcPts val="300"/>
                    </a:spcBef>
                    <a:buFont typeface="Arial" pitchFamily="34" charset="0"/>
                    <a:buChar char="-"/>
                    <a:defRPr/>
                  </a:pPr>
                  <a:r>
                    <a:rPr kumimoji="0" lang="ko-KR" altLang="en-US" sz="900" b="0" dirty="0" smtClean="0">
                      <a:latin typeface="+mn-ea"/>
                      <a:ea typeface="+mn-ea"/>
                    </a:rPr>
                    <a:t>연말정산</a:t>
                  </a:r>
                  <a:endParaRPr kumimoji="0" lang="en-US" altLang="ko-KR" sz="900" b="0" dirty="0" smtClean="0">
                    <a:latin typeface="+mn-ea"/>
                    <a:ea typeface="+mn-ea"/>
                  </a:endParaRPr>
                </a:p>
                <a:p>
                  <a:pPr marL="180975" lvl="1" indent="-85725" eaLnBrk="1" fontAlgn="auto" latinLnBrk="0" hangingPunct="1">
                    <a:spcBef>
                      <a:spcPts val="300"/>
                    </a:spcBef>
                    <a:buFont typeface="Arial" pitchFamily="34" charset="0"/>
                    <a:buChar char="-"/>
                    <a:defRPr/>
                  </a:pPr>
                  <a:r>
                    <a:rPr kumimoji="0" lang="ko-KR" altLang="en-US" sz="900" b="0" dirty="0" smtClean="0">
                      <a:latin typeface="+mn-ea"/>
                      <a:ea typeface="+mn-ea"/>
                    </a:rPr>
                    <a:t>지급조서신고</a:t>
                  </a:r>
                  <a:endParaRPr kumimoji="0" lang="en-US" altLang="ko-KR" sz="900" b="0" dirty="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35" name="Rectangle 4578"/>
                <p:cNvSpPr>
                  <a:spLocks noChangeArrowheads="1"/>
                </p:cNvSpPr>
                <p:nvPr/>
              </p:nvSpPr>
              <p:spPr bwMode="auto">
                <a:xfrm>
                  <a:off x="3023166" y="2754237"/>
                  <a:ext cx="2159210" cy="342000"/>
                </a:xfrm>
                <a:prstGeom prst="round2SameRect">
                  <a:avLst/>
                </a:prstGeom>
                <a:solidFill>
                  <a:schemeClr val="hlink"/>
                </a:solidFill>
                <a:ln w="9525" algn="ctr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tIns="46800" bIns="82800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tx1"/>
                      </a:solidFill>
                      <a:latin typeface="돋움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tx1"/>
                      </a:solidFill>
                      <a:latin typeface="돋움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tx1"/>
                      </a:solidFill>
                      <a:latin typeface="돋움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tx1"/>
                      </a:solidFill>
                      <a:latin typeface="돋움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tx1"/>
                      </a:solidFill>
                      <a:latin typeface="돋움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b="1" kern="1200">
                      <a:solidFill>
                        <a:schemeClr val="tx1"/>
                      </a:solidFill>
                      <a:latin typeface="돋움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b="1" kern="1200">
                      <a:solidFill>
                        <a:schemeClr val="tx1"/>
                      </a:solidFill>
                      <a:latin typeface="돋움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b="1" kern="1200">
                      <a:solidFill>
                        <a:schemeClr val="tx1"/>
                      </a:solidFill>
                      <a:latin typeface="돋움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b="1" kern="1200">
                      <a:solidFill>
                        <a:schemeClr val="tx1"/>
                      </a:solidFill>
                      <a:latin typeface="돋움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buFont typeface="Wingdings" pitchFamily="2" charset="2"/>
                    <a:buNone/>
                  </a:pPr>
                  <a:r>
                    <a:rPr lang="ko-KR" altLang="en-US" sz="1100" dirty="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급여관리</a:t>
                  </a:r>
                  <a:endParaRPr lang="ko-KR" altLang="en-US" sz="11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33" name="Rectangle 4579"/>
              <p:cNvSpPr>
                <a:spLocks noChangeArrowheads="1"/>
              </p:cNvSpPr>
              <p:nvPr/>
            </p:nvSpPr>
            <p:spPr bwMode="auto">
              <a:xfrm>
                <a:off x="4168138" y="3108256"/>
                <a:ext cx="1008000" cy="1712045"/>
              </a:xfrm>
              <a:prstGeom prst="round2SameRect">
                <a:avLst>
                  <a:gd name="adj1" fmla="val 0"/>
                  <a:gd name="adj2" fmla="val 2128"/>
                </a:avLst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54000" tIns="72000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lv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itchFamily="2" charset="2"/>
                  <a:buChar char="§"/>
                  <a:defRPr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퇴직정산관리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marL="180975" lvl="1" indent="-85725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buFont typeface="Arial" pitchFamily="34" charset="0"/>
                  <a:buChar char="-"/>
                  <a:defRPr/>
                </a:pPr>
                <a:r>
                  <a:rPr kumimoji="0" lang="ko-KR" altLang="en-US" sz="900" b="0" dirty="0" smtClean="0">
                    <a:latin typeface="+mn-ea"/>
                    <a:ea typeface="+mn-ea"/>
                  </a:rPr>
                  <a:t>퇴직금 기준</a:t>
                </a:r>
                <a:endParaRPr kumimoji="0" lang="en-US" altLang="ko-KR" sz="900" b="0" dirty="0" smtClean="0">
                  <a:latin typeface="+mn-ea"/>
                  <a:ea typeface="+mn-ea"/>
                </a:endParaRPr>
              </a:p>
              <a:p>
                <a:pPr marL="180975" lvl="1" indent="-85725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buFont typeface="Arial" pitchFamily="34" charset="0"/>
                  <a:buChar char="-"/>
                  <a:defRPr/>
                </a:pPr>
                <a:r>
                  <a:rPr kumimoji="0" lang="ko-KR" altLang="en-US" sz="900" b="0" dirty="0" smtClean="0">
                    <a:latin typeface="+mn-ea"/>
                    <a:ea typeface="+mn-ea"/>
                  </a:rPr>
                  <a:t>퇴직금 계산</a:t>
                </a:r>
                <a:endParaRPr kumimoji="0" lang="en-US" altLang="ko-KR" sz="900" b="0" dirty="0" smtClean="0">
                  <a:latin typeface="+mn-ea"/>
                  <a:ea typeface="+mn-ea"/>
                </a:endParaRPr>
              </a:p>
              <a:p>
                <a:pPr marL="180975" lvl="1" indent="-85725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buFont typeface="Arial" pitchFamily="34" charset="0"/>
                  <a:buChar char="-"/>
                  <a:defRPr/>
                </a:pPr>
                <a:r>
                  <a:rPr kumimoji="0" lang="ko-KR" altLang="en-US" sz="900" b="0" dirty="0" smtClean="0">
                    <a:latin typeface="+mn-ea"/>
                    <a:ea typeface="+mn-ea"/>
                  </a:rPr>
                  <a:t>퇴직금 조회</a:t>
                </a:r>
                <a:endParaRPr kumimoji="0" lang="en-US" altLang="ko-KR" sz="900" b="0" dirty="0" smtClean="0">
                  <a:latin typeface="+mn-ea"/>
                  <a:ea typeface="+mn-ea"/>
                </a:endParaRPr>
              </a:p>
              <a:p>
                <a:pPr marL="180975" lvl="1" indent="-85725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buFont typeface="Arial" pitchFamily="34" charset="0"/>
                  <a:buChar char="-"/>
                  <a:defRPr/>
                </a:pPr>
                <a:r>
                  <a:rPr kumimoji="0" lang="ko-KR" altLang="en-US" sz="900" b="0" dirty="0" smtClean="0">
                    <a:latin typeface="+mn-ea"/>
                    <a:ea typeface="+mn-ea"/>
                  </a:rPr>
                  <a:t>퇴직추계</a:t>
                </a:r>
                <a:endParaRPr kumimoji="0" lang="en-US" altLang="ko-KR" sz="900" b="0" dirty="0" smtClean="0">
                  <a:latin typeface="+mn-ea"/>
                  <a:ea typeface="+mn-ea"/>
                </a:endParaRPr>
              </a:p>
              <a:p>
                <a:pPr lv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itchFamily="2" charset="2"/>
                  <a:buChar char="§"/>
                  <a:defRPr/>
                </a:pPr>
                <a:r>
                  <a:rPr kumimoji="0" lang="en-US" altLang="ko-KR" sz="1000" b="0" dirty="0" smtClean="0">
                    <a:latin typeface="+mn-ea"/>
                    <a:ea typeface="+mn-ea"/>
                  </a:rPr>
                  <a:t>4</a:t>
                </a:r>
                <a:r>
                  <a:rPr kumimoji="0" lang="ko-KR" altLang="en-US" sz="1000" b="0" dirty="0" err="1" smtClean="0">
                    <a:latin typeface="+mn-ea"/>
                    <a:ea typeface="+mn-ea"/>
                  </a:rPr>
                  <a:t>대보험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184" name="Rectangle 4579"/>
            <p:cNvSpPr>
              <a:spLocks noChangeArrowheads="1"/>
            </p:cNvSpPr>
            <p:nvPr/>
          </p:nvSpPr>
          <p:spPr bwMode="auto">
            <a:xfrm>
              <a:off x="4478696" y="2108154"/>
              <a:ext cx="943152" cy="1712045"/>
            </a:xfrm>
            <a:prstGeom prst="round2SameRect">
              <a:avLst>
                <a:gd name="adj1" fmla="val 0"/>
                <a:gd name="adj2" fmla="val 2128"/>
              </a:avLst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54000" tIns="72000"/>
            <a:lstStyle/>
            <a:p>
              <a:pPr fontAlgn="auto" latinLnBrk="0">
                <a:spcBef>
                  <a:spcPts val="300"/>
                </a:spcBef>
                <a:buFont typeface="Wingdings" pitchFamily="2" charset="2"/>
                <a:buChar char="§"/>
              </a:pPr>
              <a:r>
                <a:rPr kumimoji="0" lang="ko-KR" altLang="en-US" sz="1000" b="0" dirty="0" err="1">
                  <a:latin typeface="+mn-ea"/>
                  <a:ea typeface="+mn-ea"/>
                </a:rPr>
                <a:t>연월차</a:t>
              </a:r>
              <a:r>
                <a:rPr kumimoji="0" lang="ko-KR" altLang="en-US" sz="1000" b="0" dirty="0">
                  <a:latin typeface="+mn-ea"/>
                  <a:ea typeface="+mn-ea"/>
                </a:rPr>
                <a:t> 관리</a:t>
              </a:r>
              <a:endParaRPr kumimoji="0" lang="en-US" altLang="ko-KR" sz="1000" b="0" dirty="0">
                <a:latin typeface="+mn-ea"/>
                <a:ea typeface="+mn-ea"/>
              </a:endParaRPr>
            </a:p>
            <a:p>
              <a:pPr fontAlgn="auto" latinLnBrk="0">
                <a:spcBef>
                  <a:spcPts val="300"/>
                </a:spcBef>
                <a:buFont typeface="Wingdings" pitchFamily="2" charset="2"/>
                <a:buChar char="§"/>
              </a:pPr>
              <a:r>
                <a:rPr kumimoji="0" lang="ko-KR" altLang="en-US" sz="1000" b="0" dirty="0">
                  <a:latin typeface="+mn-ea"/>
                  <a:ea typeface="+mn-ea"/>
                </a:rPr>
                <a:t>연차촉진</a:t>
              </a:r>
              <a:endParaRPr kumimoji="0" lang="en-US" altLang="ko-KR" sz="1000" b="0" dirty="0">
                <a:latin typeface="+mn-ea"/>
                <a:ea typeface="+mn-ea"/>
              </a:endParaRPr>
            </a:p>
            <a:p>
              <a:pPr fontAlgn="auto" latinLnBrk="0">
                <a:spcBef>
                  <a:spcPts val="300"/>
                </a:spcBef>
                <a:buFont typeface="Wingdings" pitchFamily="2" charset="2"/>
                <a:buChar char="§"/>
              </a:pPr>
              <a:r>
                <a:rPr kumimoji="0" lang="ko-KR" altLang="en-US" sz="1000" b="0" dirty="0">
                  <a:latin typeface="+mn-ea"/>
                  <a:ea typeface="+mn-ea"/>
                </a:rPr>
                <a:t>모성보호</a:t>
              </a:r>
              <a:endParaRPr kumimoji="0" lang="en-US" altLang="ko-KR" sz="1000" b="0" dirty="0">
                <a:latin typeface="+mn-ea"/>
                <a:ea typeface="+mn-ea"/>
              </a:endParaRPr>
            </a:p>
            <a:p>
              <a:pPr fontAlgn="auto" latinLnBrk="0">
                <a:spcBef>
                  <a:spcPts val="300"/>
                </a:spcBef>
                <a:buFont typeface="Wingdings" pitchFamily="2" charset="2"/>
                <a:buChar char="§"/>
              </a:pPr>
              <a:r>
                <a:rPr kumimoji="0" lang="ko-KR" altLang="en-US" sz="1000" b="0" dirty="0">
                  <a:latin typeface="+mn-ea"/>
                  <a:ea typeface="+mn-ea"/>
                </a:rPr>
                <a:t>근태현황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61027" y="4170999"/>
            <a:ext cx="5533621" cy="2178394"/>
            <a:chOff x="2161028" y="3882676"/>
            <a:chExt cx="4415060" cy="2178394"/>
          </a:xfrm>
        </p:grpSpPr>
        <p:grpSp>
          <p:nvGrpSpPr>
            <p:cNvPr id="47" name="그룹 46"/>
            <p:cNvGrpSpPr/>
            <p:nvPr/>
          </p:nvGrpSpPr>
          <p:grpSpPr>
            <a:xfrm>
              <a:off x="5521888" y="3882696"/>
              <a:ext cx="1054200" cy="2178373"/>
              <a:chOff x="1907037" y="5083435"/>
              <a:chExt cx="1054200" cy="2312166"/>
            </a:xfrm>
          </p:grpSpPr>
          <p:sp>
            <p:nvSpPr>
              <p:cNvPr id="58" name="Rectangle 4588"/>
              <p:cNvSpPr>
                <a:spLocks noChangeArrowheads="1"/>
              </p:cNvSpPr>
              <p:nvPr/>
            </p:nvSpPr>
            <p:spPr bwMode="auto">
              <a:xfrm>
                <a:off x="1907038" y="5410212"/>
                <a:ext cx="1054199" cy="1985389"/>
              </a:xfrm>
              <a:prstGeom prst="round2SameRect">
                <a:avLst>
                  <a:gd name="adj1" fmla="val 0"/>
                  <a:gd name="adj2" fmla="val 3582"/>
                </a:avLst>
              </a:prstGeom>
              <a:solidFill>
                <a:schemeClr val="bg1"/>
              </a:solidFill>
              <a:ln w="9525" algn="ctr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54000" tIns="72000" rIns="18000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itchFamily="2" charset="2"/>
                  <a:buChar char="§"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교육기준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itchFamily="2" charset="2"/>
                  <a:buChar char="§"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교육계획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itchFamily="2" charset="2"/>
                  <a:buChar char="§"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역량진단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itchFamily="2" charset="2"/>
                  <a:buChar char="§"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교육시행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itchFamily="2" charset="2"/>
                  <a:buChar char="§"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연수평정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itchFamily="2" charset="2"/>
                  <a:buChar char="§"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교육설문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itchFamily="2" charset="2"/>
                  <a:buChar char="§"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교육통계</a:t>
                </a:r>
                <a:r>
                  <a:rPr kumimoji="0" lang="en-US" altLang="ko-KR" sz="1000" b="0" dirty="0" smtClean="0">
                    <a:latin typeface="+mn-ea"/>
                    <a:ea typeface="+mn-ea"/>
                  </a:rPr>
                  <a:t>/</a:t>
                </a:r>
                <a:r>
                  <a:rPr kumimoji="0" lang="ko-KR" altLang="en-US" sz="1000" b="0" dirty="0" smtClean="0">
                    <a:latin typeface="+mn-ea"/>
                    <a:ea typeface="+mn-ea"/>
                  </a:rPr>
                  <a:t>현황</a:t>
                </a:r>
                <a:endParaRPr kumimoji="0" lang="en-US" altLang="ko-KR" sz="1000" b="0" dirty="0">
                  <a:latin typeface="+mn-ea"/>
                  <a:ea typeface="+mn-ea"/>
                </a:endParaRPr>
              </a:p>
            </p:txBody>
          </p:sp>
          <p:sp>
            <p:nvSpPr>
              <p:cNvPr id="59" name="Rectangle 4587"/>
              <p:cNvSpPr>
                <a:spLocks noChangeArrowheads="1"/>
              </p:cNvSpPr>
              <p:nvPr/>
            </p:nvSpPr>
            <p:spPr bwMode="auto">
              <a:xfrm>
                <a:off x="1907037" y="5083435"/>
                <a:ext cx="1054199" cy="342000"/>
              </a:xfrm>
              <a:prstGeom prst="round2SameRect">
                <a:avLst/>
              </a:prstGeom>
              <a:solidFill>
                <a:schemeClr val="hlink"/>
              </a:solidFill>
              <a:ln w="9525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tIns="46800" bIns="8280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ko-KR" altLang="en-US" sz="11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교육관리</a:t>
                </a:r>
                <a:endParaRPr lang="ko-KR" altLang="en-US" sz="11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4414791" y="3882676"/>
              <a:ext cx="1054199" cy="2178394"/>
              <a:chOff x="795914" y="5083414"/>
              <a:chExt cx="1054199" cy="2312187"/>
            </a:xfrm>
          </p:grpSpPr>
          <p:sp>
            <p:nvSpPr>
              <p:cNvPr id="50" name="Rectangle 4571"/>
              <p:cNvSpPr>
                <a:spLocks noChangeArrowheads="1"/>
              </p:cNvSpPr>
              <p:nvPr/>
            </p:nvSpPr>
            <p:spPr bwMode="auto">
              <a:xfrm>
                <a:off x="795914" y="5410212"/>
                <a:ext cx="1054199" cy="1985389"/>
              </a:xfrm>
              <a:prstGeom prst="round2SameRect">
                <a:avLst>
                  <a:gd name="adj1" fmla="val 0"/>
                  <a:gd name="adj2" fmla="val 4112"/>
                </a:avLst>
              </a:prstGeom>
              <a:solidFill>
                <a:schemeClr val="bg1"/>
              </a:solidFill>
              <a:ln w="9525" algn="ctr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54000" tIns="72000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itchFamily="2" charset="2"/>
                  <a:buChar char="§"/>
                  <a:defRPr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기준설정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itchFamily="2" charset="2"/>
                  <a:buChar char="§"/>
                  <a:defRPr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평가준비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itchFamily="2" charset="2"/>
                  <a:buChar char="§"/>
                  <a:defRPr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평가수행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itchFamily="2" charset="2"/>
                  <a:buChar char="§"/>
                  <a:defRPr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평가결과</a:t>
                </a:r>
                <a:r>
                  <a:rPr kumimoji="0" lang="en-US" altLang="ko-KR" sz="1000" b="0" dirty="0" smtClean="0">
                    <a:latin typeface="+mn-ea"/>
                    <a:ea typeface="+mn-ea"/>
                  </a:rPr>
                  <a:t>/</a:t>
                </a:r>
                <a:r>
                  <a:rPr kumimoji="0" lang="ko-KR" altLang="en-US" sz="1000" b="0" smtClean="0">
                    <a:latin typeface="+mn-ea"/>
                    <a:ea typeface="+mn-ea"/>
                  </a:rPr>
                  <a:t>현황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51" name="Rectangle 4570"/>
              <p:cNvSpPr>
                <a:spLocks noChangeArrowheads="1"/>
              </p:cNvSpPr>
              <p:nvPr/>
            </p:nvSpPr>
            <p:spPr bwMode="auto">
              <a:xfrm>
                <a:off x="795914" y="5083414"/>
                <a:ext cx="1054199" cy="342000"/>
              </a:xfrm>
              <a:prstGeom prst="round2SameRect">
                <a:avLst/>
              </a:prstGeom>
              <a:solidFill>
                <a:schemeClr val="hlink"/>
              </a:solidFill>
              <a:ln w="9525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tIns="46800" bIns="8280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ko-KR" altLang="en-US" sz="11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평가관리</a:t>
                </a:r>
                <a:endParaRPr lang="ko-KR" altLang="en-US" sz="11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81" name="그룹 180"/>
            <p:cNvGrpSpPr/>
            <p:nvPr/>
          </p:nvGrpSpPr>
          <p:grpSpPr>
            <a:xfrm>
              <a:off x="2161028" y="3884117"/>
              <a:ext cx="2194211" cy="2159205"/>
              <a:chOff x="5249702" y="2754245"/>
              <a:chExt cx="1054199" cy="2159205"/>
            </a:xfrm>
          </p:grpSpPr>
          <p:sp>
            <p:nvSpPr>
              <p:cNvPr id="182" name="Rectangle 4597"/>
              <p:cNvSpPr>
                <a:spLocks noChangeArrowheads="1"/>
              </p:cNvSpPr>
              <p:nvPr/>
            </p:nvSpPr>
            <p:spPr bwMode="auto">
              <a:xfrm>
                <a:off x="5249702" y="3099796"/>
                <a:ext cx="1054199" cy="1813654"/>
              </a:xfrm>
              <a:prstGeom prst="round2SameRect">
                <a:avLst>
                  <a:gd name="adj1" fmla="val 0"/>
                  <a:gd name="adj2" fmla="val 4537"/>
                </a:avLst>
              </a:prstGeom>
              <a:solidFill>
                <a:schemeClr val="bg1"/>
              </a:solidFill>
              <a:ln w="9525" algn="ctr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lIns="54000" tIns="72000" rIns="18000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marL="85725" indent="-85725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itchFamily="2" charset="2"/>
                  <a:buChar char="§"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사화보험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marL="85725" indent="-85725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itchFamily="2" charset="2"/>
                  <a:buChar char="§"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대여금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marL="85725" indent="-85725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itchFamily="2" charset="2"/>
                  <a:buChar char="§"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경조금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marL="85725" indent="-85725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itchFamily="2" charset="2"/>
                  <a:buChar char="§"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학자금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marL="85725" indent="-85725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itchFamily="2" charset="2"/>
                  <a:buChar char="§"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동호회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marL="85725" indent="-85725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itchFamily="2" charset="2"/>
                  <a:buChar char="§"/>
                </a:pPr>
                <a:r>
                  <a:rPr kumimoji="0" lang="ko-KR" altLang="en-US" sz="1000" b="0" dirty="0" err="1" smtClean="0">
                    <a:latin typeface="+mn-ea"/>
                    <a:ea typeface="+mn-ea"/>
                  </a:rPr>
                  <a:t>휴양소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marL="85725" indent="-85725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itchFamily="2" charset="2"/>
                  <a:buChar char="§"/>
                </a:pPr>
                <a:r>
                  <a:rPr kumimoji="0" lang="ko-KR" altLang="en-US" sz="1000" b="0" dirty="0" err="1" smtClean="0">
                    <a:latin typeface="+mn-ea"/>
                    <a:ea typeface="+mn-ea"/>
                  </a:rPr>
                  <a:t>직작어린이집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marL="85725" indent="-85725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itchFamily="2" charset="2"/>
                  <a:buChar char="§"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기념품관리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  <a:p>
                <a:pPr marL="85725" indent="-85725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buFont typeface="Wingdings" pitchFamily="2" charset="2"/>
                  <a:buChar char="§"/>
                </a:pPr>
                <a:r>
                  <a:rPr kumimoji="0" lang="ko-KR" altLang="en-US" sz="1000" b="0" dirty="0" smtClean="0">
                    <a:latin typeface="+mn-ea"/>
                    <a:ea typeface="+mn-ea"/>
                  </a:rPr>
                  <a:t>직원숙소</a:t>
                </a:r>
                <a:endParaRPr kumimoji="0" lang="en-US" altLang="ko-KR" sz="1000" b="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83" name="Rectangle 4596"/>
              <p:cNvSpPr>
                <a:spLocks noChangeArrowheads="1"/>
              </p:cNvSpPr>
              <p:nvPr/>
            </p:nvSpPr>
            <p:spPr bwMode="auto">
              <a:xfrm>
                <a:off x="5249702" y="2754245"/>
                <a:ext cx="1054199" cy="342000"/>
              </a:xfrm>
              <a:prstGeom prst="round2SameRect">
                <a:avLst/>
              </a:prstGeom>
              <a:solidFill>
                <a:schemeClr val="hlink"/>
              </a:solidFill>
              <a:ln w="9525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tIns="46800" bIns="8280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b="1" kern="1200">
                    <a:solidFill>
                      <a:schemeClr val="tx1"/>
                    </a:solidFill>
                    <a:latin typeface="돋움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ko-KR" altLang="en-US" sz="11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복리후생</a:t>
                </a:r>
                <a:endParaRPr lang="ko-KR" altLang="en-US" sz="11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87" name="Rectangle 4579"/>
            <p:cNvSpPr>
              <a:spLocks noChangeArrowheads="1"/>
            </p:cNvSpPr>
            <p:nvPr/>
          </p:nvSpPr>
          <p:spPr bwMode="auto">
            <a:xfrm>
              <a:off x="3279180" y="4242255"/>
              <a:ext cx="1008000" cy="1818814"/>
            </a:xfrm>
            <a:prstGeom prst="round2SameRect">
              <a:avLst>
                <a:gd name="adj1" fmla="val 0"/>
                <a:gd name="adj2" fmla="val 2128"/>
              </a:avLst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54000" tIns="72000"/>
            <a:lstStyle/>
            <a:p>
              <a:pPr fontAlgn="auto" latinLnBrk="0">
                <a:spcBef>
                  <a:spcPts val="300"/>
                </a:spcBef>
                <a:buFont typeface="Wingdings" pitchFamily="2" charset="2"/>
                <a:buChar char="§"/>
              </a:pPr>
              <a:r>
                <a:rPr kumimoji="0" lang="ko-KR" altLang="en-US" sz="1000" b="0" dirty="0">
                  <a:latin typeface="+mn-ea"/>
                  <a:ea typeface="+mn-ea"/>
                </a:rPr>
                <a:t>사내복지기금</a:t>
              </a:r>
              <a:endParaRPr kumimoji="0" lang="en-US" altLang="ko-KR" sz="1000" b="0" dirty="0">
                <a:latin typeface="+mn-ea"/>
                <a:ea typeface="+mn-ea"/>
              </a:endParaRPr>
            </a:p>
            <a:p>
              <a:pPr fontAlgn="auto" latinLnBrk="0">
                <a:spcBef>
                  <a:spcPts val="300"/>
                </a:spcBef>
                <a:buFont typeface="Wingdings" pitchFamily="2" charset="2"/>
                <a:buChar char="§"/>
              </a:pPr>
              <a:r>
                <a:rPr kumimoji="0" lang="ko-KR" altLang="en-US" sz="1000" b="0" dirty="0">
                  <a:latin typeface="+mn-ea"/>
                  <a:ea typeface="+mn-ea"/>
                </a:rPr>
                <a:t>건강검진</a:t>
              </a:r>
              <a:endParaRPr kumimoji="0" lang="en-US" altLang="ko-KR" sz="1000" b="0" dirty="0">
                <a:latin typeface="+mn-ea"/>
                <a:ea typeface="+mn-ea"/>
              </a:endParaRPr>
            </a:p>
            <a:p>
              <a:pPr fontAlgn="auto" latinLnBrk="0">
                <a:spcBef>
                  <a:spcPts val="300"/>
                </a:spcBef>
                <a:buFont typeface="Wingdings" pitchFamily="2" charset="2"/>
                <a:buChar char="§"/>
              </a:pPr>
              <a:r>
                <a:rPr kumimoji="0" lang="ko-KR" altLang="en-US" sz="1000" b="0" dirty="0">
                  <a:latin typeface="+mn-ea"/>
                  <a:ea typeface="+mn-ea"/>
                </a:rPr>
                <a:t>차량신청</a:t>
              </a:r>
              <a:endParaRPr kumimoji="0" lang="en-US" altLang="ko-KR" sz="1000" b="0" dirty="0">
                <a:latin typeface="+mn-ea"/>
                <a:ea typeface="+mn-ea"/>
              </a:endParaRPr>
            </a:p>
            <a:p>
              <a:pPr fontAlgn="auto" latinLnBrk="0">
                <a:spcBef>
                  <a:spcPts val="300"/>
                </a:spcBef>
                <a:buFont typeface="Wingdings" pitchFamily="2" charset="2"/>
                <a:buChar char="§"/>
              </a:pPr>
              <a:r>
                <a:rPr kumimoji="0" lang="ko-KR" altLang="en-US" sz="1000" b="0" dirty="0">
                  <a:latin typeface="+mn-ea"/>
                  <a:ea typeface="+mn-ea"/>
                </a:rPr>
                <a:t>복지포인트</a:t>
              </a:r>
              <a:endParaRPr kumimoji="0" lang="en-US" altLang="ko-KR" sz="1000" b="0" dirty="0">
                <a:latin typeface="+mn-ea"/>
                <a:ea typeface="+mn-ea"/>
              </a:endParaRPr>
            </a:p>
            <a:p>
              <a:pPr fontAlgn="auto" latinLnBrk="0">
                <a:spcBef>
                  <a:spcPts val="300"/>
                </a:spcBef>
                <a:buFont typeface="Wingdings" pitchFamily="2" charset="2"/>
                <a:buChar char="§"/>
              </a:pPr>
              <a:r>
                <a:rPr kumimoji="0" lang="ko-KR" altLang="en-US" sz="1000" b="0" dirty="0">
                  <a:latin typeface="+mn-ea"/>
                  <a:ea typeface="+mn-ea"/>
                </a:rPr>
                <a:t>통계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18277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527344" y="185071"/>
            <a:ext cx="6336703" cy="369316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pPr lvl="0" indent="-274129" defTabSz="913762">
              <a:buClr>
                <a:srgbClr val="000000"/>
              </a:buClr>
              <a:defRPr/>
            </a:pPr>
            <a:r>
              <a:rPr kumimoji="0"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0"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주요 점검 항목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19833" y="547636"/>
            <a:ext cx="8682917" cy="6023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0"/>
              </a:spcBef>
              <a:defRPr/>
            </a:pP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통합테스트를 통해 업무처리의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무결성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충족성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화면 구성의 적정성 및 정확성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시스템의 통합 안정성을 점검</a:t>
            </a:r>
            <a:endParaRPr kumimoji="1" lang="ko-KR" altLang="en-US" sz="15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2" name="그룹 7"/>
          <p:cNvGrpSpPr>
            <a:grpSpLocks/>
          </p:cNvGrpSpPr>
          <p:nvPr/>
        </p:nvGrpSpPr>
        <p:grpSpPr bwMode="auto">
          <a:xfrm>
            <a:off x="541109" y="1718946"/>
            <a:ext cx="8804909" cy="330200"/>
            <a:chOff x="630238" y="1169932"/>
            <a:chExt cx="8664575" cy="330256"/>
          </a:xfrm>
        </p:grpSpPr>
        <p:sp>
          <p:nvSpPr>
            <p:cNvPr id="12" name="Text Box 38"/>
            <p:cNvSpPr txBox="1">
              <a:spLocks noChangeArrowheads="1"/>
            </p:cNvSpPr>
            <p:nvPr/>
          </p:nvSpPr>
          <p:spPr bwMode="auto">
            <a:xfrm>
              <a:off x="2833185" y="1169932"/>
              <a:ext cx="4258248" cy="307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fontAlgn="ctr" latinLnBrk="0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주요 점검 항목</a:t>
              </a:r>
              <a:endParaRPr kumimoji="1" lang="en-US" altLang="ko-KR" sz="1400" b="1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>
              <a:off x="630238" y="1500188"/>
              <a:ext cx="8664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36000" rIns="0" bIns="36000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00" b="1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3" name="Group 137"/>
          <p:cNvGraphicFramePr>
            <a:graphicFrameLocks noGrp="1"/>
          </p:cNvGraphicFramePr>
          <p:nvPr/>
        </p:nvGraphicFramePr>
        <p:xfrm>
          <a:off x="508000" y="2221177"/>
          <a:ext cx="8618330" cy="4128822"/>
        </p:xfrm>
        <a:graphic>
          <a:graphicData uri="http://schemas.openxmlformats.org/drawingml/2006/table">
            <a:tbl>
              <a:tblPr/>
              <a:tblGrid>
                <a:gridCol w="1278467"/>
                <a:gridCol w="6138333"/>
                <a:gridCol w="1201530"/>
              </a:tblGrid>
              <a:tr h="4803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0922" marR="90922" marT="45461" marB="45461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90922" marR="90922" marT="45461" marB="45461" anchor="ctr" horzOverflow="overflow">
                    <a:lnL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0922" marR="90922" marT="45461" marB="45461" anchor="ctr" horzOverflow="overflow">
                    <a:lnL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29694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업무무결성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922" marR="90922" marT="18000" marB="18000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 관점에서 각 업무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흐름별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경로의 적정성 및 업무처리 여부를 확인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922" marR="90922" marT="18000" marB="18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694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922" marR="90922" marT="18000" marB="18000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기존 연계 시스템을 포함한 업무 연계 및 흐름의 적정성 확인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922" marR="90922" marT="18000" marB="18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694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기능충족성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922" marR="90922" marT="18000" marB="18000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및 일괄처리 프로그램의 데이터 생성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 기능 체크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922" marR="90922" marT="18000" marB="18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694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922" marR="90922" marT="18000" marB="18000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기능이 사용하기 용이하고 적절히 작동되는지 확인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922" marR="90922" marT="18000" marB="18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884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922" marR="90922" marT="18000" marB="18000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인사시스템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개발 범위가 사용자의 요구에 부합하며 기능상 요구사항을 적절히 반영하고 있고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사용자의 입장에서 적합성을 충분히 고려했는지 확인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922" marR="90922" marT="18000" marB="18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694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Presentation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적정성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정확성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922" marR="90922" marT="18000" marB="18000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표준 준수와 은행 용어의 사용여부 파악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922" marR="90922" marT="18000" marB="18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694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922" marR="90922" marT="18000" marB="18000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업무 흐름에 따른 메시지 처리의 적정성 확인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 메시지 등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922" marR="90922" marT="18000" marB="18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694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922" marR="90922" marT="18000" marB="18000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업무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로직의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정상적인 처리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922" marR="90922" marT="18000" marB="18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8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통합의 안정성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연계기능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중점 검증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922" marR="90922" marT="18000" marB="18000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시스템을 구성하는 각 어플리케이션 간 연계 및 연동에 문제가 없는지 파악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연계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In/Out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중점 검증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922" marR="90922" marT="18000" marB="18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884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922" marR="90922" marT="18000" marB="18000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시스템과 연계 대상 시스템의 연계 및 연동에 문제가 없는지 파악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유관 시스템 연계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922" marR="90922" marT="18000" marB="18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1037"/>
          <p:cNvSpPr>
            <a:spLocks noChangeArrowheads="1"/>
          </p:cNvSpPr>
          <p:nvPr/>
        </p:nvSpPr>
        <p:spPr bwMode="auto">
          <a:xfrm>
            <a:off x="617538" y="496888"/>
            <a:ext cx="8685212" cy="36512"/>
          </a:xfrm>
          <a:prstGeom prst="rect">
            <a:avLst/>
          </a:prstGeom>
          <a:solidFill>
            <a:srgbClr val="99003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ctr" latinLnBrk="0" hangingPunct="0"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8277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1"/>
          <p:cNvSpPr txBox="1">
            <a:spLocks/>
          </p:cNvSpPr>
          <p:nvPr/>
        </p:nvSpPr>
        <p:spPr>
          <a:xfrm>
            <a:off x="613986" y="545209"/>
            <a:ext cx="8688764" cy="85626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통합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 Test</a:t>
            </a:r>
            <a:r>
              <a:rPr kumimoji="1" lang="ko-KR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는 업무단위간 통합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 Test </a:t>
            </a:r>
            <a:r>
              <a:rPr kumimoji="1" lang="ko-KR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대상 프로세스를 설정하고 통합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 Test Scenario</a:t>
            </a:r>
            <a:r>
              <a:rPr kumimoji="1" lang="ko-KR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를 작성하여 이에 따른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Input / Output </a:t>
            </a:r>
            <a:r>
              <a:rPr kumimoji="1" lang="ko-KR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결과값의 적정성 여부를 판단하고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, Test</a:t>
            </a:r>
            <a:r>
              <a:rPr kumimoji="1" lang="ko-KR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결과에 따라 결함이 발견된 경우 이에 따른 조치를 수행하여 다시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Test</a:t>
            </a:r>
            <a:r>
              <a:rPr kumimoji="1" lang="ko-KR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를 수행하는 형식으로 진행될 것임</a:t>
            </a:r>
            <a:endParaRPr kumimoji="1" lang="ko-KR" altLang="en-US" sz="15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19677" y="1927138"/>
            <a:ext cx="178760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  <a:ea typeface="+mn-ea"/>
              </a:rPr>
              <a:t>통합</a:t>
            </a:r>
            <a:r>
              <a:rPr kumimoji="1" lang="en-US" altLang="ko-KR" sz="1400" b="1" dirty="0" smtClean="0">
                <a:solidFill>
                  <a:srgbClr val="000000"/>
                </a:solidFill>
                <a:latin typeface="+mn-ea"/>
                <a:ea typeface="+mn-ea"/>
              </a:rPr>
              <a:t> Test </a:t>
            </a: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  <a:ea typeface="+mn-ea"/>
              </a:rPr>
              <a:t>수행 절차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52677" y="2407541"/>
            <a:ext cx="2708031" cy="466725"/>
          </a:xfrm>
          <a:prstGeom prst="rect">
            <a:avLst/>
          </a:prstGeom>
          <a:solidFill>
            <a:srgbClr val="3266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ko-KR" altLang="en-US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통합</a:t>
            </a:r>
            <a:r>
              <a:rPr kumimoji="1" lang="en-US" altLang="ko-KR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Test </a:t>
            </a:r>
            <a:r>
              <a:rPr kumimoji="1"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대상 프로세스 </a:t>
            </a:r>
            <a:r>
              <a:rPr kumimoji="1" lang="ko-KR" altLang="en-US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확인</a:t>
            </a:r>
            <a:endParaRPr kumimoji="1" lang="ko-KR" altLang="en-U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52677" y="3161604"/>
            <a:ext cx="2708031" cy="466725"/>
          </a:xfrm>
          <a:prstGeom prst="rect">
            <a:avLst/>
          </a:prstGeom>
          <a:solidFill>
            <a:srgbClr val="3266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ko-KR" altLang="en-US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통합</a:t>
            </a:r>
            <a:r>
              <a:rPr kumimoji="1" lang="en-US" altLang="ko-KR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Test </a:t>
            </a:r>
            <a:r>
              <a:rPr kumimoji="1" lang="en-US" altLang="ko-KR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Scenario </a:t>
            </a:r>
            <a:r>
              <a:rPr kumimoji="1"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작성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52677" y="3963291"/>
            <a:ext cx="2708031" cy="466725"/>
          </a:xfrm>
          <a:prstGeom prst="rect">
            <a:avLst/>
          </a:prstGeom>
          <a:solidFill>
            <a:srgbClr val="3266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ko-KR" altLang="en-US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통합</a:t>
            </a:r>
            <a:r>
              <a:rPr kumimoji="1" lang="en-US" altLang="ko-KR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Test </a:t>
            </a:r>
            <a:r>
              <a:rPr kumimoji="1"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수행 및 결과확인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601283" y="4707829"/>
            <a:ext cx="2708031" cy="466725"/>
          </a:xfrm>
          <a:prstGeom prst="rect">
            <a:avLst/>
          </a:prstGeom>
          <a:solidFill>
            <a:srgbClr val="3266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ko-KR" altLang="en-US" sz="1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발견된 결함사항 보완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52677" y="5423791"/>
            <a:ext cx="2708031" cy="466725"/>
          </a:xfrm>
          <a:prstGeom prst="rect">
            <a:avLst/>
          </a:prstGeom>
          <a:solidFill>
            <a:srgbClr val="3266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ko-KR" altLang="en-US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통합</a:t>
            </a:r>
            <a:r>
              <a:rPr kumimoji="1" lang="en-US" altLang="ko-KR" sz="1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Test </a:t>
            </a:r>
            <a:r>
              <a:rPr kumimoji="1"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종료</a:t>
            </a:r>
          </a:p>
        </p:txBody>
      </p:sp>
      <p:cxnSp>
        <p:nvCxnSpPr>
          <p:cNvPr id="11" name="AutoShape 9"/>
          <p:cNvCxnSpPr>
            <a:cxnSpLocks noChangeShapeType="1"/>
            <a:stCxn id="6" idx="2"/>
            <a:endCxn id="7" idx="0"/>
          </p:cNvCxnSpPr>
          <p:nvPr/>
        </p:nvCxnSpPr>
        <p:spPr bwMode="auto">
          <a:xfrm rot="5400000">
            <a:off x="2763022" y="3017932"/>
            <a:ext cx="2873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AutoShape 10"/>
          <p:cNvCxnSpPr>
            <a:cxnSpLocks noChangeShapeType="1"/>
            <a:stCxn id="7" idx="2"/>
            <a:endCxn id="8" idx="0"/>
          </p:cNvCxnSpPr>
          <p:nvPr/>
        </p:nvCxnSpPr>
        <p:spPr bwMode="auto">
          <a:xfrm rot="5400000">
            <a:off x="2739210" y="3795807"/>
            <a:ext cx="3349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AutoShape 11"/>
          <p:cNvCxnSpPr>
            <a:cxnSpLocks noChangeShapeType="1"/>
            <a:stCxn id="8" idx="2"/>
            <a:endCxn id="9" idx="1"/>
          </p:cNvCxnSpPr>
          <p:nvPr/>
        </p:nvCxnSpPr>
        <p:spPr bwMode="auto">
          <a:xfrm rot="16200000" flipH="1">
            <a:off x="2998401" y="4338306"/>
            <a:ext cx="511175" cy="69459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4" name="AutoShape 12"/>
          <p:cNvCxnSpPr>
            <a:cxnSpLocks noChangeShapeType="1"/>
            <a:stCxn id="9" idx="0"/>
            <a:endCxn id="8" idx="3"/>
          </p:cNvCxnSpPr>
          <p:nvPr/>
        </p:nvCxnSpPr>
        <p:spPr bwMode="auto">
          <a:xfrm rot="5400000" flipH="1">
            <a:off x="4352417" y="4104944"/>
            <a:ext cx="511175" cy="69459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5" name="AutoShape 13"/>
          <p:cNvCxnSpPr>
            <a:cxnSpLocks noChangeShapeType="1"/>
            <a:stCxn id="8" idx="2"/>
            <a:endCxn id="10" idx="0"/>
          </p:cNvCxnSpPr>
          <p:nvPr/>
        </p:nvCxnSpPr>
        <p:spPr bwMode="auto">
          <a:xfrm rot="5400000">
            <a:off x="2409805" y="4926901"/>
            <a:ext cx="993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263639" y="2486916"/>
            <a:ext cx="41232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 2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개 이상의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서브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모듈이 관련 되어 있는 업무단위간 프로세스 확인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278291" y="3175891"/>
            <a:ext cx="478207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설정된 프로세스에 대한 통합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 Test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를 수행하기 위한 수행주체 및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Input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값 설정</a:t>
            </a:r>
          </a:p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 예상되는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Output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및 결과를 기록하여 실제 수행결과와 비교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987539" y="4115691"/>
            <a:ext cx="31646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결함사항에 대한 보완여부 점검 </a:t>
            </a:r>
          </a:p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 해당 프로세스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Scenario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에 따라 통합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 Test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재 수행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756007" y="5217416"/>
            <a:ext cx="340029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통합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 Test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수행결과 발견된 결함사항에 대한 원인 분석</a:t>
            </a:r>
          </a:p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 분석결과에 따른 프로그램 수정보완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1013416" y="2257964"/>
            <a:ext cx="790428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1464753" y="5890516"/>
            <a:ext cx="24769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통합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 Test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결과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시나리오 결과서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 정리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5582" y="185071"/>
            <a:ext cx="7345691" cy="369316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pPr lvl="0" indent="-274129" defTabSz="913762">
              <a:buClr>
                <a:srgbClr val="000000"/>
              </a:buClr>
              <a:defRPr/>
            </a:pPr>
            <a:r>
              <a:rPr kumimoji="0"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kumimoji="0"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테스트 수행 절차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1037"/>
          <p:cNvSpPr>
            <a:spLocks noChangeArrowheads="1"/>
          </p:cNvSpPr>
          <p:nvPr/>
        </p:nvSpPr>
        <p:spPr bwMode="auto">
          <a:xfrm>
            <a:off x="617538" y="496888"/>
            <a:ext cx="8685212" cy="36512"/>
          </a:xfrm>
          <a:prstGeom prst="rect">
            <a:avLst/>
          </a:prstGeom>
          <a:solidFill>
            <a:srgbClr val="99003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ctr" latinLnBrk="0" hangingPunct="0"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8277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1"/>
          <p:cNvSpPr txBox="1">
            <a:spLocks/>
          </p:cNvSpPr>
          <p:nvPr/>
        </p:nvSpPr>
        <p:spPr>
          <a:xfrm>
            <a:off x="613990" y="542817"/>
            <a:ext cx="8568952" cy="496221"/>
          </a:xfrm>
          <a:prstGeom prst="rect">
            <a:avLst/>
          </a:prstGeom>
        </p:spPr>
        <p:txBody>
          <a:bodyPr/>
          <a:lstStyle/>
          <a:p>
            <a:pPr lvl="0" eaLnBrk="0" latinLnBrk="0" hangingPunct="0">
              <a:lnSpc>
                <a:spcPct val="110000"/>
              </a:lnSpc>
              <a:spcBef>
                <a:spcPct val="100000"/>
              </a:spcBef>
            </a:pPr>
            <a:r>
              <a:rPr kumimoji="1" lang="ko-KR" altLang="en-US" sz="1500" b="1" kern="0" dirty="0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통합</a:t>
            </a:r>
            <a:r>
              <a:rPr kumimoji="1" lang="en-US" altLang="ko-KR" sz="1500" b="1" kern="0" dirty="0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 Test</a:t>
            </a:r>
            <a:r>
              <a:rPr kumimoji="1" lang="ko-KR" altLang="en-US" sz="1500" b="1" kern="0" dirty="0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 대상 프로세스의 설정 및 </a:t>
            </a:r>
            <a:r>
              <a:rPr kumimoji="1" lang="en-US" altLang="ko-KR" sz="1500" b="1" kern="0" dirty="0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Scenario</a:t>
            </a:r>
            <a:r>
              <a:rPr kumimoji="1" lang="ko-KR" altLang="en-US" sz="1500" b="1" kern="0" dirty="0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를 통해 </a:t>
            </a:r>
            <a:r>
              <a:rPr lang="ko-KR" altLang="en-US" sz="1500" dirty="0" smtClean="0">
                <a:latin typeface="+mn-ea"/>
                <a:ea typeface="+mn-ea"/>
              </a:rPr>
              <a:t>최종 구현된 시스템의 기능별 통합 테스트를 수행함으로써</a:t>
            </a:r>
            <a:r>
              <a:rPr lang="en-US" altLang="ko-KR" sz="1500" dirty="0" smtClean="0">
                <a:latin typeface="+mn-ea"/>
                <a:ea typeface="+mn-ea"/>
              </a:rPr>
              <a:t>, To-Be </a:t>
            </a:r>
            <a:r>
              <a:rPr lang="ko-KR" altLang="en-US" sz="1500" dirty="0" smtClean="0">
                <a:latin typeface="+mn-ea"/>
                <a:ea typeface="+mn-ea"/>
              </a:rPr>
              <a:t>프로세스의 요구기능 충족 여부에 대한 세밀한 기능 점검을 수행함</a:t>
            </a:r>
            <a:r>
              <a:rPr lang="en-US" altLang="ko-KR" sz="1500" i="1" dirty="0" smtClean="0">
                <a:latin typeface="+mn-ea"/>
                <a:ea typeface="+mn-ea"/>
              </a:rPr>
              <a:t>(</a:t>
            </a:r>
            <a:r>
              <a:rPr lang="ko-KR" altLang="en-US" sz="1500" i="1" dirty="0" smtClean="0">
                <a:latin typeface="+mn-ea"/>
                <a:ea typeface="+mn-ea"/>
              </a:rPr>
              <a:t>계속</a:t>
            </a:r>
            <a:r>
              <a:rPr lang="en-US" altLang="ko-KR" sz="1500" i="1" dirty="0" smtClean="0">
                <a:latin typeface="+mn-ea"/>
                <a:ea typeface="+mn-ea"/>
              </a:rPr>
              <a:t>)</a:t>
            </a:r>
            <a:endParaRPr kumimoji="1" lang="ko-KR" altLang="en-US" sz="1500" b="1" i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" name="Rectangle 401"/>
          <p:cNvSpPr>
            <a:spLocks noChangeArrowheads="1"/>
          </p:cNvSpPr>
          <p:nvPr/>
        </p:nvSpPr>
        <p:spPr bwMode="auto">
          <a:xfrm>
            <a:off x="8817614" y="1506163"/>
            <a:ext cx="546588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mtClean="0">
                <a:solidFill>
                  <a:srgbClr val="000000"/>
                </a:solidFill>
                <a:latin typeface="+mn-ea"/>
                <a:ea typeface="+mn-ea"/>
              </a:rPr>
              <a:t>예시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106" y="185071"/>
            <a:ext cx="6336703" cy="369316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pPr lvl="0" indent="-274129" defTabSz="913762">
              <a:buClr>
                <a:srgbClr val="000000"/>
              </a:buClr>
              <a:defRPr/>
            </a:pPr>
            <a:r>
              <a:rPr kumimoji="0"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0"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통합테스트 시나리오 및 수행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037"/>
          <p:cNvSpPr>
            <a:spLocks noChangeArrowheads="1"/>
          </p:cNvSpPr>
          <p:nvPr/>
        </p:nvSpPr>
        <p:spPr bwMode="auto">
          <a:xfrm>
            <a:off x="617538" y="496888"/>
            <a:ext cx="8685212" cy="36512"/>
          </a:xfrm>
          <a:prstGeom prst="rect">
            <a:avLst/>
          </a:prstGeom>
          <a:solidFill>
            <a:srgbClr val="99003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ctr" latinLnBrk="0" hangingPunct="0"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73" y="2081702"/>
            <a:ext cx="9005455" cy="407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277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479" y="4267114"/>
            <a:ext cx="4201112" cy="176973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Rectangle 401"/>
          <p:cNvSpPr>
            <a:spLocks noChangeArrowheads="1"/>
          </p:cNvSpPr>
          <p:nvPr/>
        </p:nvSpPr>
        <p:spPr bwMode="auto">
          <a:xfrm>
            <a:off x="8817614" y="1770693"/>
            <a:ext cx="546588" cy="227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mtClean="0">
                <a:solidFill>
                  <a:srgbClr val="000000"/>
                </a:solidFill>
                <a:latin typeface="+mn-ea"/>
                <a:ea typeface="+mn-ea"/>
              </a:rPr>
              <a:t>예시</a:t>
            </a:r>
          </a:p>
        </p:txBody>
      </p:sp>
      <p:sp>
        <p:nvSpPr>
          <p:cNvPr id="8" name="텍스트 개체 틀 21"/>
          <p:cNvSpPr txBox="1">
            <a:spLocks/>
          </p:cNvSpPr>
          <p:nvPr/>
        </p:nvSpPr>
        <p:spPr>
          <a:xfrm>
            <a:off x="622226" y="542807"/>
            <a:ext cx="8568952" cy="496221"/>
          </a:xfrm>
          <a:prstGeom prst="rect">
            <a:avLst/>
          </a:prstGeom>
        </p:spPr>
        <p:txBody>
          <a:bodyPr/>
          <a:lstStyle/>
          <a:p>
            <a:pPr lvl="0" eaLnBrk="0" latinLnBrk="0" hangingPunct="0">
              <a:lnSpc>
                <a:spcPct val="110000"/>
              </a:lnSpc>
              <a:spcBef>
                <a:spcPct val="100000"/>
              </a:spcBef>
            </a:pPr>
            <a:r>
              <a:rPr kumimoji="1" lang="ko-KR" altLang="en-US" sz="1500" b="1" kern="0" dirty="0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통합</a:t>
            </a:r>
            <a:r>
              <a:rPr kumimoji="1" lang="en-US" altLang="ko-KR" sz="1500" b="1" kern="0" dirty="0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 Test</a:t>
            </a:r>
            <a:r>
              <a:rPr kumimoji="1" lang="ko-KR" altLang="en-US" sz="1500" b="1" kern="0" dirty="0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 대상 프로세스의 설정 및 </a:t>
            </a:r>
            <a:r>
              <a:rPr kumimoji="1" lang="en-US" altLang="ko-KR" sz="1500" b="1" kern="0" dirty="0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Scenario</a:t>
            </a:r>
            <a:r>
              <a:rPr kumimoji="1" lang="ko-KR" altLang="en-US" sz="1500" b="1" kern="0" dirty="0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를 통해 </a:t>
            </a:r>
            <a:r>
              <a:rPr lang="ko-KR" altLang="en-US" sz="1500" dirty="0" smtClean="0">
                <a:latin typeface="+mn-ea"/>
                <a:ea typeface="+mn-ea"/>
              </a:rPr>
              <a:t>최종 구현된 시스템의 기능별 통합 테스트를 수행함으로써</a:t>
            </a:r>
            <a:r>
              <a:rPr lang="en-US" altLang="ko-KR" sz="1500" dirty="0" smtClean="0">
                <a:latin typeface="+mn-ea"/>
                <a:ea typeface="+mn-ea"/>
              </a:rPr>
              <a:t>, To-Be </a:t>
            </a:r>
            <a:r>
              <a:rPr lang="ko-KR" altLang="en-US" sz="1500" dirty="0" smtClean="0">
                <a:latin typeface="+mn-ea"/>
                <a:ea typeface="+mn-ea"/>
              </a:rPr>
              <a:t>프로세스의 요구기능 충족 여부에 대한 세밀한 기능 점검을 수행함</a:t>
            </a:r>
            <a:r>
              <a:rPr lang="en-US" altLang="ko-KR" sz="1500" i="1" dirty="0" smtClean="0">
                <a:latin typeface="+mn-ea"/>
                <a:ea typeface="+mn-ea"/>
              </a:rPr>
              <a:t>(</a:t>
            </a:r>
            <a:r>
              <a:rPr lang="ko-KR" altLang="en-US" sz="1500" i="1" dirty="0" smtClean="0">
                <a:latin typeface="+mn-ea"/>
                <a:ea typeface="+mn-ea"/>
              </a:rPr>
              <a:t>계속</a:t>
            </a:r>
            <a:r>
              <a:rPr lang="en-US" altLang="ko-KR" sz="1500" i="1" dirty="0" smtClean="0">
                <a:latin typeface="+mn-ea"/>
                <a:ea typeface="+mn-ea"/>
              </a:rPr>
              <a:t>)</a:t>
            </a:r>
            <a:endParaRPr kumimoji="1" lang="ko-KR" altLang="en-US" sz="1500" b="1" i="1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4" name="AutoShape 16"/>
          <p:cNvCxnSpPr>
            <a:cxnSpLocks noChangeShapeType="1"/>
          </p:cNvCxnSpPr>
          <p:nvPr/>
        </p:nvCxnSpPr>
        <p:spPr bwMode="auto">
          <a:xfrm flipV="1">
            <a:off x="2889074" y="2877305"/>
            <a:ext cx="692326" cy="24976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</p:cxnSp>
      <p:cxnSp>
        <p:nvCxnSpPr>
          <p:cNvPr id="22" name="AutoShape 16"/>
          <p:cNvCxnSpPr>
            <a:cxnSpLocks noChangeShapeType="1"/>
          </p:cNvCxnSpPr>
          <p:nvPr/>
        </p:nvCxnSpPr>
        <p:spPr bwMode="auto">
          <a:xfrm flipV="1">
            <a:off x="6097940" y="3082925"/>
            <a:ext cx="526167" cy="16268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</p:cxn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5243479" y="4455955"/>
            <a:ext cx="4201112" cy="157093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altLang="ko-KR" sz="14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7" name="AutoShape 16"/>
          <p:cNvCxnSpPr>
            <a:cxnSpLocks noChangeShapeType="1"/>
          </p:cNvCxnSpPr>
          <p:nvPr/>
        </p:nvCxnSpPr>
        <p:spPr bwMode="auto">
          <a:xfrm rot="16200000" flipH="1">
            <a:off x="4631105" y="4157377"/>
            <a:ext cx="1192314" cy="814608"/>
          </a:xfrm>
          <a:prstGeom prst="curvedConnector2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</p:cxnSp>
      <p:cxnSp>
        <p:nvCxnSpPr>
          <p:cNvPr id="31" name="AutoShape 16"/>
          <p:cNvCxnSpPr>
            <a:cxnSpLocks noChangeShapeType="1"/>
          </p:cNvCxnSpPr>
          <p:nvPr/>
        </p:nvCxnSpPr>
        <p:spPr bwMode="auto">
          <a:xfrm rot="5400000">
            <a:off x="7074624" y="4166768"/>
            <a:ext cx="1000041" cy="603554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</p:cxnSp>
      <p:grpSp>
        <p:nvGrpSpPr>
          <p:cNvPr id="35" name="Group 29"/>
          <p:cNvGrpSpPr>
            <a:grpSpLocks/>
          </p:cNvGrpSpPr>
          <p:nvPr/>
        </p:nvGrpSpPr>
        <p:grpSpPr bwMode="auto">
          <a:xfrm>
            <a:off x="377814" y="1722122"/>
            <a:ext cx="8969384" cy="328613"/>
            <a:chOff x="398" y="915"/>
            <a:chExt cx="5443" cy="207"/>
          </a:xfrm>
        </p:grpSpPr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688" y="915"/>
              <a:ext cx="871" cy="2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rIns="0" anchor="ctr">
              <a:spAutoFit/>
            </a:bodyPr>
            <a:lstStyle/>
            <a:p>
              <a:pPr algn="ctr" eaLnBrk="0" latinLnBrk="0" hangingPunct="0">
                <a:lnSpc>
                  <a:spcPct val="110000"/>
                </a:lnSpc>
                <a:spcBef>
                  <a:spcPct val="50000"/>
                </a:spcBef>
              </a:pPr>
              <a:r>
                <a:rPr lang="ko-KR" altLang="en-US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통합 테스트 </a:t>
              </a:r>
              <a:r>
                <a:rPr lang="ko-KR" altLang="en-US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수행</a:t>
              </a:r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>
              <a:off x="398" y="1115"/>
              <a:ext cx="5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58" y="2120199"/>
            <a:ext cx="2389415" cy="181106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480" y="2126721"/>
            <a:ext cx="2242103" cy="180592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629" y="2126722"/>
            <a:ext cx="2555039" cy="179988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519106" y="185071"/>
            <a:ext cx="6336703" cy="369316"/>
          </a:xfrm>
          <a:prstGeom prst="rect">
            <a:avLst/>
          </a:prstGeom>
          <a:noFill/>
        </p:spPr>
        <p:txBody>
          <a:bodyPr wrap="square" lIns="91426" tIns="45712" rIns="91426" bIns="45712" rtlCol="0">
            <a:spAutoFit/>
          </a:bodyPr>
          <a:lstStyle/>
          <a:p>
            <a:pPr lvl="0" indent="-274129" defTabSz="913762">
              <a:buClr>
                <a:srgbClr val="000000"/>
              </a:buClr>
              <a:defRPr/>
            </a:pPr>
            <a:r>
              <a:rPr kumimoji="0"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kumimoji="0"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통합테스트 시나리오 및 수행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1037"/>
          <p:cNvSpPr>
            <a:spLocks noChangeArrowheads="1"/>
          </p:cNvSpPr>
          <p:nvPr/>
        </p:nvSpPr>
        <p:spPr bwMode="auto">
          <a:xfrm>
            <a:off x="617538" y="496888"/>
            <a:ext cx="8685212" cy="36512"/>
          </a:xfrm>
          <a:prstGeom prst="rect">
            <a:avLst/>
          </a:prstGeom>
          <a:solidFill>
            <a:srgbClr val="99003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ctr" latinLnBrk="0" hangingPunct="0"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651" y="4134170"/>
            <a:ext cx="3980002" cy="1892716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9548" y="4455956"/>
            <a:ext cx="4018105" cy="157093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altLang="ko-KR" sz="14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2" name="AutoShape 16"/>
          <p:cNvCxnSpPr>
            <a:cxnSpLocks noChangeShapeType="1"/>
          </p:cNvCxnSpPr>
          <p:nvPr/>
        </p:nvCxnSpPr>
        <p:spPr bwMode="auto">
          <a:xfrm rot="16200000" flipV="1">
            <a:off x="1305262" y="4369892"/>
            <a:ext cx="822855" cy="10674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418277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ank">
  <a:themeElements>
    <a:clrScheme name="HCG_[Template]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A5C4E1"/>
      </a:accent2>
      <a:accent3>
        <a:srgbClr val="336699"/>
      </a:accent3>
      <a:accent4>
        <a:srgbClr val="EEE0AC"/>
      </a:accent4>
      <a:accent5>
        <a:srgbClr val="A50021"/>
      </a:accent5>
      <a:accent6>
        <a:srgbClr val="008080"/>
      </a:accent6>
      <a:hlink>
        <a:srgbClr val="336699"/>
      </a:hlink>
      <a:folHlink>
        <a:srgbClr val="EEE0AC"/>
      </a:folHlink>
    </a:clrScheme>
    <a:fontScheme name="blank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6800" rIns="90488" bIns="46800" numCol="1" rtlCol="0" anchor="ctr" anchorCtr="0" compatLnSpc="1">
        <a:prstTxWarp prst="textNoShape">
          <a:avLst/>
        </a:prstTxWarp>
      </a:bodyPr>
      <a:lstStyle>
        <a:defPPr marR="0" algn="ctr" defTabSz="914400" rtl="0" eaLnBrk="1" fontAlgn="auto" latinLnBrk="0" hangingPunct="1">
          <a:lnSpc>
            <a:spcPct val="110000"/>
          </a:lnSpc>
          <a:spcBef>
            <a:spcPct val="50000"/>
          </a:spcBef>
          <a:spcAft>
            <a:spcPct val="0"/>
          </a:spcAft>
          <a:buClrTx/>
          <a:buSzTx/>
          <a:tabLst/>
          <a:defRPr kumimoji="1" sz="14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j-ea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6800" rIns="90488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 marL="142875" indent="-142875" algn="l" eaLnBrk="1" fontAlgn="auto" hangingPunct="1">
          <a:spcBef>
            <a:spcPts val="700"/>
          </a:spcBef>
          <a:buFont typeface="Wingdings" pitchFamily="2" charset="2"/>
          <a:buChar char="§"/>
          <a:defRPr sz="1200" dirty="0" smtClean="0">
            <a:latin typeface="+mj-ea"/>
            <a:ea typeface="+mj-ea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73478</TotalTime>
  <Words>1189</Words>
  <Application>Microsoft Office PowerPoint</Application>
  <PresentationFormat>A4 용지(210x297mm)</PresentationFormat>
  <Paragraphs>258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2_blank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4579</cp:revision>
  <cp:lastPrinted>2015-10-22T05:33:47Z</cp:lastPrinted>
  <dcterms:created xsi:type="dcterms:W3CDTF">2010-02-23T10:43:59Z</dcterms:created>
  <dcterms:modified xsi:type="dcterms:W3CDTF">2019-03-07T09:23:19Z</dcterms:modified>
</cp:coreProperties>
</file>