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56" r:id="rId5"/>
    <p:sldId id="271" r:id="rId6"/>
    <p:sldId id="279" r:id="rId7"/>
    <p:sldId id="286" r:id="rId8"/>
    <p:sldId id="289" r:id="rId9"/>
    <p:sldId id="287" r:id="rId10"/>
    <p:sldId id="302" r:id="rId11"/>
    <p:sldId id="304" r:id="rId12"/>
    <p:sldId id="305" r:id="rId13"/>
    <p:sldId id="303" r:id="rId14"/>
    <p:sldId id="306" r:id="rId15"/>
    <p:sldId id="291" r:id="rId16"/>
    <p:sldId id="283" r:id="rId17"/>
    <p:sldId id="292" r:id="rId18"/>
    <p:sldId id="293" r:id="rId19"/>
    <p:sldId id="297" r:id="rId20"/>
    <p:sldId id="301" r:id="rId21"/>
    <p:sldId id="294" r:id="rId22"/>
    <p:sldId id="295" r:id="rId23"/>
    <p:sldId id="284" r:id="rId24"/>
    <p:sldId id="298" r:id="rId25"/>
    <p:sldId id="296" r:id="rId26"/>
    <p:sldId id="300" r:id="rId27"/>
    <p:sldId id="285" r:id="rId2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디자인, 모핑, 주석 달기, 공동 작업, 입력하세요" id="{B9B51309-D148-4332-87C2-07BE32FBCA3B}">
          <p14:sldIdLst>
            <p14:sldId id="271"/>
            <p14:sldId id="279"/>
            <p14:sldId id="286"/>
            <p14:sldId id="289"/>
            <p14:sldId id="287"/>
            <p14:sldId id="302"/>
            <p14:sldId id="304"/>
            <p14:sldId id="305"/>
            <p14:sldId id="303"/>
            <p14:sldId id="306"/>
            <p14:sldId id="291"/>
            <p14:sldId id="283"/>
            <p14:sldId id="292"/>
            <p14:sldId id="293"/>
            <p14:sldId id="297"/>
            <p14:sldId id="301"/>
            <p14:sldId id="294"/>
            <p14:sldId id="295"/>
            <p14:sldId id="284"/>
            <p14:sldId id="298"/>
            <p14:sldId id="296"/>
            <p14:sldId id="300"/>
            <p14:sldId id="285"/>
          </p14:sldIdLst>
        </p14:section>
        <p14:section name="자세한 정보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0074" autoAdjust="0"/>
  </p:normalViewPr>
  <p:slideViewPr>
    <p:cSldViewPr snapToGrid="0">
      <p:cViewPr varScale="1">
        <p:scale>
          <a:sx n="61" d="100"/>
          <a:sy n="61" d="100"/>
        </p:scale>
        <p:origin x="1522" y="53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2020-02-13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2020-02-13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>
                <a:latin typeface="+mj-ea"/>
                <a:ea typeface="+mj-ea"/>
              </a:rPr>
              <a:t>이번 세미나를 맡은 정종인 주임입니다</a:t>
            </a:r>
            <a:r>
              <a:rPr lang="en-US" altLang="ko-KR" noProof="0" dirty="0" smtClean="0">
                <a:latin typeface="+mj-ea"/>
                <a:ea typeface="+mj-ea"/>
              </a:rPr>
              <a:t>. </a:t>
            </a:r>
            <a:r>
              <a:rPr lang="ko-KR" altLang="en-US" noProof="0" dirty="0" err="1" smtClean="0">
                <a:latin typeface="+mj-ea"/>
                <a:ea typeface="+mj-ea"/>
              </a:rPr>
              <a:t>깃에대해</a:t>
            </a:r>
            <a:r>
              <a:rPr lang="ko-KR" altLang="en-US" noProof="0" dirty="0" smtClean="0">
                <a:latin typeface="+mj-ea"/>
                <a:ea typeface="+mj-ea"/>
              </a:rPr>
              <a:t> 발표하겠습니다</a:t>
            </a:r>
            <a:endParaRPr lang="en-US" altLang="ko-KR" noProof="0" dirty="0" smtClean="0">
              <a:latin typeface="+mj-ea"/>
              <a:ea typeface="+mj-ea"/>
            </a:endParaRPr>
          </a:p>
          <a:p>
            <a:pPr rtl="0"/>
            <a:r>
              <a:rPr lang="ko-KR" altLang="en-US" noProof="0" dirty="0" err="1" smtClean="0">
                <a:latin typeface="+mj-ea"/>
                <a:ea typeface="+mj-ea"/>
              </a:rPr>
              <a:t>먹차순으로</a:t>
            </a:r>
            <a:r>
              <a:rPr lang="ko-KR" altLang="en-US" noProof="0" dirty="0" smtClean="0">
                <a:latin typeface="+mj-ea"/>
                <a:ea typeface="+mj-ea"/>
              </a:rPr>
              <a:t> 나열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err="1" smtClean="0">
                <a:latin typeface="+mj-ea"/>
                <a:ea typeface="+mj-ea"/>
              </a:rPr>
              <a:t>리베이스를</a:t>
            </a:r>
            <a:r>
              <a:rPr lang="ko-KR" altLang="en-US" noProof="0" dirty="0" smtClean="0">
                <a:latin typeface="+mj-ea"/>
                <a:ea typeface="+mj-ea"/>
              </a:rPr>
              <a:t> 통하여 다른 </a:t>
            </a:r>
            <a:r>
              <a:rPr lang="ko-KR" altLang="en-US" noProof="0" dirty="0" err="1" smtClean="0">
                <a:latin typeface="+mj-ea"/>
                <a:ea typeface="+mj-ea"/>
              </a:rPr>
              <a:t>브랜치의</a:t>
            </a:r>
            <a:r>
              <a:rPr lang="ko-KR" altLang="en-US" noProof="0" dirty="0" smtClean="0">
                <a:latin typeface="+mj-ea"/>
                <a:ea typeface="+mj-ea"/>
              </a:rPr>
              <a:t> 전체 </a:t>
            </a:r>
            <a:r>
              <a:rPr lang="ko-KR" altLang="en-US" noProof="0" dirty="0" err="1" smtClean="0">
                <a:latin typeface="+mj-ea"/>
                <a:ea typeface="+mj-ea"/>
              </a:rPr>
              <a:t>커밋</a:t>
            </a:r>
            <a:r>
              <a:rPr lang="ko-KR" altLang="en-US" noProof="0" dirty="0" smtClean="0">
                <a:latin typeface="+mj-ea"/>
                <a:ea typeface="+mj-ea"/>
              </a:rPr>
              <a:t> 내역을 복사해오지 않고 특정 </a:t>
            </a:r>
            <a:r>
              <a:rPr lang="ko-KR" altLang="en-US" noProof="0" dirty="0" err="1" smtClean="0">
                <a:latin typeface="+mj-ea"/>
                <a:ea typeface="+mj-ea"/>
              </a:rPr>
              <a:t>커밋</a:t>
            </a:r>
            <a:r>
              <a:rPr lang="ko-KR" altLang="en-US" noProof="0" dirty="0" smtClean="0">
                <a:latin typeface="+mj-ea"/>
                <a:ea typeface="+mj-ea"/>
              </a:rPr>
              <a:t> </a:t>
            </a:r>
            <a:r>
              <a:rPr lang="ko-KR" altLang="en-US" noProof="0" dirty="0" err="1" smtClean="0">
                <a:latin typeface="+mj-ea"/>
                <a:ea typeface="+mj-ea"/>
              </a:rPr>
              <a:t>내역만을</a:t>
            </a:r>
            <a:r>
              <a:rPr lang="ko-KR" altLang="en-US" noProof="0" dirty="0" smtClean="0">
                <a:latin typeface="+mj-ea"/>
                <a:ea typeface="+mj-ea"/>
              </a:rPr>
              <a:t> 가져오고 싶을 경우 사용</a:t>
            </a:r>
            <a:r>
              <a:rPr lang="en-US" altLang="ko-KR" noProof="0" dirty="0" smtClean="0">
                <a:latin typeface="+mj-ea"/>
                <a:ea typeface="+mj-ea"/>
              </a:rPr>
              <a:t>. </a:t>
            </a:r>
            <a:r>
              <a:rPr lang="ko-KR" altLang="en-US" noProof="0" dirty="0" smtClean="0">
                <a:latin typeface="+mj-ea"/>
                <a:ea typeface="+mj-ea"/>
              </a:rPr>
              <a:t>즉 하나의 </a:t>
            </a:r>
            <a:r>
              <a:rPr lang="ko-KR" altLang="en-US" noProof="0" dirty="0" err="1" smtClean="0">
                <a:latin typeface="+mj-ea"/>
                <a:ea typeface="+mj-ea"/>
              </a:rPr>
              <a:t>커밋만</a:t>
            </a:r>
            <a:r>
              <a:rPr lang="ko-KR" altLang="en-US" noProof="0" dirty="0" smtClean="0">
                <a:latin typeface="+mj-ea"/>
                <a:ea typeface="+mj-ea"/>
              </a:rPr>
              <a:t> 가져오기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295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하던 작업을 임시로 저장 해두고 싶을 때 사용하는 명령어</a:t>
            </a:r>
            <a:r>
              <a:rPr lang="en-US" altLang="ko-KR" noProof="0" dirty="0" smtClean="0">
                <a:latin typeface="+mj-ea"/>
                <a:ea typeface="+mj-ea"/>
              </a:rPr>
              <a:t>. </a:t>
            </a:r>
            <a:r>
              <a:rPr lang="ko-KR" altLang="en-US" noProof="0" dirty="0" smtClean="0">
                <a:latin typeface="+mj-ea"/>
                <a:ea typeface="+mj-ea"/>
              </a:rPr>
              <a:t>아직 마무리하지 않은 작업을 멈추고 잠시 </a:t>
            </a:r>
            <a:r>
              <a:rPr lang="ko-KR" altLang="en-US" noProof="0" dirty="0" err="1" smtClean="0">
                <a:latin typeface="+mj-ea"/>
                <a:ea typeface="+mj-ea"/>
              </a:rPr>
              <a:t>브랜치를</a:t>
            </a:r>
            <a:r>
              <a:rPr lang="ko-KR" altLang="en-US" noProof="0" dirty="0" smtClean="0">
                <a:latin typeface="+mj-ea"/>
                <a:ea typeface="+mj-ea"/>
              </a:rPr>
              <a:t> 변경해야 할 때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r>
              <a:rPr lang="ko-KR" altLang="en-US" noProof="0" dirty="0" err="1" smtClean="0">
                <a:latin typeface="+mj-ea"/>
                <a:ea typeface="+mj-ea"/>
              </a:rPr>
              <a:t>커밋이</a:t>
            </a:r>
            <a:r>
              <a:rPr lang="ko-KR" altLang="en-US" noProof="0" dirty="0" smtClean="0">
                <a:latin typeface="+mj-ea"/>
                <a:ea typeface="+mj-ea"/>
              </a:rPr>
              <a:t> 아닌 임시 저장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886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4440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940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특정 시점에서 파일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폴더 또는 워크스페이스의 상태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를 의미한다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스냅샷을 통해 특정 시점에 어떤 파일에 어떤 내용이 기록되어 있었는지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폴더 구조는 어떠했는지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어떤 파일이 존재했는지 등 저장소의 모든 정보를 확인할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Git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에서는 새로운 버전을 기록하기 위한 명령인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커밋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(</a:t>
            </a:r>
            <a:r>
              <a:rPr lang="en-US" altLang="ko-KR" dirty="0" smtClean="0"/>
              <a:t>commit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을 실행하면 스냅샷이 저장된다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</a:p>
          <a:p>
            <a:endParaRPr lang="en-US" altLang="ko-KR" sz="1200" b="0" i="0" kern="1200" noProof="0" dirty="0" smtClean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SVN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은 개별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파일별로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변화를 감지해서 스냅샷을 저장한다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버전 생성은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시간순으로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파일들의 집합을 구성하는 방식을 이용한다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반면에 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Git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은 저장소의 파일 시스템 전체를 스냅샷으로 취급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커밋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시점의 저장소 상태가 하나의 버전이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파일이 변경되지 않았다면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Git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은 파일을 새로 저장하지 않고 링크만 저장한다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Git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은 데이터를 스냅샷의 스트림으로 취급한다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274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014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Git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에서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커밋을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하면 워크스페이스 전체가 스냅샷으로 저장되지만 덩치가 배로 불어나지는 않는다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Git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은 마지막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커밋의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스냅샷만 통째로 저장하고 나머지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커밋에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대해서는 스냅샷과 스냅샷이 차이를 기록한 ‘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델타’를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저장하기 때문이다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이렇게 하면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버전별로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전체 스냅샷을 모두 저장하지 않아도 마지막 스냅샷을 기준으로 특정 시점의 스냅샷을 만들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저장소의 크기도 자연히 줄어든다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 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Git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을 개발한 측에서는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VCS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중에서 저장소 크기가 가장 작다고 주장한다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)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595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Svn</a:t>
            </a:r>
            <a:r>
              <a:rPr lang="ko-KR" altLang="en-US" noProof="0" dirty="0" smtClean="0">
                <a:latin typeface="+mj-ea"/>
                <a:ea typeface="+mj-ea"/>
              </a:rPr>
              <a:t>의 </a:t>
            </a:r>
            <a:r>
              <a:rPr lang="ko-KR" altLang="en-US" noProof="0" dirty="0" err="1" smtClean="0">
                <a:latin typeface="+mj-ea"/>
                <a:ea typeface="+mj-ea"/>
              </a:rPr>
              <a:t>브랜치는</a:t>
            </a:r>
            <a:r>
              <a:rPr lang="ko-KR" altLang="en-US" noProof="0" dirty="0" smtClean="0">
                <a:latin typeface="+mj-ea"/>
                <a:ea typeface="+mj-ea"/>
              </a:rPr>
              <a:t> 디렉터리 구조를 저장</a:t>
            </a:r>
            <a:r>
              <a:rPr lang="en-US" altLang="ko-KR" noProof="0" dirty="0" smtClean="0">
                <a:latin typeface="+mj-ea"/>
                <a:ea typeface="+mj-ea"/>
              </a:rPr>
              <a:t>. </a:t>
            </a:r>
            <a:r>
              <a:rPr lang="ko-KR" altLang="en-US" noProof="0" dirty="0" smtClean="0">
                <a:latin typeface="+mj-ea"/>
                <a:ea typeface="+mj-ea"/>
              </a:rPr>
              <a:t>서버는 단지 </a:t>
            </a:r>
            <a:r>
              <a:rPr lang="ko-KR" altLang="en-US" noProof="0" dirty="0" err="1" smtClean="0">
                <a:latin typeface="+mj-ea"/>
                <a:ea typeface="+mj-ea"/>
              </a:rPr>
              <a:t>변경사항만</a:t>
            </a:r>
            <a:r>
              <a:rPr lang="ko-KR" altLang="en-US" noProof="0" dirty="0" smtClean="0">
                <a:latin typeface="+mj-ea"/>
                <a:ea typeface="+mj-ea"/>
              </a:rPr>
              <a:t> 저장하며 최소한의 자료 구조를 유지하지만</a:t>
            </a:r>
            <a:r>
              <a:rPr lang="en-US" altLang="ko-KR" noProof="0" dirty="0" smtClean="0">
                <a:latin typeface="+mj-ea"/>
                <a:ea typeface="+mj-ea"/>
              </a:rPr>
              <a:t>,</a:t>
            </a:r>
            <a:r>
              <a:rPr lang="en-US" altLang="ko-KR" baseline="0" noProof="0" dirty="0" smtClean="0">
                <a:latin typeface="+mj-ea"/>
                <a:ea typeface="+mj-ea"/>
              </a:rPr>
              <a:t> </a:t>
            </a:r>
            <a:r>
              <a:rPr lang="ko-KR" altLang="en-US" baseline="0" noProof="0" dirty="0" smtClean="0">
                <a:latin typeface="+mj-ea"/>
                <a:ea typeface="+mj-ea"/>
              </a:rPr>
              <a:t>작업자가 작업을 위해 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브랜치를</a:t>
            </a:r>
            <a:r>
              <a:rPr lang="ko-KR" altLang="en-US" baseline="0" noProof="0" dirty="0" smtClean="0">
                <a:latin typeface="+mj-ea"/>
                <a:ea typeface="+mj-ea"/>
              </a:rPr>
              <a:t>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내려받으면</a:t>
            </a:r>
            <a:r>
              <a:rPr lang="ko-KR" altLang="en-US" baseline="0" noProof="0" dirty="0" smtClean="0">
                <a:latin typeface="+mj-ea"/>
                <a:ea typeface="+mj-ea"/>
              </a:rPr>
              <a:t> 그 변경 내역들을 순차 적용하며 실제 파일들을 만들어냅니다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</a:p>
          <a:p>
            <a:r>
              <a:rPr lang="ko-KR" altLang="en-US" baseline="0" noProof="0" dirty="0" err="1" smtClean="0">
                <a:latin typeface="+mj-ea"/>
                <a:ea typeface="+mj-ea"/>
              </a:rPr>
              <a:t>브랜치를</a:t>
            </a:r>
            <a:r>
              <a:rPr lang="ko-KR" altLang="en-US" baseline="0" noProof="0" dirty="0" smtClean="0">
                <a:latin typeface="+mj-ea"/>
                <a:ea typeface="+mj-ea"/>
              </a:rPr>
              <a:t> 만들면 전체 파일을 네트워크를 통해 통째로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내려받기</a:t>
            </a:r>
            <a:r>
              <a:rPr lang="ko-KR" altLang="en-US" baseline="0" noProof="0" dirty="0" smtClean="0">
                <a:latin typeface="+mj-ea"/>
                <a:ea typeface="+mj-ea"/>
              </a:rPr>
              <a:t> 때문에 느리고 부담스럽다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r>
              <a:rPr lang="ko-KR" altLang="en-US" baseline="0" noProof="0" dirty="0" smtClean="0">
                <a:latin typeface="+mj-ea"/>
                <a:ea typeface="+mj-ea"/>
              </a:rPr>
              <a:t>깃은 디렉토리 구조를 서버에 만들지 않고 연속된 스냅샷이 순차적으로 이어져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브랜치가</a:t>
            </a:r>
            <a:r>
              <a:rPr lang="ko-KR" altLang="en-US" baseline="0" noProof="0" dirty="0" smtClean="0">
                <a:latin typeface="+mj-ea"/>
                <a:ea typeface="+mj-ea"/>
              </a:rPr>
              <a:t> 만들어집니다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5528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214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067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268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183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485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58277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67927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9027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616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5</a:t>
            </a:r>
            <a:r>
              <a:rPr lang="ko-KR" altLang="en-US" noProof="0" dirty="0" smtClean="0">
                <a:latin typeface="+mj-ea"/>
                <a:ea typeface="+mj-ea"/>
              </a:rPr>
              <a:t>번은 </a:t>
            </a:r>
            <a:r>
              <a:rPr lang="ko-KR" altLang="en-US" noProof="0" dirty="0" err="1" smtClean="0">
                <a:latin typeface="+mj-ea"/>
                <a:ea typeface="+mj-ea"/>
              </a:rPr>
              <a:t>노트패드나</a:t>
            </a:r>
            <a:r>
              <a:rPr lang="ko-KR" altLang="en-US" noProof="0" dirty="0" smtClean="0">
                <a:latin typeface="+mj-ea"/>
                <a:ea typeface="+mj-ea"/>
              </a:rPr>
              <a:t> 설정 </a:t>
            </a:r>
            <a:r>
              <a:rPr lang="ko-KR" altLang="en-US" noProof="0" dirty="0" err="1" smtClean="0">
                <a:latin typeface="+mj-ea"/>
                <a:ea typeface="+mj-ea"/>
              </a:rPr>
              <a:t>커스터마이징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4127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393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0072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연속된 스냅샷이 순차적으로 이어지다가 가지를 치면서 </a:t>
            </a:r>
            <a:r>
              <a:rPr lang="ko-KR" altLang="en-US" noProof="0" dirty="0" err="1" smtClean="0">
                <a:latin typeface="+mj-ea"/>
                <a:ea typeface="+mj-ea"/>
              </a:rPr>
              <a:t>브랜치가</a:t>
            </a:r>
            <a:r>
              <a:rPr lang="ko-KR" altLang="en-US" noProof="0" dirty="0" smtClean="0">
                <a:latin typeface="+mj-ea"/>
                <a:ea typeface="+mj-ea"/>
              </a:rPr>
              <a:t> 만들어지는 구조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r>
              <a:rPr lang="ko-KR" altLang="en-US" noProof="0" dirty="0" smtClean="0">
                <a:latin typeface="+mj-ea"/>
                <a:ea typeface="+mj-ea"/>
              </a:rPr>
              <a:t>작업자는 체크아웃을 통해 </a:t>
            </a:r>
            <a:r>
              <a:rPr lang="ko-KR" altLang="en-US" noProof="0" dirty="0" err="1" smtClean="0">
                <a:latin typeface="+mj-ea"/>
                <a:ea typeface="+mj-ea"/>
              </a:rPr>
              <a:t>브랜치를</a:t>
            </a:r>
            <a:r>
              <a:rPr lang="ko-KR" altLang="en-US" noProof="0" dirty="0" smtClean="0">
                <a:latin typeface="+mj-ea"/>
                <a:ea typeface="+mj-ea"/>
              </a:rPr>
              <a:t> 자유롭게 이동</a:t>
            </a:r>
            <a:r>
              <a:rPr lang="en-US" altLang="ko-KR" noProof="0" dirty="0" smtClean="0">
                <a:latin typeface="+mj-ea"/>
                <a:ea typeface="+mj-ea"/>
              </a:rPr>
              <a:t>(</a:t>
            </a:r>
            <a:r>
              <a:rPr lang="en-US" altLang="ko-KR" noProof="0" dirty="0" err="1" smtClean="0">
                <a:latin typeface="+mj-ea"/>
                <a:ea typeface="+mj-ea"/>
              </a:rPr>
              <a:t>svn</a:t>
            </a:r>
            <a:r>
              <a:rPr lang="ko-KR" altLang="en-US" noProof="0" dirty="0" smtClean="0">
                <a:latin typeface="+mj-ea"/>
                <a:ea typeface="+mj-ea"/>
              </a:rPr>
              <a:t>에선 </a:t>
            </a:r>
            <a:r>
              <a:rPr lang="ko-KR" altLang="en-US" noProof="0" dirty="0" err="1" smtClean="0">
                <a:latin typeface="+mj-ea"/>
                <a:ea typeface="+mj-ea"/>
              </a:rPr>
              <a:t>내려받는</a:t>
            </a:r>
            <a:r>
              <a:rPr lang="ko-KR" altLang="en-US" noProof="0" dirty="0" smtClean="0">
                <a:latin typeface="+mj-ea"/>
                <a:ea typeface="+mj-ea"/>
              </a:rPr>
              <a:t> 명령어</a:t>
            </a:r>
            <a:r>
              <a:rPr lang="en-US" altLang="ko-KR" noProof="0" dirty="0" smtClean="0">
                <a:latin typeface="+mj-ea"/>
                <a:ea typeface="+mj-ea"/>
              </a:rPr>
              <a:t>)</a:t>
            </a:r>
          </a:p>
          <a:p>
            <a:r>
              <a:rPr lang="ko-KR" altLang="en-US" noProof="0" dirty="0" smtClean="0">
                <a:latin typeface="+mj-ea"/>
                <a:ea typeface="+mj-ea"/>
              </a:rPr>
              <a:t>작업 파일들이 실시간으로 변경됨</a:t>
            </a:r>
            <a:r>
              <a:rPr lang="en-US" altLang="ko-KR" noProof="0" dirty="0" smtClean="0">
                <a:latin typeface="+mj-ea"/>
                <a:ea typeface="+mj-ea"/>
              </a:rPr>
              <a:t>. </a:t>
            </a:r>
            <a:r>
              <a:rPr lang="ko-KR" altLang="en-US" noProof="0" dirty="0" smtClean="0">
                <a:latin typeface="+mj-ea"/>
                <a:ea typeface="+mj-ea"/>
              </a:rPr>
              <a:t>보여주기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375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Svn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  <a:r>
              <a:rPr lang="ko-KR" altLang="en-US" noProof="0" dirty="0" err="1" smtClean="0">
                <a:latin typeface="+mj-ea"/>
                <a:ea typeface="+mj-ea"/>
              </a:rPr>
              <a:t>머지가</a:t>
            </a:r>
            <a:r>
              <a:rPr lang="ko-KR" altLang="en-US" noProof="0" dirty="0" smtClean="0">
                <a:latin typeface="+mj-ea"/>
                <a:ea typeface="+mj-ea"/>
              </a:rPr>
              <a:t> 위치와 병합 할 </a:t>
            </a:r>
            <a:r>
              <a:rPr lang="ko-KR" altLang="en-US" noProof="0" dirty="0" err="1" smtClean="0">
                <a:latin typeface="+mj-ea"/>
                <a:ea typeface="+mj-ea"/>
              </a:rPr>
              <a:t>지비전을</a:t>
            </a:r>
            <a:r>
              <a:rPr lang="ko-KR" altLang="en-US" noProof="0" dirty="0" smtClean="0">
                <a:latin typeface="+mj-ea"/>
                <a:ea typeface="+mj-ea"/>
              </a:rPr>
              <a:t> 확인하여 입력하는 등의 절차가 필요했다면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깃의 </a:t>
            </a:r>
            <a:r>
              <a:rPr lang="ko-KR" altLang="en-US" noProof="0" dirty="0" err="1" smtClean="0">
                <a:latin typeface="+mj-ea"/>
                <a:ea typeface="+mj-ea"/>
              </a:rPr>
              <a:t>버지는</a:t>
            </a:r>
            <a:r>
              <a:rPr lang="ko-KR" altLang="en-US" noProof="0" dirty="0" smtClean="0">
                <a:latin typeface="+mj-ea"/>
                <a:ea typeface="+mj-ea"/>
              </a:rPr>
              <a:t> </a:t>
            </a:r>
            <a:r>
              <a:rPr lang="ko-KR" altLang="en-US" noProof="0" dirty="0" err="1" smtClean="0">
                <a:latin typeface="+mj-ea"/>
                <a:ea typeface="+mj-ea"/>
              </a:rPr>
              <a:t>브랜치</a:t>
            </a:r>
            <a:r>
              <a:rPr lang="ko-KR" altLang="en-US" noProof="0" dirty="0" smtClean="0">
                <a:latin typeface="+mj-ea"/>
                <a:ea typeface="+mj-ea"/>
              </a:rPr>
              <a:t> 이름만으로 모든 것들을 자동으로 머지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0296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err="1" smtClean="0">
                <a:latin typeface="+mj-ea"/>
                <a:ea typeface="+mj-ea"/>
              </a:rPr>
              <a:t>머지와</a:t>
            </a:r>
            <a:r>
              <a:rPr lang="ko-KR" altLang="en-US" noProof="0" dirty="0" smtClean="0">
                <a:latin typeface="+mj-ea"/>
                <a:ea typeface="+mj-ea"/>
              </a:rPr>
              <a:t> 동일하게 하나의 </a:t>
            </a:r>
            <a:r>
              <a:rPr lang="ko-KR" altLang="en-US" noProof="0" dirty="0" err="1" smtClean="0">
                <a:latin typeface="+mj-ea"/>
                <a:ea typeface="+mj-ea"/>
              </a:rPr>
              <a:t>브랜치를</a:t>
            </a:r>
            <a:r>
              <a:rPr lang="ko-KR" altLang="en-US" noProof="0" dirty="0" smtClean="0">
                <a:latin typeface="+mj-ea"/>
                <a:ea typeface="+mj-ea"/>
              </a:rPr>
              <a:t> 다른 </a:t>
            </a:r>
            <a:r>
              <a:rPr lang="ko-KR" altLang="en-US" noProof="0" dirty="0" err="1" smtClean="0">
                <a:latin typeface="+mj-ea"/>
                <a:ea typeface="+mj-ea"/>
              </a:rPr>
              <a:t>브랜치로</a:t>
            </a:r>
            <a:r>
              <a:rPr lang="ko-KR" altLang="en-US" noProof="0" dirty="0" smtClean="0">
                <a:latin typeface="+mj-ea"/>
                <a:ea typeface="+mj-ea"/>
              </a:rPr>
              <a:t> 병합하는 기능을 합니다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r>
              <a:rPr lang="ko-KR" altLang="en-US" noProof="0" dirty="0" smtClean="0">
                <a:latin typeface="+mj-ea"/>
                <a:ea typeface="+mj-ea"/>
              </a:rPr>
              <a:t>차이점은 한브랜치에서 이루어진 작업 </a:t>
            </a:r>
            <a:r>
              <a:rPr lang="ko-KR" altLang="en-US" noProof="0" dirty="0" err="1" smtClean="0">
                <a:latin typeface="+mj-ea"/>
                <a:ea typeface="+mj-ea"/>
              </a:rPr>
              <a:t>히스토리를</a:t>
            </a:r>
            <a:r>
              <a:rPr lang="ko-KR" altLang="en-US" noProof="0" dirty="0" smtClean="0">
                <a:latin typeface="+mj-ea"/>
                <a:ea typeface="+mj-ea"/>
              </a:rPr>
              <a:t> 다른 </a:t>
            </a:r>
            <a:r>
              <a:rPr lang="ko-KR" altLang="en-US" noProof="0" dirty="0" err="1" smtClean="0">
                <a:latin typeface="+mj-ea"/>
                <a:ea typeface="+mj-ea"/>
              </a:rPr>
              <a:t>브랜치에</a:t>
            </a:r>
            <a:r>
              <a:rPr lang="ko-KR" altLang="en-US" noProof="0" dirty="0" smtClean="0">
                <a:latin typeface="+mj-ea"/>
                <a:ea typeface="+mj-ea"/>
              </a:rPr>
              <a:t> 차례대로 적용시킴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r>
              <a:rPr lang="ko-KR" altLang="en-US" noProof="0" dirty="0" smtClean="0">
                <a:latin typeface="+mj-ea"/>
                <a:ea typeface="+mj-ea"/>
              </a:rPr>
              <a:t>결과물은 동일하지만 </a:t>
            </a:r>
            <a:r>
              <a:rPr lang="ko-KR" altLang="en-US" noProof="0" dirty="0" err="1" smtClean="0">
                <a:latin typeface="+mj-ea"/>
                <a:ea typeface="+mj-ea"/>
              </a:rPr>
              <a:t>리베이스는</a:t>
            </a:r>
            <a:r>
              <a:rPr lang="ko-KR" altLang="en-US" noProof="0" dirty="0" smtClean="0">
                <a:latin typeface="+mj-ea"/>
                <a:ea typeface="+mj-ea"/>
              </a:rPr>
              <a:t> </a:t>
            </a:r>
            <a:r>
              <a:rPr lang="ko-KR" altLang="en-US" noProof="0" dirty="0" err="1" smtClean="0">
                <a:latin typeface="+mj-ea"/>
                <a:ea typeface="+mj-ea"/>
              </a:rPr>
              <a:t>히스토리를</a:t>
            </a:r>
            <a:r>
              <a:rPr lang="ko-KR" altLang="en-US" noProof="0" dirty="0" smtClean="0">
                <a:latin typeface="+mj-ea"/>
                <a:ea typeface="+mj-ea"/>
              </a:rPr>
              <a:t> 깔끔하게 남김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955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2020-02-13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2020-02-13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namu.wiki/w/Git#fn-4" TargetMode="External"/><Relationship Id="rId3" Type="http://schemas.openxmlformats.org/officeDocument/2006/relationships/image" Target="../media/image24.png"/><Relationship Id="rId7" Type="http://schemas.openxmlformats.org/officeDocument/2006/relationships/hyperlink" Target="https://ko.atlassian.com/software/bitbucke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mu.wiki/w/GitHub" TargetMode="External"/><Relationship Id="rId5" Type="http://schemas.openxmlformats.org/officeDocument/2006/relationships/image" Target="../media/image26.png"/><Relationship Id="rId10" Type="http://schemas.openxmlformats.org/officeDocument/2006/relationships/image" Target="../media/image27.png"/><Relationship Id="rId4" Type="http://schemas.openxmlformats.org/officeDocument/2006/relationships/image" Target="../media/image25.png"/><Relationship Id="rId9" Type="http://schemas.openxmlformats.org/officeDocument/2006/relationships/hyperlink" Target="https://namu.wiki/w/GitLab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ko.wikipedia.org/wiki/%EC%BB%B4%ED%93%A8%ED%84%B0_%ED%8C%8C%EC%9D%BC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ko.wikipedia.org/wiki/%EB%B6%84%EC%82%B0_%EB%B2%84%EC%A0%84_%EA%B4%80%EB%A6%AC_%EC%8B%9C%EC%8A%A4%ED%85%9C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2060166" y="4858620"/>
            <a:ext cx="9582736" cy="1137793"/>
          </a:xfrm>
        </p:spPr>
        <p:txBody>
          <a:bodyPr rtlCol="0">
            <a:normAutofit lnSpcReduction="10000"/>
          </a:bodyPr>
          <a:lstStyle/>
          <a:p>
            <a:pPr marL="0" indent="0" algn="r" rtl="0">
              <a:buNone/>
            </a:pPr>
            <a:r>
              <a:rPr lang="en-US" altLang="ko-KR" sz="2400" dirty="0" smtClean="0">
                <a:solidFill>
                  <a:schemeClr val="bg1"/>
                </a:solidFill>
              </a:rPr>
              <a:t>2020.02.11 </a:t>
            </a:r>
            <a:r>
              <a:rPr lang="ko-KR" altLang="en-US" sz="2400" dirty="0" smtClean="0">
                <a:solidFill>
                  <a:schemeClr val="bg1"/>
                </a:solidFill>
              </a:rPr>
              <a:t>사내 세미나 </a:t>
            </a:r>
            <a:r>
              <a:rPr lang="en-US" altLang="ko-KR" sz="2400" dirty="0" smtClean="0">
                <a:solidFill>
                  <a:schemeClr val="bg1"/>
                </a:solidFill>
              </a:rPr>
              <a:t/>
            </a:r>
            <a:br>
              <a:rPr lang="en-US" altLang="ko-KR" sz="2400" dirty="0" smtClean="0">
                <a:solidFill>
                  <a:schemeClr val="bg1"/>
                </a:solidFill>
              </a:rPr>
            </a:br>
            <a:r>
              <a:rPr lang="ko-KR" altLang="en-US" sz="2400" dirty="0" smtClean="0">
                <a:solidFill>
                  <a:schemeClr val="bg1"/>
                </a:solidFill>
              </a:rPr>
              <a:t>정종인 주임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028" name="Picture 4" descr="https://git-scm.com/images/logos/downloads/Git-Logo-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66" y="964933"/>
            <a:ext cx="4595367" cy="191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cs typeface="Segoe UI Light" panose="020B0502040204020203" pitchFamily="34" charset="0"/>
              </a:rPr>
              <a:t>1. </a:t>
            </a:r>
            <a:r>
              <a:rPr lang="en-US" altLang="ko-KR" dirty="0" err="1" smtClean="0">
                <a:cs typeface="Segoe UI Light" panose="020B0502040204020203" pitchFamily="34" charset="0"/>
              </a:rPr>
              <a:t>git</a:t>
            </a:r>
            <a:r>
              <a:rPr lang="en-US" altLang="ko-KR" dirty="0" smtClean="0">
                <a:cs typeface="Segoe UI Light" panose="020B0502040204020203" pitchFamily="34" charset="0"/>
              </a:rPr>
              <a:t> </a:t>
            </a:r>
            <a:r>
              <a:rPr lang="ko-KR" altLang="en-US" dirty="0" smtClean="0">
                <a:cs typeface="Segoe UI Light" panose="020B0502040204020203" pitchFamily="34" charset="0"/>
              </a:rPr>
              <a:t>소개 </a:t>
            </a:r>
            <a:r>
              <a:rPr lang="en-US" altLang="ko-KR" dirty="0">
                <a:cs typeface="Segoe UI Light" panose="020B0502040204020203" pitchFamily="34" charset="0"/>
              </a:rPr>
              <a:t>:</a:t>
            </a:r>
            <a:r>
              <a:rPr lang="en-US" altLang="ko-KR" dirty="0" smtClean="0">
                <a:cs typeface="Segoe UI Light" panose="020B0502040204020203" pitchFamily="34" charset="0"/>
              </a:rPr>
              <a:t> </a:t>
            </a:r>
            <a:r>
              <a:rPr lang="en-US" altLang="ko-KR" dirty="0" err="1" smtClean="0">
                <a:cs typeface="Segoe UI Light" panose="020B0502040204020203" pitchFamily="34" charset="0"/>
              </a:rPr>
              <a:t>git</a:t>
            </a:r>
            <a:r>
              <a:rPr lang="ko-KR" altLang="en-US" dirty="0" smtClean="0">
                <a:cs typeface="Segoe UI Light" panose="020B0502040204020203" pitchFamily="34" charset="0"/>
              </a:rPr>
              <a:t>의 주요기능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grpSp>
        <p:nvGrpSpPr>
          <p:cNvPr id="18" name="그룹 17" descr="1단계를 나타내는 숫자 1이 표시된 작은 원"/>
          <p:cNvGrpSpPr/>
          <p:nvPr/>
        </p:nvGrpSpPr>
        <p:grpSpPr bwMode="blackWhite">
          <a:xfrm>
            <a:off x="521207" y="1853498"/>
            <a:ext cx="558179" cy="409838"/>
            <a:chOff x="6953426" y="711274"/>
            <a:chExt cx="558179" cy="409838"/>
          </a:xfrm>
        </p:grpSpPr>
        <p:sp>
          <p:nvSpPr>
            <p:cNvPr id="19" name="타원 18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cxnSp>
        <p:nvCxnSpPr>
          <p:cNvPr id="29" name="직선 연결선(S) 19" descr="모핑 텍스트와 이미지를 구분하는 옅은 회색 선"/>
          <p:cNvCxnSpPr/>
          <p:nvPr/>
        </p:nvCxnSpPr>
        <p:spPr>
          <a:xfrm>
            <a:off x="6096000" y="1502632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내용 개체 틀 17"/>
          <p:cNvSpPr txBox="1">
            <a:spLocks/>
          </p:cNvSpPr>
          <p:nvPr/>
        </p:nvSpPr>
        <p:spPr>
          <a:xfrm>
            <a:off x="1256478" y="1869788"/>
            <a:ext cx="4585731" cy="4404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sz="1800" dirty="0" smtClean="0"/>
              <a:t>Cherry-pick</a:t>
            </a:r>
            <a:r>
              <a:rPr lang="ko-KR" altLang="en-US" sz="1800" dirty="0"/>
              <a:t> </a:t>
            </a:r>
            <a:endParaRPr lang="ko-KR" altLang="en-US" sz="1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pic>
        <p:nvPicPr>
          <p:cNvPr id="4104" name="Picture 8" descr="git cherry pick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86" y="2810374"/>
            <a:ext cx="2562573" cy="24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git cherry pick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78" y="2709375"/>
            <a:ext cx="57150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24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cs typeface="Segoe UI Light" panose="020B0502040204020203" pitchFamily="34" charset="0"/>
              </a:rPr>
              <a:t>1. </a:t>
            </a:r>
            <a:r>
              <a:rPr lang="en-US" altLang="ko-KR" dirty="0" err="1" smtClean="0">
                <a:cs typeface="Segoe UI Light" panose="020B0502040204020203" pitchFamily="34" charset="0"/>
              </a:rPr>
              <a:t>git</a:t>
            </a:r>
            <a:r>
              <a:rPr lang="en-US" altLang="ko-KR" dirty="0" smtClean="0">
                <a:cs typeface="Segoe UI Light" panose="020B0502040204020203" pitchFamily="34" charset="0"/>
              </a:rPr>
              <a:t> </a:t>
            </a:r>
            <a:r>
              <a:rPr lang="ko-KR" altLang="en-US" dirty="0" smtClean="0">
                <a:cs typeface="Segoe UI Light" panose="020B0502040204020203" pitchFamily="34" charset="0"/>
              </a:rPr>
              <a:t>소개 </a:t>
            </a:r>
            <a:r>
              <a:rPr lang="en-US" altLang="ko-KR" dirty="0">
                <a:cs typeface="Segoe UI Light" panose="020B0502040204020203" pitchFamily="34" charset="0"/>
              </a:rPr>
              <a:t>:</a:t>
            </a:r>
            <a:r>
              <a:rPr lang="en-US" altLang="ko-KR" dirty="0" smtClean="0">
                <a:cs typeface="Segoe UI Light" panose="020B0502040204020203" pitchFamily="34" charset="0"/>
              </a:rPr>
              <a:t> </a:t>
            </a:r>
            <a:r>
              <a:rPr lang="en-US" altLang="ko-KR" dirty="0" err="1" smtClean="0">
                <a:cs typeface="Segoe UI Light" panose="020B0502040204020203" pitchFamily="34" charset="0"/>
              </a:rPr>
              <a:t>git</a:t>
            </a:r>
            <a:r>
              <a:rPr lang="ko-KR" altLang="en-US" dirty="0" smtClean="0">
                <a:cs typeface="Segoe UI Light" panose="020B0502040204020203" pitchFamily="34" charset="0"/>
              </a:rPr>
              <a:t>의 주요기능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grpSp>
        <p:nvGrpSpPr>
          <p:cNvPr id="18" name="그룹 17" descr="1단계를 나타내는 숫자 1이 표시된 작은 원"/>
          <p:cNvGrpSpPr/>
          <p:nvPr/>
        </p:nvGrpSpPr>
        <p:grpSpPr bwMode="blackWhite">
          <a:xfrm>
            <a:off x="521207" y="1853498"/>
            <a:ext cx="558179" cy="409838"/>
            <a:chOff x="6953426" y="711274"/>
            <a:chExt cx="558179" cy="409838"/>
          </a:xfrm>
        </p:grpSpPr>
        <p:sp>
          <p:nvSpPr>
            <p:cNvPr id="19" name="타원 18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cxnSp>
        <p:nvCxnSpPr>
          <p:cNvPr id="29" name="직선 연결선(S) 19" descr="모핑 텍스트와 이미지를 구분하는 옅은 회색 선"/>
          <p:cNvCxnSpPr/>
          <p:nvPr/>
        </p:nvCxnSpPr>
        <p:spPr>
          <a:xfrm>
            <a:off x="6096000" y="1502632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내용 개체 틀 17"/>
          <p:cNvSpPr txBox="1">
            <a:spLocks/>
          </p:cNvSpPr>
          <p:nvPr/>
        </p:nvSpPr>
        <p:spPr>
          <a:xfrm>
            <a:off x="1256478" y="1869788"/>
            <a:ext cx="4585731" cy="4404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stash</a:t>
            </a:r>
            <a:endParaRPr lang="ko-KR" altLang="en-US" sz="1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pic>
        <p:nvPicPr>
          <p:cNvPr id="9218" name="Picture 2" descr="git stash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325" y="2272981"/>
            <a:ext cx="9001375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08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cs typeface="Segoe UI Light" panose="020B0502040204020203" pitchFamily="34" charset="0"/>
              </a:rPr>
              <a:t>1. </a:t>
            </a:r>
            <a:r>
              <a:rPr lang="en-US" altLang="ko-KR" dirty="0" err="1" smtClean="0">
                <a:cs typeface="Segoe UI Light" panose="020B0502040204020203" pitchFamily="34" charset="0"/>
              </a:rPr>
              <a:t>git</a:t>
            </a:r>
            <a:r>
              <a:rPr lang="en-US" altLang="ko-KR" dirty="0" smtClean="0">
                <a:cs typeface="Segoe UI Light" panose="020B0502040204020203" pitchFamily="34" charset="0"/>
              </a:rPr>
              <a:t> </a:t>
            </a:r>
            <a:r>
              <a:rPr lang="ko-KR" altLang="en-US" dirty="0" smtClean="0">
                <a:cs typeface="Segoe UI Light" panose="020B0502040204020203" pitchFamily="34" charset="0"/>
              </a:rPr>
              <a:t>소개 </a:t>
            </a:r>
            <a:r>
              <a:rPr lang="en-US" altLang="ko-KR" dirty="0">
                <a:cs typeface="Segoe UI Light" panose="020B0502040204020203" pitchFamily="34" charset="0"/>
              </a:rPr>
              <a:t>:</a:t>
            </a:r>
            <a:r>
              <a:rPr lang="en-US" altLang="ko-KR" dirty="0" smtClean="0">
                <a:cs typeface="Segoe UI Light" panose="020B0502040204020203" pitchFamily="34" charset="0"/>
              </a:rPr>
              <a:t> </a:t>
            </a:r>
            <a:r>
              <a:rPr lang="en-US" altLang="ko-KR" dirty="0" err="1" smtClean="0">
                <a:cs typeface="Segoe UI Light" panose="020B0502040204020203" pitchFamily="34" charset="0"/>
              </a:rPr>
              <a:t>git</a:t>
            </a:r>
            <a:r>
              <a:rPr lang="ko-KR" altLang="en-US" dirty="0" smtClean="0">
                <a:cs typeface="Segoe UI Light" panose="020B0502040204020203" pitchFamily="34" charset="0"/>
              </a:rPr>
              <a:t>의 장단점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grpSp>
        <p:nvGrpSpPr>
          <p:cNvPr id="18" name="그룹 17" descr="1단계를 나타내는 숫자 1이 표시된 작은 원"/>
          <p:cNvGrpSpPr/>
          <p:nvPr/>
        </p:nvGrpSpPr>
        <p:grpSpPr bwMode="blackWhite">
          <a:xfrm>
            <a:off x="521207" y="1853498"/>
            <a:ext cx="558179" cy="409838"/>
            <a:chOff x="6953426" y="711274"/>
            <a:chExt cx="558179" cy="409838"/>
          </a:xfrm>
        </p:grpSpPr>
        <p:sp>
          <p:nvSpPr>
            <p:cNvPr id="19" name="타원 18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내용 개체 틀 17"/>
          <p:cNvSpPr txBox="1">
            <a:spLocks/>
          </p:cNvSpPr>
          <p:nvPr/>
        </p:nvSpPr>
        <p:spPr>
          <a:xfrm>
            <a:off x="1066039" y="1853498"/>
            <a:ext cx="4585731" cy="409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dirty="0" smtClean="0"/>
              <a:t>오프라인 작업 가능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서버 장애 시 계속적인 개발 가능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grpSp>
        <p:nvGrpSpPr>
          <p:cNvPr id="12" name="그룹 11" descr="1단계를 나타내는 숫자 1이 표시된 작은 원"/>
          <p:cNvGrpSpPr/>
          <p:nvPr/>
        </p:nvGrpSpPr>
        <p:grpSpPr bwMode="blackWhite">
          <a:xfrm>
            <a:off x="521207" y="2604490"/>
            <a:ext cx="558179" cy="409838"/>
            <a:chOff x="6953426" y="711274"/>
            <a:chExt cx="558179" cy="409838"/>
          </a:xfrm>
        </p:grpSpPr>
        <p:sp>
          <p:nvSpPr>
            <p:cNvPr id="13" name="타원 12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15" name="내용 개체 틀 17"/>
          <p:cNvSpPr txBox="1">
            <a:spLocks/>
          </p:cNvSpPr>
          <p:nvPr/>
        </p:nvSpPr>
        <p:spPr>
          <a:xfrm>
            <a:off x="1066039" y="2604490"/>
            <a:ext cx="4585731" cy="4404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dirty="0" smtClean="0"/>
              <a:t>속도가 빠르다</a:t>
            </a:r>
            <a:r>
              <a:rPr lang="en-US" altLang="ko-KR" dirty="0" smtClean="0"/>
              <a:t>.</a:t>
            </a:r>
            <a:r>
              <a:rPr lang="ko-KR" altLang="en-US" dirty="0"/>
              <a:t> 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grpSp>
        <p:nvGrpSpPr>
          <p:cNvPr id="16" name="그룹 15" descr="1단계를 나타내는 숫자 1이 표시된 작은 원"/>
          <p:cNvGrpSpPr/>
          <p:nvPr/>
        </p:nvGrpSpPr>
        <p:grpSpPr bwMode="blackWhite">
          <a:xfrm>
            <a:off x="521207" y="3330871"/>
            <a:ext cx="558179" cy="409838"/>
            <a:chOff x="6953426" y="711274"/>
            <a:chExt cx="558179" cy="409838"/>
          </a:xfrm>
        </p:grpSpPr>
        <p:sp>
          <p:nvSpPr>
            <p:cNvPr id="17" name="타원 16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23" name="내용 개체 틀 17"/>
          <p:cNvSpPr txBox="1">
            <a:spLocks/>
          </p:cNvSpPr>
          <p:nvPr/>
        </p:nvSpPr>
        <p:spPr>
          <a:xfrm>
            <a:off x="1066039" y="3330871"/>
            <a:ext cx="4585731" cy="488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dirty="0" smtClean="0"/>
              <a:t>서버와 클라이언트 뿐인 기존 </a:t>
            </a:r>
            <a:r>
              <a:rPr lang="ko-KR" altLang="en-US" dirty="0" err="1" smtClean="0"/>
              <a:t>형상관리에</a:t>
            </a:r>
            <a:r>
              <a:rPr lang="ko-KR" altLang="en-US" dirty="0" smtClean="0"/>
              <a:t> 비해 분산처리 구조를 유연하게 세울 수 있다</a:t>
            </a:r>
            <a:r>
              <a:rPr lang="en-US" altLang="ko-KR" dirty="0" smtClean="0"/>
              <a:t>.</a:t>
            </a:r>
            <a:r>
              <a:rPr lang="ko-KR" altLang="en-US" dirty="0"/>
              <a:t> 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cxnSp>
        <p:nvCxnSpPr>
          <p:cNvPr id="29" name="직선 연결선(S) 19" descr="모핑 텍스트와 이미지를 구분하는 옅은 회색 선"/>
          <p:cNvCxnSpPr/>
          <p:nvPr/>
        </p:nvCxnSpPr>
        <p:spPr>
          <a:xfrm>
            <a:off x="6096841" y="1488865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 descr="1단계를 나타내는 숫자 1이 표시된 작은 원"/>
          <p:cNvGrpSpPr/>
          <p:nvPr/>
        </p:nvGrpSpPr>
        <p:grpSpPr bwMode="blackWhite">
          <a:xfrm>
            <a:off x="521207" y="4105408"/>
            <a:ext cx="558179" cy="409838"/>
            <a:chOff x="6953426" y="711274"/>
            <a:chExt cx="558179" cy="409838"/>
          </a:xfrm>
        </p:grpSpPr>
        <p:sp>
          <p:nvSpPr>
            <p:cNvPr id="51" name="타원 50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53" name="내용 개체 틀 17"/>
          <p:cNvSpPr txBox="1">
            <a:spLocks/>
          </p:cNvSpPr>
          <p:nvPr/>
        </p:nvSpPr>
        <p:spPr>
          <a:xfrm>
            <a:off x="1066039" y="4105408"/>
            <a:ext cx="4585731" cy="488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dirty="0" smtClean="0"/>
              <a:t>가지치기</a:t>
            </a:r>
            <a:r>
              <a:rPr lang="en-US" altLang="ko-KR" dirty="0" smtClean="0"/>
              <a:t>(branch)</a:t>
            </a:r>
            <a:r>
              <a:rPr lang="ko-KR" altLang="en-US" dirty="0" smtClean="0"/>
              <a:t>가 비교적 쉽다</a:t>
            </a:r>
            <a:r>
              <a:rPr lang="en-US" altLang="ko-KR" dirty="0" smtClean="0"/>
              <a:t>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grpSp>
        <p:nvGrpSpPr>
          <p:cNvPr id="54" name="그룹 53" descr="1단계를 나타내는 숫자 1이 표시된 작은 원"/>
          <p:cNvGrpSpPr/>
          <p:nvPr/>
        </p:nvGrpSpPr>
        <p:grpSpPr bwMode="blackWhite">
          <a:xfrm>
            <a:off x="521207" y="4817419"/>
            <a:ext cx="558179" cy="409838"/>
            <a:chOff x="6953426" y="711274"/>
            <a:chExt cx="558179" cy="409838"/>
          </a:xfrm>
        </p:grpSpPr>
        <p:sp>
          <p:nvSpPr>
            <p:cNvPr id="55" name="타원 54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5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57" name="내용 개체 틀 17"/>
          <p:cNvSpPr txBox="1">
            <a:spLocks/>
          </p:cNvSpPr>
          <p:nvPr/>
        </p:nvSpPr>
        <p:spPr>
          <a:xfrm>
            <a:off x="1066039" y="4817419"/>
            <a:ext cx="4585731" cy="6499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dirty="0"/>
              <a:t>병합</a:t>
            </a:r>
            <a:r>
              <a:rPr lang="en-US" altLang="ko-KR" dirty="0"/>
              <a:t>(merge)</a:t>
            </a:r>
            <a:r>
              <a:rPr lang="ko-KR" altLang="en-US" dirty="0"/>
              <a:t>에서 문제가 덜 발생한다</a:t>
            </a:r>
            <a:r>
              <a:rPr lang="en-US" altLang="ko-KR" dirty="0"/>
              <a:t>. </a:t>
            </a:r>
            <a:r>
              <a:rPr lang="ko-KR" altLang="en-US" dirty="0"/>
              <a:t>서버의 자료를 가져와</a:t>
            </a:r>
            <a:r>
              <a:rPr lang="en-US" altLang="ko-KR" dirty="0"/>
              <a:t>(fetch) </a:t>
            </a:r>
            <a:r>
              <a:rPr lang="ko-KR" altLang="en-US" dirty="0"/>
              <a:t>로컬에서 병합하고 이를 다시 올리는 형태이기 </a:t>
            </a:r>
            <a:r>
              <a:rPr lang="ko-KR" altLang="en-US" dirty="0" smtClean="0"/>
              <a:t>때문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grpSp>
        <p:nvGrpSpPr>
          <p:cNvPr id="70" name="그룹 69" descr="1단계를 나타내는 숫자 1이 표시된 작은 원"/>
          <p:cNvGrpSpPr/>
          <p:nvPr/>
        </p:nvGrpSpPr>
        <p:grpSpPr bwMode="blackWhite">
          <a:xfrm>
            <a:off x="521207" y="5529430"/>
            <a:ext cx="558179" cy="409838"/>
            <a:chOff x="6953426" y="711274"/>
            <a:chExt cx="558179" cy="409838"/>
          </a:xfrm>
        </p:grpSpPr>
        <p:sp>
          <p:nvSpPr>
            <p:cNvPr id="71" name="타원 70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6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73" name="내용 개체 틀 17"/>
          <p:cNvSpPr txBox="1">
            <a:spLocks/>
          </p:cNvSpPr>
          <p:nvPr/>
        </p:nvSpPr>
        <p:spPr>
          <a:xfrm>
            <a:off x="1066039" y="5529430"/>
            <a:ext cx="4585731" cy="409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dirty="0" err="1" smtClean="0"/>
              <a:t>스테이징을</a:t>
            </a:r>
            <a:r>
              <a:rPr lang="ko-KR" altLang="en-US" dirty="0" smtClean="0"/>
              <a:t> 지원한다</a:t>
            </a:r>
            <a:r>
              <a:rPr lang="en-US" altLang="ko-KR" dirty="0" smtClean="0"/>
              <a:t>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grpSp>
        <p:nvGrpSpPr>
          <p:cNvPr id="74" name="그룹 73" descr="1단계를 나타내는 숫자 1이 표시된 작은 원"/>
          <p:cNvGrpSpPr/>
          <p:nvPr/>
        </p:nvGrpSpPr>
        <p:grpSpPr bwMode="blackWhite">
          <a:xfrm>
            <a:off x="6449266" y="1758248"/>
            <a:ext cx="558179" cy="409838"/>
            <a:chOff x="6953426" y="711274"/>
            <a:chExt cx="558179" cy="409838"/>
          </a:xfrm>
        </p:grpSpPr>
        <p:sp>
          <p:nvSpPr>
            <p:cNvPr id="75" name="타원 74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77" name="내용 개체 틀 17"/>
          <p:cNvSpPr txBox="1">
            <a:spLocks/>
          </p:cNvSpPr>
          <p:nvPr/>
        </p:nvSpPr>
        <p:spPr>
          <a:xfrm>
            <a:off x="6994098" y="1758248"/>
            <a:ext cx="4585731" cy="409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dirty="0"/>
              <a:t>기존 형상관리 도구에 비해 덜 직관적이고 배우기 어렵다</a:t>
            </a:r>
            <a:r>
              <a:rPr lang="en-US" altLang="ko-KR" dirty="0"/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grpSp>
        <p:nvGrpSpPr>
          <p:cNvPr id="78" name="그룹 77" descr="1단계를 나타내는 숫자 1이 표시된 작은 원"/>
          <p:cNvGrpSpPr/>
          <p:nvPr/>
        </p:nvGrpSpPr>
        <p:grpSpPr bwMode="blackWhite">
          <a:xfrm>
            <a:off x="6449266" y="2509240"/>
            <a:ext cx="558179" cy="409838"/>
            <a:chOff x="6953426" y="711274"/>
            <a:chExt cx="558179" cy="409838"/>
          </a:xfrm>
        </p:grpSpPr>
        <p:sp>
          <p:nvSpPr>
            <p:cNvPr id="79" name="타원 78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81" name="내용 개체 틀 17"/>
          <p:cNvSpPr txBox="1">
            <a:spLocks/>
          </p:cNvSpPr>
          <p:nvPr/>
        </p:nvSpPr>
        <p:spPr>
          <a:xfrm>
            <a:off x="6994098" y="2509240"/>
            <a:ext cx="4585731" cy="4404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dirty="0"/>
              <a:t>한 번에 여러 </a:t>
            </a:r>
            <a:r>
              <a:rPr lang="ko-KR" altLang="en-US" dirty="0" err="1"/>
              <a:t>브랜치나</a:t>
            </a:r>
            <a:r>
              <a:rPr lang="ko-KR" altLang="en-US" dirty="0"/>
              <a:t> 여러 태그에 걸쳐서 </a:t>
            </a:r>
            <a:r>
              <a:rPr lang="ko-KR" altLang="en-US" dirty="0" err="1"/>
              <a:t>커밋을</a:t>
            </a:r>
            <a:r>
              <a:rPr lang="ko-KR" altLang="en-US" dirty="0"/>
              <a:t> 할 수 없다</a:t>
            </a:r>
            <a:r>
              <a:rPr lang="en-US" altLang="ko-KR" dirty="0"/>
              <a:t>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grpSp>
        <p:nvGrpSpPr>
          <p:cNvPr id="82" name="그룹 81" descr="1단계를 나타내는 숫자 1이 표시된 작은 원"/>
          <p:cNvGrpSpPr/>
          <p:nvPr/>
        </p:nvGrpSpPr>
        <p:grpSpPr bwMode="blackWhite">
          <a:xfrm>
            <a:off x="6449266" y="3235621"/>
            <a:ext cx="558179" cy="409838"/>
            <a:chOff x="6953426" y="711274"/>
            <a:chExt cx="558179" cy="409838"/>
          </a:xfrm>
        </p:grpSpPr>
        <p:sp>
          <p:nvSpPr>
            <p:cNvPr id="83" name="타원 82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85" name="내용 개체 틀 17"/>
          <p:cNvSpPr txBox="1">
            <a:spLocks/>
          </p:cNvSpPr>
          <p:nvPr/>
        </p:nvSpPr>
        <p:spPr>
          <a:xfrm>
            <a:off x="6994098" y="3235620"/>
            <a:ext cx="4585731" cy="750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dirty="0"/>
              <a:t>하나의 저장소가 하나의 프로젝트 전체를 의미하는 것으로 강제되어 있어 일부만 </a:t>
            </a:r>
            <a:r>
              <a:rPr lang="ko-KR" altLang="en-US" dirty="0" err="1"/>
              <a:t>브랜칭을</a:t>
            </a:r>
            <a:r>
              <a:rPr lang="ko-KR" altLang="en-US" dirty="0"/>
              <a:t> 한다든지 클론을 한다든지 하는 일을 할 수 없다</a:t>
            </a:r>
            <a:r>
              <a:rPr lang="en-US" altLang="ko-KR" dirty="0"/>
              <a:t>.</a:t>
            </a:r>
            <a:r>
              <a:rPr lang="ko-KR" altLang="en-US" dirty="0"/>
              <a:t> 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grpSp>
        <p:nvGrpSpPr>
          <p:cNvPr id="86" name="그룹 85" descr="1단계를 나타내는 숫자 1이 표시된 작은 원"/>
          <p:cNvGrpSpPr/>
          <p:nvPr/>
        </p:nvGrpSpPr>
        <p:grpSpPr bwMode="blackWhite">
          <a:xfrm>
            <a:off x="6449266" y="4010158"/>
            <a:ext cx="558179" cy="409838"/>
            <a:chOff x="6953426" y="711274"/>
            <a:chExt cx="558179" cy="409838"/>
          </a:xfrm>
        </p:grpSpPr>
        <p:sp>
          <p:nvSpPr>
            <p:cNvPr id="87" name="타원 86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89" name="내용 개체 틀 17"/>
          <p:cNvSpPr txBox="1">
            <a:spLocks/>
          </p:cNvSpPr>
          <p:nvPr/>
        </p:nvSpPr>
        <p:spPr>
          <a:xfrm>
            <a:off x="6994098" y="4010158"/>
            <a:ext cx="4585731" cy="488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dirty="0"/>
              <a:t>push</a:t>
            </a:r>
            <a:r>
              <a:rPr lang="ko-KR" altLang="en-US" dirty="0"/>
              <a:t>를 했다 해서 </a:t>
            </a:r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ko-KR" altLang="en-US" dirty="0" err="1"/>
              <a:t>히스토리가</a:t>
            </a:r>
            <a:r>
              <a:rPr lang="ko-KR" altLang="en-US" dirty="0"/>
              <a:t> 영원히 안전하게 저장된다고 장담할 수 없다</a:t>
            </a:r>
            <a:r>
              <a:rPr lang="en-US" altLang="ko-KR" dirty="0"/>
              <a:t>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grpSp>
        <p:nvGrpSpPr>
          <p:cNvPr id="90" name="그룹 89" descr="1단계를 나타내는 숫자 1이 표시된 작은 원"/>
          <p:cNvGrpSpPr/>
          <p:nvPr/>
        </p:nvGrpSpPr>
        <p:grpSpPr bwMode="blackWhite">
          <a:xfrm>
            <a:off x="6449266" y="4722169"/>
            <a:ext cx="558179" cy="409838"/>
            <a:chOff x="6953426" y="711274"/>
            <a:chExt cx="558179" cy="409838"/>
          </a:xfrm>
        </p:grpSpPr>
        <p:sp>
          <p:nvSpPr>
            <p:cNvPr id="91" name="타원 90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5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93" name="내용 개체 틀 17"/>
          <p:cNvSpPr txBox="1">
            <a:spLocks/>
          </p:cNvSpPr>
          <p:nvPr/>
        </p:nvSpPr>
        <p:spPr>
          <a:xfrm>
            <a:off x="6994098" y="4722169"/>
            <a:ext cx="4585731" cy="6499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가 긴 </a:t>
            </a:r>
            <a:r>
              <a:rPr lang="en-US" altLang="ko-KR" dirty="0"/>
              <a:t>16</a:t>
            </a:r>
            <a:r>
              <a:rPr lang="ko-KR" altLang="en-US" dirty="0"/>
              <a:t>진수 숫자</a:t>
            </a:r>
            <a:r>
              <a:rPr lang="en-US" altLang="ko-KR" dirty="0"/>
              <a:t>(SHA-1 </a:t>
            </a:r>
            <a:r>
              <a:rPr lang="ko-KR" altLang="en-US" dirty="0" err="1"/>
              <a:t>해시값</a:t>
            </a:r>
            <a:r>
              <a:rPr lang="en-US" altLang="ko-KR" dirty="0"/>
              <a:t>)</a:t>
            </a:r>
            <a:r>
              <a:rPr lang="ko-KR" altLang="en-US" dirty="0"/>
              <a:t>라 기억하기가 어렵고 항상 복사</a:t>
            </a:r>
            <a:r>
              <a:rPr lang="en-US" altLang="ko-KR" dirty="0"/>
              <a:t>-</a:t>
            </a:r>
            <a:r>
              <a:rPr lang="ko-KR" altLang="en-US" dirty="0" err="1"/>
              <a:t>붙여넣기를</a:t>
            </a:r>
            <a:r>
              <a:rPr lang="ko-KR" altLang="en-US" dirty="0"/>
              <a:t> 해야 한다</a:t>
            </a:r>
            <a:r>
              <a:rPr lang="en-US" altLang="ko-KR" dirty="0"/>
              <a:t>. 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grpSp>
        <p:nvGrpSpPr>
          <p:cNvPr id="94" name="그룹 93" descr="1단계를 나타내는 숫자 1이 표시된 작은 원"/>
          <p:cNvGrpSpPr/>
          <p:nvPr/>
        </p:nvGrpSpPr>
        <p:grpSpPr bwMode="blackWhite">
          <a:xfrm>
            <a:off x="6449266" y="5434180"/>
            <a:ext cx="558179" cy="409838"/>
            <a:chOff x="6953426" y="711274"/>
            <a:chExt cx="558179" cy="409838"/>
          </a:xfrm>
        </p:grpSpPr>
        <p:sp>
          <p:nvSpPr>
            <p:cNvPr id="95" name="타원 94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6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97" name="내용 개체 틀 17"/>
          <p:cNvSpPr txBox="1">
            <a:spLocks/>
          </p:cNvSpPr>
          <p:nvPr/>
        </p:nvSpPr>
        <p:spPr>
          <a:xfrm>
            <a:off x="6994098" y="5434180"/>
            <a:ext cx="4585731" cy="409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dirty="0"/>
              <a:t>역시 소소하지만 전체를 받아서 작업해야 된다는 부분도 경우에 따라서는 단점이 될 수도 있다</a:t>
            </a:r>
            <a:r>
              <a:rPr lang="en-US" altLang="ko-KR" dirty="0"/>
              <a:t>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960716" y="1346326"/>
            <a:ext cx="1662545" cy="428212"/>
          </a:xfrm>
          <a:prstGeom prst="ellipse">
            <a:avLst/>
          </a:prstGeom>
          <a:solidFill>
            <a:srgbClr val="DD46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장점</a:t>
            </a: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8570422" y="1330036"/>
            <a:ext cx="1662545" cy="428212"/>
          </a:xfrm>
          <a:prstGeom prst="ellipse">
            <a:avLst/>
          </a:prstGeom>
          <a:solidFill>
            <a:srgbClr val="D247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</a:t>
            </a:r>
            <a:r>
              <a:rPr lang="ko-KR" altLang="en-US" dirty="0" smtClean="0"/>
              <a:t>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75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cs typeface="Segoe UI Light" panose="020B0502040204020203" pitchFamily="34" charset="0"/>
              </a:rPr>
              <a:t>2. </a:t>
            </a:r>
            <a:r>
              <a:rPr lang="en-US" altLang="ko-KR" dirty="0" err="1" smtClean="0">
                <a:cs typeface="Segoe UI Light" panose="020B0502040204020203" pitchFamily="34" charset="0"/>
              </a:rPr>
              <a:t>svn</a:t>
            </a:r>
            <a:r>
              <a:rPr lang="en-US" altLang="ko-KR" dirty="0" smtClean="0">
                <a:cs typeface="Segoe UI Light" panose="020B0502040204020203" pitchFamily="34" charset="0"/>
              </a:rPr>
              <a:t> VS </a:t>
            </a:r>
            <a:r>
              <a:rPr lang="en-US" altLang="ko-KR" dirty="0" err="1" smtClean="0">
                <a:cs typeface="Segoe UI Light" panose="020B0502040204020203" pitchFamily="34" charset="0"/>
              </a:rPr>
              <a:t>git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grpSp>
        <p:nvGrpSpPr>
          <p:cNvPr id="18" name="그룹 17" descr="1단계를 나타내는 숫자 1이 표시된 작은 원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타원 18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내용 개체 틀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b="1" dirty="0" smtClean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중앙 </a:t>
            </a:r>
            <a:r>
              <a:rPr lang="ko-KR" altLang="en-US" b="1" dirty="0" err="1" smtClean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집중형</a:t>
            </a:r>
            <a:r>
              <a:rPr lang="ko-KR" altLang="en-US" b="1" dirty="0" smtClean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 </a:t>
            </a:r>
            <a:r>
              <a:rPr lang="en-US" altLang="ko-KR" b="1" dirty="0" smtClean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VS </a:t>
            </a:r>
            <a:r>
              <a:rPr lang="ko-KR" altLang="en-US" b="1" dirty="0" err="1" smtClean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분산형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pic>
        <p:nvPicPr>
          <p:cNvPr id="4100" name="Picture 4" descr="https://k.kakaocdn.net/dn/qk7An/btquWMsGzVd/M4KLg38gWvJJI9h1DqEjQ1/im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365" y="2303619"/>
            <a:ext cx="7673269" cy="400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09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cs typeface="Segoe UI Light" panose="020B0502040204020203" pitchFamily="34" charset="0"/>
              </a:rPr>
              <a:t>2. </a:t>
            </a:r>
            <a:r>
              <a:rPr lang="en-US" altLang="ko-KR" dirty="0" err="1" smtClean="0">
                <a:cs typeface="Segoe UI Light" panose="020B0502040204020203" pitchFamily="34" charset="0"/>
              </a:rPr>
              <a:t>svn</a:t>
            </a:r>
            <a:r>
              <a:rPr lang="en-US" altLang="ko-KR" dirty="0" smtClean="0">
                <a:cs typeface="Segoe UI Light" panose="020B0502040204020203" pitchFamily="34" charset="0"/>
              </a:rPr>
              <a:t> VS </a:t>
            </a:r>
            <a:r>
              <a:rPr lang="en-US" altLang="ko-KR" dirty="0" err="1" smtClean="0">
                <a:cs typeface="Segoe UI Light" panose="020B0502040204020203" pitchFamily="34" charset="0"/>
              </a:rPr>
              <a:t>git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grpSp>
        <p:nvGrpSpPr>
          <p:cNvPr id="18" name="그룹 17" descr="1단계를 나타내는 숫자 1이 표시된 작은 원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타원 18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내용 개체 틀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b="1" dirty="0" smtClean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스냅샷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pic>
        <p:nvPicPr>
          <p:cNvPr id="4098" name="Picture 2" descr="Storing data as changes to a base version of each fi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13" y="2578642"/>
            <a:ext cx="4429887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시간순으로 프로젝트의 스냅샷을 저장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2578642"/>
            <a:ext cx="51181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연결선(S) 19" descr="모핑 텍스트와 이미지를 구분하는 옅은 회색 선"/>
          <p:cNvCxnSpPr/>
          <p:nvPr/>
        </p:nvCxnSpPr>
        <p:spPr>
          <a:xfrm>
            <a:off x="6096000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32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cs typeface="Segoe UI Light" panose="020B0502040204020203" pitchFamily="34" charset="0"/>
              </a:rPr>
              <a:t>2. </a:t>
            </a:r>
            <a:r>
              <a:rPr lang="en-US" altLang="ko-KR" dirty="0" err="1" smtClean="0">
                <a:cs typeface="Segoe UI Light" panose="020B0502040204020203" pitchFamily="34" charset="0"/>
              </a:rPr>
              <a:t>svn</a:t>
            </a:r>
            <a:r>
              <a:rPr lang="en-US" altLang="ko-KR" dirty="0" smtClean="0">
                <a:cs typeface="Segoe UI Light" panose="020B0502040204020203" pitchFamily="34" charset="0"/>
              </a:rPr>
              <a:t> VS </a:t>
            </a:r>
            <a:r>
              <a:rPr lang="en-US" altLang="ko-KR" dirty="0" err="1" smtClean="0">
                <a:cs typeface="Segoe UI Light" panose="020B0502040204020203" pitchFamily="34" charset="0"/>
              </a:rPr>
              <a:t>git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grpSp>
        <p:nvGrpSpPr>
          <p:cNvPr id="18" name="그룹 17" descr="1단계를 나타내는 숫자 1이 표시된 작은 원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타원 18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내용 개체 틀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b="1" dirty="0" err="1" smtClean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성능비교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cxnSp>
        <p:nvCxnSpPr>
          <p:cNvPr id="23" name="직선 연결선(S) 19" descr="모핑 텍스트와 이미지를 구분하는 옅은 회색 선"/>
          <p:cNvCxnSpPr/>
          <p:nvPr/>
        </p:nvCxnSpPr>
        <p:spPr>
          <a:xfrm>
            <a:off x="6096000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95" y="2939035"/>
            <a:ext cx="5292781" cy="2581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025" y="2939034"/>
            <a:ext cx="5604144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8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cs typeface="Segoe UI Light" panose="020B0502040204020203" pitchFamily="34" charset="0"/>
              </a:rPr>
              <a:t>2. </a:t>
            </a:r>
            <a:r>
              <a:rPr lang="en-US" altLang="ko-KR" dirty="0" err="1" smtClean="0">
                <a:cs typeface="Segoe UI Light" panose="020B0502040204020203" pitchFamily="34" charset="0"/>
              </a:rPr>
              <a:t>svn</a:t>
            </a:r>
            <a:r>
              <a:rPr lang="en-US" altLang="ko-KR" dirty="0" smtClean="0">
                <a:cs typeface="Segoe UI Light" panose="020B0502040204020203" pitchFamily="34" charset="0"/>
              </a:rPr>
              <a:t> VS </a:t>
            </a:r>
            <a:r>
              <a:rPr lang="en-US" altLang="ko-KR" dirty="0" err="1" smtClean="0">
                <a:cs typeface="Segoe UI Light" panose="020B0502040204020203" pitchFamily="34" charset="0"/>
              </a:rPr>
              <a:t>git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grpSp>
        <p:nvGrpSpPr>
          <p:cNvPr id="18" name="그룹 17" descr="1단계를 나타내는 숫자 1이 표시된 작은 원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타원 18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내용 개체 틀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b="1" dirty="0" err="1" smtClean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Git</a:t>
            </a:r>
            <a:r>
              <a:rPr lang="ko-KR" altLang="en-US" b="1" dirty="0" smtClean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이 빠를 수 있는 이유</a:t>
            </a:r>
            <a:r>
              <a:rPr lang="en-US" altLang="ko-KR" b="1" dirty="0" smtClean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?</a:t>
            </a:r>
          </a:p>
        </p:txBody>
      </p:sp>
      <p:cxnSp>
        <p:nvCxnSpPr>
          <p:cNvPr id="23" name="직선 연결선(S) 19" descr="모핑 텍스트와 이미지를 구분하는 옅은 회색 선"/>
          <p:cNvCxnSpPr/>
          <p:nvPr/>
        </p:nvCxnSpPr>
        <p:spPr>
          <a:xfrm>
            <a:off x="6096000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images.ctfassets.net/rpmifyuylbfw/67wMaUyIhyMyOeg8YCCYAw/0d2252ade62bf726c925b53048efb2bb/snapshot-del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013" y="2327835"/>
            <a:ext cx="7513973" cy="407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31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cs typeface="Segoe UI Light" panose="020B0502040204020203" pitchFamily="34" charset="0"/>
              </a:rPr>
              <a:t>2. </a:t>
            </a:r>
            <a:r>
              <a:rPr lang="en-US" altLang="ko-KR" dirty="0" err="1" smtClean="0">
                <a:cs typeface="Segoe UI Light" panose="020B0502040204020203" pitchFamily="34" charset="0"/>
              </a:rPr>
              <a:t>svn</a:t>
            </a:r>
            <a:r>
              <a:rPr lang="en-US" altLang="ko-KR" dirty="0" smtClean="0">
                <a:cs typeface="Segoe UI Light" panose="020B0502040204020203" pitchFamily="34" charset="0"/>
              </a:rPr>
              <a:t> VS </a:t>
            </a:r>
            <a:r>
              <a:rPr lang="en-US" altLang="ko-KR" dirty="0" err="1" smtClean="0">
                <a:cs typeface="Segoe UI Light" panose="020B0502040204020203" pitchFamily="34" charset="0"/>
              </a:rPr>
              <a:t>git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grpSp>
        <p:nvGrpSpPr>
          <p:cNvPr id="18" name="그룹 17" descr="1단계를 나타내는 숫자 1이 표시된 작은 원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타원 18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내용 개체 틀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b="1" dirty="0" err="1" smtClean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브랜치</a:t>
            </a:r>
            <a:endParaRPr lang="en-US" altLang="ko-KR" b="1" dirty="0" smtClean="0">
              <a:solidFill>
                <a:srgbClr val="D2472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 Semibold" panose="020B0702040204020203" pitchFamily="34" charset="0"/>
            </a:endParaRPr>
          </a:p>
        </p:txBody>
      </p:sp>
      <p:cxnSp>
        <p:nvCxnSpPr>
          <p:cNvPr id="23" name="직선 연결선(S) 19" descr="모핑 텍스트와 이미지를 구분하는 옅은 회색 선"/>
          <p:cNvCxnSpPr/>
          <p:nvPr/>
        </p:nvCxnSpPr>
        <p:spPr>
          <a:xfrm>
            <a:off x="6096000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29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cs typeface="Segoe UI Light" panose="020B0502040204020203" pitchFamily="34" charset="0"/>
              </a:rPr>
              <a:t>2. </a:t>
            </a:r>
            <a:r>
              <a:rPr lang="en-US" altLang="ko-KR" dirty="0" err="1" smtClean="0">
                <a:cs typeface="Segoe UI Light" panose="020B0502040204020203" pitchFamily="34" charset="0"/>
              </a:rPr>
              <a:t>svn</a:t>
            </a:r>
            <a:r>
              <a:rPr lang="en-US" altLang="ko-KR" dirty="0" smtClean="0">
                <a:cs typeface="Segoe UI Light" panose="020B0502040204020203" pitchFamily="34" charset="0"/>
              </a:rPr>
              <a:t> VS </a:t>
            </a:r>
            <a:r>
              <a:rPr lang="en-US" altLang="ko-KR" dirty="0" err="1" smtClean="0">
                <a:cs typeface="Segoe UI Light" panose="020B0502040204020203" pitchFamily="34" charset="0"/>
              </a:rPr>
              <a:t>git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grpSp>
        <p:nvGrpSpPr>
          <p:cNvPr id="18" name="그룹 17" descr="1단계를 나타내는 숫자 1이 표시된 작은 원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타원 18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내용 개체 틀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b="1" dirty="0" smtClean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추세</a:t>
            </a:r>
            <a:r>
              <a:rPr lang="en-US" altLang="ko-KR" b="1" dirty="0" smtClean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1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95" y="2554740"/>
            <a:ext cx="11020425" cy="37623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14" y="5787903"/>
            <a:ext cx="1302460" cy="36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5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cs typeface="Segoe UI Light" panose="020B0502040204020203" pitchFamily="34" charset="0"/>
              </a:rPr>
              <a:t>2. </a:t>
            </a:r>
            <a:r>
              <a:rPr lang="en-US" altLang="ko-KR" dirty="0" err="1" smtClean="0">
                <a:cs typeface="Segoe UI Light" panose="020B0502040204020203" pitchFamily="34" charset="0"/>
              </a:rPr>
              <a:t>svn</a:t>
            </a:r>
            <a:r>
              <a:rPr lang="en-US" altLang="ko-KR" dirty="0" smtClean="0">
                <a:cs typeface="Segoe UI Light" panose="020B0502040204020203" pitchFamily="34" charset="0"/>
              </a:rPr>
              <a:t> VS </a:t>
            </a:r>
            <a:r>
              <a:rPr lang="en-US" altLang="ko-KR" dirty="0" err="1" smtClean="0">
                <a:cs typeface="Segoe UI Light" panose="020B0502040204020203" pitchFamily="34" charset="0"/>
              </a:rPr>
              <a:t>git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grpSp>
        <p:nvGrpSpPr>
          <p:cNvPr id="18" name="그룹 17" descr="1단계를 나타내는 숫자 1이 표시된 작은 원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타원 18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5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내용 개체 틀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b="1" dirty="0" smtClean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추세</a:t>
            </a:r>
            <a:r>
              <a:rPr lang="en-US" altLang="ko-KR" b="1" dirty="0" smtClean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2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181" y="2399338"/>
            <a:ext cx="9823638" cy="386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688260" y="412887"/>
            <a:ext cx="10856040" cy="640080"/>
          </a:xfrm>
        </p:spPr>
        <p:txBody>
          <a:bodyPr rtlCol="0">
            <a:noAutofit/>
          </a:bodyPr>
          <a:lstStyle/>
          <a:p>
            <a:pPr algn="ctr" rtl="0"/>
            <a:r>
              <a:rPr lang="ko-KR" altLang="en-US" dirty="0" smtClean="0">
                <a:cs typeface="Segoe UI Light" panose="020B0502040204020203" pitchFamily="34" charset="0"/>
              </a:rPr>
              <a:t>목차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3935148" y="1590805"/>
            <a:ext cx="4321704" cy="455947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6" name="그룹 5" descr="1단계를 나타내는 숫자 1이 표시된 작은 원"/>
          <p:cNvGrpSpPr/>
          <p:nvPr/>
        </p:nvGrpSpPr>
        <p:grpSpPr bwMode="blackWhite">
          <a:xfrm>
            <a:off x="4196497" y="1959945"/>
            <a:ext cx="558179" cy="409838"/>
            <a:chOff x="6953426" y="711274"/>
            <a:chExt cx="558179" cy="409838"/>
          </a:xfrm>
        </p:grpSpPr>
        <p:sp>
          <p:nvSpPr>
            <p:cNvPr id="7" name="타원 6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0" name="그룹 9" descr="1단계를 나타내는 숫자 1이 표시된 작은 원"/>
          <p:cNvGrpSpPr/>
          <p:nvPr/>
        </p:nvGrpSpPr>
        <p:grpSpPr bwMode="blackWhite">
          <a:xfrm>
            <a:off x="4193969" y="3740788"/>
            <a:ext cx="558179" cy="409838"/>
            <a:chOff x="6953426" y="711274"/>
            <a:chExt cx="558179" cy="409838"/>
          </a:xfrm>
        </p:grpSpPr>
        <p:sp>
          <p:nvSpPr>
            <p:cNvPr id="11" name="타원 10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3" name="그룹 12" descr="1단계를 나타내는 숫자 1이 표시된 작은 원"/>
          <p:cNvGrpSpPr/>
          <p:nvPr/>
        </p:nvGrpSpPr>
        <p:grpSpPr bwMode="blackWhite">
          <a:xfrm>
            <a:off x="4191441" y="5263468"/>
            <a:ext cx="558179" cy="409838"/>
            <a:chOff x="6953426" y="711274"/>
            <a:chExt cx="558179" cy="409838"/>
          </a:xfrm>
        </p:grpSpPr>
        <p:sp>
          <p:nvSpPr>
            <p:cNvPr id="14" name="타원 13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5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662090" y="1950975"/>
            <a:ext cx="3209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소개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62090" y="3710020"/>
            <a:ext cx="3209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62090" y="5269027"/>
            <a:ext cx="3209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 descr="1단계를 나타내는 숫자 1이 표시된 작은 원"/>
          <p:cNvGrpSpPr/>
          <p:nvPr/>
        </p:nvGrpSpPr>
        <p:grpSpPr bwMode="blackWhite">
          <a:xfrm>
            <a:off x="4193969" y="2881986"/>
            <a:ext cx="558179" cy="409838"/>
            <a:chOff x="6953426" y="711274"/>
            <a:chExt cx="558179" cy="409838"/>
          </a:xfrm>
        </p:grpSpPr>
        <p:sp>
          <p:nvSpPr>
            <p:cNvPr id="22" name="타원 21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676704" y="2831843"/>
            <a:ext cx="3209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svn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VS </a:t>
            </a:r>
            <a:r>
              <a:rPr lang="en-US" altLang="ko-KR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" name="그룹 23" descr="1단계를 나타내는 숫자 1이 표시된 작은 원"/>
          <p:cNvGrpSpPr/>
          <p:nvPr/>
        </p:nvGrpSpPr>
        <p:grpSpPr bwMode="blackWhite">
          <a:xfrm>
            <a:off x="4208583" y="4569592"/>
            <a:ext cx="558179" cy="409838"/>
            <a:chOff x="6953426" y="711274"/>
            <a:chExt cx="558179" cy="409838"/>
          </a:xfrm>
        </p:grpSpPr>
        <p:sp>
          <p:nvSpPr>
            <p:cNvPr id="26" name="타원 25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676704" y="4564785"/>
            <a:ext cx="3209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맺음말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cs typeface="Segoe UI Light" panose="020B0502040204020203" pitchFamily="34" charset="0"/>
              </a:rPr>
              <a:t>3. </a:t>
            </a:r>
            <a:r>
              <a:rPr lang="en-US" altLang="ko-KR" dirty="0" err="1" smtClean="0">
                <a:cs typeface="Segoe UI Light" panose="020B0502040204020203" pitchFamily="34" charset="0"/>
              </a:rPr>
              <a:t>git</a:t>
            </a:r>
            <a:r>
              <a:rPr lang="en-US" altLang="ko-KR" dirty="0" smtClean="0">
                <a:cs typeface="Segoe UI Light" panose="020B0502040204020203" pitchFamily="34" charset="0"/>
              </a:rPr>
              <a:t> </a:t>
            </a:r>
            <a:r>
              <a:rPr lang="ko-KR" altLang="en-US" dirty="0" smtClean="0">
                <a:cs typeface="Segoe UI Light" panose="020B0502040204020203" pitchFamily="34" charset="0"/>
              </a:rPr>
              <a:t>활용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pic>
        <p:nvPicPr>
          <p:cNvPr id="3074" name="Picture 2" descr="sourcetree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6185" y="6305917"/>
            <a:ext cx="34155345" cy="1793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thub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00" y="1822827"/>
            <a:ext cx="21145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itlab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381" y="1745266"/>
            <a:ext cx="2301551" cy="251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096000" y="1822827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6" tooltip="GitHub"/>
              </a:rPr>
              <a:t>GitHub</a:t>
            </a:r>
            <a:r>
              <a:rPr lang="en-US" altLang="ko-KR" dirty="0"/>
              <a:t>: </a:t>
            </a:r>
            <a:r>
              <a:rPr lang="en-US" altLang="ko-KR" dirty="0" err="1"/>
              <a:t>git</a:t>
            </a:r>
            <a:r>
              <a:rPr lang="ko-KR" altLang="en-US" dirty="0"/>
              <a:t>이 유명해지면서 자유 소프트웨어의 성지로 떠올랐다</a:t>
            </a:r>
            <a:r>
              <a:rPr lang="en-US" altLang="ko-KR" dirty="0"/>
              <a:t>. </a:t>
            </a:r>
            <a:r>
              <a:rPr lang="ko-KR" altLang="en-US" dirty="0"/>
              <a:t>마이크로소프트가 인수한 뒤로는 팀원이 </a:t>
            </a:r>
            <a:r>
              <a:rPr lang="en-US" altLang="ko-KR" dirty="0"/>
              <a:t>3</a:t>
            </a:r>
            <a:r>
              <a:rPr lang="ko-KR" altLang="en-US" dirty="0"/>
              <a:t>명 이하인 비공개 프로젝트를 무료로 생성할 수 있도록 정책을 변경하였다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>
                <a:hlinkClick r:id="rId7" tooltip="https://ko.atlassian.com/software/bitbucket"/>
              </a:rPr>
              <a:t>Bitbucket</a:t>
            </a:r>
            <a:r>
              <a:rPr lang="en-US" altLang="ko-KR" dirty="0"/>
              <a:t>: Confluence, JIRA </a:t>
            </a:r>
            <a:r>
              <a:rPr lang="ko-KR" altLang="en-US" dirty="0"/>
              <a:t>등으로 유명한 </a:t>
            </a:r>
            <a:r>
              <a:rPr lang="en-US" altLang="ko-KR" dirty="0" err="1"/>
              <a:t>Atlassian</a:t>
            </a:r>
            <a:r>
              <a:rPr lang="ko-KR" altLang="en-US" dirty="0"/>
              <a:t>의 서비스이다</a:t>
            </a:r>
            <a:r>
              <a:rPr lang="en-US" altLang="ko-KR" dirty="0"/>
              <a:t>. </a:t>
            </a:r>
            <a:r>
              <a:rPr lang="ko-KR" altLang="en-US" dirty="0"/>
              <a:t>이쪽은 </a:t>
            </a:r>
            <a:r>
              <a:rPr lang="en-US" altLang="ko-KR" dirty="0"/>
              <a:t>5</a:t>
            </a:r>
            <a:r>
              <a:rPr lang="ko-KR" altLang="en-US" dirty="0"/>
              <a:t>명</a:t>
            </a:r>
            <a:r>
              <a:rPr lang="en-US" altLang="ko-KR" baseline="30000" dirty="0">
                <a:hlinkClick r:id="rId8"/>
              </a:rPr>
              <a:t>[4]</a:t>
            </a:r>
            <a:r>
              <a:rPr lang="ko-KR" altLang="en-US" dirty="0"/>
              <a:t> 이하가 참여하는 프로젝트라면 비공개 프로젝트도 무료로 생성 가능하다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>
                <a:hlinkClick r:id="rId9" tooltip="GitLab"/>
              </a:rPr>
              <a:t>GitLab</a:t>
            </a:r>
            <a:r>
              <a:rPr lang="ko-KR" altLang="en-US" dirty="0"/>
              <a:t> </a:t>
            </a:r>
            <a:r>
              <a:rPr lang="en-US" altLang="ko-KR" dirty="0"/>
              <a:t>- </a:t>
            </a:r>
            <a:r>
              <a:rPr lang="ko-KR" altLang="en-US" dirty="0"/>
              <a:t>인원수에 관계 없이 무제한으로 무료 비공개 프로젝트 생성이 가능하다</a:t>
            </a:r>
            <a:r>
              <a:rPr lang="en-US" altLang="ko-KR" dirty="0"/>
              <a:t>.</a:t>
            </a:r>
            <a:r>
              <a:rPr lang="ko-KR" altLang="en-US" dirty="0"/>
              <a:t> 마이크로소프트가 인수한 뒤로는 팀원이 </a:t>
            </a:r>
            <a:r>
              <a:rPr lang="en-US" altLang="ko-KR" dirty="0"/>
              <a:t>3</a:t>
            </a:r>
            <a:r>
              <a:rPr lang="ko-KR" altLang="en-US" dirty="0"/>
              <a:t>명 이하인 비공개 프로젝트를 무료로 생성할 수 있도록 정책을 변경하였다</a:t>
            </a:r>
            <a:r>
              <a:rPr lang="en-US" altLang="ko-KR" dirty="0"/>
              <a:t>.</a:t>
            </a:r>
            <a:endParaRPr lang="en-US" altLang="ko-KR" dirty="0"/>
          </a:p>
        </p:txBody>
      </p:sp>
      <p:pic>
        <p:nvPicPr>
          <p:cNvPr id="3080" name="Picture 8" descr="bitbucket 이미지 검색결과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08" y="4997278"/>
            <a:ext cx="4571382" cy="65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58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cs typeface="Segoe UI Light" panose="020B0502040204020203" pitchFamily="34" charset="0"/>
              </a:rPr>
              <a:t>3. </a:t>
            </a:r>
            <a:r>
              <a:rPr lang="en-US" altLang="ko-KR" dirty="0" err="1" smtClean="0">
                <a:cs typeface="Segoe UI Light" panose="020B0502040204020203" pitchFamily="34" charset="0"/>
              </a:rPr>
              <a:t>git</a:t>
            </a:r>
            <a:r>
              <a:rPr lang="en-US" altLang="ko-KR" dirty="0" smtClean="0">
                <a:cs typeface="Segoe UI Light" panose="020B0502040204020203" pitchFamily="34" charset="0"/>
              </a:rPr>
              <a:t> </a:t>
            </a:r>
            <a:r>
              <a:rPr lang="ko-KR" altLang="en-US" dirty="0" smtClean="0">
                <a:cs typeface="Segoe UI Light" panose="020B0502040204020203" pitchFamily="34" charset="0"/>
              </a:rPr>
              <a:t>활용 </a:t>
            </a:r>
            <a:r>
              <a:rPr lang="en-US" altLang="ko-KR" dirty="0" smtClean="0">
                <a:cs typeface="Segoe UI Light" panose="020B0502040204020203" pitchFamily="34" charset="0"/>
              </a:rPr>
              <a:t>: </a:t>
            </a:r>
            <a:r>
              <a:rPr lang="en-US" altLang="ko-KR" dirty="0" smtClean="0">
                <a:cs typeface="Segoe UI Light" panose="020B0502040204020203" pitchFamily="34" charset="0"/>
              </a:rPr>
              <a:t>BONOBO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88" y="2057258"/>
            <a:ext cx="11012424" cy="327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7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cs typeface="Segoe UI Light" panose="020B0502040204020203" pitchFamily="34" charset="0"/>
              </a:rPr>
              <a:t>3. </a:t>
            </a:r>
            <a:r>
              <a:rPr lang="en-US" altLang="ko-KR" dirty="0" err="1" smtClean="0">
                <a:cs typeface="Segoe UI Light" panose="020B0502040204020203" pitchFamily="34" charset="0"/>
              </a:rPr>
              <a:t>git</a:t>
            </a:r>
            <a:r>
              <a:rPr lang="en-US" altLang="ko-KR" dirty="0" smtClean="0">
                <a:cs typeface="Segoe UI Light" panose="020B0502040204020203" pitchFamily="34" charset="0"/>
              </a:rPr>
              <a:t> </a:t>
            </a:r>
            <a:r>
              <a:rPr lang="ko-KR" altLang="en-US" dirty="0" smtClean="0">
                <a:cs typeface="Segoe UI Light" panose="020B0502040204020203" pitchFamily="34" charset="0"/>
              </a:rPr>
              <a:t>활용 </a:t>
            </a:r>
            <a:r>
              <a:rPr lang="en-US" altLang="ko-KR" dirty="0" smtClean="0">
                <a:cs typeface="Segoe UI Light" panose="020B0502040204020203" pitchFamily="34" charset="0"/>
              </a:rPr>
              <a:t>: </a:t>
            </a:r>
            <a:r>
              <a:rPr lang="en-US" altLang="ko-KR" dirty="0" err="1" smtClean="0">
                <a:cs typeface="Segoe UI Light" panose="020B0502040204020203" pitchFamily="34" charset="0"/>
              </a:rPr>
              <a:t>Egit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25" name="내용 개체 틀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작동 방법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18" name="그룹 17" descr="1단계를 나타내는 숫자 1이 표시된 작은 원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타원 18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내용 개체 틀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이클립스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마켓플레이스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-&gt; </a:t>
            </a:r>
            <a:r>
              <a:rPr lang="en-US" altLang="ko-KR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Egit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설치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grpSp>
        <p:nvGrpSpPr>
          <p:cNvPr id="33" name="그룹 32" descr="2단계를 나타내는 숫자 2가 표시된 작은 원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타원 33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텍스트 상자 34" descr="숫자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36" name="내용 개체 틀 17"/>
          <p:cNvSpPr txBox="1">
            <a:spLocks/>
          </p:cNvSpPr>
          <p:nvPr/>
        </p:nvSpPr>
        <p:spPr>
          <a:xfrm>
            <a:off x="1056513" y="2844450"/>
            <a:ext cx="4504252" cy="123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첫 번째 슬라이드에서 다음과 같이 그림을 추가합니다 </a:t>
            </a: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삽입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&gt; </a:t>
            </a: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그림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 또는 </a:t>
            </a: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삽입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&gt; </a:t>
            </a: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온라인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 </a:t>
            </a: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그림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으로 이동하여 그림을 선택합니다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/>
            </a:r>
            <a:b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/>
            </a:r>
            <a:b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</a:b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힌트</a:t>
            </a:r>
            <a:r>
              <a:rPr lang="en-US" altLang="ko-KR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: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그림을 추가하려면 온라인 상태여야 합니다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22" name="그룹 21" descr="3단계를 나타내는 숫자 3이 표시된 작은 원"/>
          <p:cNvGrpSpPr/>
          <p:nvPr/>
        </p:nvGrpSpPr>
        <p:grpSpPr bwMode="blackWhite">
          <a:xfrm>
            <a:off x="531552" y="4208299"/>
            <a:ext cx="558179" cy="409838"/>
            <a:chOff x="6953426" y="711274"/>
            <a:chExt cx="558179" cy="409838"/>
          </a:xfrm>
        </p:grpSpPr>
        <p:sp>
          <p:nvSpPr>
            <p:cNvPr id="24" name="타원 23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텍스트 상자 29" descr="숫자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32" name="내용 개체 틀 17"/>
          <p:cNvSpPr txBox="1">
            <a:spLocks/>
          </p:cNvSpPr>
          <p:nvPr/>
        </p:nvSpPr>
        <p:spPr>
          <a:xfrm>
            <a:off x="1056513" y="4236460"/>
            <a:ext cx="4595257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디자인 아이디어를 켤지 묻는 메시지가 표시되면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 </a:t>
            </a:r>
            <a:r>
              <a:rPr lang="ko-KR" altLang="en-US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시작하기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를 선택합니다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grpSp>
        <p:nvGrpSpPr>
          <p:cNvPr id="37" name="그룹 36" descr="4단계를 나타내는 숫자 4가 표시된 작은 원"/>
          <p:cNvGrpSpPr/>
          <p:nvPr/>
        </p:nvGrpSpPr>
        <p:grpSpPr bwMode="blackWhite">
          <a:xfrm>
            <a:off x="531552" y="5137379"/>
            <a:ext cx="558179" cy="409838"/>
            <a:chOff x="6953426" y="711274"/>
            <a:chExt cx="558179" cy="409838"/>
          </a:xfrm>
        </p:grpSpPr>
        <p:sp>
          <p:nvSpPr>
            <p:cNvPr id="38" name="타원 37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텍스트 상자 38" descr="숫자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40" name="내용 개체 틀 17"/>
          <p:cNvSpPr txBox="1">
            <a:spLocks/>
          </p:cNvSpPr>
          <p:nvPr/>
        </p:nvSpPr>
        <p:spPr>
          <a:xfrm>
            <a:off x="1056513" y="5177572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디자인 아이디어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작업창에서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마음에 드는 디자인을 선택합니다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1701623"/>
            <a:ext cx="4876800" cy="139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5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cs typeface="Segoe UI Light" panose="020B0502040204020203" pitchFamily="34" charset="0"/>
              </a:rPr>
              <a:t>4. </a:t>
            </a:r>
            <a:r>
              <a:rPr lang="ko-KR" altLang="en-US" dirty="0" smtClean="0">
                <a:cs typeface="Segoe UI Light" panose="020B0502040204020203" pitchFamily="34" charset="0"/>
              </a:rPr>
              <a:t>마무리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30685" y="163816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solidFill>
                  <a:srgbClr val="555555"/>
                </a:solidFill>
                <a:latin typeface="inherit"/>
              </a:rPr>
              <a:t>SVN</a:t>
            </a:r>
            <a:r>
              <a:rPr lang="ko-KR" altLang="en-US" dirty="0">
                <a:solidFill>
                  <a:srgbClr val="555555"/>
                </a:solidFill>
                <a:latin typeface="inherit"/>
              </a:rPr>
              <a:t>에서 제공하지 않지만 </a:t>
            </a:r>
            <a:r>
              <a:rPr lang="en-US" altLang="ko-KR" dirty="0" err="1">
                <a:solidFill>
                  <a:srgbClr val="555555"/>
                </a:solidFill>
                <a:latin typeface="inherit"/>
              </a:rPr>
              <a:t>Git</a:t>
            </a:r>
            <a:r>
              <a:rPr lang="ko-KR" altLang="en-US" dirty="0">
                <a:solidFill>
                  <a:srgbClr val="555555"/>
                </a:solidFill>
                <a:latin typeface="inherit"/>
              </a:rPr>
              <a:t>에서 제공하는 기능이 꼭 필요한 경우라면 </a:t>
            </a:r>
            <a:r>
              <a:rPr lang="en-US" altLang="ko-KR" dirty="0" err="1">
                <a:solidFill>
                  <a:srgbClr val="555555"/>
                </a:solidFill>
                <a:latin typeface="inherit"/>
              </a:rPr>
              <a:t>Git</a:t>
            </a:r>
            <a:r>
              <a:rPr lang="ko-KR" altLang="en-US" dirty="0">
                <a:solidFill>
                  <a:srgbClr val="555555"/>
                </a:solidFill>
                <a:latin typeface="inherit"/>
              </a:rPr>
              <a:t>를 쓰는 것이 유리할 수 있다</a:t>
            </a:r>
            <a:r>
              <a:rPr lang="en-US" altLang="ko-KR" dirty="0">
                <a:solidFill>
                  <a:srgbClr val="555555"/>
                </a:solidFill>
                <a:latin typeface="inherit"/>
              </a:rPr>
              <a:t>.</a:t>
            </a:r>
            <a:endParaRPr lang="ko-KR" altLang="en-US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555555"/>
                </a:solidFill>
                <a:latin typeface="inherit"/>
              </a:rPr>
              <a:t>Offline</a:t>
            </a:r>
            <a:r>
              <a:rPr lang="ko-KR" altLang="en-US" dirty="0">
                <a:solidFill>
                  <a:srgbClr val="555555"/>
                </a:solidFill>
                <a:latin typeface="inherit"/>
              </a:rPr>
              <a:t>에서 자주 개발을 해야 할 때</a:t>
            </a:r>
            <a:endParaRPr lang="ko-KR" altLang="en-US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555555"/>
                </a:solidFill>
                <a:latin typeface="inherit"/>
              </a:rPr>
              <a:t>Git</a:t>
            </a:r>
            <a:r>
              <a:rPr lang="en-US" altLang="ko-KR" dirty="0">
                <a:solidFill>
                  <a:srgbClr val="555555"/>
                </a:solidFill>
                <a:latin typeface="inherit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inherit"/>
              </a:rPr>
              <a:t>기반의 </a:t>
            </a:r>
            <a:r>
              <a:rPr lang="en-US" altLang="ko-KR" dirty="0">
                <a:solidFill>
                  <a:srgbClr val="555555"/>
                </a:solidFill>
                <a:latin typeface="inherit"/>
              </a:rPr>
              <a:t>Open source</a:t>
            </a:r>
            <a:r>
              <a:rPr lang="ko-KR" altLang="en-US" dirty="0">
                <a:solidFill>
                  <a:srgbClr val="555555"/>
                </a:solidFill>
                <a:latin typeface="inherit"/>
              </a:rPr>
              <a:t>를 이용한 개발을 해야 할 때</a:t>
            </a:r>
            <a:endParaRPr lang="ko-KR" altLang="en-US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555555"/>
                </a:solidFill>
                <a:latin typeface="inherit"/>
              </a:rPr>
              <a:t>Git</a:t>
            </a:r>
            <a:r>
              <a:rPr lang="en-US" altLang="ko-KR" dirty="0">
                <a:solidFill>
                  <a:srgbClr val="555555"/>
                </a:solidFill>
                <a:latin typeface="inherit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inherit"/>
              </a:rPr>
              <a:t>기반의 </a:t>
            </a:r>
            <a:r>
              <a:rPr lang="en-US" altLang="ko-KR" dirty="0">
                <a:solidFill>
                  <a:srgbClr val="555555"/>
                </a:solidFill>
                <a:latin typeface="inherit"/>
              </a:rPr>
              <a:t>Open source </a:t>
            </a:r>
            <a:r>
              <a:rPr lang="ko-KR" altLang="en-US" dirty="0">
                <a:solidFill>
                  <a:srgbClr val="555555"/>
                </a:solidFill>
                <a:latin typeface="inherit"/>
              </a:rPr>
              <a:t>프로젝트에 참여할 때</a:t>
            </a:r>
            <a:endParaRPr lang="ko-KR" altLang="en-US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555555"/>
                </a:solidFill>
                <a:latin typeface="inherit"/>
              </a:rPr>
              <a:t>Github</a:t>
            </a:r>
            <a:r>
              <a:rPr lang="ko-KR" altLang="en-US" dirty="0">
                <a:solidFill>
                  <a:srgbClr val="555555"/>
                </a:solidFill>
                <a:latin typeface="inherit"/>
              </a:rPr>
              <a:t>을 써야 할 때</a:t>
            </a:r>
            <a:endParaRPr lang="ko-KR" altLang="en-US" b="0" i="0" dirty="0">
              <a:solidFill>
                <a:srgbClr val="555555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21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1268858" y="720970"/>
            <a:ext cx="9582736" cy="4293056"/>
          </a:xfrm>
        </p:spPr>
        <p:txBody>
          <a:bodyPr rtlCol="0">
            <a:noAutofit/>
          </a:bodyPr>
          <a:lstStyle/>
          <a:p>
            <a:pPr marL="0" indent="0" algn="ctr" rtl="0">
              <a:buNone/>
            </a:pPr>
            <a:r>
              <a:rPr lang="en-US" altLang="ko-KR" sz="16600" dirty="0" smtClean="0">
                <a:solidFill>
                  <a:schemeClr val="bg1"/>
                </a:solidFill>
              </a:rPr>
              <a:t>Q&amp;A</a:t>
            </a:r>
            <a:endParaRPr lang="ko-KR" altLang="en-US" sz="16600" dirty="0">
              <a:solidFill>
                <a:schemeClr val="bg1"/>
              </a:solidFill>
            </a:endParaRPr>
          </a:p>
        </p:txBody>
      </p:sp>
      <p:pic>
        <p:nvPicPr>
          <p:cNvPr id="1028" name="Picture 4" descr="https://git-scm.com/images/logos/downloads/Git-Logo-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89" y="5014025"/>
            <a:ext cx="3426234" cy="143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07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cs typeface="Segoe UI Light" panose="020B0502040204020203" pitchFamily="34" charset="0"/>
              </a:rPr>
              <a:t>1. </a:t>
            </a:r>
            <a:r>
              <a:rPr lang="en-US" altLang="ko-KR" dirty="0" err="1" smtClean="0">
                <a:cs typeface="Segoe UI Light" panose="020B0502040204020203" pitchFamily="34" charset="0"/>
              </a:rPr>
              <a:t>git</a:t>
            </a:r>
            <a:r>
              <a:rPr lang="en-US" altLang="ko-KR" dirty="0" smtClean="0">
                <a:cs typeface="Segoe UI Light" panose="020B0502040204020203" pitchFamily="34" charset="0"/>
              </a:rPr>
              <a:t> </a:t>
            </a:r>
            <a:r>
              <a:rPr lang="ko-KR" altLang="en-US" dirty="0" smtClean="0">
                <a:cs typeface="Segoe UI Light" panose="020B0502040204020203" pitchFamily="34" charset="0"/>
              </a:rPr>
              <a:t>소개 </a:t>
            </a:r>
            <a:r>
              <a:rPr lang="en-US" altLang="ko-KR" dirty="0">
                <a:cs typeface="Segoe UI Light" panose="020B0502040204020203" pitchFamily="34" charset="0"/>
              </a:rPr>
              <a:t>:</a:t>
            </a:r>
            <a:r>
              <a:rPr lang="en-US" altLang="ko-KR" dirty="0" smtClean="0">
                <a:cs typeface="Segoe UI Light" panose="020B0502040204020203" pitchFamily="34" charset="0"/>
              </a:rPr>
              <a:t> </a:t>
            </a:r>
            <a:r>
              <a:rPr lang="en-US" altLang="ko-KR" dirty="0" err="1" smtClean="0">
                <a:cs typeface="Segoe UI Light" panose="020B0502040204020203" pitchFamily="34" charset="0"/>
              </a:rPr>
              <a:t>git</a:t>
            </a:r>
            <a:r>
              <a:rPr lang="ko-KR" altLang="en-US" dirty="0" smtClean="0">
                <a:cs typeface="Segoe UI Light" panose="020B0502040204020203" pitchFamily="34" charset="0"/>
              </a:rPr>
              <a:t>이란</a:t>
            </a:r>
            <a:r>
              <a:rPr lang="en-US" altLang="ko-KR" dirty="0" smtClean="0">
                <a:cs typeface="Segoe UI Light" panose="020B0502040204020203" pitchFamily="34" charset="0"/>
              </a:rPr>
              <a:t>?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25" name="내용 개체 틀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18" name="그룹 17" descr="1단계를 나타내는 숫자 1이 표시된 작은 원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타원 18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내용 개체 틀 17"/>
          <p:cNvSpPr txBox="1">
            <a:spLocks/>
          </p:cNvSpPr>
          <p:nvPr/>
        </p:nvSpPr>
        <p:spPr>
          <a:xfrm>
            <a:off x="1066039" y="1853498"/>
            <a:ext cx="4585731" cy="8146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깃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/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ɡɪt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 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tooltip="컴퓨터 파일"/>
              </a:rPr>
              <a:t>컴퓨터 파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3" tooltip="컴퓨터 파일"/>
              </a:rPr>
              <a:t>일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변경사항을 추적하고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사용자들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간에 해당 파일들의 작업을 조율하기 위한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 tooltip="분산 버전 관리 시스템"/>
              </a:rPr>
              <a:t>분산 버전 관리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 tooltip="분산 버전 관리 시스템"/>
              </a:rPr>
              <a:t>시스템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(DVCS)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grpSp>
        <p:nvGrpSpPr>
          <p:cNvPr id="33" name="그룹 32" descr="2단계를 나타내는 숫자 2가 표시된 작은 원"/>
          <p:cNvGrpSpPr/>
          <p:nvPr/>
        </p:nvGrpSpPr>
        <p:grpSpPr bwMode="blackWhite">
          <a:xfrm>
            <a:off x="531552" y="3056520"/>
            <a:ext cx="558179" cy="409838"/>
            <a:chOff x="6953426" y="711274"/>
            <a:chExt cx="558179" cy="409838"/>
          </a:xfrm>
        </p:grpSpPr>
        <p:sp>
          <p:nvSpPr>
            <p:cNvPr id="34" name="타원 33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텍스트 상자 34" descr="숫자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36" name="내용 개체 틀 17"/>
          <p:cNvSpPr txBox="1">
            <a:spLocks/>
          </p:cNvSpPr>
          <p:nvPr/>
        </p:nvSpPr>
        <p:spPr>
          <a:xfrm>
            <a:off x="1056513" y="3072810"/>
            <a:ext cx="4504252" cy="1593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버전 관리 시스템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(VCS)</a:t>
            </a:r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이란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문서나 설계도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,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소스 코드 등의 </a:t>
            </a:r>
            <a:r>
              <a:rPr lang="ko-KR" alt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변경점을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 관리해주는 소프트웨어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.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grpSp>
        <p:nvGrpSpPr>
          <p:cNvPr id="22" name="그룹 21" descr="3단계를 나타내는 숫자 3이 표시된 작은 원"/>
          <p:cNvGrpSpPr/>
          <p:nvPr/>
        </p:nvGrpSpPr>
        <p:grpSpPr bwMode="blackWhite">
          <a:xfrm>
            <a:off x="6387229" y="1804354"/>
            <a:ext cx="558179" cy="409838"/>
            <a:chOff x="6953426" y="711274"/>
            <a:chExt cx="558179" cy="409838"/>
          </a:xfrm>
        </p:grpSpPr>
        <p:sp>
          <p:nvSpPr>
            <p:cNvPr id="24" name="타원 23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텍스트 상자 29" descr="숫자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32" name="내용 개체 틀 17"/>
          <p:cNvSpPr txBox="1">
            <a:spLocks/>
          </p:cNvSpPr>
          <p:nvPr/>
        </p:nvSpPr>
        <p:spPr>
          <a:xfrm>
            <a:off x="6940353" y="1820643"/>
            <a:ext cx="4595257" cy="3973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err="1" smtClean="0"/>
              <a:t>git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의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지향점</a:t>
            </a:r>
            <a:endParaRPr lang="en-US" altLang="ko-KR" sz="1800" b="1" dirty="0"/>
          </a:p>
          <a:p>
            <a:r>
              <a:rPr lang="ko-KR" altLang="en-US" sz="1800" dirty="0"/>
              <a:t>빠른 속도</a:t>
            </a:r>
          </a:p>
          <a:p>
            <a:r>
              <a:rPr lang="ko-KR" altLang="en-US" sz="1800" dirty="0"/>
              <a:t>단순한 구조</a:t>
            </a:r>
          </a:p>
          <a:p>
            <a:r>
              <a:rPr lang="ko-KR" altLang="en-US" sz="1800" dirty="0"/>
              <a:t>비선형적인 개발</a:t>
            </a:r>
            <a:r>
              <a:rPr lang="en-US" altLang="ko-KR" sz="1800" dirty="0"/>
              <a:t>(</a:t>
            </a:r>
            <a:r>
              <a:rPr lang="ko-KR" altLang="en-US" sz="1800" dirty="0"/>
              <a:t>수천 개의 동시 다발적인 </a:t>
            </a:r>
            <a:r>
              <a:rPr lang="ko-KR" altLang="en-US" sz="1800" dirty="0" err="1"/>
              <a:t>브랜치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/>
              <a:t>완벽한 분산</a:t>
            </a:r>
          </a:p>
          <a:p>
            <a:r>
              <a:rPr lang="en-US" altLang="ko-KR" sz="1800" dirty="0"/>
              <a:t>Linux </a:t>
            </a:r>
            <a:r>
              <a:rPr lang="ko-KR" altLang="en-US" sz="1800" dirty="0"/>
              <a:t>커널 같은 대형 프로젝트에도 유용할 것</a:t>
            </a:r>
            <a:r>
              <a:rPr lang="en-US" altLang="ko-KR" sz="1800" dirty="0"/>
              <a:t>(</a:t>
            </a:r>
            <a:r>
              <a:rPr lang="ko-KR" altLang="en-US" sz="1800" dirty="0"/>
              <a:t>속도나 데이터 크기 면에서</a:t>
            </a:r>
            <a:r>
              <a:rPr lang="en-US" altLang="ko-KR" sz="1800" dirty="0"/>
              <a:t>)</a:t>
            </a:r>
          </a:p>
        </p:txBody>
      </p:sp>
      <p:pic>
        <p:nvPicPr>
          <p:cNvPr id="1026" name="Picture 2" descr="bitkeeper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05" y="4591338"/>
            <a:ext cx="1326104" cy="152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curent version system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718" y="4788113"/>
            <a:ext cx="1798527" cy="107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rcurial vcs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840" y="4698802"/>
            <a:ext cx="1099716" cy="141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 이미지 검색결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828" y="4666078"/>
            <a:ext cx="1320188" cy="132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cs typeface="Segoe UI Light" panose="020B0502040204020203" pitchFamily="34" charset="0"/>
              </a:rPr>
              <a:t>1. </a:t>
            </a:r>
            <a:r>
              <a:rPr lang="en-US" altLang="ko-KR" dirty="0" err="1" smtClean="0">
                <a:cs typeface="Segoe UI Light" panose="020B0502040204020203" pitchFamily="34" charset="0"/>
              </a:rPr>
              <a:t>git</a:t>
            </a:r>
            <a:r>
              <a:rPr lang="en-US" altLang="ko-KR" dirty="0" smtClean="0">
                <a:cs typeface="Segoe UI Light" panose="020B0502040204020203" pitchFamily="34" charset="0"/>
              </a:rPr>
              <a:t> </a:t>
            </a:r>
            <a:r>
              <a:rPr lang="ko-KR" altLang="en-US" dirty="0" smtClean="0">
                <a:cs typeface="Segoe UI Light" panose="020B0502040204020203" pitchFamily="34" charset="0"/>
              </a:rPr>
              <a:t>소개 </a:t>
            </a:r>
            <a:r>
              <a:rPr lang="en-US" altLang="ko-KR" dirty="0">
                <a:cs typeface="Segoe UI Light" panose="020B0502040204020203" pitchFamily="34" charset="0"/>
              </a:rPr>
              <a:t>:</a:t>
            </a:r>
            <a:r>
              <a:rPr lang="en-US" altLang="ko-KR" dirty="0" smtClean="0">
                <a:cs typeface="Segoe UI Light" panose="020B0502040204020203" pitchFamily="34" charset="0"/>
              </a:rPr>
              <a:t> </a:t>
            </a:r>
            <a:r>
              <a:rPr lang="en-US" altLang="ko-KR" dirty="0" err="1" smtClean="0">
                <a:cs typeface="Segoe UI Light" panose="020B0502040204020203" pitchFamily="34" charset="0"/>
              </a:rPr>
              <a:t>git</a:t>
            </a:r>
            <a:r>
              <a:rPr lang="ko-KR" altLang="en-US" dirty="0" smtClean="0">
                <a:cs typeface="Segoe UI Light" panose="020B0502040204020203" pitchFamily="34" charset="0"/>
              </a:rPr>
              <a:t>의 특징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grpSp>
        <p:nvGrpSpPr>
          <p:cNvPr id="18" name="그룹 17" descr="1단계를 나타내는 숫자 1이 표시된 작은 원"/>
          <p:cNvGrpSpPr/>
          <p:nvPr/>
        </p:nvGrpSpPr>
        <p:grpSpPr bwMode="blackWhite">
          <a:xfrm>
            <a:off x="521207" y="1863905"/>
            <a:ext cx="558179" cy="409838"/>
            <a:chOff x="6953426" y="711274"/>
            <a:chExt cx="558179" cy="409838"/>
          </a:xfrm>
        </p:grpSpPr>
        <p:sp>
          <p:nvSpPr>
            <p:cNvPr id="19" name="타원 18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내용 개체 틀 17"/>
          <p:cNvSpPr txBox="1">
            <a:spLocks/>
          </p:cNvSpPr>
          <p:nvPr/>
        </p:nvSpPr>
        <p:spPr>
          <a:xfrm>
            <a:off x="1066039" y="1853497"/>
            <a:ext cx="4585731" cy="2355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Distributed development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dirty="0" smtClean="0"/>
              <a:t>전체 개발 이력을 각 개발자의 로컬로 복사본을 제공하고 변경된 이력을 다시 하나의 저장소로 복사한다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이러한 </a:t>
            </a:r>
            <a:r>
              <a:rPr lang="ko-KR" altLang="en-US" dirty="0"/>
              <a:t>변경은 추가개발지점을 가져와</a:t>
            </a:r>
            <a:r>
              <a:rPr lang="en-US" altLang="ko-KR" dirty="0"/>
              <a:t>, </a:t>
            </a:r>
            <a:r>
              <a:rPr lang="ko-KR" altLang="en-US" dirty="0" err="1"/>
              <a:t>로컬개발</a:t>
            </a:r>
            <a:r>
              <a:rPr lang="ko-KR" altLang="en-US" dirty="0"/>
              <a:t> 지점과 동일하게 병합</a:t>
            </a:r>
            <a:r>
              <a:rPr lang="en-US" altLang="ko-KR" dirty="0"/>
              <a:t>(merge)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  <a:r>
              <a:rPr lang="ko-KR" altLang="en-US" dirty="0"/>
              <a:t>저장소는 </a:t>
            </a:r>
            <a:r>
              <a:rPr lang="en-US" altLang="ko-KR" dirty="0" err="1"/>
              <a:t>Git</a:t>
            </a:r>
            <a:r>
              <a:rPr lang="en-US" altLang="ko-KR" dirty="0"/>
              <a:t> protocol </a:t>
            </a:r>
            <a:r>
              <a:rPr lang="ko-KR" altLang="en-US" dirty="0"/>
              <a:t>및 </a:t>
            </a:r>
            <a:r>
              <a:rPr lang="en-US" altLang="ko-KR" dirty="0"/>
              <a:t>HTTP</a:t>
            </a:r>
            <a:r>
              <a:rPr lang="ko-KR" altLang="en-US" dirty="0"/>
              <a:t>로 쉽고 효율적</a:t>
            </a:r>
            <a:r>
              <a:rPr lang="en-US" altLang="ko-KR" dirty="0"/>
              <a:t>(</a:t>
            </a:r>
            <a:r>
              <a:rPr lang="ko-KR" altLang="en-US" dirty="0"/>
              <a:t>특별한 </a:t>
            </a:r>
            <a:r>
              <a:rPr lang="ko-KR" altLang="en-US" dirty="0" err="1"/>
              <a:t>웹서버</a:t>
            </a:r>
            <a:r>
              <a:rPr lang="ko-KR" altLang="en-US" dirty="0"/>
              <a:t> 구성없이</a:t>
            </a:r>
            <a:r>
              <a:rPr lang="en-US" altLang="ko-KR" dirty="0"/>
              <a:t>)</a:t>
            </a:r>
            <a:r>
              <a:rPr lang="ko-KR" altLang="en-US" dirty="0"/>
              <a:t>으로 접근할 수 있다</a:t>
            </a:r>
            <a:r>
              <a:rPr lang="en-US" altLang="ko-KR" dirty="0" smtClean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grpSp>
        <p:nvGrpSpPr>
          <p:cNvPr id="23" name="그룹 22" descr="1단계를 나타내는 숫자 1이 표시된 작은 원"/>
          <p:cNvGrpSpPr/>
          <p:nvPr/>
        </p:nvGrpSpPr>
        <p:grpSpPr bwMode="blackWhite">
          <a:xfrm>
            <a:off x="511425" y="4297856"/>
            <a:ext cx="558179" cy="409838"/>
            <a:chOff x="6953426" y="711274"/>
            <a:chExt cx="558179" cy="409838"/>
          </a:xfrm>
        </p:grpSpPr>
        <p:sp>
          <p:nvSpPr>
            <p:cNvPr id="26" name="타원 25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28" name="내용 개체 틀 17"/>
          <p:cNvSpPr txBox="1">
            <a:spLocks/>
          </p:cNvSpPr>
          <p:nvPr/>
        </p:nvSpPr>
        <p:spPr>
          <a:xfrm>
            <a:off x="1055694" y="4217065"/>
            <a:ext cx="4585731" cy="2355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/>
              <a:t>Efficient handling of large projects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Git</a:t>
            </a:r>
            <a:r>
              <a:rPr lang="ko-KR" altLang="en-US" dirty="0"/>
              <a:t>은 매우 빠르고</a:t>
            </a:r>
            <a:r>
              <a:rPr lang="en-US" altLang="ko-KR" dirty="0"/>
              <a:t>, </a:t>
            </a:r>
            <a:r>
              <a:rPr lang="ko-KR" altLang="en-US" dirty="0"/>
              <a:t>대형프로젝트나 이력이 많은 작업에 매우 합리적이다</a:t>
            </a:r>
            <a:r>
              <a:rPr lang="en-US" altLang="ko-KR" dirty="0"/>
              <a:t>. </a:t>
            </a:r>
            <a:r>
              <a:rPr lang="en-US" altLang="ko-KR" dirty="0" err="1"/>
              <a:t>Git</a:t>
            </a:r>
            <a:r>
              <a:rPr lang="ko-KR" altLang="en-US" dirty="0"/>
              <a:t>은 대부분의 다른 버전관리시스템보다 빠르게 요청한다</a:t>
            </a:r>
            <a:r>
              <a:rPr lang="en-US" altLang="ko-KR" dirty="0"/>
              <a:t>. </a:t>
            </a:r>
            <a:r>
              <a:rPr lang="ko-KR" altLang="en-US" dirty="0"/>
              <a:t>그리고 일부 작업에서는 더 빠르게 진행한다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최근의 정상급 오픈소스 </a:t>
            </a:r>
            <a:r>
              <a:rPr lang="ko-KR" altLang="en-US" dirty="0" err="1"/>
              <a:t>버전관리</a:t>
            </a:r>
            <a:r>
              <a:rPr lang="ko-KR" altLang="en-US" dirty="0"/>
              <a:t> 시스템보다 장기간의 </a:t>
            </a:r>
            <a:r>
              <a:rPr lang="ko-KR" altLang="en-US" dirty="0" err="1"/>
              <a:t>수정내역을</a:t>
            </a:r>
            <a:r>
              <a:rPr lang="ko-KR" altLang="en-US" dirty="0"/>
              <a:t> 매우 효율적인 </a:t>
            </a:r>
            <a:r>
              <a:rPr lang="ko-KR" altLang="en-US" dirty="0" err="1"/>
              <a:t>압축방법을</a:t>
            </a:r>
            <a:r>
              <a:rPr lang="ko-KR" altLang="en-US" dirty="0"/>
              <a:t> 사용한다</a:t>
            </a:r>
            <a:r>
              <a:rPr lang="en-US" altLang="ko-KR" dirty="0" smtClean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grpSp>
        <p:nvGrpSpPr>
          <p:cNvPr id="29" name="그룹 28" descr="1단계를 나타내는 숫자 1이 표시된 작은 원"/>
          <p:cNvGrpSpPr/>
          <p:nvPr/>
        </p:nvGrpSpPr>
        <p:grpSpPr bwMode="blackWhite">
          <a:xfrm>
            <a:off x="6051820" y="1917997"/>
            <a:ext cx="558179" cy="409838"/>
            <a:chOff x="6953426" y="711274"/>
            <a:chExt cx="558179" cy="409838"/>
          </a:xfrm>
        </p:grpSpPr>
        <p:sp>
          <p:nvSpPr>
            <p:cNvPr id="31" name="타원 30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38" name="내용 개체 틀 17"/>
          <p:cNvSpPr txBox="1">
            <a:spLocks/>
          </p:cNvSpPr>
          <p:nvPr/>
        </p:nvSpPr>
        <p:spPr>
          <a:xfrm>
            <a:off x="6586307" y="1853498"/>
            <a:ext cx="4585731" cy="1183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b="1" dirty="0"/>
              <a:t>Strong support for non-linear development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신속하고 </a:t>
            </a:r>
            <a:r>
              <a:rPr lang="ko-KR" altLang="en-US" dirty="0" smtClean="0"/>
              <a:t>편리</a:t>
            </a:r>
            <a:r>
              <a:rPr lang="ko-KR" altLang="en-US" dirty="0"/>
              <a:t>한</a:t>
            </a:r>
            <a:r>
              <a:rPr lang="ko-KR" altLang="en-US" dirty="0" smtClean="0"/>
              <a:t> </a:t>
            </a:r>
            <a:r>
              <a:rPr lang="en-US" altLang="ko-KR" dirty="0"/>
              <a:t>branch </a:t>
            </a:r>
            <a:r>
              <a:rPr lang="ko-KR" altLang="en-US" dirty="0"/>
              <a:t>및 </a:t>
            </a:r>
            <a:r>
              <a:rPr lang="en-US" altLang="ko-KR" dirty="0"/>
              <a:t>merge </a:t>
            </a:r>
            <a:r>
              <a:rPr lang="ko-KR" altLang="en-US" dirty="0"/>
              <a:t>지원</a:t>
            </a:r>
            <a:r>
              <a:rPr lang="en-US" altLang="ko-KR" dirty="0"/>
              <a:t>, </a:t>
            </a:r>
            <a:r>
              <a:rPr lang="ko-KR" altLang="en-US" dirty="0" smtClean="0"/>
              <a:t>비선형</a:t>
            </a:r>
            <a:r>
              <a:rPr lang="en-US" altLang="ko-KR" dirty="0" smtClean="0"/>
              <a:t> </a:t>
            </a:r>
            <a:r>
              <a:rPr lang="ko-KR" altLang="en-US" dirty="0"/>
              <a:t>개발 이력을 </a:t>
            </a:r>
            <a:r>
              <a:rPr lang="ko-KR" altLang="en-US" dirty="0" err="1"/>
              <a:t>시각화하고</a:t>
            </a:r>
            <a:r>
              <a:rPr lang="ko-KR" altLang="en-US" dirty="0"/>
              <a:t> 탐색 할 수 있는 강력한 도구를 제공한다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grpSp>
        <p:nvGrpSpPr>
          <p:cNvPr id="43" name="그룹 42" descr="1단계를 나타내는 숫자 1이 표시된 작은 원"/>
          <p:cNvGrpSpPr/>
          <p:nvPr/>
        </p:nvGrpSpPr>
        <p:grpSpPr bwMode="blackWhite">
          <a:xfrm>
            <a:off x="6051820" y="3095957"/>
            <a:ext cx="558179" cy="409838"/>
            <a:chOff x="6953426" y="711274"/>
            <a:chExt cx="558179" cy="409838"/>
          </a:xfrm>
        </p:grpSpPr>
        <p:sp>
          <p:nvSpPr>
            <p:cNvPr id="44" name="타원 43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46" name="내용 개체 틀 17"/>
          <p:cNvSpPr txBox="1">
            <a:spLocks/>
          </p:cNvSpPr>
          <p:nvPr/>
        </p:nvSpPr>
        <p:spPr>
          <a:xfrm>
            <a:off x="6586307" y="3031458"/>
            <a:ext cx="4585731" cy="12663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b="1" dirty="0"/>
              <a:t>Cryptographic authentication of history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GIt</a:t>
            </a:r>
            <a:r>
              <a:rPr lang="ko-KR" altLang="en-US" dirty="0"/>
              <a:t>의 이력은  성공한 </a:t>
            </a:r>
            <a:r>
              <a:rPr lang="ko-KR" altLang="en-US" dirty="0" err="1"/>
              <a:t>개발이력의</a:t>
            </a:r>
            <a:r>
              <a:rPr lang="ko-KR" altLang="en-US" dirty="0"/>
              <a:t> </a:t>
            </a:r>
            <a:r>
              <a:rPr lang="en-US" altLang="ko-KR" dirty="0"/>
              <a:t>commit</a:t>
            </a:r>
            <a:r>
              <a:rPr lang="ko-KR" altLang="en-US" dirty="0"/>
              <a:t>에 의해 </a:t>
            </a:r>
            <a:r>
              <a:rPr lang="ko-KR" altLang="en-US" dirty="0" err="1"/>
              <a:t>개정명으로</a:t>
            </a:r>
            <a:r>
              <a:rPr lang="ko-KR" altLang="en-US" dirty="0"/>
              <a:t> 저장된다</a:t>
            </a:r>
            <a:r>
              <a:rPr lang="en-US" altLang="ko-KR" dirty="0"/>
              <a:t>. </a:t>
            </a:r>
            <a:r>
              <a:rPr lang="ko-KR" altLang="en-US" dirty="0"/>
              <a:t>일단 그것이 배포되면</a:t>
            </a:r>
            <a:r>
              <a:rPr lang="en-US" altLang="ko-KR" dirty="0"/>
              <a:t>, </a:t>
            </a:r>
            <a:r>
              <a:rPr lang="ko-KR" altLang="en-US" dirty="0"/>
              <a:t>그것을 모르고 예전버전으로 </a:t>
            </a:r>
            <a:r>
              <a:rPr lang="ko-KR" altLang="en-US" dirty="0" err="1"/>
              <a:t>변경하는것은</a:t>
            </a:r>
            <a:r>
              <a:rPr lang="ko-KR" altLang="en-US" dirty="0"/>
              <a:t> 불가능하다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그것들을 암호화 </a:t>
            </a:r>
            <a:r>
              <a:rPr lang="ko-KR" altLang="en-US" dirty="0" err="1"/>
              <a:t>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grpSp>
        <p:nvGrpSpPr>
          <p:cNvPr id="47" name="그룹 46" descr="1단계를 나타내는 숫자 1이 표시된 작은 원"/>
          <p:cNvGrpSpPr/>
          <p:nvPr/>
        </p:nvGrpSpPr>
        <p:grpSpPr bwMode="blackWhite">
          <a:xfrm>
            <a:off x="6075315" y="4564385"/>
            <a:ext cx="558179" cy="409838"/>
            <a:chOff x="6953426" y="711274"/>
            <a:chExt cx="558179" cy="409838"/>
          </a:xfrm>
        </p:grpSpPr>
        <p:sp>
          <p:nvSpPr>
            <p:cNvPr id="48" name="타원 47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5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50" name="내용 개체 틀 17"/>
          <p:cNvSpPr txBox="1">
            <a:spLocks/>
          </p:cNvSpPr>
          <p:nvPr/>
        </p:nvSpPr>
        <p:spPr>
          <a:xfrm>
            <a:off x="6657950" y="4557907"/>
            <a:ext cx="4585731" cy="18358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b="1" dirty="0"/>
              <a:t>Toolkit design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UNIX</a:t>
            </a:r>
            <a:r>
              <a:rPr lang="ko-KR" altLang="en-US" dirty="0"/>
              <a:t>의 전통에 따라</a:t>
            </a:r>
            <a:r>
              <a:rPr lang="en-US" altLang="ko-KR" dirty="0"/>
              <a:t>, GIT</a:t>
            </a:r>
            <a:r>
              <a:rPr lang="ko-KR" altLang="en-US" dirty="0"/>
              <a:t>은 </a:t>
            </a:r>
            <a:r>
              <a:rPr lang="en-US" altLang="ko-KR" dirty="0"/>
              <a:t>C</a:t>
            </a:r>
            <a:r>
              <a:rPr lang="ko-KR" altLang="en-US" dirty="0"/>
              <a:t>로 작성된 많은 소규모 도구모음이다</a:t>
            </a:r>
            <a:r>
              <a:rPr lang="en-US" altLang="ko-KR" dirty="0"/>
              <a:t>, </a:t>
            </a:r>
            <a:r>
              <a:rPr lang="ko-KR" altLang="en-US" dirty="0"/>
              <a:t>그리고 많은 스크립트들이 기능 보강을 제공한다</a:t>
            </a:r>
            <a:r>
              <a:rPr lang="en-US" altLang="ko-KR" dirty="0"/>
              <a:t>. </a:t>
            </a:r>
            <a:r>
              <a:rPr lang="en-US" altLang="ko-KR" dirty="0" err="1"/>
              <a:t>Git</a:t>
            </a:r>
            <a:r>
              <a:rPr lang="ko-KR" altLang="en-US" dirty="0"/>
              <a:t>은 새로운 기발한 작업을 위한 손쉬운 사용과 쉬운 </a:t>
            </a:r>
            <a:r>
              <a:rPr lang="ko-KR" altLang="en-US" dirty="0" err="1"/>
              <a:t>스크립팅을</a:t>
            </a:r>
            <a:r>
              <a:rPr lang="ko-KR" altLang="en-US" dirty="0"/>
              <a:t> 위한 도구를 제공한다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0288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cs typeface="Segoe UI Light" panose="020B0502040204020203" pitchFamily="34" charset="0"/>
              </a:rPr>
              <a:t>1. </a:t>
            </a:r>
            <a:r>
              <a:rPr lang="en-US" altLang="ko-KR" dirty="0" err="1" smtClean="0">
                <a:cs typeface="Segoe UI Light" panose="020B0502040204020203" pitchFamily="34" charset="0"/>
              </a:rPr>
              <a:t>git</a:t>
            </a:r>
            <a:r>
              <a:rPr lang="en-US" altLang="ko-KR" dirty="0" smtClean="0">
                <a:cs typeface="Segoe UI Light" panose="020B0502040204020203" pitchFamily="34" charset="0"/>
              </a:rPr>
              <a:t> </a:t>
            </a:r>
            <a:r>
              <a:rPr lang="ko-KR" altLang="en-US" dirty="0" smtClean="0">
                <a:cs typeface="Segoe UI Light" panose="020B0502040204020203" pitchFamily="34" charset="0"/>
              </a:rPr>
              <a:t>소개 </a:t>
            </a:r>
            <a:r>
              <a:rPr lang="en-US" altLang="ko-KR" dirty="0">
                <a:cs typeface="Segoe UI Light" panose="020B0502040204020203" pitchFamily="34" charset="0"/>
              </a:rPr>
              <a:t>:</a:t>
            </a:r>
            <a:r>
              <a:rPr lang="en-US" altLang="ko-KR" dirty="0" smtClean="0">
                <a:cs typeface="Segoe UI Light" panose="020B0502040204020203" pitchFamily="34" charset="0"/>
              </a:rPr>
              <a:t> </a:t>
            </a:r>
            <a:r>
              <a:rPr lang="en-US" altLang="ko-KR" dirty="0" err="1" smtClean="0">
                <a:cs typeface="Segoe UI Light" panose="020B0502040204020203" pitchFamily="34" charset="0"/>
              </a:rPr>
              <a:t>git</a:t>
            </a:r>
            <a:r>
              <a:rPr lang="ko-KR" altLang="en-US" dirty="0" smtClean="0">
                <a:cs typeface="Segoe UI Light" panose="020B0502040204020203" pitchFamily="34" charset="0"/>
              </a:rPr>
              <a:t>의 구조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25" name="내용 개체 틀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1" name="내용 개체 틀 17"/>
          <p:cNvSpPr txBox="1">
            <a:spLocks/>
          </p:cNvSpPr>
          <p:nvPr/>
        </p:nvSpPr>
        <p:spPr>
          <a:xfrm>
            <a:off x="803823" y="1881910"/>
            <a:ext cx="4585731" cy="2355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dirty="0"/>
              <a:t> 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pic>
        <p:nvPicPr>
          <p:cNvPr id="2050" name="Picture 2" descr="http://www.omnibuscode.com/board/files/attach/images/35778/086/034/1d1428830a2f963093f3ddd74e1c1639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722" y="1926640"/>
            <a:ext cx="4524375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omnibuscode.com/board/files/attach/images/35778/086/034/c1765c9732fba86f63875a614129b896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059" y="3819479"/>
            <a:ext cx="445770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omnibuscode.com/board/files/attach/images/35778/086/034/78be84ea95961a2df960cc218e6ca834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79" y="1926640"/>
            <a:ext cx="4638675" cy="154305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</p:pic>
      <p:sp>
        <p:nvSpPr>
          <p:cNvPr id="2" name="직사각형 1"/>
          <p:cNvSpPr/>
          <p:nvPr/>
        </p:nvSpPr>
        <p:spPr>
          <a:xfrm>
            <a:off x="699500" y="4263465"/>
            <a:ext cx="46900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altLang="ko-KR" sz="1200" dirty="0" err="1"/>
              <a:t>git</a:t>
            </a:r>
            <a:r>
              <a:rPr lang="ko-KR" altLang="en-US" sz="1200" dirty="0"/>
              <a:t>의 작업 폴더는 전체 기록과 각 기록을 추적할 수 있는 정보를 포함하고 있는 저장소이다</a:t>
            </a:r>
            <a:r>
              <a:rPr lang="en-US" altLang="ko-KR" sz="1200" dirty="0"/>
              <a:t>. </a:t>
            </a:r>
            <a:r>
              <a:rPr lang="ko-KR" altLang="en-US" sz="1200" dirty="0"/>
              <a:t>즉 로컬 컴퓨터에 원격 저장소를 똑같이 받아서 구현</a:t>
            </a:r>
            <a:r>
              <a:rPr lang="en-US" altLang="ko-KR" sz="1200" dirty="0"/>
              <a:t>. </a:t>
            </a:r>
            <a:r>
              <a:rPr lang="ko-KR" altLang="en-US" sz="1200" dirty="0"/>
              <a:t>작업이 끝나면 </a:t>
            </a:r>
            <a:r>
              <a:rPr lang="en-US" altLang="ko-KR" sz="1200" dirty="0" err="1"/>
              <a:t>git</a:t>
            </a:r>
            <a:r>
              <a:rPr lang="en-US" altLang="ko-KR" sz="1200" dirty="0"/>
              <a:t> </a:t>
            </a:r>
            <a:r>
              <a:rPr lang="ko-KR" altLang="en-US" sz="1200" dirty="0"/>
              <a:t>원격 저장소로 다시 발행</a:t>
            </a:r>
            <a:r>
              <a:rPr lang="en-US" altLang="ko-KR" sz="1200" dirty="0"/>
              <a:t>. 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05757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cs typeface="Segoe UI Light" panose="020B0502040204020203" pitchFamily="34" charset="0"/>
              </a:rPr>
              <a:t>1. </a:t>
            </a:r>
            <a:r>
              <a:rPr lang="en-US" altLang="ko-KR" dirty="0" err="1" smtClean="0">
                <a:cs typeface="Segoe UI Light" panose="020B0502040204020203" pitchFamily="34" charset="0"/>
              </a:rPr>
              <a:t>git</a:t>
            </a:r>
            <a:r>
              <a:rPr lang="en-US" altLang="ko-KR" dirty="0" smtClean="0">
                <a:cs typeface="Segoe UI Light" panose="020B0502040204020203" pitchFamily="34" charset="0"/>
              </a:rPr>
              <a:t> </a:t>
            </a:r>
            <a:r>
              <a:rPr lang="ko-KR" altLang="en-US" dirty="0" smtClean="0">
                <a:cs typeface="Segoe UI Light" panose="020B0502040204020203" pitchFamily="34" charset="0"/>
              </a:rPr>
              <a:t>소개 </a:t>
            </a:r>
            <a:r>
              <a:rPr lang="en-US" altLang="ko-KR" dirty="0">
                <a:cs typeface="Segoe UI Light" panose="020B0502040204020203" pitchFamily="34" charset="0"/>
              </a:rPr>
              <a:t>:</a:t>
            </a:r>
            <a:r>
              <a:rPr lang="en-US" altLang="ko-KR" dirty="0" smtClean="0">
                <a:cs typeface="Segoe UI Light" panose="020B0502040204020203" pitchFamily="34" charset="0"/>
              </a:rPr>
              <a:t> </a:t>
            </a:r>
            <a:r>
              <a:rPr lang="en-US" altLang="ko-KR" dirty="0" err="1" smtClean="0">
                <a:cs typeface="Segoe UI Light" panose="020B0502040204020203" pitchFamily="34" charset="0"/>
              </a:rPr>
              <a:t>git</a:t>
            </a:r>
            <a:r>
              <a:rPr lang="ko-KR" altLang="en-US" dirty="0" smtClean="0">
                <a:cs typeface="Segoe UI Light" panose="020B0502040204020203" pitchFamily="34" charset="0"/>
              </a:rPr>
              <a:t>의 주요기능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grpSp>
        <p:nvGrpSpPr>
          <p:cNvPr id="18" name="그룹 17" descr="1단계를 나타내는 숫자 1이 표시된 작은 원"/>
          <p:cNvGrpSpPr/>
          <p:nvPr/>
        </p:nvGrpSpPr>
        <p:grpSpPr bwMode="blackWhite">
          <a:xfrm>
            <a:off x="521207" y="1853498"/>
            <a:ext cx="558179" cy="409838"/>
            <a:chOff x="6953426" y="711274"/>
            <a:chExt cx="558179" cy="409838"/>
          </a:xfrm>
        </p:grpSpPr>
        <p:sp>
          <p:nvSpPr>
            <p:cNvPr id="19" name="타원 18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내용 개체 틀 17"/>
          <p:cNvSpPr txBox="1">
            <a:spLocks/>
          </p:cNvSpPr>
          <p:nvPr/>
        </p:nvSpPr>
        <p:spPr>
          <a:xfrm>
            <a:off x="1066039" y="1853498"/>
            <a:ext cx="4585731" cy="4404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sz="1800" dirty="0" smtClean="0"/>
              <a:t>Commit (</a:t>
            </a:r>
            <a:r>
              <a:rPr lang="ko-KR" altLang="en-US" sz="1800" dirty="0" smtClean="0"/>
              <a:t>로컬 저장소</a:t>
            </a:r>
            <a:r>
              <a:rPr lang="en-US" altLang="ko-KR" sz="1800" dirty="0" smtClean="0"/>
              <a:t>)</a:t>
            </a:r>
            <a:r>
              <a:rPr lang="ko-KR" altLang="en-US" sz="1800" dirty="0"/>
              <a:t> </a:t>
            </a:r>
            <a:endParaRPr lang="ko-KR" altLang="en-US" sz="1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grpSp>
        <p:nvGrpSpPr>
          <p:cNvPr id="12" name="그룹 11" descr="1단계를 나타내는 숫자 1이 표시된 작은 원"/>
          <p:cNvGrpSpPr/>
          <p:nvPr/>
        </p:nvGrpSpPr>
        <p:grpSpPr bwMode="blackWhite">
          <a:xfrm>
            <a:off x="521207" y="2580274"/>
            <a:ext cx="558179" cy="409838"/>
            <a:chOff x="6953426" y="711274"/>
            <a:chExt cx="558179" cy="409838"/>
          </a:xfrm>
        </p:grpSpPr>
        <p:sp>
          <p:nvSpPr>
            <p:cNvPr id="13" name="타원 12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15" name="내용 개체 틀 17"/>
          <p:cNvSpPr txBox="1">
            <a:spLocks/>
          </p:cNvSpPr>
          <p:nvPr/>
        </p:nvSpPr>
        <p:spPr>
          <a:xfrm>
            <a:off x="1066039" y="2580274"/>
            <a:ext cx="4585731" cy="4404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sz="1800" dirty="0" smtClean="0"/>
              <a:t>Push (</a:t>
            </a:r>
            <a:r>
              <a:rPr lang="ko-KR" altLang="en-US" sz="1800" dirty="0" smtClean="0"/>
              <a:t>원격 저장소</a:t>
            </a:r>
            <a:r>
              <a:rPr lang="en-US" altLang="ko-KR" sz="1800" dirty="0" smtClean="0"/>
              <a:t>)</a:t>
            </a:r>
            <a:r>
              <a:rPr lang="ko-KR" altLang="en-US" sz="1800" dirty="0"/>
              <a:t> </a:t>
            </a:r>
            <a:endParaRPr lang="ko-KR" altLang="en-US" sz="1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grpSp>
        <p:nvGrpSpPr>
          <p:cNvPr id="16" name="그룹 15" descr="1단계를 나타내는 숫자 1이 표시된 작은 원"/>
          <p:cNvGrpSpPr/>
          <p:nvPr/>
        </p:nvGrpSpPr>
        <p:grpSpPr bwMode="blackWhite">
          <a:xfrm>
            <a:off x="534554" y="3292680"/>
            <a:ext cx="558179" cy="409838"/>
            <a:chOff x="6953426" y="711274"/>
            <a:chExt cx="558179" cy="409838"/>
          </a:xfrm>
        </p:grpSpPr>
        <p:sp>
          <p:nvSpPr>
            <p:cNvPr id="17" name="타원 16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23" name="내용 개체 틀 17"/>
          <p:cNvSpPr txBox="1">
            <a:spLocks/>
          </p:cNvSpPr>
          <p:nvPr/>
        </p:nvSpPr>
        <p:spPr>
          <a:xfrm>
            <a:off x="1079386" y="3292680"/>
            <a:ext cx="4585731" cy="4404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sz="1800" dirty="0" smtClean="0"/>
              <a:t>Clone</a:t>
            </a:r>
            <a:r>
              <a:rPr lang="ko-KR" altLang="en-US" sz="1800" dirty="0"/>
              <a:t> </a:t>
            </a:r>
            <a:endParaRPr lang="ko-KR" altLang="en-US" sz="1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grpSp>
        <p:nvGrpSpPr>
          <p:cNvPr id="24" name="그룹 23" descr="1단계를 나타내는 숫자 1이 표시된 작은 원"/>
          <p:cNvGrpSpPr/>
          <p:nvPr/>
        </p:nvGrpSpPr>
        <p:grpSpPr bwMode="blackWhite">
          <a:xfrm>
            <a:off x="521207" y="3964580"/>
            <a:ext cx="558179" cy="409838"/>
            <a:chOff x="6953426" y="711274"/>
            <a:chExt cx="558179" cy="409838"/>
          </a:xfrm>
        </p:grpSpPr>
        <p:sp>
          <p:nvSpPr>
            <p:cNvPr id="26" name="타원 25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28" name="내용 개체 틀 17"/>
          <p:cNvSpPr txBox="1">
            <a:spLocks/>
          </p:cNvSpPr>
          <p:nvPr/>
        </p:nvSpPr>
        <p:spPr>
          <a:xfrm>
            <a:off x="1066039" y="3964580"/>
            <a:ext cx="4585731" cy="767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sz="1800" dirty="0" smtClean="0"/>
              <a:t>Fetch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sz="1800" dirty="0" smtClean="0"/>
              <a:t>Fetch + merge = pull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sz="1800" dirty="0"/>
              <a:t> </a:t>
            </a:r>
            <a:endParaRPr lang="ko-KR" altLang="en-US" sz="1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cxnSp>
        <p:nvCxnSpPr>
          <p:cNvPr id="29" name="직선 연결선(S) 19" descr="모핑 텍스트와 이미지를 구분하는 옅은 회색 선"/>
          <p:cNvCxnSpPr/>
          <p:nvPr/>
        </p:nvCxnSpPr>
        <p:spPr>
          <a:xfrm>
            <a:off x="6096000" y="1502632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 descr="1단계를 나타내는 숫자 1이 표시된 작은 원"/>
          <p:cNvGrpSpPr/>
          <p:nvPr/>
        </p:nvGrpSpPr>
        <p:grpSpPr bwMode="blackWhite">
          <a:xfrm>
            <a:off x="521207" y="4993924"/>
            <a:ext cx="558179" cy="409838"/>
            <a:chOff x="6953426" y="711274"/>
            <a:chExt cx="558179" cy="409838"/>
          </a:xfrm>
        </p:grpSpPr>
        <p:sp>
          <p:nvSpPr>
            <p:cNvPr id="31" name="타원 30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5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37" name="내용 개체 틀 17"/>
          <p:cNvSpPr txBox="1">
            <a:spLocks/>
          </p:cNvSpPr>
          <p:nvPr/>
        </p:nvSpPr>
        <p:spPr>
          <a:xfrm>
            <a:off x="1066039" y="4993924"/>
            <a:ext cx="4585731" cy="4404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sz="1800" dirty="0" smtClean="0"/>
              <a:t>revert</a:t>
            </a:r>
            <a:r>
              <a:rPr lang="ko-KR" altLang="en-US" sz="1800" dirty="0"/>
              <a:t> </a:t>
            </a:r>
            <a:endParaRPr lang="ko-KR" altLang="en-US" sz="1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grpSp>
        <p:nvGrpSpPr>
          <p:cNvPr id="38" name="그룹 37" descr="1단계를 나타내는 숫자 1이 표시된 작은 원"/>
          <p:cNvGrpSpPr/>
          <p:nvPr/>
        </p:nvGrpSpPr>
        <p:grpSpPr bwMode="blackWhite">
          <a:xfrm>
            <a:off x="521207" y="5792826"/>
            <a:ext cx="558179" cy="409838"/>
            <a:chOff x="6953426" y="711274"/>
            <a:chExt cx="558179" cy="409838"/>
          </a:xfrm>
        </p:grpSpPr>
        <p:sp>
          <p:nvSpPr>
            <p:cNvPr id="39" name="타원 38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6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41" name="내용 개체 틀 17"/>
          <p:cNvSpPr txBox="1">
            <a:spLocks/>
          </p:cNvSpPr>
          <p:nvPr/>
        </p:nvSpPr>
        <p:spPr>
          <a:xfrm>
            <a:off x="1066039" y="5792826"/>
            <a:ext cx="4585731" cy="9127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sz="1800" dirty="0" smtClean="0"/>
              <a:t>Reset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sz="1800" dirty="0" smtClean="0"/>
              <a:t>Soft / Mixed / Hard</a:t>
            </a:r>
            <a:r>
              <a:rPr lang="ko-KR" altLang="en-US" sz="1800" dirty="0"/>
              <a:t> </a:t>
            </a:r>
            <a:endParaRPr lang="ko-KR" altLang="en-US" sz="1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grpSp>
        <p:nvGrpSpPr>
          <p:cNvPr id="42" name="그룹 41" descr="1단계를 나타내는 숫자 1이 표시된 작은 원"/>
          <p:cNvGrpSpPr/>
          <p:nvPr/>
        </p:nvGrpSpPr>
        <p:grpSpPr bwMode="blackWhite">
          <a:xfrm>
            <a:off x="6296866" y="1869788"/>
            <a:ext cx="558179" cy="409838"/>
            <a:chOff x="6953426" y="711274"/>
            <a:chExt cx="558179" cy="409838"/>
          </a:xfrm>
        </p:grpSpPr>
        <p:sp>
          <p:nvSpPr>
            <p:cNvPr id="43" name="타원 42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7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45" name="내용 개체 틀 17"/>
          <p:cNvSpPr txBox="1">
            <a:spLocks/>
          </p:cNvSpPr>
          <p:nvPr/>
        </p:nvSpPr>
        <p:spPr>
          <a:xfrm>
            <a:off x="6841698" y="1869788"/>
            <a:ext cx="4585731" cy="4404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sz="1800" dirty="0" smtClean="0"/>
              <a:t>tag</a:t>
            </a:r>
            <a:r>
              <a:rPr lang="ko-KR" altLang="en-US" sz="1800" dirty="0"/>
              <a:t> </a:t>
            </a:r>
            <a:endParaRPr lang="ko-KR" altLang="en-US" sz="1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grpSp>
        <p:nvGrpSpPr>
          <p:cNvPr id="46" name="그룹 45" descr="1단계를 나타내는 숫자 1이 표시된 작은 원"/>
          <p:cNvGrpSpPr/>
          <p:nvPr/>
        </p:nvGrpSpPr>
        <p:grpSpPr bwMode="blackWhite">
          <a:xfrm>
            <a:off x="6310213" y="2580274"/>
            <a:ext cx="558179" cy="409838"/>
            <a:chOff x="6953426" y="711274"/>
            <a:chExt cx="558179" cy="409838"/>
          </a:xfrm>
        </p:grpSpPr>
        <p:sp>
          <p:nvSpPr>
            <p:cNvPr id="47" name="타원 46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8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49" name="내용 개체 틀 17"/>
          <p:cNvSpPr txBox="1">
            <a:spLocks/>
          </p:cNvSpPr>
          <p:nvPr/>
        </p:nvSpPr>
        <p:spPr>
          <a:xfrm>
            <a:off x="6855045" y="2580274"/>
            <a:ext cx="4585731" cy="4404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sz="1800" dirty="0" smtClean="0"/>
              <a:t>branch</a:t>
            </a:r>
            <a:r>
              <a:rPr lang="ko-KR" altLang="en-US" sz="1800" dirty="0"/>
              <a:t> </a:t>
            </a:r>
            <a:endParaRPr lang="ko-KR" altLang="en-US" sz="1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grpSp>
        <p:nvGrpSpPr>
          <p:cNvPr id="58" name="그룹 57" descr="1단계를 나타내는 숫자 1이 표시된 작은 원"/>
          <p:cNvGrpSpPr/>
          <p:nvPr/>
        </p:nvGrpSpPr>
        <p:grpSpPr bwMode="blackWhite">
          <a:xfrm>
            <a:off x="6310213" y="3237804"/>
            <a:ext cx="558179" cy="409838"/>
            <a:chOff x="6953426" y="711274"/>
            <a:chExt cx="558179" cy="409838"/>
          </a:xfrm>
        </p:grpSpPr>
        <p:sp>
          <p:nvSpPr>
            <p:cNvPr id="59" name="타원 58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9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61" name="내용 개체 틀 17"/>
          <p:cNvSpPr txBox="1">
            <a:spLocks/>
          </p:cNvSpPr>
          <p:nvPr/>
        </p:nvSpPr>
        <p:spPr>
          <a:xfrm>
            <a:off x="6855045" y="3237804"/>
            <a:ext cx="4585731" cy="4404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sz="1800" dirty="0" smtClean="0"/>
              <a:t>Merge &amp; rebase</a:t>
            </a:r>
            <a:r>
              <a:rPr lang="ko-KR" altLang="en-US" sz="1800" dirty="0"/>
              <a:t> </a:t>
            </a:r>
            <a:endParaRPr lang="ko-KR" altLang="en-US" sz="1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grpSp>
        <p:nvGrpSpPr>
          <p:cNvPr id="62" name="그룹 61" descr="1단계를 나타내는 숫자 1이 표시된 작은 원"/>
          <p:cNvGrpSpPr/>
          <p:nvPr/>
        </p:nvGrpSpPr>
        <p:grpSpPr bwMode="blackWhite">
          <a:xfrm>
            <a:off x="6310213" y="3980870"/>
            <a:ext cx="558179" cy="409838"/>
            <a:chOff x="6953426" y="711274"/>
            <a:chExt cx="558179" cy="409838"/>
          </a:xfrm>
        </p:grpSpPr>
        <p:sp>
          <p:nvSpPr>
            <p:cNvPr id="63" name="타원 62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10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65" name="내용 개체 틀 17"/>
          <p:cNvSpPr txBox="1">
            <a:spLocks/>
          </p:cNvSpPr>
          <p:nvPr/>
        </p:nvSpPr>
        <p:spPr>
          <a:xfrm>
            <a:off x="6855045" y="3980870"/>
            <a:ext cx="4585731" cy="4404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sz="1800" dirty="0" smtClean="0"/>
              <a:t>Cherry-pick</a:t>
            </a:r>
            <a:r>
              <a:rPr lang="ko-KR" altLang="en-US" sz="1800" dirty="0"/>
              <a:t> </a:t>
            </a:r>
            <a:endParaRPr lang="ko-KR" altLang="en-US" sz="1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grpSp>
        <p:nvGrpSpPr>
          <p:cNvPr id="66" name="그룹 65" descr="1단계를 나타내는 숫자 1이 표시된 작은 원"/>
          <p:cNvGrpSpPr/>
          <p:nvPr/>
        </p:nvGrpSpPr>
        <p:grpSpPr bwMode="blackWhite">
          <a:xfrm>
            <a:off x="6296866" y="4789965"/>
            <a:ext cx="558179" cy="409838"/>
            <a:chOff x="6953426" y="711274"/>
            <a:chExt cx="558179" cy="409838"/>
          </a:xfrm>
        </p:grpSpPr>
        <p:sp>
          <p:nvSpPr>
            <p:cNvPr id="67" name="타원 66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11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69" name="내용 개체 틀 17"/>
          <p:cNvSpPr txBox="1">
            <a:spLocks/>
          </p:cNvSpPr>
          <p:nvPr/>
        </p:nvSpPr>
        <p:spPr>
          <a:xfrm>
            <a:off x="6841698" y="4789965"/>
            <a:ext cx="4585731" cy="4404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sz="1800" dirty="0" smtClean="0"/>
              <a:t>stash</a:t>
            </a:r>
            <a:r>
              <a:rPr lang="ko-KR" altLang="en-US" sz="1800" dirty="0"/>
              <a:t> </a:t>
            </a:r>
            <a:endParaRPr lang="ko-KR" altLang="en-US" sz="1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59780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cs typeface="Segoe UI Light" panose="020B0502040204020203" pitchFamily="34" charset="0"/>
              </a:rPr>
              <a:t>1. </a:t>
            </a:r>
            <a:r>
              <a:rPr lang="en-US" altLang="ko-KR" dirty="0" err="1" smtClean="0">
                <a:cs typeface="Segoe UI Light" panose="020B0502040204020203" pitchFamily="34" charset="0"/>
              </a:rPr>
              <a:t>git</a:t>
            </a:r>
            <a:r>
              <a:rPr lang="en-US" altLang="ko-KR" dirty="0" smtClean="0">
                <a:cs typeface="Segoe UI Light" panose="020B0502040204020203" pitchFamily="34" charset="0"/>
              </a:rPr>
              <a:t> </a:t>
            </a:r>
            <a:r>
              <a:rPr lang="ko-KR" altLang="en-US" dirty="0" smtClean="0">
                <a:cs typeface="Segoe UI Light" panose="020B0502040204020203" pitchFamily="34" charset="0"/>
              </a:rPr>
              <a:t>소개 </a:t>
            </a:r>
            <a:r>
              <a:rPr lang="en-US" altLang="ko-KR" dirty="0">
                <a:cs typeface="Segoe UI Light" panose="020B0502040204020203" pitchFamily="34" charset="0"/>
              </a:rPr>
              <a:t>:</a:t>
            </a:r>
            <a:r>
              <a:rPr lang="en-US" altLang="ko-KR" dirty="0" smtClean="0">
                <a:cs typeface="Segoe UI Light" panose="020B0502040204020203" pitchFamily="34" charset="0"/>
              </a:rPr>
              <a:t> </a:t>
            </a:r>
            <a:r>
              <a:rPr lang="en-US" altLang="ko-KR" dirty="0" err="1" smtClean="0">
                <a:cs typeface="Segoe UI Light" panose="020B0502040204020203" pitchFamily="34" charset="0"/>
              </a:rPr>
              <a:t>git</a:t>
            </a:r>
            <a:r>
              <a:rPr lang="ko-KR" altLang="en-US" dirty="0" smtClean="0">
                <a:cs typeface="Segoe UI Light" panose="020B0502040204020203" pitchFamily="34" charset="0"/>
              </a:rPr>
              <a:t>의 주요기능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grpSp>
        <p:nvGrpSpPr>
          <p:cNvPr id="18" name="그룹 17" descr="1단계를 나타내는 숫자 1이 표시된 작은 원"/>
          <p:cNvGrpSpPr/>
          <p:nvPr/>
        </p:nvGrpSpPr>
        <p:grpSpPr bwMode="blackWhite">
          <a:xfrm>
            <a:off x="521207" y="1853498"/>
            <a:ext cx="558179" cy="409838"/>
            <a:chOff x="6953426" y="711274"/>
            <a:chExt cx="558179" cy="409838"/>
          </a:xfrm>
        </p:grpSpPr>
        <p:sp>
          <p:nvSpPr>
            <p:cNvPr id="19" name="타원 18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cxnSp>
        <p:nvCxnSpPr>
          <p:cNvPr id="29" name="직선 연결선(S) 19" descr="모핑 텍스트와 이미지를 구분하는 옅은 회색 선"/>
          <p:cNvCxnSpPr/>
          <p:nvPr/>
        </p:nvCxnSpPr>
        <p:spPr>
          <a:xfrm>
            <a:off x="6096000" y="1502632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내용 개체 틀 17"/>
          <p:cNvSpPr txBox="1">
            <a:spLocks/>
          </p:cNvSpPr>
          <p:nvPr/>
        </p:nvSpPr>
        <p:spPr>
          <a:xfrm>
            <a:off x="1256478" y="1869788"/>
            <a:ext cx="4585731" cy="4404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sz="1800" dirty="0" smtClean="0"/>
              <a:t>branch</a:t>
            </a:r>
            <a:r>
              <a:rPr lang="ko-KR" altLang="en-US" sz="1800" dirty="0"/>
              <a:t> </a:t>
            </a:r>
            <a:endParaRPr lang="ko-KR" altLang="en-US" sz="1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pic>
        <p:nvPicPr>
          <p:cNvPr id="4108" name="Picture 12" descr="git branch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796" y="2772005"/>
            <a:ext cx="7986343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76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cs typeface="Segoe UI Light" panose="020B0502040204020203" pitchFamily="34" charset="0"/>
              </a:rPr>
              <a:t>1. </a:t>
            </a:r>
            <a:r>
              <a:rPr lang="en-US" altLang="ko-KR" dirty="0" err="1" smtClean="0">
                <a:cs typeface="Segoe UI Light" panose="020B0502040204020203" pitchFamily="34" charset="0"/>
              </a:rPr>
              <a:t>git</a:t>
            </a:r>
            <a:r>
              <a:rPr lang="en-US" altLang="ko-KR" dirty="0" smtClean="0">
                <a:cs typeface="Segoe UI Light" panose="020B0502040204020203" pitchFamily="34" charset="0"/>
              </a:rPr>
              <a:t> </a:t>
            </a:r>
            <a:r>
              <a:rPr lang="ko-KR" altLang="en-US" dirty="0" smtClean="0">
                <a:cs typeface="Segoe UI Light" panose="020B0502040204020203" pitchFamily="34" charset="0"/>
              </a:rPr>
              <a:t>소개 </a:t>
            </a:r>
            <a:r>
              <a:rPr lang="en-US" altLang="ko-KR" dirty="0">
                <a:cs typeface="Segoe UI Light" panose="020B0502040204020203" pitchFamily="34" charset="0"/>
              </a:rPr>
              <a:t>:</a:t>
            </a:r>
            <a:r>
              <a:rPr lang="en-US" altLang="ko-KR" dirty="0" smtClean="0">
                <a:cs typeface="Segoe UI Light" panose="020B0502040204020203" pitchFamily="34" charset="0"/>
              </a:rPr>
              <a:t> </a:t>
            </a:r>
            <a:r>
              <a:rPr lang="en-US" altLang="ko-KR" dirty="0" err="1" smtClean="0">
                <a:cs typeface="Segoe UI Light" panose="020B0502040204020203" pitchFamily="34" charset="0"/>
              </a:rPr>
              <a:t>git</a:t>
            </a:r>
            <a:r>
              <a:rPr lang="ko-KR" altLang="en-US" dirty="0" smtClean="0">
                <a:cs typeface="Segoe UI Light" panose="020B0502040204020203" pitchFamily="34" charset="0"/>
              </a:rPr>
              <a:t>의 주요기능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grpSp>
        <p:nvGrpSpPr>
          <p:cNvPr id="18" name="그룹 17" descr="1단계를 나타내는 숫자 1이 표시된 작은 원"/>
          <p:cNvGrpSpPr/>
          <p:nvPr/>
        </p:nvGrpSpPr>
        <p:grpSpPr bwMode="blackWhite">
          <a:xfrm>
            <a:off x="521207" y="1853498"/>
            <a:ext cx="558179" cy="409838"/>
            <a:chOff x="6953426" y="711274"/>
            <a:chExt cx="558179" cy="409838"/>
          </a:xfrm>
        </p:grpSpPr>
        <p:sp>
          <p:nvSpPr>
            <p:cNvPr id="19" name="타원 18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cxnSp>
        <p:nvCxnSpPr>
          <p:cNvPr id="29" name="직선 연결선(S) 19" descr="모핑 텍스트와 이미지를 구분하는 옅은 회색 선"/>
          <p:cNvCxnSpPr/>
          <p:nvPr/>
        </p:nvCxnSpPr>
        <p:spPr>
          <a:xfrm>
            <a:off x="6096000" y="1502632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내용 개체 틀 17"/>
          <p:cNvSpPr txBox="1">
            <a:spLocks/>
          </p:cNvSpPr>
          <p:nvPr/>
        </p:nvSpPr>
        <p:spPr>
          <a:xfrm>
            <a:off x="1256478" y="1869788"/>
            <a:ext cx="4585731" cy="4404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sz="1800" dirty="0" smtClean="0"/>
              <a:t>merge</a:t>
            </a:r>
            <a:r>
              <a:rPr lang="ko-KR" altLang="en-US" sz="1800" dirty="0"/>
              <a:t> </a:t>
            </a:r>
            <a:endParaRPr lang="ko-KR" altLang="en-US" sz="1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pic>
        <p:nvPicPr>
          <p:cNvPr id="7170" name="Picture 2" descr="git merge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034" y="3091938"/>
            <a:ext cx="9087932" cy="239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72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cs typeface="Segoe UI Light" panose="020B0502040204020203" pitchFamily="34" charset="0"/>
              </a:rPr>
              <a:t>1. </a:t>
            </a:r>
            <a:r>
              <a:rPr lang="en-US" altLang="ko-KR" dirty="0" err="1" smtClean="0">
                <a:cs typeface="Segoe UI Light" panose="020B0502040204020203" pitchFamily="34" charset="0"/>
              </a:rPr>
              <a:t>git</a:t>
            </a:r>
            <a:r>
              <a:rPr lang="en-US" altLang="ko-KR" dirty="0" smtClean="0">
                <a:cs typeface="Segoe UI Light" panose="020B0502040204020203" pitchFamily="34" charset="0"/>
              </a:rPr>
              <a:t> </a:t>
            </a:r>
            <a:r>
              <a:rPr lang="ko-KR" altLang="en-US" dirty="0" smtClean="0">
                <a:cs typeface="Segoe UI Light" panose="020B0502040204020203" pitchFamily="34" charset="0"/>
              </a:rPr>
              <a:t>소개 </a:t>
            </a:r>
            <a:r>
              <a:rPr lang="en-US" altLang="ko-KR" dirty="0">
                <a:cs typeface="Segoe UI Light" panose="020B0502040204020203" pitchFamily="34" charset="0"/>
              </a:rPr>
              <a:t>:</a:t>
            </a:r>
            <a:r>
              <a:rPr lang="en-US" altLang="ko-KR" dirty="0" smtClean="0">
                <a:cs typeface="Segoe UI Light" panose="020B0502040204020203" pitchFamily="34" charset="0"/>
              </a:rPr>
              <a:t> </a:t>
            </a:r>
            <a:r>
              <a:rPr lang="en-US" altLang="ko-KR" dirty="0" err="1" smtClean="0">
                <a:cs typeface="Segoe UI Light" panose="020B0502040204020203" pitchFamily="34" charset="0"/>
              </a:rPr>
              <a:t>git</a:t>
            </a:r>
            <a:r>
              <a:rPr lang="ko-KR" altLang="en-US" dirty="0" smtClean="0">
                <a:cs typeface="Segoe UI Light" panose="020B0502040204020203" pitchFamily="34" charset="0"/>
              </a:rPr>
              <a:t>의 주요기능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grpSp>
        <p:nvGrpSpPr>
          <p:cNvPr id="18" name="그룹 17" descr="1단계를 나타내는 숫자 1이 표시된 작은 원"/>
          <p:cNvGrpSpPr/>
          <p:nvPr/>
        </p:nvGrpSpPr>
        <p:grpSpPr bwMode="blackWhite">
          <a:xfrm>
            <a:off x="521207" y="1853498"/>
            <a:ext cx="558179" cy="409838"/>
            <a:chOff x="6953426" y="711274"/>
            <a:chExt cx="558179" cy="409838"/>
          </a:xfrm>
        </p:grpSpPr>
        <p:sp>
          <p:nvSpPr>
            <p:cNvPr id="19" name="타원 18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cxnSp>
        <p:nvCxnSpPr>
          <p:cNvPr id="29" name="직선 연결선(S) 19" descr="모핑 텍스트와 이미지를 구분하는 옅은 회색 선"/>
          <p:cNvCxnSpPr/>
          <p:nvPr/>
        </p:nvCxnSpPr>
        <p:spPr>
          <a:xfrm>
            <a:off x="6096000" y="1502632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내용 개체 틀 17"/>
          <p:cNvSpPr txBox="1">
            <a:spLocks/>
          </p:cNvSpPr>
          <p:nvPr/>
        </p:nvSpPr>
        <p:spPr>
          <a:xfrm>
            <a:off x="1256478" y="1869788"/>
            <a:ext cx="4585731" cy="4404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sz="1800" dirty="0" smtClean="0"/>
              <a:t>rebase</a:t>
            </a:r>
            <a:r>
              <a:rPr lang="ko-KR" altLang="en-US" sz="1800" dirty="0"/>
              <a:t> </a:t>
            </a:r>
            <a:endParaRPr lang="ko-KR" altLang="en-US" sz="1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pic>
        <p:nvPicPr>
          <p:cNvPr id="8194" name="Picture 2" descr="git rebase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409" y="2561272"/>
            <a:ext cx="8795454" cy="30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84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71af3243-3dd4-4a8d-8c0d-dd76da1f02a5"/>
    <ds:schemaRef ds:uri="16c05727-aa75-4e4a-9b5f-8a80a116589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1049</Words>
  <Application>Microsoft Office PowerPoint</Application>
  <PresentationFormat>와이드스크린</PresentationFormat>
  <Paragraphs>202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inherit</vt:lpstr>
      <vt:lpstr>맑은 고딕</vt:lpstr>
      <vt:lpstr>Arial</vt:lpstr>
      <vt:lpstr>Segoe UI</vt:lpstr>
      <vt:lpstr>Segoe UI Light</vt:lpstr>
      <vt:lpstr>Segoe UI Semibold</vt:lpstr>
      <vt:lpstr>WelcomeDoc</vt:lpstr>
      <vt:lpstr>PowerPoint 프레젠테이션</vt:lpstr>
      <vt:lpstr>목차</vt:lpstr>
      <vt:lpstr>1. git 소개 : git이란?</vt:lpstr>
      <vt:lpstr>1. git 소개 : git의 특징</vt:lpstr>
      <vt:lpstr>1. git 소개 : git의 구조</vt:lpstr>
      <vt:lpstr>1. git 소개 : git의 주요기능</vt:lpstr>
      <vt:lpstr>1. git 소개 : git의 주요기능</vt:lpstr>
      <vt:lpstr>1. git 소개 : git의 주요기능</vt:lpstr>
      <vt:lpstr>1. git 소개 : git의 주요기능</vt:lpstr>
      <vt:lpstr>1. git 소개 : git의 주요기능</vt:lpstr>
      <vt:lpstr>1. git 소개 : git의 주요기능</vt:lpstr>
      <vt:lpstr>1. git 소개 : git의 장단점</vt:lpstr>
      <vt:lpstr>2. svn VS git</vt:lpstr>
      <vt:lpstr>2. svn VS git</vt:lpstr>
      <vt:lpstr>2. svn VS git</vt:lpstr>
      <vt:lpstr>2. svn VS git</vt:lpstr>
      <vt:lpstr>2. svn VS git</vt:lpstr>
      <vt:lpstr>2. svn VS git</vt:lpstr>
      <vt:lpstr>2. svn VS git</vt:lpstr>
      <vt:lpstr>3. git 활용</vt:lpstr>
      <vt:lpstr>3. git 활용 : BONOBO</vt:lpstr>
      <vt:lpstr>3. git 활용 : Egit</vt:lpstr>
      <vt:lpstr>4. 마무리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2020-02-11T06:16:27Z</dcterms:created>
  <dcterms:modified xsi:type="dcterms:W3CDTF">2020-02-13T07:55:52Z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