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990612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73600" y="1069200"/>
          <a:ext cx="9331200" cy="5530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00"/>
                <a:gridCol w="576000"/>
                <a:gridCol w="766800"/>
                <a:gridCol w="766800"/>
                <a:gridCol w="766800"/>
                <a:gridCol w="766800"/>
                <a:gridCol w="766800"/>
                <a:gridCol w="766800"/>
                <a:gridCol w="734400"/>
                <a:gridCol w="549000"/>
                <a:gridCol w="549000"/>
                <a:gridCol w="549000"/>
                <a:gridCol w="549000"/>
                <a:gridCol w="648000"/>
              </a:tblGrid>
              <a:tr h="194894">
                <a:tc rowSpan="2" gridSpan="2">
                  <a:txBody>
                    <a:bodyPr anchor="ctr"/>
                    <a:lstStyle/>
                    <a:p>
                      <a:pPr algn="ctr">
                        <a:defRPr sz="1400"/>
                      </a:pPr>
                      <a:r>
                        <a:rPr b="0" i="0" u="none">
                          <a:solidFill>
                            <a:srgbClr val="000000"/>
                          </a:solidFill>
                          <a:latin typeface="현대하모니 M"/>
                        </a:rPr>
                        <a:t>대상</a:t>
                      </a:r>
                    </a:p>
                  </a:txBody>
                  <a:tcPr marT="36000" marB="36000"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2" hMerge="1">
                  <a:txBody>
                    <a:bodyPr/>
                    <a:lstStyle/>
                    <a:p/>
                  </a:txBody>
                  <a:tcPr marT="36000" marB="36000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6">
                  <a:txBody>
                    <a:bodyPr anchor="ctr"/>
                    <a:lstStyle/>
                    <a:p>
                      <a:pPr algn="ctr">
                        <a:defRPr sz="1400"/>
                      </a:pPr>
                      <a:r>
                        <a:rPr b="0" i="0" u="none">
                          <a:solidFill>
                            <a:srgbClr val="000000"/>
                          </a:solidFill>
                          <a:latin typeface="현대하모니 M"/>
                        </a:rPr>
                        <a:t>점검결과</a:t>
                      </a:r>
                    </a:p>
                  </a:txBody>
                  <a:tcPr marT="36000" marB="36000"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 marT="36000" marB="36000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 marT="36000" marB="36000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 marT="36000" marB="36000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 marT="36000" marB="36000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 marT="36000" marB="36000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2" gridSpan="5">
                  <a:txBody>
                    <a:bodyPr anchor="ctr"/>
                    <a:lstStyle/>
                    <a:p>
                      <a:pPr algn="ctr">
                        <a:defRPr sz="1400"/>
                      </a:pPr>
                      <a:r>
                        <a:rPr b="0" i="0" u="none">
                          <a:solidFill>
                            <a:srgbClr val="000000"/>
                          </a:solidFill>
                          <a:latin typeface="현대하모니 M"/>
                        </a:rPr>
                        <a:t>측정값 (㏈㎶)</a:t>
                      </a:r>
                    </a:p>
                  </a:txBody>
                  <a:tcPr marT="36000" marB="36000"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2" hMerge="1">
                  <a:txBody>
                    <a:bodyPr/>
                    <a:lstStyle/>
                    <a:p/>
                  </a:txBody>
                  <a:tcPr marT="36000" marB="36000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2" hMerge="1">
                  <a:txBody>
                    <a:bodyPr/>
                    <a:lstStyle/>
                    <a:p/>
                  </a:txBody>
                  <a:tcPr marT="36000" marB="36000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2" hMerge="1">
                  <a:txBody>
                    <a:bodyPr/>
                    <a:lstStyle/>
                    <a:p/>
                  </a:txBody>
                  <a:tcPr marT="36000" marB="36000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2" hMerge="1">
                  <a:txBody>
                    <a:bodyPr/>
                    <a:lstStyle/>
                    <a:p/>
                  </a:txBody>
                  <a:tcPr marT="36000" marB="36000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2">
                  <a:txBody>
                    <a:bodyPr anchor="ctr"/>
                    <a:lstStyle/>
                    <a:p>
                      <a:pPr algn="ctr">
                        <a:defRPr sz="1400"/>
                      </a:pPr>
                      <a:r>
                        <a:rPr b="0" i="0" u="none">
                          <a:solidFill>
                            <a:srgbClr val="000000"/>
                          </a:solidFill>
                          <a:latin typeface="현대하모니 M"/>
                        </a:rPr>
                        <a:t>판정</a:t>
                      </a:r>
                    </a:p>
                  </a:txBody>
                  <a:tcPr marT="36000" marB="36000"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</a:tr>
              <a:tr h="194894">
                <a:tc gridSpan="2" vMerge="1">
                  <a:txBody>
                    <a:bodyPr/>
                    <a:lstStyle/>
                    <a:p/>
                  </a:txBody>
                  <a:tcPr marT="36000" marB="36000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 marT="36000" marB="36000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3">
                  <a:txBody>
                    <a:bodyPr anchor="ctr"/>
                    <a:lstStyle/>
                    <a:p>
                      <a:pPr algn="ctr">
                        <a:defRPr sz="1400"/>
                      </a:pPr>
                      <a:r>
                        <a:rPr b="0" i="0" u="none">
                          <a:solidFill>
                            <a:srgbClr val="000000"/>
                          </a:solidFill>
                          <a:latin typeface="현대하모니 M"/>
                        </a:rPr>
                        <a:t>평균치 Av</a:t>
                      </a:r>
                    </a:p>
                  </a:txBody>
                  <a:tcPr marT="36000" marB="36000"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 marT="36000" marB="36000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 marT="36000" marB="36000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3">
                  <a:txBody>
                    <a:bodyPr anchor="ctr"/>
                    <a:lstStyle/>
                    <a:p>
                      <a:pPr algn="ctr">
                        <a:defRPr sz="1400"/>
                      </a:pPr>
                      <a:r>
                        <a:rPr b="0" i="0" u="none">
                          <a:solidFill>
                            <a:srgbClr val="000000"/>
                          </a:solidFill>
                          <a:latin typeface="현대하모니 M"/>
                        </a:rPr>
                        <a:t>준 첨두치 Qp</a:t>
                      </a:r>
                    </a:p>
                  </a:txBody>
                  <a:tcPr marT="36000" marB="36000"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 marT="36000" marB="36000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 marT="36000" marB="36000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5" vMerge="1">
                  <a:txBody>
                    <a:bodyPr/>
                    <a:lstStyle/>
                    <a:p/>
                  </a:txBody>
                  <a:tcPr marT="36000" marB="36000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 marT="36000" marB="36000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 marT="36000" marB="36000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 marT="36000" marB="36000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 marT="36000" marB="36000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vMerge="1">
                  <a:txBody>
                    <a:bodyPr/>
                    <a:lstStyle/>
                    <a:p/>
                  </a:txBody>
                  <a:tcPr marT="36000" marB="36000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</a:tr>
              <a:tr h="428400">
                <a:tc rowSpan="4" gridSpan="2">
                  <a:txBody>
                    <a:bodyPr anchor="ctr"/>
                    <a:lstStyle/>
                    <a:p>
                      <a:pPr algn="ctr">
                        <a:defRPr sz="1000">
                          <a:latin typeface="현대하모니 M"/>
                        </a:defRPr>
                      </a:pPr>
                      <a:r>
                        <a:t>ANT10R-10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4"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4" gridSpan="3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4"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4"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4" gridSpan="3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4"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4"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>
                  <a:txBody>
                    <a:bodyPr anchor="ctr"/>
                    <a:lstStyle/>
                    <a:p>
                      <a:pPr algn="ctr">
                        <a:defRPr sz="1100">
                          <a:latin typeface="현대하모니 M"/>
                        </a:defRPr>
                      </a:pPr>
                      <a:r>
                        <a:t>구분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2">
                  <a:txBody>
                    <a:bodyPr anchor="ctr"/>
                    <a:lstStyle/>
                    <a:p>
                      <a:pPr algn="ctr">
                        <a:defRPr sz="1100">
                          <a:latin typeface="현대하모니 M"/>
                        </a:defRPr>
                      </a:pPr>
                      <a:r>
                        <a:t>0.15~0.5 ㎒</a:t>
                      </a:r>
                    </a:p>
                    <a:p>
                      <a:pPr algn="ctr">
                        <a:defRPr sz="1000">
                          <a:solidFill>
                            <a:srgbClr val="BFBFBF"/>
                          </a:solidFill>
                          <a:latin typeface="현대하모니 M"/>
                        </a:defRPr>
                      </a:pPr>
                      <a:r>
                        <a:t>[66 ㏈㎶↓]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2">
                  <a:txBody>
                    <a:bodyPr anchor="ctr"/>
                    <a:lstStyle/>
                    <a:p>
                      <a:pPr algn="ctr">
                        <a:defRPr sz="1100">
                          <a:latin typeface="현대하모니 M"/>
                        </a:defRPr>
                      </a:pPr>
                      <a:r>
                        <a:t>0.5~5.0 ㎒</a:t>
                      </a:r>
                    </a:p>
                    <a:p>
                      <a:pPr algn="ctr">
                        <a:defRPr sz="1000">
                          <a:solidFill>
                            <a:srgbClr val="BFBFBF"/>
                          </a:solidFill>
                          <a:latin typeface="현대하모니 M"/>
                        </a:defRPr>
                      </a:pPr>
                      <a:r>
                        <a:t>[60 ㏈㎶↓]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4">
                  <a:txBody>
                    <a:bodyPr anchor="ctr"/>
                    <a:lstStyle/>
                    <a:p>
                      <a:pPr algn="ctr">
                        <a:defRPr sz="1000">
                          <a:latin typeface="현대하모니 M"/>
                        </a:defRPr>
                      </a:pPr>
                      <a:r>
                        <a:t>T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</a:tr>
              <a:tr h="428400">
                <a:tc gridSpan="2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3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3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>
                  <a:txBody>
                    <a:bodyPr anchor="ctr"/>
                    <a:lstStyle/>
                    <a:p>
                      <a:pPr algn="ctr">
                        <a:defRPr sz="1100">
                          <a:latin typeface="현대하모니 M"/>
                        </a:defRPr>
                      </a:pPr>
                      <a:r>
                        <a:t>평균치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2">
                  <a:txBody>
                    <a:bodyPr anchor="ctr"/>
                    <a:lstStyle/>
                    <a:p>
                      <a:pPr algn="ctr">
                        <a:defRPr sz="1000">
                          <a:latin typeface="현대하모니 M"/>
                        </a:defRPr>
                      </a:pPr>
                      <a:r>
                        <a:t>86.48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2">
                  <a:txBody>
                    <a:bodyPr anchor="ctr"/>
                    <a:lstStyle/>
                    <a:p>
                      <a:pPr algn="ctr">
                        <a:defRPr sz="1000">
                          <a:latin typeface="현대하모니 M"/>
                        </a:defRPr>
                      </a:pPr>
                      <a:r>
                        <a:t>78.43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</a:tr>
              <a:tr h="428400">
                <a:tc gridSpan="2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3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3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>
                  <a:txBody>
                    <a:bodyPr anchor="ctr"/>
                    <a:lstStyle/>
                    <a:p>
                      <a:pPr algn="ctr">
                        <a:defRPr sz="1100">
                          <a:latin typeface="현대하모니 M"/>
                        </a:defRPr>
                      </a:pPr>
                      <a:r>
                        <a:t>구분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2">
                  <a:txBody>
                    <a:bodyPr anchor="ctr"/>
                    <a:lstStyle/>
                    <a:p>
                      <a:pPr algn="ctr">
                        <a:defRPr sz="1100">
                          <a:latin typeface="현대하모니 M"/>
                        </a:defRPr>
                      </a:pPr>
                      <a:r>
                        <a:t>0.15~0.5 ㎒</a:t>
                      </a:r>
                    </a:p>
                    <a:p>
                      <a:pPr algn="ctr">
                        <a:defRPr sz="1000">
                          <a:solidFill>
                            <a:srgbClr val="BFBFBF"/>
                          </a:solidFill>
                          <a:latin typeface="현대하모니 M"/>
                        </a:defRPr>
                      </a:pPr>
                      <a:r>
                        <a:t>[79 ㏈㎶↓]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2">
                  <a:txBody>
                    <a:bodyPr anchor="ctr"/>
                    <a:lstStyle/>
                    <a:p>
                      <a:pPr algn="ctr">
                        <a:defRPr sz="1100">
                          <a:latin typeface="현대하모니 M"/>
                        </a:defRPr>
                      </a:pPr>
                      <a:r>
                        <a:t>0.5~5.0 ㎒</a:t>
                      </a:r>
                    </a:p>
                    <a:p>
                      <a:pPr algn="ctr">
                        <a:defRPr sz="1000">
                          <a:solidFill>
                            <a:srgbClr val="BFBFBF"/>
                          </a:solidFill>
                          <a:latin typeface="현대하모니 M"/>
                        </a:defRPr>
                      </a:pPr>
                      <a:r>
                        <a:t>[73 ㏈㎶↓]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</a:tr>
              <a:tr h="428400">
                <a:tc gridSpan="2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3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3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>
                  <a:txBody>
                    <a:bodyPr anchor="ctr"/>
                    <a:lstStyle/>
                    <a:p>
                      <a:pPr algn="ctr">
                        <a:defRPr sz="1100">
                          <a:latin typeface="현대하모니 M"/>
                        </a:defRPr>
                      </a:pPr>
                      <a:r>
                        <a:t>준 첨두치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2">
                  <a:txBody>
                    <a:bodyPr anchor="ctr"/>
                    <a:lstStyle/>
                    <a:p>
                      <a:pPr algn="ctr">
                        <a:defRPr sz="1000">
                          <a:latin typeface="현대하모니 M"/>
                        </a:defRPr>
                      </a:pPr>
                      <a:r>
                        <a:t>93.78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2">
                  <a:txBody>
                    <a:bodyPr anchor="ctr"/>
                    <a:lstStyle/>
                    <a:p>
                      <a:pPr algn="ctr">
                        <a:defRPr sz="1000">
                          <a:latin typeface="현대하모니 M"/>
                        </a:defRPr>
                      </a:pPr>
                      <a:r>
                        <a:t>87.76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</a:tr>
              <a:tr h="428400">
                <a:tc rowSpan="4" gridSpan="2">
                  <a:txBody>
                    <a:bodyPr anchor="ctr"/>
                    <a:lstStyle/>
                    <a:p>
                      <a:pPr algn="ctr">
                        <a:defRPr sz="1000">
                          <a:latin typeface="현대하모니 M"/>
                        </a:defRPr>
                      </a:pPr>
                      <a:r>
                        <a:t>ANT10R-20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4"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4" gridSpan="3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4"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4"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4" gridSpan="3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4"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4"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>
                  <a:txBody>
                    <a:bodyPr anchor="ctr"/>
                    <a:lstStyle/>
                    <a:p>
                      <a:pPr algn="ctr">
                        <a:defRPr sz="1100">
                          <a:latin typeface="현대하모니 M"/>
                        </a:defRPr>
                      </a:pPr>
                      <a:r>
                        <a:t>구분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2">
                  <a:txBody>
                    <a:bodyPr anchor="ctr"/>
                    <a:lstStyle/>
                    <a:p>
                      <a:pPr algn="ctr">
                        <a:defRPr sz="1100">
                          <a:latin typeface="현대하모니 M"/>
                        </a:defRPr>
                      </a:pPr>
                      <a:r>
                        <a:t>0.15~0.5 ㎒</a:t>
                      </a:r>
                    </a:p>
                    <a:p>
                      <a:pPr algn="ctr">
                        <a:defRPr sz="1000">
                          <a:solidFill>
                            <a:srgbClr val="BFBFBF"/>
                          </a:solidFill>
                          <a:latin typeface="현대하모니 M"/>
                        </a:defRPr>
                      </a:pPr>
                      <a:r>
                        <a:t>[66 ㏈㎶↓]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2">
                  <a:txBody>
                    <a:bodyPr anchor="ctr"/>
                    <a:lstStyle/>
                    <a:p>
                      <a:pPr algn="ctr">
                        <a:defRPr sz="1100">
                          <a:latin typeface="현대하모니 M"/>
                        </a:defRPr>
                      </a:pPr>
                      <a:r>
                        <a:t>0.5~5.0 ㎒</a:t>
                      </a:r>
                    </a:p>
                    <a:p>
                      <a:pPr algn="ctr">
                        <a:defRPr sz="1000">
                          <a:solidFill>
                            <a:srgbClr val="BFBFBF"/>
                          </a:solidFill>
                          <a:latin typeface="현대하모니 M"/>
                        </a:defRPr>
                      </a:pPr>
                      <a:r>
                        <a:t>[60 ㏈㎶↓]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4">
                  <a:txBody>
                    <a:bodyPr anchor="ctr"/>
                    <a:lstStyle/>
                    <a:p>
                      <a:pPr algn="ctr">
                        <a:defRPr sz="1000">
                          <a:latin typeface="현대하모니 M"/>
                        </a:defRPr>
                      </a:pPr>
                      <a:r>
                        <a:t>F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</a:tr>
              <a:tr h="428400">
                <a:tc gridSpan="2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3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3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>
                  <a:txBody>
                    <a:bodyPr anchor="ctr"/>
                    <a:lstStyle/>
                    <a:p>
                      <a:pPr algn="ctr">
                        <a:defRPr sz="1100">
                          <a:latin typeface="현대하모니 M"/>
                        </a:defRPr>
                      </a:pPr>
                      <a:r>
                        <a:t>평균치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2">
                  <a:txBody>
                    <a:bodyPr anchor="ctr"/>
                    <a:lstStyle/>
                    <a:p>
                      <a:pPr algn="ctr">
                        <a:defRPr sz="1000">
                          <a:latin typeface="현대하모니 M"/>
                        </a:defRPr>
                      </a:pPr>
                      <a:r>
                        <a:t>74.01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2">
                  <a:txBody>
                    <a:bodyPr anchor="ctr"/>
                    <a:lstStyle/>
                    <a:p>
                      <a:pPr algn="ctr">
                        <a:defRPr sz="1000">
                          <a:latin typeface="현대하모니 M"/>
                        </a:defRPr>
                      </a:pPr>
                      <a:r>
                        <a:t>52.87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</a:tr>
              <a:tr h="428400">
                <a:tc gridSpan="2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3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3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>
                  <a:txBody>
                    <a:bodyPr anchor="ctr"/>
                    <a:lstStyle/>
                    <a:p>
                      <a:pPr algn="ctr">
                        <a:defRPr sz="1100">
                          <a:latin typeface="현대하모니 M"/>
                        </a:defRPr>
                      </a:pPr>
                      <a:r>
                        <a:t>구분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2">
                  <a:txBody>
                    <a:bodyPr anchor="ctr"/>
                    <a:lstStyle/>
                    <a:p>
                      <a:pPr algn="ctr">
                        <a:defRPr sz="1100">
                          <a:latin typeface="현대하모니 M"/>
                        </a:defRPr>
                      </a:pPr>
                      <a:r>
                        <a:t>0.15~0.5 ㎒</a:t>
                      </a:r>
                    </a:p>
                    <a:p>
                      <a:pPr algn="ctr">
                        <a:defRPr sz="1000">
                          <a:solidFill>
                            <a:srgbClr val="BFBFBF"/>
                          </a:solidFill>
                          <a:latin typeface="현대하모니 M"/>
                        </a:defRPr>
                      </a:pPr>
                      <a:r>
                        <a:t>[79 ㏈㎶↓]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2">
                  <a:txBody>
                    <a:bodyPr anchor="ctr"/>
                    <a:lstStyle/>
                    <a:p>
                      <a:pPr algn="ctr">
                        <a:defRPr sz="1100">
                          <a:latin typeface="현대하모니 M"/>
                        </a:defRPr>
                      </a:pPr>
                      <a:r>
                        <a:t>0.5~5.0 ㎒</a:t>
                      </a:r>
                    </a:p>
                    <a:p>
                      <a:pPr algn="ctr">
                        <a:defRPr sz="1000">
                          <a:solidFill>
                            <a:srgbClr val="BFBFBF"/>
                          </a:solidFill>
                          <a:latin typeface="현대하모니 M"/>
                        </a:defRPr>
                      </a:pPr>
                      <a:r>
                        <a:t>[73 ㏈㎶↓]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</a:tr>
              <a:tr h="428400">
                <a:tc gridSpan="2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3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3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>
                  <a:txBody>
                    <a:bodyPr anchor="ctr"/>
                    <a:lstStyle/>
                    <a:p>
                      <a:pPr algn="ctr">
                        <a:defRPr sz="1100">
                          <a:latin typeface="현대하모니 M"/>
                        </a:defRPr>
                      </a:pPr>
                      <a:r>
                        <a:t>준 첨두치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2">
                  <a:txBody>
                    <a:bodyPr anchor="ctr"/>
                    <a:lstStyle/>
                    <a:p>
                      <a:pPr algn="ctr">
                        <a:defRPr sz="1000">
                          <a:latin typeface="현대하모니 M"/>
                        </a:defRPr>
                      </a:pPr>
                      <a:r>
                        <a:t>88.15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2">
                  <a:txBody>
                    <a:bodyPr anchor="ctr"/>
                    <a:lstStyle/>
                    <a:p>
                      <a:pPr algn="ctr">
                        <a:defRPr sz="1000">
                          <a:latin typeface="현대하모니 M"/>
                        </a:defRPr>
                      </a:pPr>
                      <a:r>
                        <a:t>77.91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</a:tr>
              <a:tr h="428400">
                <a:tc rowSpan="4" gridSpan="2">
                  <a:txBody>
                    <a:bodyPr anchor="ctr"/>
                    <a:lstStyle/>
                    <a:p>
                      <a:pPr algn="ctr">
                        <a:defRPr sz="1000">
                          <a:latin typeface="현대하모니 M"/>
                        </a:defRPr>
                      </a:pPr>
                      <a:r>
                        <a:t>ANT10R-30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4"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4" gridSpan="3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4"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4"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4" gridSpan="3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4"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4"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>
                  <a:txBody>
                    <a:bodyPr anchor="ctr"/>
                    <a:lstStyle/>
                    <a:p>
                      <a:pPr algn="ctr">
                        <a:defRPr sz="1100">
                          <a:latin typeface="현대하모니 M"/>
                        </a:defRPr>
                      </a:pPr>
                      <a:r>
                        <a:t>구분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2">
                  <a:txBody>
                    <a:bodyPr anchor="ctr"/>
                    <a:lstStyle/>
                    <a:p>
                      <a:pPr algn="ctr">
                        <a:defRPr sz="1100">
                          <a:latin typeface="현대하모니 M"/>
                        </a:defRPr>
                      </a:pPr>
                      <a:r>
                        <a:t>0.15~0.5 ㎒</a:t>
                      </a:r>
                    </a:p>
                    <a:p>
                      <a:pPr algn="ctr">
                        <a:defRPr sz="1000">
                          <a:solidFill>
                            <a:srgbClr val="BFBFBF"/>
                          </a:solidFill>
                          <a:latin typeface="현대하모니 M"/>
                        </a:defRPr>
                      </a:pPr>
                      <a:r>
                        <a:t>[66 ㏈㎶↓]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2">
                  <a:txBody>
                    <a:bodyPr anchor="ctr"/>
                    <a:lstStyle/>
                    <a:p>
                      <a:pPr algn="ctr">
                        <a:defRPr sz="1100">
                          <a:latin typeface="현대하모니 M"/>
                        </a:defRPr>
                      </a:pPr>
                      <a:r>
                        <a:t>0.5~5.0 ㎒</a:t>
                      </a:r>
                    </a:p>
                    <a:p>
                      <a:pPr algn="ctr">
                        <a:defRPr sz="1000">
                          <a:solidFill>
                            <a:srgbClr val="BFBFBF"/>
                          </a:solidFill>
                          <a:latin typeface="현대하모니 M"/>
                        </a:defRPr>
                      </a:pPr>
                      <a:r>
                        <a:t>[60 ㏈㎶↓]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4">
                  <a:txBody>
                    <a:bodyPr anchor="ctr"/>
                    <a:lstStyle/>
                    <a:p>
                      <a:pPr algn="ctr">
                        <a:defRPr sz="1000">
                          <a:latin typeface="현대하모니 M"/>
                        </a:defRPr>
                      </a:pPr>
                      <a:r>
                        <a:t>T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</a:tr>
              <a:tr h="428400">
                <a:tc gridSpan="2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3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3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>
                  <a:txBody>
                    <a:bodyPr anchor="ctr"/>
                    <a:lstStyle/>
                    <a:p>
                      <a:pPr algn="ctr">
                        <a:defRPr sz="1100">
                          <a:latin typeface="현대하모니 M"/>
                        </a:defRPr>
                      </a:pPr>
                      <a:r>
                        <a:t>평균치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2">
                  <a:txBody>
                    <a:bodyPr anchor="ctr"/>
                    <a:lstStyle/>
                    <a:p>
                      <a:pPr algn="ctr">
                        <a:defRPr sz="1000">
                          <a:latin typeface="현대하모니 M"/>
                        </a:defRPr>
                      </a:pPr>
                      <a:r>
                        <a:t>85.08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2">
                  <a:txBody>
                    <a:bodyPr anchor="ctr"/>
                    <a:lstStyle/>
                    <a:p>
                      <a:pPr algn="ctr">
                        <a:defRPr sz="1000">
                          <a:latin typeface="현대하모니 M"/>
                        </a:defRPr>
                      </a:pPr>
                      <a:r>
                        <a:t>72.89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</a:tr>
              <a:tr h="428400">
                <a:tc gridSpan="2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3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3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>
                  <a:txBody>
                    <a:bodyPr anchor="ctr"/>
                    <a:lstStyle/>
                    <a:p>
                      <a:pPr algn="ctr">
                        <a:defRPr sz="1100">
                          <a:latin typeface="현대하모니 M"/>
                        </a:defRPr>
                      </a:pPr>
                      <a:r>
                        <a:t>구분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2">
                  <a:txBody>
                    <a:bodyPr anchor="ctr"/>
                    <a:lstStyle/>
                    <a:p>
                      <a:pPr algn="ctr">
                        <a:defRPr sz="1100">
                          <a:latin typeface="현대하모니 M"/>
                        </a:defRPr>
                      </a:pPr>
                      <a:r>
                        <a:t>0.15~0.5 ㎒</a:t>
                      </a:r>
                    </a:p>
                    <a:p>
                      <a:pPr algn="ctr">
                        <a:defRPr sz="1000">
                          <a:solidFill>
                            <a:srgbClr val="BFBFBF"/>
                          </a:solidFill>
                          <a:latin typeface="현대하모니 M"/>
                        </a:defRPr>
                      </a:pPr>
                      <a:r>
                        <a:t>[79 ㏈㎶↓]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2">
                  <a:txBody>
                    <a:bodyPr anchor="ctr"/>
                    <a:lstStyle/>
                    <a:p>
                      <a:pPr algn="ctr">
                        <a:defRPr sz="1100">
                          <a:latin typeface="현대하모니 M"/>
                        </a:defRPr>
                      </a:pPr>
                      <a:r>
                        <a:t>0.5~5.0 ㎒</a:t>
                      </a:r>
                    </a:p>
                    <a:p>
                      <a:pPr algn="ctr">
                        <a:defRPr sz="1000">
                          <a:solidFill>
                            <a:srgbClr val="BFBFBF"/>
                          </a:solidFill>
                          <a:latin typeface="현대하모니 M"/>
                        </a:defRPr>
                      </a:pPr>
                      <a:r>
                        <a:t>[73 ㏈㎶↓]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</a:tr>
              <a:tr h="428400">
                <a:tc gridSpan="2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3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3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>
                  <a:txBody>
                    <a:bodyPr anchor="ctr"/>
                    <a:lstStyle/>
                    <a:p>
                      <a:pPr algn="ctr">
                        <a:defRPr sz="1100">
                          <a:latin typeface="현대하모니 M"/>
                        </a:defRPr>
                      </a:pPr>
                      <a:r>
                        <a:t>준 첨두치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2">
                  <a:txBody>
                    <a:bodyPr anchor="ctr"/>
                    <a:lstStyle/>
                    <a:p>
                      <a:pPr algn="ctr">
                        <a:defRPr sz="1000">
                          <a:latin typeface="현대하모니 M"/>
                        </a:defRPr>
                      </a:pPr>
                      <a:r>
                        <a:t>94.33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2">
                  <a:txBody>
                    <a:bodyPr anchor="ctr"/>
                    <a:lstStyle/>
                    <a:p>
                      <a:pPr algn="ctr">
                        <a:defRPr sz="1000">
                          <a:latin typeface="현대하모니 M"/>
                        </a:defRPr>
                      </a:pPr>
                      <a:r>
                        <a:t>84.47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30400" y="82800"/>
            <a:ext cx="9000000" cy="5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0" sz="2400">
                <a:latin typeface="현대하모니 M"/>
              </a:defRPr>
            </a:pPr>
            <a:r>
              <a:t>▣ 노이즈 레벨 점검시트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6800" y="684000"/>
            <a:ext cx="9000000" cy="5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0" sz="1400">
                <a:latin typeface="현대하모니 M"/>
              </a:defRPr>
            </a:pPr>
            <a:r>
              <a:t>▶ 노이즈 점검결과</a:t>
            </a:r>
          </a:p>
        </p:txBody>
      </p:sp>
      <p:pic>
        <p:nvPicPr>
          <p:cNvPr id="7" name="Picture 6" descr="ANT10R-10 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599" y="1663200"/>
            <a:ext cx="2232000" cy="1674000"/>
          </a:xfrm>
          <a:prstGeom prst="rect">
            <a:avLst/>
          </a:prstGeom>
        </p:spPr>
      </p:pic>
      <p:pic>
        <p:nvPicPr>
          <p:cNvPr id="8" name="Picture 7" descr="ANT10R-10 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5600" y="1663200"/>
            <a:ext cx="2232000" cy="1674000"/>
          </a:xfrm>
          <a:prstGeom prst="rect">
            <a:avLst/>
          </a:prstGeom>
        </p:spPr>
      </p:pic>
      <p:pic>
        <p:nvPicPr>
          <p:cNvPr id="9" name="Picture 8" descr="ANT10R-20 A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1599" y="3380400"/>
            <a:ext cx="2232000" cy="1674000"/>
          </a:xfrm>
          <a:prstGeom prst="rect">
            <a:avLst/>
          </a:prstGeom>
        </p:spPr>
      </p:pic>
      <p:pic>
        <p:nvPicPr>
          <p:cNvPr id="10" name="Picture 9" descr="ANT10R-20 P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5600" y="3380400"/>
            <a:ext cx="2232000" cy="1674000"/>
          </a:xfrm>
          <a:prstGeom prst="rect">
            <a:avLst/>
          </a:prstGeom>
        </p:spPr>
      </p:pic>
      <p:pic>
        <p:nvPicPr>
          <p:cNvPr id="11" name="Picture 10" descr="ANT10R-30 A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61599" y="5097600"/>
            <a:ext cx="2232000" cy="1674000"/>
          </a:xfrm>
          <a:prstGeom prst="rect">
            <a:avLst/>
          </a:prstGeom>
        </p:spPr>
      </p:pic>
      <p:pic>
        <p:nvPicPr>
          <p:cNvPr id="12" name="Picture 11" descr="ANT10R-30 P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65600" y="5097600"/>
            <a:ext cx="2232000" cy="1674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73600" y="1069200"/>
          <a:ext cx="9331200" cy="5530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00"/>
                <a:gridCol w="576000"/>
                <a:gridCol w="766800"/>
                <a:gridCol w="766800"/>
                <a:gridCol w="766800"/>
                <a:gridCol w="766800"/>
                <a:gridCol w="766800"/>
                <a:gridCol w="766800"/>
                <a:gridCol w="734400"/>
                <a:gridCol w="549000"/>
                <a:gridCol w="549000"/>
                <a:gridCol w="549000"/>
                <a:gridCol w="549000"/>
                <a:gridCol w="648000"/>
              </a:tblGrid>
              <a:tr h="194894">
                <a:tc rowSpan="2" gridSpan="2">
                  <a:txBody>
                    <a:bodyPr anchor="ctr"/>
                    <a:lstStyle/>
                    <a:p>
                      <a:pPr algn="ctr">
                        <a:defRPr sz="1400"/>
                      </a:pPr>
                      <a:r>
                        <a:rPr b="0" i="0" u="none">
                          <a:solidFill>
                            <a:srgbClr val="000000"/>
                          </a:solidFill>
                          <a:latin typeface="현대하모니 M"/>
                        </a:rPr>
                        <a:t>대상</a:t>
                      </a:r>
                    </a:p>
                  </a:txBody>
                  <a:tcPr marT="36000" marB="36000"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2" hMerge="1">
                  <a:txBody>
                    <a:bodyPr/>
                    <a:lstStyle/>
                    <a:p/>
                  </a:txBody>
                  <a:tcPr marT="36000" marB="36000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6">
                  <a:txBody>
                    <a:bodyPr anchor="ctr"/>
                    <a:lstStyle/>
                    <a:p>
                      <a:pPr algn="ctr">
                        <a:defRPr sz="1400"/>
                      </a:pPr>
                      <a:r>
                        <a:rPr b="0" i="0" u="none">
                          <a:solidFill>
                            <a:srgbClr val="000000"/>
                          </a:solidFill>
                          <a:latin typeface="현대하모니 M"/>
                        </a:rPr>
                        <a:t>점검결과</a:t>
                      </a:r>
                    </a:p>
                  </a:txBody>
                  <a:tcPr marT="36000" marB="36000"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 marT="36000" marB="36000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 marT="36000" marB="36000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 marT="36000" marB="36000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 marT="36000" marB="36000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 marT="36000" marB="36000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2" gridSpan="5">
                  <a:txBody>
                    <a:bodyPr anchor="ctr"/>
                    <a:lstStyle/>
                    <a:p>
                      <a:pPr algn="ctr">
                        <a:defRPr sz="1400"/>
                      </a:pPr>
                      <a:r>
                        <a:rPr b="0" i="0" u="none">
                          <a:solidFill>
                            <a:srgbClr val="000000"/>
                          </a:solidFill>
                          <a:latin typeface="현대하모니 M"/>
                        </a:rPr>
                        <a:t>측정값 (㏈㎶)</a:t>
                      </a:r>
                    </a:p>
                  </a:txBody>
                  <a:tcPr marT="36000" marB="36000"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2" hMerge="1">
                  <a:txBody>
                    <a:bodyPr/>
                    <a:lstStyle/>
                    <a:p/>
                  </a:txBody>
                  <a:tcPr marT="36000" marB="36000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2" hMerge="1">
                  <a:txBody>
                    <a:bodyPr/>
                    <a:lstStyle/>
                    <a:p/>
                  </a:txBody>
                  <a:tcPr marT="36000" marB="36000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2" hMerge="1">
                  <a:txBody>
                    <a:bodyPr/>
                    <a:lstStyle/>
                    <a:p/>
                  </a:txBody>
                  <a:tcPr marT="36000" marB="36000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2" hMerge="1">
                  <a:txBody>
                    <a:bodyPr/>
                    <a:lstStyle/>
                    <a:p/>
                  </a:txBody>
                  <a:tcPr marT="36000" marB="36000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2">
                  <a:txBody>
                    <a:bodyPr anchor="ctr"/>
                    <a:lstStyle/>
                    <a:p>
                      <a:pPr algn="ctr">
                        <a:defRPr sz="1400"/>
                      </a:pPr>
                      <a:r>
                        <a:rPr b="0" i="0" u="none">
                          <a:solidFill>
                            <a:srgbClr val="000000"/>
                          </a:solidFill>
                          <a:latin typeface="현대하모니 M"/>
                        </a:rPr>
                        <a:t>판정</a:t>
                      </a:r>
                    </a:p>
                  </a:txBody>
                  <a:tcPr marT="36000" marB="36000"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</a:tr>
              <a:tr h="194894">
                <a:tc gridSpan="2" vMerge="1">
                  <a:txBody>
                    <a:bodyPr/>
                    <a:lstStyle/>
                    <a:p/>
                  </a:txBody>
                  <a:tcPr marT="36000" marB="36000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 marT="36000" marB="36000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3">
                  <a:txBody>
                    <a:bodyPr anchor="ctr"/>
                    <a:lstStyle/>
                    <a:p>
                      <a:pPr algn="ctr">
                        <a:defRPr sz="1400"/>
                      </a:pPr>
                      <a:r>
                        <a:rPr b="0" i="0" u="none">
                          <a:solidFill>
                            <a:srgbClr val="000000"/>
                          </a:solidFill>
                          <a:latin typeface="현대하모니 M"/>
                        </a:rPr>
                        <a:t>평균치 Av</a:t>
                      </a:r>
                    </a:p>
                  </a:txBody>
                  <a:tcPr marT="36000" marB="36000"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 marT="36000" marB="36000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 marT="36000" marB="36000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3">
                  <a:txBody>
                    <a:bodyPr anchor="ctr"/>
                    <a:lstStyle/>
                    <a:p>
                      <a:pPr algn="ctr">
                        <a:defRPr sz="1400"/>
                      </a:pPr>
                      <a:r>
                        <a:rPr b="0" i="0" u="none">
                          <a:solidFill>
                            <a:srgbClr val="000000"/>
                          </a:solidFill>
                          <a:latin typeface="현대하모니 M"/>
                        </a:rPr>
                        <a:t>준 첨두치 Qp</a:t>
                      </a:r>
                    </a:p>
                  </a:txBody>
                  <a:tcPr marT="36000" marB="36000"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 marT="36000" marB="36000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 marT="36000" marB="36000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5" vMerge="1">
                  <a:txBody>
                    <a:bodyPr/>
                    <a:lstStyle/>
                    <a:p/>
                  </a:txBody>
                  <a:tcPr marT="36000" marB="36000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 marT="36000" marB="36000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 marT="36000" marB="36000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 marT="36000" marB="36000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 marT="36000" marB="36000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vMerge="1">
                  <a:txBody>
                    <a:bodyPr/>
                    <a:lstStyle/>
                    <a:p/>
                  </a:txBody>
                  <a:tcPr marT="36000" marB="36000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</a:tr>
              <a:tr h="428400">
                <a:tc rowSpan="4" gridSpan="2">
                  <a:txBody>
                    <a:bodyPr anchor="ctr"/>
                    <a:lstStyle/>
                    <a:p>
                      <a:pPr algn="ctr">
                        <a:defRPr sz="1000">
                          <a:latin typeface="현대하모니 M"/>
                        </a:defRPr>
                      </a:pPr>
                      <a:r>
                        <a:t>ANT10R-40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4"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4" gridSpan="3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4"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4"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4" gridSpan="3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4"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4"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>
                  <a:txBody>
                    <a:bodyPr anchor="ctr"/>
                    <a:lstStyle/>
                    <a:p>
                      <a:pPr algn="ctr">
                        <a:defRPr sz="1100">
                          <a:latin typeface="현대하모니 M"/>
                        </a:defRPr>
                      </a:pPr>
                      <a:r>
                        <a:t>구분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2">
                  <a:txBody>
                    <a:bodyPr anchor="ctr"/>
                    <a:lstStyle/>
                    <a:p>
                      <a:pPr algn="ctr">
                        <a:defRPr sz="1100">
                          <a:latin typeface="현대하모니 M"/>
                        </a:defRPr>
                      </a:pPr>
                      <a:r>
                        <a:t>0.15~0.5 ㎒</a:t>
                      </a:r>
                    </a:p>
                    <a:p>
                      <a:pPr algn="ctr">
                        <a:defRPr sz="1000">
                          <a:solidFill>
                            <a:srgbClr val="BFBFBF"/>
                          </a:solidFill>
                          <a:latin typeface="현대하모니 M"/>
                        </a:defRPr>
                      </a:pPr>
                      <a:r>
                        <a:t>[66 ㏈㎶↓]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2">
                  <a:txBody>
                    <a:bodyPr anchor="ctr"/>
                    <a:lstStyle/>
                    <a:p>
                      <a:pPr algn="ctr">
                        <a:defRPr sz="1100">
                          <a:latin typeface="현대하모니 M"/>
                        </a:defRPr>
                      </a:pPr>
                      <a:r>
                        <a:t>0.5~5.0 ㎒</a:t>
                      </a:r>
                    </a:p>
                    <a:p>
                      <a:pPr algn="ctr">
                        <a:defRPr sz="1000">
                          <a:solidFill>
                            <a:srgbClr val="BFBFBF"/>
                          </a:solidFill>
                          <a:latin typeface="현대하모니 M"/>
                        </a:defRPr>
                      </a:pPr>
                      <a:r>
                        <a:t>[60 ㏈㎶↓]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4">
                  <a:txBody>
                    <a:bodyPr anchor="ctr"/>
                    <a:lstStyle/>
                    <a:p>
                      <a:pPr algn="ctr">
                        <a:defRPr sz="1000">
                          <a:latin typeface="현대하모니 M"/>
                        </a:defRPr>
                      </a:pPr>
                      <a:r>
                        <a:t>F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</a:tr>
              <a:tr h="428400">
                <a:tc gridSpan="2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3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3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>
                  <a:txBody>
                    <a:bodyPr anchor="ctr"/>
                    <a:lstStyle/>
                    <a:p>
                      <a:pPr algn="ctr">
                        <a:defRPr sz="1100">
                          <a:latin typeface="현대하모니 M"/>
                        </a:defRPr>
                      </a:pPr>
                      <a:r>
                        <a:t>평균치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2">
                  <a:txBody>
                    <a:bodyPr anchor="ctr"/>
                    <a:lstStyle/>
                    <a:p>
                      <a:pPr algn="ctr">
                        <a:defRPr sz="1000">
                          <a:latin typeface="현대하모니 M"/>
                        </a:defRPr>
                      </a:pPr>
                      <a:r>
                        <a:t>73.22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2">
                  <a:txBody>
                    <a:bodyPr anchor="ctr"/>
                    <a:lstStyle/>
                    <a:p>
                      <a:pPr algn="ctr">
                        <a:defRPr sz="1000">
                          <a:latin typeface="현대하모니 M"/>
                        </a:defRPr>
                      </a:pPr>
                      <a:r>
                        <a:t>55.54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</a:tr>
              <a:tr h="428400">
                <a:tc gridSpan="2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3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3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>
                  <a:txBody>
                    <a:bodyPr anchor="ctr"/>
                    <a:lstStyle/>
                    <a:p>
                      <a:pPr algn="ctr">
                        <a:defRPr sz="1100">
                          <a:latin typeface="현대하모니 M"/>
                        </a:defRPr>
                      </a:pPr>
                      <a:r>
                        <a:t>구분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2">
                  <a:txBody>
                    <a:bodyPr anchor="ctr"/>
                    <a:lstStyle/>
                    <a:p>
                      <a:pPr algn="ctr">
                        <a:defRPr sz="1100">
                          <a:latin typeface="현대하모니 M"/>
                        </a:defRPr>
                      </a:pPr>
                      <a:r>
                        <a:t>0.15~0.5 ㎒</a:t>
                      </a:r>
                    </a:p>
                    <a:p>
                      <a:pPr algn="ctr">
                        <a:defRPr sz="1000">
                          <a:solidFill>
                            <a:srgbClr val="BFBFBF"/>
                          </a:solidFill>
                          <a:latin typeface="현대하모니 M"/>
                        </a:defRPr>
                      </a:pPr>
                      <a:r>
                        <a:t>[79 ㏈㎶↓]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2">
                  <a:txBody>
                    <a:bodyPr anchor="ctr"/>
                    <a:lstStyle/>
                    <a:p>
                      <a:pPr algn="ctr">
                        <a:defRPr sz="1100">
                          <a:latin typeface="현대하모니 M"/>
                        </a:defRPr>
                      </a:pPr>
                      <a:r>
                        <a:t>0.5~5.0 ㎒</a:t>
                      </a:r>
                    </a:p>
                    <a:p>
                      <a:pPr algn="ctr">
                        <a:defRPr sz="1000">
                          <a:solidFill>
                            <a:srgbClr val="BFBFBF"/>
                          </a:solidFill>
                          <a:latin typeface="현대하모니 M"/>
                        </a:defRPr>
                      </a:pPr>
                      <a:r>
                        <a:t>[73 ㏈㎶↓]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</a:tr>
              <a:tr h="428400">
                <a:tc gridSpan="2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3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3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>
                  <a:txBody>
                    <a:bodyPr anchor="ctr"/>
                    <a:lstStyle/>
                    <a:p>
                      <a:pPr algn="ctr">
                        <a:defRPr sz="1100">
                          <a:latin typeface="현대하모니 M"/>
                        </a:defRPr>
                      </a:pPr>
                      <a:r>
                        <a:t>준 첨두치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2">
                  <a:txBody>
                    <a:bodyPr anchor="ctr"/>
                    <a:lstStyle/>
                    <a:p>
                      <a:pPr algn="ctr">
                        <a:defRPr sz="1000">
                          <a:latin typeface="현대하모니 M"/>
                        </a:defRPr>
                      </a:pPr>
                      <a:r>
                        <a:t>90.18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2">
                  <a:txBody>
                    <a:bodyPr anchor="ctr"/>
                    <a:lstStyle/>
                    <a:p>
                      <a:pPr algn="ctr">
                        <a:defRPr sz="1000">
                          <a:latin typeface="현대하모니 M"/>
                        </a:defRPr>
                      </a:pPr>
                      <a:r>
                        <a:t>79.05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</a:tr>
              <a:tr h="428400">
                <a:tc rowSpan="4" gridSpan="2">
                  <a:txBody>
                    <a:bodyPr anchor="ctr"/>
                    <a:lstStyle/>
                    <a:p>
                      <a:pPr algn="ctr">
                        <a:defRPr sz="1000">
                          <a:latin typeface="현대하모니 M"/>
                        </a:defRPr>
                      </a:pPr>
                      <a:r>
                        <a:t>ANT10R-50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4"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4" gridSpan="3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4"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4"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4" gridSpan="3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4"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4"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>
                  <a:txBody>
                    <a:bodyPr anchor="ctr"/>
                    <a:lstStyle/>
                    <a:p>
                      <a:pPr algn="ctr">
                        <a:defRPr sz="1100">
                          <a:latin typeface="현대하모니 M"/>
                        </a:defRPr>
                      </a:pPr>
                      <a:r>
                        <a:t>구분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2">
                  <a:txBody>
                    <a:bodyPr anchor="ctr"/>
                    <a:lstStyle/>
                    <a:p>
                      <a:pPr algn="ctr">
                        <a:defRPr sz="1100">
                          <a:latin typeface="현대하모니 M"/>
                        </a:defRPr>
                      </a:pPr>
                      <a:r>
                        <a:t>0.15~0.5 ㎒</a:t>
                      </a:r>
                    </a:p>
                    <a:p>
                      <a:pPr algn="ctr">
                        <a:defRPr sz="1000">
                          <a:solidFill>
                            <a:srgbClr val="BFBFBF"/>
                          </a:solidFill>
                          <a:latin typeface="현대하모니 M"/>
                        </a:defRPr>
                      </a:pPr>
                      <a:r>
                        <a:t>[66 ㏈㎶↓]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2">
                  <a:txBody>
                    <a:bodyPr anchor="ctr"/>
                    <a:lstStyle/>
                    <a:p>
                      <a:pPr algn="ctr">
                        <a:defRPr sz="1100">
                          <a:latin typeface="현대하모니 M"/>
                        </a:defRPr>
                      </a:pPr>
                      <a:r>
                        <a:t>0.5~5.0 ㎒</a:t>
                      </a:r>
                    </a:p>
                    <a:p>
                      <a:pPr algn="ctr">
                        <a:defRPr sz="1000">
                          <a:solidFill>
                            <a:srgbClr val="BFBFBF"/>
                          </a:solidFill>
                          <a:latin typeface="현대하모니 M"/>
                        </a:defRPr>
                      </a:pPr>
                      <a:r>
                        <a:t>[60 ㏈㎶↓]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4">
                  <a:txBody>
                    <a:bodyPr anchor="ctr"/>
                    <a:lstStyle/>
                    <a:p>
                      <a:pPr algn="ctr">
                        <a:defRPr sz="1000">
                          <a:latin typeface="현대하모니 M"/>
                        </a:defRPr>
                      </a:pPr>
                      <a:r>
                        <a:t>F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</a:tr>
              <a:tr h="428400">
                <a:tc gridSpan="2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3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3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>
                  <a:txBody>
                    <a:bodyPr anchor="ctr"/>
                    <a:lstStyle/>
                    <a:p>
                      <a:pPr algn="ctr">
                        <a:defRPr sz="1100">
                          <a:latin typeface="현대하모니 M"/>
                        </a:defRPr>
                      </a:pPr>
                      <a:r>
                        <a:t>평균치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2">
                  <a:txBody>
                    <a:bodyPr anchor="ctr"/>
                    <a:lstStyle/>
                    <a:p>
                      <a:pPr algn="ctr">
                        <a:defRPr sz="1000">
                          <a:latin typeface="현대하모니 M"/>
                        </a:defRPr>
                      </a:pPr>
                      <a:r>
                        <a:t>72.97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2">
                  <a:txBody>
                    <a:bodyPr anchor="ctr"/>
                    <a:lstStyle/>
                    <a:p>
                      <a:pPr algn="ctr">
                        <a:defRPr sz="1000">
                          <a:latin typeface="현대하모니 M"/>
                        </a:defRPr>
                      </a:pPr>
                      <a:r>
                        <a:t>56.91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</a:tr>
              <a:tr h="428400">
                <a:tc gridSpan="2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3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3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>
                  <a:txBody>
                    <a:bodyPr anchor="ctr"/>
                    <a:lstStyle/>
                    <a:p>
                      <a:pPr algn="ctr">
                        <a:defRPr sz="1100">
                          <a:latin typeface="현대하모니 M"/>
                        </a:defRPr>
                      </a:pPr>
                      <a:r>
                        <a:t>구분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2">
                  <a:txBody>
                    <a:bodyPr anchor="ctr"/>
                    <a:lstStyle/>
                    <a:p>
                      <a:pPr algn="ctr">
                        <a:defRPr sz="1100">
                          <a:latin typeface="현대하모니 M"/>
                        </a:defRPr>
                      </a:pPr>
                      <a:r>
                        <a:t>0.15~0.5 ㎒</a:t>
                      </a:r>
                    </a:p>
                    <a:p>
                      <a:pPr algn="ctr">
                        <a:defRPr sz="1000">
                          <a:solidFill>
                            <a:srgbClr val="BFBFBF"/>
                          </a:solidFill>
                          <a:latin typeface="현대하모니 M"/>
                        </a:defRPr>
                      </a:pPr>
                      <a:r>
                        <a:t>[79 ㏈㎶↓]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2">
                  <a:txBody>
                    <a:bodyPr anchor="ctr"/>
                    <a:lstStyle/>
                    <a:p>
                      <a:pPr algn="ctr">
                        <a:defRPr sz="1100">
                          <a:latin typeface="현대하모니 M"/>
                        </a:defRPr>
                      </a:pPr>
                      <a:r>
                        <a:t>0.5~5.0 ㎒</a:t>
                      </a:r>
                    </a:p>
                    <a:p>
                      <a:pPr algn="ctr">
                        <a:defRPr sz="1000">
                          <a:solidFill>
                            <a:srgbClr val="BFBFBF"/>
                          </a:solidFill>
                          <a:latin typeface="현대하모니 M"/>
                        </a:defRPr>
                      </a:pPr>
                      <a:r>
                        <a:t>[73 ㏈㎶↓]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</a:tr>
              <a:tr h="428400">
                <a:tc gridSpan="2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3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3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>
                  <a:txBody>
                    <a:bodyPr anchor="ctr"/>
                    <a:lstStyle/>
                    <a:p>
                      <a:pPr algn="ctr">
                        <a:defRPr sz="1100">
                          <a:latin typeface="현대하모니 M"/>
                        </a:defRPr>
                      </a:pPr>
                      <a:r>
                        <a:t>준 첨두치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2">
                  <a:txBody>
                    <a:bodyPr anchor="ctr"/>
                    <a:lstStyle/>
                    <a:p>
                      <a:pPr algn="ctr">
                        <a:defRPr sz="1000">
                          <a:latin typeface="현대하모니 M"/>
                        </a:defRPr>
                      </a:pPr>
                      <a:r>
                        <a:t>89.94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2">
                  <a:txBody>
                    <a:bodyPr anchor="ctr"/>
                    <a:lstStyle/>
                    <a:p>
                      <a:pPr algn="ctr">
                        <a:defRPr sz="1000">
                          <a:latin typeface="현대하모니 M"/>
                        </a:defRPr>
                      </a:pPr>
                      <a:r>
                        <a:t>80.30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</a:tr>
              <a:tr h="428400">
                <a:tc rowSpan="4" gridSpan="2">
                  <a:txBody>
                    <a:bodyPr anchor="ctr"/>
                    <a:lstStyle/>
                    <a:p>
                      <a:pPr algn="ctr">
                        <a:defRPr sz="1000">
                          <a:latin typeface="현대하모니 M"/>
                        </a:defRPr>
                      </a:pPr>
                      <a:r>
                        <a:t>ANT10R-60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4"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4" gridSpan="3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4"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4"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4" gridSpan="3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4"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4"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>
                  <a:txBody>
                    <a:bodyPr anchor="ctr"/>
                    <a:lstStyle/>
                    <a:p>
                      <a:pPr algn="ctr">
                        <a:defRPr sz="1100">
                          <a:latin typeface="현대하모니 M"/>
                        </a:defRPr>
                      </a:pPr>
                      <a:r>
                        <a:t>구분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2">
                  <a:txBody>
                    <a:bodyPr anchor="ctr"/>
                    <a:lstStyle/>
                    <a:p>
                      <a:pPr algn="ctr">
                        <a:defRPr sz="1100">
                          <a:latin typeface="현대하모니 M"/>
                        </a:defRPr>
                      </a:pPr>
                      <a:r>
                        <a:t>0.15~0.5 ㎒</a:t>
                      </a:r>
                    </a:p>
                    <a:p>
                      <a:pPr algn="ctr">
                        <a:defRPr sz="1000">
                          <a:solidFill>
                            <a:srgbClr val="BFBFBF"/>
                          </a:solidFill>
                          <a:latin typeface="현대하모니 M"/>
                        </a:defRPr>
                      </a:pPr>
                      <a:r>
                        <a:t>[66 ㏈㎶↓]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2">
                  <a:txBody>
                    <a:bodyPr anchor="ctr"/>
                    <a:lstStyle/>
                    <a:p>
                      <a:pPr algn="ctr">
                        <a:defRPr sz="1100">
                          <a:latin typeface="현대하모니 M"/>
                        </a:defRPr>
                      </a:pPr>
                      <a:r>
                        <a:t>0.5~5.0 ㎒</a:t>
                      </a:r>
                    </a:p>
                    <a:p>
                      <a:pPr algn="ctr">
                        <a:defRPr sz="1000">
                          <a:solidFill>
                            <a:srgbClr val="BFBFBF"/>
                          </a:solidFill>
                          <a:latin typeface="현대하모니 M"/>
                        </a:defRPr>
                      </a:pPr>
                      <a:r>
                        <a:t>[60 ㏈㎶↓]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4">
                  <a:txBody>
                    <a:bodyPr anchor="ctr"/>
                    <a:lstStyle/>
                    <a:p>
                      <a:pPr algn="ctr">
                        <a:defRPr sz="1000">
                          <a:latin typeface="현대하모니 M"/>
                        </a:defRPr>
                      </a:pPr>
                      <a:r>
                        <a:t>T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</a:tr>
              <a:tr h="428400">
                <a:tc gridSpan="2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3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3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>
                  <a:txBody>
                    <a:bodyPr anchor="ctr"/>
                    <a:lstStyle/>
                    <a:p>
                      <a:pPr algn="ctr">
                        <a:defRPr sz="1100">
                          <a:latin typeface="현대하모니 M"/>
                        </a:defRPr>
                      </a:pPr>
                      <a:r>
                        <a:t>평균치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2">
                  <a:txBody>
                    <a:bodyPr anchor="ctr"/>
                    <a:lstStyle/>
                    <a:p>
                      <a:pPr algn="ctr">
                        <a:defRPr sz="1000">
                          <a:latin typeface="현대하모니 M"/>
                        </a:defRPr>
                      </a:pPr>
                      <a:r>
                        <a:t>86.25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2">
                  <a:txBody>
                    <a:bodyPr anchor="ctr"/>
                    <a:lstStyle/>
                    <a:p>
                      <a:pPr algn="ctr">
                        <a:defRPr sz="1000">
                          <a:latin typeface="현대하모니 M"/>
                        </a:defRPr>
                      </a:pPr>
                      <a:r>
                        <a:t>73.37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</a:tr>
              <a:tr h="428400">
                <a:tc gridSpan="2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3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3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>
                  <a:txBody>
                    <a:bodyPr anchor="ctr"/>
                    <a:lstStyle/>
                    <a:p>
                      <a:pPr algn="ctr">
                        <a:defRPr sz="1100">
                          <a:latin typeface="현대하모니 M"/>
                        </a:defRPr>
                      </a:pPr>
                      <a:r>
                        <a:t>구분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2">
                  <a:txBody>
                    <a:bodyPr anchor="ctr"/>
                    <a:lstStyle/>
                    <a:p>
                      <a:pPr algn="ctr">
                        <a:defRPr sz="1100">
                          <a:latin typeface="현대하모니 M"/>
                        </a:defRPr>
                      </a:pPr>
                      <a:r>
                        <a:t>0.15~0.5 ㎒</a:t>
                      </a:r>
                    </a:p>
                    <a:p>
                      <a:pPr algn="ctr">
                        <a:defRPr sz="1000">
                          <a:solidFill>
                            <a:srgbClr val="BFBFBF"/>
                          </a:solidFill>
                          <a:latin typeface="현대하모니 M"/>
                        </a:defRPr>
                      </a:pPr>
                      <a:r>
                        <a:t>[79 ㏈㎶↓]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2">
                  <a:txBody>
                    <a:bodyPr anchor="ctr"/>
                    <a:lstStyle/>
                    <a:p>
                      <a:pPr algn="ctr">
                        <a:defRPr sz="1100">
                          <a:latin typeface="현대하모니 M"/>
                        </a:defRPr>
                      </a:pPr>
                      <a:r>
                        <a:t>0.5~5.0 ㎒</a:t>
                      </a:r>
                    </a:p>
                    <a:p>
                      <a:pPr algn="ctr">
                        <a:defRPr sz="1000">
                          <a:solidFill>
                            <a:srgbClr val="BFBFBF"/>
                          </a:solidFill>
                          <a:latin typeface="현대하모니 M"/>
                        </a:defRPr>
                      </a:pPr>
                      <a:r>
                        <a:t>[73 ㏈㎶↓]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</a:tr>
              <a:tr h="428400">
                <a:tc gridSpan="2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3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3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>
                  <a:txBody>
                    <a:bodyPr anchor="ctr"/>
                    <a:lstStyle/>
                    <a:p>
                      <a:pPr algn="ctr">
                        <a:defRPr sz="1100">
                          <a:latin typeface="현대하모니 M"/>
                        </a:defRPr>
                      </a:pPr>
                      <a:r>
                        <a:t>준 첨두치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2">
                  <a:txBody>
                    <a:bodyPr anchor="ctr"/>
                    <a:lstStyle/>
                    <a:p>
                      <a:pPr algn="ctr">
                        <a:defRPr sz="1000">
                          <a:latin typeface="현대하모니 M"/>
                        </a:defRPr>
                      </a:pPr>
                      <a:r>
                        <a:t>93.12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2">
                  <a:txBody>
                    <a:bodyPr anchor="ctr"/>
                    <a:lstStyle/>
                    <a:p>
                      <a:pPr algn="ctr">
                        <a:defRPr sz="1000">
                          <a:latin typeface="현대하모니 M"/>
                        </a:defRPr>
                      </a:pPr>
                      <a:r>
                        <a:t>83.85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30400" y="82800"/>
            <a:ext cx="9000000" cy="5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0" sz="2400">
                <a:latin typeface="현대하모니 M"/>
              </a:defRPr>
            </a:pPr>
            <a:r>
              <a:t>▣ 노이즈 레벨 점검시트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6800" y="684000"/>
            <a:ext cx="9000000" cy="5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0" sz="1400">
                <a:latin typeface="현대하모니 M"/>
              </a:defRPr>
            </a:pPr>
            <a:r>
              <a:t>▶ 노이즈 점검결과</a:t>
            </a:r>
          </a:p>
        </p:txBody>
      </p:sp>
      <p:pic>
        <p:nvPicPr>
          <p:cNvPr id="7" name="Picture 6" descr="ANT10R-40 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599" y="1663200"/>
            <a:ext cx="2232000" cy="1674000"/>
          </a:xfrm>
          <a:prstGeom prst="rect">
            <a:avLst/>
          </a:prstGeom>
        </p:spPr>
      </p:pic>
      <p:pic>
        <p:nvPicPr>
          <p:cNvPr id="8" name="Picture 7" descr="ANT10R-40 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5600" y="1663200"/>
            <a:ext cx="2232000" cy="1674000"/>
          </a:xfrm>
          <a:prstGeom prst="rect">
            <a:avLst/>
          </a:prstGeom>
        </p:spPr>
      </p:pic>
      <p:pic>
        <p:nvPicPr>
          <p:cNvPr id="9" name="Picture 8" descr="ANT10R-50 A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1599" y="3380400"/>
            <a:ext cx="2232000" cy="1674000"/>
          </a:xfrm>
          <a:prstGeom prst="rect">
            <a:avLst/>
          </a:prstGeom>
        </p:spPr>
      </p:pic>
      <p:pic>
        <p:nvPicPr>
          <p:cNvPr id="10" name="Picture 9" descr="ANT10R-50 P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5600" y="3380400"/>
            <a:ext cx="2232000" cy="1674000"/>
          </a:xfrm>
          <a:prstGeom prst="rect">
            <a:avLst/>
          </a:prstGeom>
        </p:spPr>
      </p:pic>
      <p:pic>
        <p:nvPicPr>
          <p:cNvPr id="11" name="Picture 10" descr="ANT10R-60 A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461599" y="5097600"/>
            <a:ext cx="2232000" cy="1674000"/>
          </a:xfrm>
          <a:prstGeom prst="rect">
            <a:avLst/>
          </a:prstGeom>
        </p:spPr>
      </p:pic>
      <p:pic>
        <p:nvPicPr>
          <p:cNvPr id="12" name="Picture 11" descr="ANT10R-60 P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765600" y="5097600"/>
            <a:ext cx="2232000" cy="1674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/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73600" y="1069200"/>
          <a:ext cx="9331200" cy="55305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000"/>
                <a:gridCol w="576000"/>
                <a:gridCol w="766800"/>
                <a:gridCol w="766800"/>
                <a:gridCol w="766800"/>
                <a:gridCol w="766800"/>
                <a:gridCol w="766800"/>
                <a:gridCol w="766800"/>
                <a:gridCol w="734400"/>
                <a:gridCol w="549000"/>
                <a:gridCol w="549000"/>
                <a:gridCol w="549000"/>
                <a:gridCol w="549000"/>
                <a:gridCol w="648000"/>
              </a:tblGrid>
              <a:tr h="194894">
                <a:tc rowSpan="2" gridSpan="2">
                  <a:txBody>
                    <a:bodyPr anchor="ctr"/>
                    <a:lstStyle/>
                    <a:p>
                      <a:pPr algn="ctr">
                        <a:defRPr sz="1400"/>
                      </a:pPr>
                      <a:r>
                        <a:rPr b="0" i="0" u="none">
                          <a:solidFill>
                            <a:srgbClr val="000000"/>
                          </a:solidFill>
                          <a:latin typeface="현대하모니 M"/>
                        </a:rPr>
                        <a:t>대상</a:t>
                      </a:r>
                    </a:p>
                  </a:txBody>
                  <a:tcPr marT="36000" marB="36000"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2" hMerge="1">
                  <a:txBody>
                    <a:bodyPr/>
                    <a:lstStyle/>
                    <a:p/>
                  </a:txBody>
                  <a:tcPr marT="36000" marB="36000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6">
                  <a:txBody>
                    <a:bodyPr anchor="ctr"/>
                    <a:lstStyle/>
                    <a:p>
                      <a:pPr algn="ctr">
                        <a:defRPr sz="1400"/>
                      </a:pPr>
                      <a:r>
                        <a:rPr b="0" i="0" u="none">
                          <a:solidFill>
                            <a:srgbClr val="000000"/>
                          </a:solidFill>
                          <a:latin typeface="현대하모니 M"/>
                        </a:rPr>
                        <a:t>점검결과</a:t>
                      </a:r>
                    </a:p>
                  </a:txBody>
                  <a:tcPr marT="36000" marB="36000"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 marT="36000" marB="36000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 marT="36000" marB="36000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 marT="36000" marB="36000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 marT="36000" marB="36000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 marT="36000" marB="36000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2" gridSpan="5">
                  <a:txBody>
                    <a:bodyPr anchor="ctr"/>
                    <a:lstStyle/>
                    <a:p>
                      <a:pPr algn="ctr">
                        <a:defRPr sz="1400"/>
                      </a:pPr>
                      <a:r>
                        <a:rPr b="0" i="0" u="none">
                          <a:solidFill>
                            <a:srgbClr val="000000"/>
                          </a:solidFill>
                          <a:latin typeface="현대하모니 M"/>
                        </a:rPr>
                        <a:t>측정값 (㏈㎶)</a:t>
                      </a:r>
                    </a:p>
                  </a:txBody>
                  <a:tcPr marT="36000" marB="36000"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2" hMerge="1">
                  <a:txBody>
                    <a:bodyPr/>
                    <a:lstStyle/>
                    <a:p/>
                  </a:txBody>
                  <a:tcPr marT="36000" marB="36000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2" hMerge="1">
                  <a:txBody>
                    <a:bodyPr/>
                    <a:lstStyle/>
                    <a:p/>
                  </a:txBody>
                  <a:tcPr marT="36000" marB="36000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2" hMerge="1">
                  <a:txBody>
                    <a:bodyPr/>
                    <a:lstStyle/>
                    <a:p/>
                  </a:txBody>
                  <a:tcPr marT="36000" marB="36000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2" hMerge="1">
                  <a:txBody>
                    <a:bodyPr/>
                    <a:lstStyle/>
                    <a:p/>
                  </a:txBody>
                  <a:tcPr marT="36000" marB="36000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2">
                  <a:txBody>
                    <a:bodyPr anchor="ctr"/>
                    <a:lstStyle/>
                    <a:p>
                      <a:pPr algn="ctr">
                        <a:defRPr sz="1400"/>
                      </a:pPr>
                      <a:r>
                        <a:rPr b="0" i="0" u="none">
                          <a:solidFill>
                            <a:srgbClr val="000000"/>
                          </a:solidFill>
                          <a:latin typeface="현대하모니 M"/>
                        </a:rPr>
                        <a:t>판정</a:t>
                      </a:r>
                    </a:p>
                  </a:txBody>
                  <a:tcPr marT="36000" marB="36000"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</a:tr>
              <a:tr h="194894">
                <a:tc gridSpan="2" vMerge="1">
                  <a:txBody>
                    <a:bodyPr/>
                    <a:lstStyle/>
                    <a:p/>
                  </a:txBody>
                  <a:tcPr marT="36000" marB="36000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 marT="36000" marB="36000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3">
                  <a:txBody>
                    <a:bodyPr anchor="ctr"/>
                    <a:lstStyle/>
                    <a:p>
                      <a:pPr algn="ctr">
                        <a:defRPr sz="1400"/>
                      </a:pPr>
                      <a:r>
                        <a:rPr b="0" i="0" u="none">
                          <a:solidFill>
                            <a:srgbClr val="000000"/>
                          </a:solidFill>
                          <a:latin typeface="현대하모니 M"/>
                        </a:rPr>
                        <a:t>평균치 Av</a:t>
                      </a:r>
                    </a:p>
                  </a:txBody>
                  <a:tcPr marT="36000" marB="36000"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 marT="36000" marB="36000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 marT="36000" marB="36000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3">
                  <a:txBody>
                    <a:bodyPr anchor="ctr"/>
                    <a:lstStyle/>
                    <a:p>
                      <a:pPr algn="ctr">
                        <a:defRPr sz="1400"/>
                      </a:pPr>
                      <a:r>
                        <a:rPr b="0" i="0" u="none">
                          <a:solidFill>
                            <a:srgbClr val="000000"/>
                          </a:solidFill>
                          <a:latin typeface="현대하모니 M"/>
                        </a:rPr>
                        <a:t>준 첨두치 Qp</a:t>
                      </a:r>
                    </a:p>
                  </a:txBody>
                  <a:tcPr marT="36000" marB="36000"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 marT="36000" marB="36000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 marT="36000" marB="36000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5" vMerge="1">
                  <a:txBody>
                    <a:bodyPr/>
                    <a:lstStyle/>
                    <a:p/>
                  </a:txBody>
                  <a:tcPr marT="36000" marB="36000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 marT="36000" marB="36000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 marT="36000" marB="36000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 marT="36000" marB="36000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 marT="36000" marB="36000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vMerge="1">
                  <a:txBody>
                    <a:bodyPr/>
                    <a:lstStyle/>
                    <a:p/>
                  </a:txBody>
                  <a:tcPr marT="36000" marB="36000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</a:tr>
              <a:tr h="428400">
                <a:tc rowSpan="4" gridSpan="2">
                  <a:txBody>
                    <a:bodyPr anchor="ctr"/>
                    <a:lstStyle/>
                    <a:p>
                      <a:pPr algn="ctr">
                        <a:defRPr sz="1000">
                          <a:latin typeface="현대하모니 M"/>
                        </a:defRPr>
                      </a:pPr>
                      <a:r>
                        <a:t>ANT10R-70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4"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4" gridSpan="3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4"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4"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4" gridSpan="3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4"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4"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>
                  <a:txBody>
                    <a:bodyPr anchor="ctr"/>
                    <a:lstStyle/>
                    <a:p>
                      <a:pPr algn="ctr">
                        <a:defRPr sz="1100">
                          <a:latin typeface="현대하모니 M"/>
                        </a:defRPr>
                      </a:pPr>
                      <a:r>
                        <a:t>구분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2">
                  <a:txBody>
                    <a:bodyPr anchor="ctr"/>
                    <a:lstStyle/>
                    <a:p>
                      <a:pPr algn="ctr">
                        <a:defRPr sz="1100">
                          <a:latin typeface="현대하모니 M"/>
                        </a:defRPr>
                      </a:pPr>
                      <a:r>
                        <a:t>0.15~0.5 ㎒</a:t>
                      </a:r>
                    </a:p>
                    <a:p>
                      <a:pPr algn="ctr">
                        <a:defRPr sz="1000">
                          <a:solidFill>
                            <a:srgbClr val="BFBFBF"/>
                          </a:solidFill>
                          <a:latin typeface="현대하모니 M"/>
                        </a:defRPr>
                      </a:pPr>
                      <a:r>
                        <a:t>[66 ㏈㎶↓]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2">
                  <a:txBody>
                    <a:bodyPr anchor="ctr"/>
                    <a:lstStyle/>
                    <a:p>
                      <a:pPr algn="ctr">
                        <a:defRPr sz="1100">
                          <a:latin typeface="현대하모니 M"/>
                        </a:defRPr>
                      </a:pPr>
                      <a:r>
                        <a:t>0.5~5.0 ㎒</a:t>
                      </a:r>
                    </a:p>
                    <a:p>
                      <a:pPr algn="ctr">
                        <a:defRPr sz="1000">
                          <a:solidFill>
                            <a:srgbClr val="BFBFBF"/>
                          </a:solidFill>
                          <a:latin typeface="현대하모니 M"/>
                        </a:defRPr>
                      </a:pPr>
                      <a:r>
                        <a:t>[60 ㏈㎶↓]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4">
                  <a:txBody>
                    <a:bodyPr anchor="ctr"/>
                    <a:lstStyle/>
                    <a:p>
                      <a:pPr algn="ctr">
                        <a:defRPr sz="1000">
                          <a:latin typeface="현대하모니 M"/>
                        </a:defRPr>
                      </a:pPr>
                      <a:r>
                        <a:t>T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</a:tr>
              <a:tr h="428400">
                <a:tc gridSpan="2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3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3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>
                  <a:txBody>
                    <a:bodyPr anchor="ctr"/>
                    <a:lstStyle/>
                    <a:p>
                      <a:pPr algn="ctr">
                        <a:defRPr sz="1100">
                          <a:latin typeface="현대하모니 M"/>
                        </a:defRPr>
                      </a:pPr>
                      <a:r>
                        <a:t>평균치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2">
                  <a:txBody>
                    <a:bodyPr anchor="ctr"/>
                    <a:lstStyle/>
                    <a:p>
                      <a:pPr algn="ctr">
                        <a:defRPr sz="1000">
                          <a:latin typeface="현대하모니 M"/>
                        </a:defRPr>
                      </a:pPr>
                      <a:r>
                        <a:t>86.64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2">
                  <a:txBody>
                    <a:bodyPr anchor="ctr"/>
                    <a:lstStyle/>
                    <a:p>
                      <a:pPr algn="ctr">
                        <a:defRPr sz="1000">
                          <a:latin typeface="현대하모니 M"/>
                        </a:defRPr>
                      </a:pPr>
                      <a:r>
                        <a:t>72.88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</a:tr>
              <a:tr h="428400">
                <a:tc gridSpan="2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3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3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>
                  <a:txBody>
                    <a:bodyPr anchor="ctr"/>
                    <a:lstStyle/>
                    <a:p>
                      <a:pPr algn="ctr">
                        <a:defRPr sz="1100">
                          <a:latin typeface="현대하모니 M"/>
                        </a:defRPr>
                      </a:pPr>
                      <a:r>
                        <a:t>구분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2">
                  <a:txBody>
                    <a:bodyPr anchor="ctr"/>
                    <a:lstStyle/>
                    <a:p>
                      <a:pPr algn="ctr">
                        <a:defRPr sz="1100">
                          <a:latin typeface="현대하모니 M"/>
                        </a:defRPr>
                      </a:pPr>
                      <a:r>
                        <a:t>0.15~0.5 ㎒</a:t>
                      </a:r>
                    </a:p>
                    <a:p>
                      <a:pPr algn="ctr">
                        <a:defRPr sz="1000">
                          <a:solidFill>
                            <a:srgbClr val="BFBFBF"/>
                          </a:solidFill>
                          <a:latin typeface="현대하모니 M"/>
                        </a:defRPr>
                      </a:pPr>
                      <a:r>
                        <a:t>[79 ㏈㎶↓]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2">
                  <a:txBody>
                    <a:bodyPr anchor="ctr"/>
                    <a:lstStyle/>
                    <a:p>
                      <a:pPr algn="ctr">
                        <a:defRPr sz="1100">
                          <a:latin typeface="현대하모니 M"/>
                        </a:defRPr>
                      </a:pPr>
                      <a:r>
                        <a:t>0.5~5.0 ㎒</a:t>
                      </a:r>
                    </a:p>
                    <a:p>
                      <a:pPr algn="ctr">
                        <a:defRPr sz="1000">
                          <a:solidFill>
                            <a:srgbClr val="BFBFBF"/>
                          </a:solidFill>
                          <a:latin typeface="현대하모니 M"/>
                        </a:defRPr>
                      </a:pPr>
                      <a:r>
                        <a:t>[73 ㏈㎶↓]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</a:tr>
              <a:tr h="428400">
                <a:tc gridSpan="2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3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3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>
                  <a:txBody>
                    <a:bodyPr anchor="ctr"/>
                    <a:lstStyle/>
                    <a:p>
                      <a:pPr algn="ctr">
                        <a:defRPr sz="1100">
                          <a:latin typeface="현대하모니 M"/>
                        </a:defRPr>
                      </a:pPr>
                      <a:r>
                        <a:t>준 첨두치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2">
                  <a:txBody>
                    <a:bodyPr anchor="ctr"/>
                    <a:lstStyle/>
                    <a:p>
                      <a:pPr algn="ctr">
                        <a:defRPr sz="1000">
                          <a:latin typeface="현대하모니 M"/>
                        </a:defRPr>
                      </a:pPr>
                      <a:r>
                        <a:t>95.54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2">
                  <a:txBody>
                    <a:bodyPr anchor="ctr"/>
                    <a:lstStyle/>
                    <a:p>
                      <a:pPr algn="ctr">
                        <a:defRPr sz="1000">
                          <a:latin typeface="현대하모니 M"/>
                        </a:defRPr>
                      </a:pPr>
                      <a:r>
                        <a:t>85.01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</a:tr>
              <a:tr h="428400">
                <a:tc rowSpan="4" gridSpan="2">
                  <a:txBody>
                    <a:bodyPr anchor="ctr"/>
                    <a:lstStyle/>
                    <a:p>
                      <a:pPr algn="ctr">
                        <a:defRPr sz="1000">
                          <a:latin typeface="현대하모니 M"/>
                        </a:defRPr>
                      </a:pPr>
                      <a:r>
                        <a:t>ANT10R-80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4"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4" gridSpan="3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4"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4"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4" gridSpan="3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4"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4"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>
                  <a:txBody>
                    <a:bodyPr anchor="ctr"/>
                    <a:lstStyle/>
                    <a:p>
                      <a:pPr algn="ctr">
                        <a:defRPr sz="1100">
                          <a:latin typeface="현대하모니 M"/>
                        </a:defRPr>
                      </a:pPr>
                      <a:r>
                        <a:t>구분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2">
                  <a:txBody>
                    <a:bodyPr anchor="ctr"/>
                    <a:lstStyle/>
                    <a:p>
                      <a:pPr algn="ctr">
                        <a:defRPr sz="1100">
                          <a:latin typeface="현대하모니 M"/>
                        </a:defRPr>
                      </a:pPr>
                      <a:r>
                        <a:t>0.15~0.5 ㎒</a:t>
                      </a:r>
                    </a:p>
                    <a:p>
                      <a:pPr algn="ctr">
                        <a:defRPr sz="1000">
                          <a:solidFill>
                            <a:srgbClr val="BFBFBF"/>
                          </a:solidFill>
                          <a:latin typeface="현대하모니 M"/>
                        </a:defRPr>
                      </a:pPr>
                      <a:r>
                        <a:t>[66 ㏈㎶↓]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2">
                  <a:txBody>
                    <a:bodyPr anchor="ctr"/>
                    <a:lstStyle/>
                    <a:p>
                      <a:pPr algn="ctr">
                        <a:defRPr sz="1100">
                          <a:latin typeface="현대하모니 M"/>
                        </a:defRPr>
                      </a:pPr>
                      <a:r>
                        <a:t>0.5~5.0 ㎒</a:t>
                      </a:r>
                    </a:p>
                    <a:p>
                      <a:pPr algn="ctr">
                        <a:defRPr sz="1000">
                          <a:solidFill>
                            <a:srgbClr val="BFBFBF"/>
                          </a:solidFill>
                          <a:latin typeface="현대하모니 M"/>
                        </a:defRPr>
                      </a:pPr>
                      <a:r>
                        <a:t>[60 ㏈㎶↓]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4">
                  <a:txBody>
                    <a:bodyPr anchor="ctr"/>
                    <a:lstStyle/>
                    <a:p>
                      <a:pPr algn="ctr">
                        <a:defRPr sz="1000">
                          <a:latin typeface="현대하모니 M"/>
                        </a:defRPr>
                      </a:pPr>
                      <a:r>
                        <a:t>T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</a:tr>
              <a:tr h="428400">
                <a:tc gridSpan="2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3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3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>
                  <a:txBody>
                    <a:bodyPr anchor="ctr"/>
                    <a:lstStyle/>
                    <a:p>
                      <a:pPr algn="ctr">
                        <a:defRPr sz="1100">
                          <a:latin typeface="현대하모니 M"/>
                        </a:defRPr>
                      </a:pPr>
                      <a:r>
                        <a:t>평균치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2">
                  <a:txBody>
                    <a:bodyPr anchor="ctr"/>
                    <a:lstStyle/>
                    <a:p>
                      <a:pPr algn="ctr">
                        <a:defRPr sz="1000">
                          <a:latin typeface="현대하모니 M"/>
                        </a:defRPr>
                      </a:pPr>
                      <a:r>
                        <a:t>81.70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2">
                  <a:txBody>
                    <a:bodyPr anchor="ctr"/>
                    <a:lstStyle/>
                    <a:p>
                      <a:pPr algn="ctr">
                        <a:defRPr sz="1000">
                          <a:latin typeface="현대하모니 M"/>
                        </a:defRPr>
                      </a:pPr>
                      <a:r>
                        <a:t>72.37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</a:tr>
              <a:tr h="428400">
                <a:tc gridSpan="2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3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3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>
                  <a:txBody>
                    <a:bodyPr anchor="ctr"/>
                    <a:lstStyle/>
                    <a:p>
                      <a:pPr algn="ctr">
                        <a:defRPr sz="1100">
                          <a:latin typeface="현대하모니 M"/>
                        </a:defRPr>
                      </a:pPr>
                      <a:r>
                        <a:t>구분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2">
                  <a:txBody>
                    <a:bodyPr anchor="ctr"/>
                    <a:lstStyle/>
                    <a:p>
                      <a:pPr algn="ctr">
                        <a:defRPr sz="1100">
                          <a:latin typeface="현대하모니 M"/>
                        </a:defRPr>
                      </a:pPr>
                      <a:r>
                        <a:t>0.15~0.5 ㎒</a:t>
                      </a:r>
                    </a:p>
                    <a:p>
                      <a:pPr algn="ctr">
                        <a:defRPr sz="1000">
                          <a:solidFill>
                            <a:srgbClr val="BFBFBF"/>
                          </a:solidFill>
                          <a:latin typeface="현대하모니 M"/>
                        </a:defRPr>
                      </a:pPr>
                      <a:r>
                        <a:t>[79 ㏈㎶↓]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2">
                  <a:txBody>
                    <a:bodyPr anchor="ctr"/>
                    <a:lstStyle/>
                    <a:p>
                      <a:pPr algn="ctr">
                        <a:defRPr sz="1100">
                          <a:latin typeface="현대하모니 M"/>
                        </a:defRPr>
                      </a:pPr>
                      <a:r>
                        <a:t>0.5~5.0 ㎒</a:t>
                      </a:r>
                    </a:p>
                    <a:p>
                      <a:pPr algn="ctr">
                        <a:defRPr sz="1000">
                          <a:solidFill>
                            <a:srgbClr val="BFBFBF"/>
                          </a:solidFill>
                          <a:latin typeface="현대하모니 M"/>
                        </a:defRPr>
                      </a:pPr>
                      <a:r>
                        <a:t>[73 ㏈㎶↓]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</a:tr>
              <a:tr h="428400">
                <a:tc gridSpan="2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3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3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>
                  <a:txBody>
                    <a:bodyPr anchor="ctr"/>
                    <a:lstStyle/>
                    <a:p>
                      <a:pPr algn="ctr">
                        <a:defRPr sz="1100">
                          <a:latin typeface="현대하모니 M"/>
                        </a:defRPr>
                      </a:pPr>
                      <a:r>
                        <a:t>준 첨두치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2">
                  <a:txBody>
                    <a:bodyPr anchor="ctr"/>
                    <a:lstStyle/>
                    <a:p>
                      <a:pPr algn="ctr">
                        <a:defRPr sz="1000">
                          <a:latin typeface="현대하모니 M"/>
                        </a:defRPr>
                      </a:pPr>
                      <a:r>
                        <a:t>88.15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2">
                  <a:txBody>
                    <a:bodyPr anchor="ctr"/>
                    <a:lstStyle/>
                    <a:p>
                      <a:pPr algn="ctr">
                        <a:defRPr sz="1000">
                          <a:latin typeface="현대하모니 M"/>
                        </a:defRPr>
                      </a:pPr>
                      <a:r>
                        <a:t>80.54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</a:tr>
              <a:tr h="428400">
                <a:tc rowSpan="4" gridSpan="2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4"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4" gridSpan="3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4"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4"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4" gridSpan="3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4"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4"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>
                  <a:txBody>
                    <a:bodyPr anchor="ctr"/>
                    <a:lstStyle/>
                    <a:p>
                      <a:pPr algn="ctr">
                        <a:defRPr sz="1100">
                          <a:latin typeface="현대하모니 M"/>
                        </a:defRPr>
                      </a:pPr>
                      <a:r>
                        <a:t>구분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2">
                  <a:txBody>
                    <a:bodyPr anchor="ctr"/>
                    <a:lstStyle/>
                    <a:p>
                      <a:pPr algn="ctr">
                        <a:defRPr sz="1100">
                          <a:latin typeface="현대하모니 M"/>
                        </a:defRPr>
                      </a:pPr>
                      <a:r>
                        <a:t>0.15~0.5 ㎒</a:t>
                      </a:r>
                    </a:p>
                    <a:p>
                      <a:pPr algn="ctr">
                        <a:defRPr sz="1000">
                          <a:solidFill>
                            <a:srgbClr val="BFBFBF"/>
                          </a:solidFill>
                          <a:latin typeface="현대하모니 M"/>
                        </a:defRPr>
                      </a:pPr>
                      <a:r>
                        <a:t>[66 ㏈㎶↓]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2">
                  <a:txBody>
                    <a:bodyPr anchor="ctr"/>
                    <a:lstStyle/>
                    <a:p>
                      <a:pPr algn="ctr">
                        <a:defRPr sz="1100">
                          <a:latin typeface="현대하모니 M"/>
                        </a:defRPr>
                      </a:pPr>
                      <a:r>
                        <a:t>0.5~5.0 ㎒</a:t>
                      </a:r>
                    </a:p>
                    <a:p>
                      <a:pPr algn="ctr">
                        <a:defRPr sz="1000">
                          <a:solidFill>
                            <a:srgbClr val="BFBFBF"/>
                          </a:solidFill>
                          <a:latin typeface="현대하모니 M"/>
                        </a:defRPr>
                      </a:pPr>
                      <a:r>
                        <a:t>[60 ㏈㎶↓]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rowSpan="4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</a:tr>
              <a:tr h="428400">
                <a:tc gridSpan="2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3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3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>
                  <a:txBody>
                    <a:bodyPr anchor="ctr"/>
                    <a:lstStyle/>
                    <a:p>
                      <a:pPr algn="ctr">
                        <a:defRPr sz="1100">
                          <a:latin typeface="현대하모니 M"/>
                        </a:defRPr>
                      </a:pPr>
                      <a:r>
                        <a:t>평균치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2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2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</a:tr>
              <a:tr h="428400">
                <a:tc gridSpan="2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3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3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>
                  <a:txBody>
                    <a:bodyPr anchor="ctr"/>
                    <a:lstStyle/>
                    <a:p>
                      <a:pPr algn="ctr">
                        <a:defRPr sz="1100">
                          <a:latin typeface="현대하모니 M"/>
                        </a:defRPr>
                      </a:pPr>
                      <a:r>
                        <a:t>구분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2">
                  <a:txBody>
                    <a:bodyPr anchor="ctr"/>
                    <a:lstStyle/>
                    <a:p>
                      <a:pPr algn="ctr">
                        <a:defRPr sz="1100">
                          <a:latin typeface="현대하모니 M"/>
                        </a:defRPr>
                      </a:pPr>
                      <a:r>
                        <a:t>0.15~0.5 ㎒</a:t>
                      </a:r>
                    </a:p>
                    <a:p>
                      <a:pPr algn="ctr">
                        <a:defRPr sz="1000">
                          <a:solidFill>
                            <a:srgbClr val="BFBFBF"/>
                          </a:solidFill>
                          <a:latin typeface="현대하모니 M"/>
                        </a:defRPr>
                      </a:pPr>
                      <a:r>
                        <a:t>[79 ㏈㎶↓]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2">
                  <a:txBody>
                    <a:bodyPr anchor="ctr"/>
                    <a:lstStyle/>
                    <a:p>
                      <a:pPr algn="ctr">
                        <a:defRPr sz="1100">
                          <a:latin typeface="현대하모니 M"/>
                        </a:defRPr>
                      </a:pPr>
                      <a:r>
                        <a:t>0.5~5.0 ㎒</a:t>
                      </a:r>
                    </a:p>
                    <a:p>
                      <a:pPr algn="ctr">
                        <a:defRPr sz="1000">
                          <a:solidFill>
                            <a:srgbClr val="BFBFBF"/>
                          </a:solidFill>
                          <a:latin typeface="현대하모니 M"/>
                        </a:defRPr>
                      </a:pPr>
                      <a:r>
                        <a:t>[73 ㏈㎶↓]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</a:tr>
              <a:tr h="428400">
                <a:tc gridSpan="2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3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3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>
                  <a:txBody>
                    <a:bodyPr anchor="ctr"/>
                    <a:lstStyle/>
                    <a:p>
                      <a:pPr algn="ctr">
                        <a:defRPr sz="1100">
                          <a:latin typeface="현대하모니 M"/>
                        </a:defRPr>
                      </a:pPr>
                      <a:r>
                        <a:t>준 첨두치</a:t>
                      </a:r>
                    </a:p>
                  </a:txBody>
                  <a:tcPr anchor="ctr"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2F2F2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2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gridSpan="2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h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  <a:tc vMerge="1">
                  <a:txBody>
                    <a:bodyPr/>
                    <a:lstStyle/>
                    <a:p/>
                  </a:txBody>
                  <a:tcPr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  <a:solidFill>
                      <a:srgbClr val="FFFFFF"/>
                    </a:solidFill>
                    <a:lnL w="8700">
                      <a:solidFill>
                        <a:srgbClr val="BFBFBF"/>
                      </a:solidFill>
                    </a:lnL>
                    <a:lnR w="8700">
                      <a:solidFill>
                        <a:srgbClr val="BFBFBF"/>
                      </a:solidFill>
                    </a:lnR>
                    <a:lnT w="8700">
                      <a:solidFill>
                        <a:srgbClr val="BFBFBF"/>
                      </a:solidFill>
                    </a:lnT>
                    <a:lnB w="8700">
                      <a:solidFill>
                        <a:srgbClr val="BFBFBF"/>
                      </a:solidFill>
                    </a:lnB>
                  </a:tcPr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230400" y="82800"/>
            <a:ext cx="9000000" cy="5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0" sz="2400">
                <a:latin typeface="현대하모니 M"/>
              </a:defRPr>
            </a:pPr>
            <a:r>
              <a:t>▣ 노이즈 레벨 점검시트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6800" y="684000"/>
            <a:ext cx="9000000" cy="54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0" sz="1400">
                <a:latin typeface="현대하모니 M"/>
              </a:defRPr>
            </a:pPr>
            <a:r>
              <a:t>▶ 노이즈 점검결과</a:t>
            </a:r>
          </a:p>
        </p:txBody>
      </p:sp>
      <p:pic>
        <p:nvPicPr>
          <p:cNvPr id="7" name="Picture 6" descr="ANT10R-70 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1599" y="1663200"/>
            <a:ext cx="2232000" cy="1674000"/>
          </a:xfrm>
          <a:prstGeom prst="rect">
            <a:avLst/>
          </a:prstGeom>
        </p:spPr>
      </p:pic>
      <p:pic>
        <p:nvPicPr>
          <p:cNvPr id="8" name="Picture 7" descr="ANT10R-70 P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5600" y="1663200"/>
            <a:ext cx="2232000" cy="1674000"/>
          </a:xfrm>
          <a:prstGeom prst="rect">
            <a:avLst/>
          </a:prstGeom>
        </p:spPr>
      </p:pic>
      <p:pic>
        <p:nvPicPr>
          <p:cNvPr id="9" name="Picture 8" descr="ANT10R-80 A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1599" y="3380400"/>
            <a:ext cx="2232000" cy="1674000"/>
          </a:xfrm>
          <a:prstGeom prst="rect">
            <a:avLst/>
          </a:prstGeom>
        </p:spPr>
      </p:pic>
      <p:pic>
        <p:nvPicPr>
          <p:cNvPr id="10" name="Picture 9" descr="ANT10R-80 P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65600" y="3380400"/>
            <a:ext cx="2232000" cy="1674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