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462A"/>
    <a:srgbClr val="AC8866"/>
    <a:srgbClr val="F1E6D0"/>
    <a:srgbClr val="785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9" autoAdjust="0"/>
    <p:restoredTop sz="94660"/>
  </p:normalViewPr>
  <p:slideViewPr>
    <p:cSldViewPr snapToGrid="0">
      <p:cViewPr>
        <p:scale>
          <a:sx n="125" d="100"/>
          <a:sy n="125" d="100"/>
        </p:scale>
        <p:origin x="-447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3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77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9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2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62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0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7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3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9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자유형 65"/>
          <p:cNvSpPr/>
          <p:nvPr/>
        </p:nvSpPr>
        <p:spPr>
          <a:xfrm rot="5400000">
            <a:off x="2055831" y="6192442"/>
            <a:ext cx="933450" cy="250030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68116" y="222652"/>
            <a:ext cx="5011748" cy="6359123"/>
            <a:chOff x="3865552" y="203601"/>
            <a:chExt cx="5544665" cy="6498771"/>
          </a:xfrm>
        </p:grpSpPr>
        <p:sp>
          <p:nvSpPr>
            <p:cNvPr id="60" name="양쪽 모서리가 둥근 사각형 59"/>
            <p:cNvSpPr/>
            <p:nvPr/>
          </p:nvSpPr>
          <p:spPr>
            <a:xfrm rot="5400000" flipH="1">
              <a:off x="3388499" y="680654"/>
              <a:ext cx="6498771" cy="5544665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68462A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865557" y="255133"/>
              <a:ext cx="5360959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5400000">
              <a:off x="3264797" y="855895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8851506" y="250745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801335" y="211584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918541" y="1828836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양쪽 모서리가 둥근 사각형 58"/>
            <p:cNvSpPr/>
            <p:nvPr/>
          </p:nvSpPr>
          <p:spPr>
            <a:xfrm rot="5400000" flipH="1">
              <a:off x="3029684" y="1039470"/>
              <a:ext cx="6498771" cy="4827034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09013" y="203601"/>
              <a:ext cx="104172" cy="6498771"/>
            </a:xfrm>
            <a:prstGeom prst="rect">
              <a:avLst/>
            </a:prstGeom>
            <a:solidFill>
              <a:srgbClr val="78513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2832928" y="1498191"/>
            <a:ext cx="3216421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innerShdw blurRad="317500">
                    <a:prstClr val="black"/>
                  </a:inn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 [e-Book]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074234" y="4425380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김승진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이우진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이준혁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장동건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장하영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최해지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74234" y="999068"/>
            <a:ext cx="3555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추가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이우진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수정 및 삭제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이준혁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대여 및 반납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김승진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조회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최해지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금주의 책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장동건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연체 관리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장하영</a:t>
            </a:r>
            <a:r>
              <a:rPr lang="en-US" altLang="ko-KR" sz="1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)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751849" y="1201119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64187" y="1184644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760059" y="4295191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2397" y="4278716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590126" y="249438"/>
            <a:ext cx="5011748" cy="6359123"/>
            <a:chOff x="3865552" y="203601"/>
            <a:chExt cx="5544665" cy="649877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0" name="양쪽 모서리가 둥근 사각형 59"/>
            <p:cNvSpPr/>
            <p:nvPr/>
          </p:nvSpPr>
          <p:spPr>
            <a:xfrm rot="5400000" flipH="1">
              <a:off x="3388499" y="680654"/>
              <a:ext cx="6498771" cy="5544665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68462A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865557" y="255133"/>
              <a:ext cx="5360959" cy="6383287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 rot="5400000">
              <a:off x="3264797" y="855895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8851506" y="250745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8801335" y="2115845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918541" y="1828836"/>
              <a:ext cx="13747" cy="1768411"/>
            </a:xfrm>
            <a:prstGeom prst="line">
              <a:avLst/>
            </a:prstGeom>
            <a:ln w="1905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양쪽 모서리가 둥근 사각형 58"/>
            <p:cNvSpPr/>
            <p:nvPr/>
          </p:nvSpPr>
          <p:spPr>
            <a:xfrm rot="5400000" flipH="1">
              <a:off x="3029684" y="1039470"/>
              <a:ext cx="6498771" cy="4827034"/>
            </a:xfrm>
            <a:prstGeom prst="round2SameRect">
              <a:avLst>
                <a:gd name="adj1" fmla="val 3401"/>
                <a:gd name="adj2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09013" y="203601"/>
              <a:ext cx="104172" cy="6498771"/>
            </a:xfrm>
            <a:prstGeom prst="rect">
              <a:avLst/>
            </a:prstGeom>
            <a:solidFill>
              <a:srgbClr val="78513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9BD789-B04D-48E5-BA29-3D3752A0CDDF}"/>
              </a:ext>
            </a:extLst>
          </p:cNvPr>
          <p:cNvSpPr/>
          <p:nvPr/>
        </p:nvSpPr>
        <p:spPr>
          <a:xfrm>
            <a:off x="4741578" y="1657989"/>
            <a:ext cx="3216421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innerShdw blurRad="317500">
                    <a:prstClr val="black"/>
                  </a:inn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3917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EEB0E0-30EF-47B5-8F2C-26F788F02876}"/>
              </a:ext>
            </a:extLst>
          </p:cNvPr>
          <p:cNvGrpSpPr/>
          <p:nvPr/>
        </p:nvGrpSpPr>
        <p:grpSpPr>
          <a:xfrm>
            <a:off x="3524249" y="383696"/>
            <a:ext cx="8667749" cy="6114599"/>
            <a:chOff x="3201257" y="383696"/>
            <a:chExt cx="4312751" cy="6114599"/>
          </a:xfrm>
        </p:grpSpPr>
        <p:sp>
          <p:nvSpPr>
            <p:cNvPr id="7" name="모서리가 둥근 직사각형 6"/>
            <p:cNvSpPr/>
            <p:nvPr/>
          </p:nvSpPr>
          <p:spPr>
            <a:xfrm flipH="1">
              <a:off x="3201257" y="383696"/>
              <a:ext cx="4294434" cy="6114599"/>
            </a:xfrm>
            <a:prstGeom prst="roundRect">
              <a:avLst>
                <a:gd name="adj" fmla="val 0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3248650" y="431131"/>
              <a:ext cx="4247042" cy="6005942"/>
            </a:xfrm>
            <a:prstGeom prst="roundRect">
              <a:avLst>
                <a:gd name="adj" fmla="val 0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 rot="16200000" flipH="1">
              <a:off x="2404453" y="1327516"/>
              <a:ext cx="6005942" cy="4213169"/>
            </a:xfrm>
            <a:prstGeom prst="round2SameRect">
              <a:avLst>
                <a:gd name="adj1" fmla="val 6042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564645" y="649020"/>
              <a:ext cx="3339372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주제 선정 이유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905116" y="1395916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05115" y="2062625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905115" y="272933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03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60414" y="1400204"/>
            <a:ext cx="70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종이책보다 전자책의 수요가 증가함에 따라 전자 도서 관리 프로그램 주제 선정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0414" y="2079247"/>
            <a:ext cx="658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분담이 뚜렷한 주제로 팀원 간의 협업 및 병합 능력 배양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0414" y="2758290"/>
            <a:ext cx="641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주차 타워 관리와 같은 </a:t>
            </a:r>
            <a:r>
              <a:rPr lang="en-US" altLang="ko-KR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MVC </a:t>
            </a:r>
            <a:r>
              <a:rPr lang="ko-KR" altLang="en-US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패턴 적용</a:t>
            </a:r>
            <a:endParaRPr lang="ko-KR" altLang="en-US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E2260-AB0F-46B8-9B48-255D2B2B76B2}"/>
              </a:ext>
            </a:extLst>
          </p:cNvPr>
          <p:cNvSpPr txBox="1"/>
          <p:nvPr/>
        </p:nvSpPr>
        <p:spPr>
          <a:xfrm>
            <a:off x="6776815" y="577936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-01-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592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6191" y="1133675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13064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44162" y="1409875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76481" y="164960"/>
            <a:ext cx="5046597" cy="6441028"/>
            <a:chOff x="971121" y="172289"/>
            <a:chExt cx="5046597" cy="6441028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10103" y="905702"/>
              <a:ext cx="6368633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12760" y="172289"/>
              <a:ext cx="33393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1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ADD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20BC0E60-8772-45E2-9942-D9891F7B750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40071" y="1162800"/>
              <a:ext cx="4287600" cy="4431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C344D2-7327-49D9-A903-77875A0F04C9}"/>
                </a:ext>
              </a:extLst>
            </p:cNvPr>
            <p:cNvSpPr txBox="1"/>
            <p:nvPr/>
          </p:nvSpPr>
          <p:spPr>
            <a:xfrm>
              <a:off x="2331565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-02-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32771" y="237354"/>
            <a:ext cx="5181765" cy="6368632"/>
            <a:chOff x="6111752" y="213228"/>
            <a:chExt cx="5181765" cy="6368632"/>
          </a:xfrm>
        </p:grpSpPr>
        <p:sp>
          <p:nvSpPr>
            <p:cNvPr id="2" name="양쪽 모서리가 둥근 사각형 1"/>
            <p:cNvSpPr/>
            <p:nvPr/>
          </p:nvSpPr>
          <p:spPr>
            <a:xfrm rot="5400000">
              <a:off x="5518319" y="806661"/>
              <a:ext cx="6368632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28773" y="1612244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01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328772" y="2278953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02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8772" y="2944800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03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2171" y="1612800"/>
              <a:ext cx="4160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 추가 시 추가하려는 도서명과 저자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,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가격을 입력</a:t>
              </a:r>
              <a:endPara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22172" y="2278800"/>
              <a:ext cx="3517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입력한 정보에 대해서 </a:t>
              </a:r>
              <a:r>
                <a:rPr lang="en-US" altLang="ko-KR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에 추가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22171" y="2944800"/>
              <a:ext cx="4318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동일한 이름의 도서일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경우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 [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이미 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입고되어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있는 </a:t>
              </a:r>
              <a:endPara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도서입니다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.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  다른 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도서를 입력해주세요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.]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라는 </a:t>
              </a:r>
              <a:r>
                <a:rPr lang="ko-KR" altLang="en-US" sz="1600" b="1" dirty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메시지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  출력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C5C32B-8F77-44FB-8B75-C832A433DBBB}"/>
                </a:ext>
              </a:extLst>
            </p:cNvPr>
            <p:cNvSpPr txBox="1"/>
            <p:nvPr/>
          </p:nvSpPr>
          <p:spPr>
            <a:xfrm>
              <a:off x="7537624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-03-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872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0800" y="180000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57275" y="241137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5852" y="1141771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70209" y="1616467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4249" y="4382569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3337" y="4239678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99195" y="1417970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34574" y="1963079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917164" y="202034"/>
            <a:ext cx="5046597" cy="6411648"/>
            <a:chOff x="1009344" y="185415"/>
            <a:chExt cx="5046597" cy="6411648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40999" y="882120"/>
              <a:ext cx="6383288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254899" y="185415"/>
              <a:ext cx="33393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2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CHANGE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4CDD9FE-6A3D-495E-8115-2A8EE4A36D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260" y="1162800"/>
              <a:ext cx="4287600" cy="4431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1E8859-208B-4AC7-9D2F-E085C43BBD18}"/>
                </a:ext>
              </a:extLst>
            </p:cNvPr>
            <p:cNvSpPr txBox="1"/>
            <p:nvPr/>
          </p:nvSpPr>
          <p:spPr>
            <a:xfrm>
              <a:off x="2373900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-04-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69349" y="230395"/>
            <a:ext cx="5181765" cy="6383287"/>
            <a:chOff x="6094040" y="213226"/>
            <a:chExt cx="5181765" cy="6383287"/>
          </a:xfrm>
        </p:grpSpPr>
        <p:sp>
          <p:nvSpPr>
            <p:cNvPr id="31" name="양쪽 모서리가 둥근 사각형 30"/>
            <p:cNvSpPr/>
            <p:nvPr/>
          </p:nvSpPr>
          <p:spPr>
            <a:xfrm rot="5400000">
              <a:off x="5493279" y="813987"/>
              <a:ext cx="6383287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328773" y="1612244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01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328772" y="2278953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02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328772" y="2945662"/>
              <a:ext cx="328471" cy="3284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03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2171" y="1618226"/>
              <a:ext cx="4160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 삭제 시 저장되어 있는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출력 후     삭제할 도서명 입력 받음</a:t>
              </a:r>
              <a:endPara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22171" y="2278641"/>
              <a:ext cx="4026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입력 받은 도서명이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에 존재하면 삭제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22171" y="2957681"/>
              <a:ext cx="4318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도서 수정 시 저장되어 있는 </a:t>
              </a:r>
              <a:r>
                <a:rPr lang="en-US" altLang="ko-KR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BOOKLIST </a:t>
              </a:r>
              <a:r>
                <a:rPr lang="ko-KR" altLang="en-US" sz="1600" b="1" dirty="0" smtClean="0">
                  <a:solidFill>
                    <a:srgbClr val="4C506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출력 후 수정할 도서명 입력 받음</a:t>
              </a:r>
              <a:endParaRPr lang="ko-KR" altLang="en-US" sz="1600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C5C32B-8F77-44FB-8B75-C832A433DBBB}"/>
                </a:ext>
              </a:extLst>
            </p:cNvPr>
            <p:cNvSpPr txBox="1"/>
            <p:nvPr/>
          </p:nvSpPr>
          <p:spPr>
            <a:xfrm>
              <a:off x="7518574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</a:t>
              </a:r>
              <a:r>
                <a:rPr lang="en-US" altLang="ko-KR" dirty="0" smtClean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05-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6201980" y="3629540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7480" y="3646487"/>
            <a:ext cx="431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수정할 도서명이 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BOOKLIST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에 존재하면 도서명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저자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가격을 입력 받아 해당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index BOOKLIST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에 저장</a:t>
            </a:r>
            <a:endParaRPr lang="ko-KR" altLang="en-US" sz="16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67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 rot="5400000">
            <a:off x="5412537" y="831698"/>
            <a:ext cx="6381474" cy="5181765"/>
          </a:xfrm>
          <a:prstGeom prst="round2SameRect">
            <a:avLst>
              <a:gd name="adj1" fmla="val 4994"/>
              <a:gd name="adj2" fmla="val 0"/>
            </a:avLst>
          </a:prstGeom>
          <a:solidFill>
            <a:srgbClr val="F1E6D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7419" y="1409876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254683" y="161224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4682" y="227895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54682" y="294566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43853" y="1616532"/>
            <a:ext cx="426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대여 시 </a:t>
            </a:r>
            <a:r>
              <a:rPr lang="ko-KR" altLang="en-US" sz="1600" b="1" dirty="0" err="1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회원명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및 전화번호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4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자리 입력 받은 후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대여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할 도서명 입력 받는 패널로 이동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43853" y="2295575"/>
            <a:ext cx="426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도서의 재고에 있을 시 대여 완료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&amp;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/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 </a:t>
            </a:r>
            <a:endParaRPr lang="en-US" altLang="ko-KR" sz="1600" b="1" dirty="0" smtClean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예정시간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43853" y="2974618"/>
            <a:ext cx="414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만약 도서의 재고에 없을 경우 대여 불가 메시지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239E0-C5A8-4F59-9FC7-E98CD8C07CF0}"/>
              </a:ext>
            </a:extLst>
          </p:cNvPr>
          <p:cNvSpPr txBox="1"/>
          <p:nvPr/>
        </p:nvSpPr>
        <p:spPr>
          <a:xfrm>
            <a:off x="6743853" y="3636431"/>
            <a:ext cx="414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반납  시에도 동일한 순서로 적용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18C26-4F21-484B-82AD-C0B5BBCB3641}"/>
              </a:ext>
            </a:extLst>
          </p:cNvPr>
          <p:cNvSpPr txBox="1"/>
          <p:nvPr/>
        </p:nvSpPr>
        <p:spPr>
          <a:xfrm>
            <a:off x="6743852" y="4290962"/>
            <a:ext cx="426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이력이 없는 회원이 반납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or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이력이 없는 </a:t>
            </a:r>
            <a:endParaRPr lang="en-US" altLang="ko-KR" sz="1600" b="1" dirty="0" smtClean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도서를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 시 반납 불가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&amp;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이력이 없음을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E9A744A-24A5-4E3C-B936-6131EA842858}"/>
              </a:ext>
            </a:extLst>
          </p:cNvPr>
          <p:cNvSpPr/>
          <p:nvPr/>
        </p:nvSpPr>
        <p:spPr>
          <a:xfrm>
            <a:off x="6254682" y="360777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512DE3-FCC9-4C16-94E0-A6E29AE6B2BD}"/>
              </a:ext>
            </a:extLst>
          </p:cNvPr>
          <p:cNvSpPr/>
          <p:nvPr/>
        </p:nvSpPr>
        <p:spPr>
          <a:xfrm>
            <a:off x="6271912" y="4269615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05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65795" y="210683"/>
            <a:ext cx="5046597" cy="6402634"/>
            <a:chOff x="1047444" y="193882"/>
            <a:chExt cx="5046597" cy="6402634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79098" y="881573"/>
              <a:ext cx="6383289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81897" y="193882"/>
              <a:ext cx="3339372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LOAN/RETURN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792377A-21AF-4B88-9622-1B89BFF361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8" y="1162800"/>
              <a:ext cx="4287600" cy="44316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635278-F36E-419B-A471-1BC17E9600B7}"/>
                </a:ext>
              </a:extLst>
            </p:cNvPr>
            <p:cNvSpPr txBox="1"/>
            <p:nvPr/>
          </p:nvSpPr>
          <p:spPr>
            <a:xfrm>
              <a:off x="2407768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-06-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0F4895-B879-4AC5-BBD9-E9EEB7F78C62}"/>
              </a:ext>
            </a:extLst>
          </p:cNvPr>
          <p:cNvSpPr txBox="1"/>
          <p:nvPr/>
        </p:nvSpPr>
        <p:spPr>
          <a:xfrm>
            <a:off x="7444808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-07-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022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4247" y="1370240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0009" y="4278862"/>
            <a:ext cx="13747" cy="333455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337295" y="1409875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01011" y="210816"/>
            <a:ext cx="5046597" cy="6402502"/>
            <a:chOff x="1001011" y="210816"/>
            <a:chExt cx="5046597" cy="6402502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32666" y="898375"/>
              <a:ext cx="6383288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31095" y="210816"/>
              <a:ext cx="3339372" cy="83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4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SEARCH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4" name="그림 2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259E2CB-7EAC-40ED-93C3-D009EEE9AA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260" y="1162800"/>
              <a:ext cx="4287600" cy="4431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2E02C9-5B72-4011-95E4-66BC095D5201}"/>
                </a:ext>
              </a:extLst>
            </p:cNvPr>
            <p:cNvSpPr txBox="1"/>
            <p:nvPr/>
          </p:nvSpPr>
          <p:spPr>
            <a:xfrm>
              <a:off x="2365433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-08-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" name="양쪽 모서리가 둥근 사각형 1"/>
          <p:cNvSpPr/>
          <p:nvPr/>
        </p:nvSpPr>
        <p:spPr>
          <a:xfrm rot="5400000">
            <a:off x="5446845" y="830791"/>
            <a:ext cx="6383288" cy="5181765"/>
          </a:xfrm>
          <a:prstGeom prst="round2SameRect">
            <a:avLst>
              <a:gd name="adj1" fmla="val 4994"/>
              <a:gd name="adj2" fmla="val 0"/>
            </a:avLst>
          </a:prstGeom>
          <a:solidFill>
            <a:srgbClr val="F1E6D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271619" y="161224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71618" y="227895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71618" y="294566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77713" y="1616532"/>
            <a:ext cx="431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조회 시 전체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BOOKLIST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를 가져와서 출력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77714" y="2295575"/>
            <a:ext cx="424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검색을 통해 원하는 책 정보 조회 가능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7713" y="2974618"/>
            <a:ext cx="431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회원 조회 시 전체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MEMBERLIST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를 가져와서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65852D-8AFA-42DF-BC9A-A10604A0FB07}"/>
              </a:ext>
            </a:extLst>
          </p:cNvPr>
          <p:cNvSpPr/>
          <p:nvPr/>
        </p:nvSpPr>
        <p:spPr>
          <a:xfrm>
            <a:off x="6271618" y="3612371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364E0-BF3E-4C33-8874-DCE08CBD7305}"/>
              </a:ext>
            </a:extLst>
          </p:cNvPr>
          <p:cNvSpPr txBox="1"/>
          <p:nvPr/>
        </p:nvSpPr>
        <p:spPr>
          <a:xfrm>
            <a:off x="6798322" y="3601384"/>
            <a:ext cx="422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검색을 통해 원하는 회원의 정보 및 연체 여부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빌린 </a:t>
            </a:r>
            <a:endParaRPr lang="en-US" altLang="ko-KR" sz="1600" b="1" dirty="0" smtClean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도서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조회 가능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B3C1C-DA0D-46BB-810C-7EF0645D0E98}"/>
              </a:ext>
            </a:extLst>
          </p:cNvPr>
          <p:cNvSpPr txBox="1"/>
          <p:nvPr/>
        </p:nvSpPr>
        <p:spPr>
          <a:xfrm>
            <a:off x="7452964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-09-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121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44693" y="232713"/>
            <a:ext cx="10228363" cy="6380604"/>
            <a:chOff x="1047443" y="213227"/>
            <a:chExt cx="10228363" cy="6327117"/>
          </a:xfrm>
        </p:grpSpPr>
        <p:sp>
          <p:nvSpPr>
            <p:cNvPr id="2" name="양쪽 모서리가 둥근 사각형 1"/>
            <p:cNvSpPr/>
            <p:nvPr/>
          </p:nvSpPr>
          <p:spPr>
            <a:xfrm rot="5400000">
              <a:off x="5521366" y="785902"/>
              <a:ext cx="6327116" cy="5181765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 rot="16200000" flipH="1">
              <a:off x="407184" y="853487"/>
              <a:ext cx="6327116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4247" y="1370240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0009" y="4278862"/>
            <a:ext cx="13747" cy="333455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305702" y="219283"/>
            <a:ext cx="33393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01D0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 5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WEEKBOOK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305489" y="1612244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05488" y="2278953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305488" y="2945662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28515" y="1616532"/>
            <a:ext cx="431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금주의 책 선택 시 많이 빌린 순으로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3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위까지 출력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515" y="2295575"/>
            <a:ext cx="431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빌린 횟수가 동률이라면 가나다 순으로 정렬 후 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28515" y="2974618"/>
            <a:ext cx="431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아무것도 빌리지 않은 경우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[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빌린 책이 없습니다</a:t>
            </a:r>
            <a:r>
              <a:rPr lang="en-US" altLang="ko-KR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. ] </a:t>
            </a:r>
            <a:r>
              <a:rPr lang="ko-KR" altLang="en-US" sz="1600" b="1" dirty="0" smtClean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출력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70997F7-AB79-4DA2-89DD-7C0D53206E5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94" y="1162800"/>
            <a:ext cx="4287600" cy="443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5B1CEF-B657-4EE6-B42D-93AB4C2E50CD}"/>
              </a:ext>
            </a:extLst>
          </p:cNvPr>
          <p:cNvSpPr txBox="1"/>
          <p:nvPr/>
        </p:nvSpPr>
        <p:spPr>
          <a:xfrm>
            <a:off x="2407768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-10-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5FE75-31DC-49D1-9661-F23BD60FFF68}"/>
              </a:ext>
            </a:extLst>
          </p:cNvPr>
          <p:cNvSpPr txBox="1"/>
          <p:nvPr/>
        </p:nvSpPr>
        <p:spPr>
          <a:xfrm>
            <a:off x="7529153" y="6018881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-11-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12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flipH="1">
            <a:off x="642361" y="179614"/>
            <a:ext cx="10907278" cy="6498771"/>
          </a:xfrm>
          <a:prstGeom prst="roundRect">
            <a:avLst>
              <a:gd name="adj" fmla="val 4554"/>
            </a:avLst>
          </a:prstGeom>
          <a:solidFill>
            <a:srgbClr val="78513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4998" y="230029"/>
            <a:ext cx="10690002" cy="6383287"/>
          </a:xfrm>
          <a:prstGeom prst="roundRect">
            <a:avLst>
              <a:gd name="adj" fmla="val 4554"/>
            </a:avLst>
          </a:prstGeom>
          <a:solidFill>
            <a:srgbClr val="D1C0A1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43952" y="1133676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4247" y="1370240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8309" y="1608372"/>
            <a:ext cx="13747" cy="1768411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2349" y="4374474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50009" y="4278862"/>
            <a:ext cx="13747" cy="333455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1437" y="4231583"/>
            <a:ext cx="13747" cy="619274"/>
          </a:xfrm>
          <a:prstGeom prst="line">
            <a:avLst/>
          </a:prstGeom>
          <a:ln w="1905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72674" y="1954984"/>
            <a:ext cx="0" cy="1492211"/>
          </a:xfrm>
          <a:prstGeom prst="line">
            <a:avLst/>
          </a:prstGeom>
          <a:ln w="12700">
            <a:solidFill>
              <a:srgbClr val="501D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103973" y="193749"/>
            <a:ext cx="5046597" cy="6411101"/>
            <a:chOff x="1047444" y="185415"/>
            <a:chExt cx="5046597" cy="6411101"/>
          </a:xfrm>
        </p:grpSpPr>
        <p:sp>
          <p:nvSpPr>
            <p:cNvPr id="5" name="양쪽 모서리가 둥근 사각형 4"/>
            <p:cNvSpPr/>
            <p:nvPr/>
          </p:nvSpPr>
          <p:spPr>
            <a:xfrm rot="16200000" flipH="1">
              <a:off x="379098" y="881573"/>
              <a:ext cx="6383289" cy="5046597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8032" y="185415"/>
              <a:ext cx="3339372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501D0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CONTENTS 6</a:t>
              </a:r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OVERDUE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FEBF44-9DA8-4709-AE85-80ED0AB62D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28" y="1162800"/>
              <a:ext cx="4287600" cy="4431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80E87-2376-48F9-8213-F2AD3FBC7A0B}"/>
                </a:ext>
              </a:extLst>
            </p:cNvPr>
            <p:cNvSpPr txBox="1"/>
            <p:nvPr/>
          </p:nvSpPr>
          <p:spPr>
            <a:xfrm>
              <a:off x="2407768" y="6018881"/>
              <a:ext cx="232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-12-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" name="양쪽 모서리가 둥근 사각형 1"/>
          <p:cNvSpPr/>
          <p:nvPr/>
        </p:nvSpPr>
        <p:spPr>
          <a:xfrm rot="5400000">
            <a:off x="5535569" y="822323"/>
            <a:ext cx="6383289" cy="5181765"/>
          </a:xfrm>
          <a:prstGeom prst="round2SameRect">
            <a:avLst>
              <a:gd name="adj1" fmla="val 4994"/>
              <a:gd name="adj2" fmla="val 0"/>
            </a:avLst>
          </a:prstGeom>
          <a:solidFill>
            <a:srgbClr val="F1E6D0"/>
          </a:solidFill>
          <a:ln w="22225">
            <a:solidFill>
              <a:srgbClr val="501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313913" y="1620579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13912" y="2287288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313912" y="2953997"/>
            <a:ext cx="328471" cy="3284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45412" y="1624867"/>
            <a:ext cx="4337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대여 목록 중 현재날짜와 반납기한을 비교하여 연체된 회원 정보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&amp; 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연체료 출력</a:t>
            </a:r>
            <a:endParaRPr lang="en-US" altLang="ko-KR" sz="1600" b="1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45413" y="2303910"/>
            <a:ext cx="426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반납기한일을 기준으로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일 초과당 </a:t>
            </a:r>
            <a:r>
              <a:rPr lang="en-US" altLang="ko-KR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100</a:t>
            </a:r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원 연체료 발생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5412" y="2982953"/>
            <a:ext cx="426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4C50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반납 완료 시 연체 관리 목록에서 제거</a:t>
            </a:r>
            <a:endParaRPr lang="ko-KR" altLang="en-US" sz="1200" dirty="0">
              <a:solidFill>
                <a:srgbClr val="4C50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EDA768-C11D-4C68-842B-BB8529C50488}"/>
              </a:ext>
            </a:extLst>
          </p:cNvPr>
          <p:cNvSpPr txBox="1"/>
          <p:nvPr/>
        </p:nvSpPr>
        <p:spPr>
          <a:xfrm>
            <a:off x="7562978" y="6027216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-13-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42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13E4463-E2D8-4142-841B-602B2A814F34}"/>
              </a:ext>
            </a:extLst>
          </p:cNvPr>
          <p:cNvGrpSpPr/>
          <p:nvPr/>
        </p:nvGrpSpPr>
        <p:grpSpPr>
          <a:xfrm>
            <a:off x="-331414" y="420828"/>
            <a:ext cx="8713414" cy="6114599"/>
            <a:chOff x="-171614" y="420828"/>
            <a:chExt cx="4520399" cy="6114599"/>
          </a:xfrm>
        </p:grpSpPr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E01901BE-307C-4600-9A19-6EF70F5D5A6F}"/>
                </a:ext>
              </a:extLst>
            </p:cNvPr>
            <p:cNvSpPr/>
            <p:nvPr/>
          </p:nvSpPr>
          <p:spPr>
            <a:xfrm flipH="1">
              <a:off x="-171614" y="420828"/>
              <a:ext cx="4520399" cy="6114599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5">
              <a:extLst>
                <a:ext uri="{FF2B5EF4-FFF2-40B4-BE49-F238E27FC236}">
                  <a16:creationId xmlns:a16="http://schemas.microsoft.com/office/drawing/2014/main" id="{248011D3-0BA5-452E-B70A-615DA8EB99D9}"/>
                </a:ext>
              </a:extLst>
            </p:cNvPr>
            <p:cNvSpPr/>
            <p:nvPr/>
          </p:nvSpPr>
          <p:spPr>
            <a:xfrm flipH="1">
              <a:off x="-73961" y="468263"/>
              <a:ext cx="4374430" cy="6005942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1">
              <a:extLst>
                <a:ext uri="{FF2B5EF4-FFF2-40B4-BE49-F238E27FC236}">
                  <a16:creationId xmlns:a16="http://schemas.microsoft.com/office/drawing/2014/main" id="{0BE4182A-54B8-4406-9422-6349C2647914}"/>
                </a:ext>
              </a:extLst>
            </p:cNvPr>
            <p:cNvSpPr/>
            <p:nvPr/>
          </p:nvSpPr>
          <p:spPr>
            <a:xfrm rot="5400000">
              <a:off x="-920167" y="1298659"/>
              <a:ext cx="6021753" cy="4329341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D501F5-A3E5-44DC-9F16-00281F18B3C6}"/>
                </a:ext>
              </a:extLst>
            </p:cNvPr>
            <p:cNvCxnSpPr/>
            <p:nvPr/>
          </p:nvCxnSpPr>
          <p:spPr>
            <a:xfrm>
              <a:off x="4255381" y="1578363"/>
              <a:ext cx="0" cy="1404000"/>
            </a:xfrm>
            <a:prstGeom prst="line">
              <a:avLst/>
            </a:prstGeom>
            <a:ln w="12700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0614DC-39F6-4086-8673-0743FA3A420B}"/>
              </a:ext>
            </a:extLst>
          </p:cNvPr>
          <p:cNvSpPr txBox="1"/>
          <p:nvPr/>
        </p:nvSpPr>
        <p:spPr>
          <a:xfrm>
            <a:off x="-21285" y="2582936"/>
            <a:ext cx="747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프로그램 </a:t>
            </a:r>
            <a:r>
              <a:rPr lang="ko-KR" altLang="en-US" sz="4800" dirty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456DD3-35B7-4CCC-96F7-D7C7118F7E56}"/>
              </a:ext>
            </a:extLst>
          </p:cNvPr>
          <p:cNvSpPr txBox="1"/>
          <p:nvPr/>
        </p:nvSpPr>
        <p:spPr>
          <a:xfrm>
            <a:off x="2879359" y="5528606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-14-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54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389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배달의민족 주아</vt:lpstr>
      <vt:lpstr>배달의민족 한나체 Pro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JHLEE</cp:lastModifiedBy>
  <cp:revision>135</cp:revision>
  <dcterms:created xsi:type="dcterms:W3CDTF">2018-01-24T06:25:21Z</dcterms:created>
  <dcterms:modified xsi:type="dcterms:W3CDTF">2020-05-11T03:42:01Z</dcterms:modified>
</cp:coreProperties>
</file>