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76" r:id="rId4"/>
    <p:sldId id="263" r:id="rId5"/>
    <p:sldId id="271" r:id="rId6"/>
    <p:sldId id="272" r:id="rId7"/>
    <p:sldId id="273" r:id="rId8"/>
    <p:sldId id="274" r:id="rId9"/>
    <p:sldId id="275" r:id="rId10"/>
    <p:sldId id="25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E4E"/>
    <a:srgbClr val="7575CF"/>
    <a:srgbClr val="2F368D"/>
    <a:srgbClr val="F4CEDB"/>
    <a:srgbClr val="E59183"/>
    <a:srgbClr val="DD6990"/>
    <a:srgbClr val="DB6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812C-C369-4DFA-9FE8-BC5E653BC609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2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5" name="직각 삼각형 4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73358" y="3581701"/>
            <a:ext cx="1463002" cy="332177"/>
          </a:xfrm>
          <a:prstGeom prst="roundRect">
            <a:avLst/>
          </a:prstGeom>
          <a:solidFill>
            <a:srgbClr val="DB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Team 5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2752" y="1707001"/>
            <a:ext cx="724421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b="1" dirty="0">
                <a:solidFill>
                  <a:srgbClr val="1A1E4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[e-Book]</a:t>
            </a:r>
            <a:endParaRPr lang="ko-KR" altLang="en-US" sz="5500" b="1" dirty="0">
              <a:solidFill>
                <a:srgbClr val="1A1E4E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943F0-F979-4BBF-8C03-E53A0555F023}"/>
              </a:ext>
            </a:extLst>
          </p:cNvPr>
          <p:cNvSpPr txBox="1"/>
          <p:nvPr/>
        </p:nvSpPr>
        <p:spPr>
          <a:xfrm>
            <a:off x="2909323" y="4422520"/>
            <a:ext cx="63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김승진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이우진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이준혁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장동건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장하영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최해지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83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16" name="직각 삼각형 15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19" name="직각 삼각형 18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0B1D24-24B9-40AB-98D5-502B1F4DD0CE}"/>
              </a:ext>
            </a:extLst>
          </p:cNvPr>
          <p:cNvSpPr txBox="1"/>
          <p:nvPr/>
        </p:nvSpPr>
        <p:spPr>
          <a:xfrm>
            <a:off x="2365299" y="2615961"/>
            <a:ext cx="7474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A1E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시연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191CD05-1910-4D27-9A6F-094D0CAB8AF4}"/>
              </a:ext>
            </a:extLst>
          </p:cNvPr>
          <p:cNvSpPr/>
          <p:nvPr/>
        </p:nvSpPr>
        <p:spPr>
          <a:xfrm>
            <a:off x="5384816" y="3777982"/>
            <a:ext cx="1435134" cy="314325"/>
          </a:xfrm>
          <a:prstGeom prst="roundRect">
            <a:avLst/>
          </a:prstGeom>
          <a:solidFill>
            <a:srgbClr val="DB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PROGRAM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PLAY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36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16" name="직각 삼각형 15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19" name="직각 삼각형 18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65299" y="2391626"/>
            <a:ext cx="7474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1A1E4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  <a:endParaRPr lang="ko-KR" altLang="en-US" sz="4400" dirty="0">
              <a:solidFill>
                <a:srgbClr val="1A1E4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84816" y="3619362"/>
            <a:ext cx="1435134" cy="314325"/>
          </a:xfrm>
          <a:prstGeom prst="roundRect">
            <a:avLst/>
          </a:prstGeom>
          <a:solidFill>
            <a:srgbClr val="DB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THE END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61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058" y="1287122"/>
            <a:ext cx="289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1A1E4E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</a:t>
            </a:r>
            <a:endParaRPr lang="ko-KR" altLang="en-US" sz="4000" dirty="0">
              <a:solidFill>
                <a:srgbClr val="1A1E4E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8975" y="2596650"/>
            <a:ext cx="1427145" cy="2164911"/>
          </a:xfrm>
          <a:prstGeom prst="rect">
            <a:avLst/>
          </a:prstGeom>
          <a:solidFill>
            <a:srgbClr val="F4C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83154" y="4046613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01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76606" y="4446723"/>
            <a:ext cx="138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ADD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이우진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3155" y="2629551"/>
            <a:ext cx="1361450" cy="125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774298" y="2596650"/>
            <a:ext cx="1425600" cy="2164911"/>
          </a:xfrm>
          <a:prstGeom prst="rect">
            <a:avLst/>
          </a:prstGeom>
          <a:solidFill>
            <a:srgbClr val="75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30239" y="2880600"/>
            <a:ext cx="1425600" cy="2164911"/>
          </a:xfrm>
          <a:prstGeom prst="rect">
            <a:avLst/>
          </a:prstGeom>
          <a:solidFill>
            <a:srgbClr val="1A1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82846" y="4000055"/>
            <a:ext cx="71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03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8791" y="4327457"/>
            <a:ext cx="672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04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2846" y="4505875"/>
            <a:ext cx="149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LOAN/RETURN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김승진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28919" y="4729924"/>
            <a:ext cx="138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SEARCH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최해지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336" y="2626344"/>
            <a:ext cx="1360800" cy="12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8659" y="2917302"/>
            <a:ext cx="1360800" cy="12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312968" y="2883636"/>
            <a:ext cx="1425600" cy="2164911"/>
          </a:xfrm>
          <a:prstGeom prst="rect">
            <a:avLst/>
          </a:prstGeom>
          <a:solidFill>
            <a:srgbClr val="2F3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24675" y="4330493"/>
            <a:ext cx="65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5891" y="4727567"/>
            <a:ext cx="138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CHANGE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이준혁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30" name="Picture 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8970" y="2920338"/>
            <a:ext cx="1360800" cy="12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8673986" y="2596650"/>
            <a:ext cx="1425600" cy="2164911"/>
          </a:xfrm>
          <a:prstGeom prst="rect">
            <a:avLst/>
          </a:prstGeom>
          <a:solidFill>
            <a:srgbClr val="E59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82530" y="4046613"/>
            <a:ext cx="62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05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3985" y="4505875"/>
            <a:ext cx="136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WEEKBOOK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장동건</a:t>
            </a:r>
          </a:p>
        </p:txBody>
      </p:sp>
      <p:pic>
        <p:nvPicPr>
          <p:cNvPr id="37" name="Picture 8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4873" y="2629552"/>
            <a:ext cx="1362348" cy="12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0139799" y="2882658"/>
            <a:ext cx="1425600" cy="2164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148342" y="4332621"/>
            <a:ext cx="64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06</a:t>
            </a:r>
            <a:endParaRPr lang="ko-KR" altLang="en-US" sz="20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39799" y="4729923"/>
            <a:ext cx="138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OVERDUE</a:t>
            </a:r>
          </a:p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장하영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45" name="Picture 8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7235" y="2915560"/>
            <a:ext cx="1360800" cy="12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7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698" y="1932243"/>
            <a:ext cx="1067851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종이책보다 전자책의 수요가 증가함에 따라 전자 도서 관리 프로그램 주제 선정</a:t>
            </a:r>
            <a:endParaRPr lang="en-US" altLang="ko-KR" sz="2500" b="1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분담이 뚜렷한 주제로 팀원 간의 협업 및 병합 능력 배양</a:t>
            </a:r>
            <a:endParaRPr lang="en-US" altLang="ko-KR" sz="2500" b="1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‘</a:t>
            </a:r>
            <a:r>
              <a:rPr lang="ko-KR" altLang="en-US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 타워 관리</a:t>
            </a:r>
            <a:r>
              <a:rPr lang="en-US" altLang="ko-KR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’</a:t>
            </a:r>
            <a:r>
              <a:rPr lang="ko-KR" altLang="en-US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같은 </a:t>
            </a:r>
            <a:r>
              <a:rPr lang="en-US" altLang="ko-KR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MVC</a:t>
            </a:r>
            <a:r>
              <a:rPr lang="ko-KR" altLang="en-US" sz="2500" b="1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패턴 적응</a:t>
            </a:r>
            <a:endParaRPr lang="en-US" altLang="ko-KR" sz="2500" b="1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5D7BA-8875-4A25-9878-53FA54F69711}"/>
              </a:ext>
            </a:extLst>
          </p:cNvPr>
          <p:cNvSpPr txBox="1"/>
          <p:nvPr/>
        </p:nvSpPr>
        <p:spPr>
          <a:xfrm>
            <a:off x="436666" y="226408"/>
            <a:ext cx="3551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1A1E4E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158564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9C4348-8DC8-4B57-B1DE-8D88ED89740F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BA1ED397-1FCE-4E87-B124-22302BCB76E3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BA058016-EB23-46DE-B3AD-BBEE5C2F7833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CE5CAB-CDA8-4594-8197-BAFF61530E20}"/>
              </a:ext>
            </a:extLst>
          </p:cNvPr>
          <p:cNvSpPr txBox="1"/>
          <p:nvPr/>
        </p:nvSpPr>
        <p:spPr>
          <a:xfrm>
            <a:off x="436666" y="226408"/>
            <a:ext cx="1724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highlight>
                  <a:srgbClr val="F4CEDB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r>
              <a:rPr lang="en-US" altLang="ko-KR" sz="3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ADD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BBF79-B715-4759-B6FD-1A9D28306CCD}"/>
              </a:ext>
            </a:extLst>
          </p:cNvPr>
          <p:cNvSpPr txBox="1"/>
          <p:nvPr/>
        </p:nvSpPr>
        <p:spPr>
          <a:xfrm>
            <a:off x="5261596" y="1558669"/>
            <a:ext cx="6642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추가 시 추가하려는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도서명과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저자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가격을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입력한 정보에 대해서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추가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이름의 도서일 경우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 입고되어 있는 도서입니다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도서를 입력해주세요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.”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메시지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0470C26-4E04-4068-96D0-CEA0AE58EEA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600" y="1227600"/>
            <a:ext cx="4287600" cy="443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9011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F7259-8B8F-497F-8291-0457FB3E0E45}"/>
              </a:ext>
            </a:extLst>
          </p:cNvPr>
          <p:cNvSpPr txBox="1"/>
          <p:nvPr/>
        </p:nvSpPr>
        <p:spPr>
          <a:xfrm>
            <a:off x="5263200" y="1558800"/>
            <a:ext cx="65120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삭제 시 저장되어 있는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후 삭제할 도서명 입력 받음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받은 도서명이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존재하면 삭제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수정 시 저장되어 있는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후 수정할 도서명 입력 받음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수정할 도서명이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존재하면 도서명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저자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가격을 입력 받아 해당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692E83-CC70-4839-967C-8C363F8FBBE8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3B03252B-174C-4DA1-942E-7F7346FB05F6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E4C6FDF0-A12E-4005-BE60-F50A838B7FBF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308685-8112-477A-891C-04BDF0C0999E}"/>
              </a:ext>
            </a:extLst>
          </p:cNvPr>
          <p:cNvSpPr txBox="1"/>
          <p:nvPr/>
        </p:nvSpPr>
        <p:spPr>
          <a:xfrm>
            <a:off x="436666" y="226408"/>
            <a:ext cx="349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2F368D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r>
              <a:rPr lang="en-US" altLang="ko-KR" sz="2000" dirty="0">
                <a:latin typeface="배달의민족 한나체 Pro" panose="020B0600000101010101" pitchFamily="50" charset="-127"/>
                <a:ea typeface="KoPub돋움체 Bold" panose="00000800000000000000" pitchFamily="2" charset="-127"/>
              </a:rPr>
              <a:t> </a:t>
            </a:r>
            <a:r>
              <a:rPr lang="en-US" altLang="ko-KR" sz="3000" dirty="0">
                <a:latin typeface="배달의민족 한나체 Pro" panose="020B0600000101010101" pitchFamily="50" charset="-127"/>
                <a:ea typeface="KoPub돋움체 Bold" panose="00000800000000000000" pitchFamily="2" charset="-127"/>
              </a:rPr>
              <a:t>CHANGE</a:t>
            </a:r>
            <a:endParaRPr lang="ko-KR" altLang="en-US" sz="3000" dirty="0">
              <a:latin typeface="배달의민족 한나체 Pro" panose="020B0600000101010101" pitchFamily="50" charset="-127"/>
              <a:ea typeface="KoPub돋움체 Bold" panose="000008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942CBB-4B9A-406E-90C5-DD19DB39035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4" y="1227600"/>
            <a:ext cx="4287600" cy="443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285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311718-1D0F-4269-9B8B-62744B789785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B0242200-1A4C-4557-8615-5834BB237588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34F5C376-4F23-45DA-A1C1-7D78E2FB05E8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EC0BEDD-7668-4F91-A11C-27E6157C4A82}"/>
              </a:ext>
            </a:extLst>
          </p:cNvPr>
          <p:cNvSpPr txBox="1"/>
          <p:nvPr/>
        </p:nvSpPr>
        <p:spPr>
          <a:xfrm>
            <a:off x="436666" y="226408"/>
            <a:ext cx="441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7575CF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LOAN/RETURN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1227600"/>
            <a:ext cx="4287600" cy="443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FF7259-8B8F-497F-8291-0457FB3E0E45}"/>
              </a:ext>
            </a:extLst>
          </p:cNvPr>
          <p:cNvSpPr txBox="1"/>
          <p:nvPr/>
        </p:nvSpPr>
        <p:spPr>
          <a:xfrm>
            <a:off x="5263199" y="1558800"/>
            <a:ext cx="675462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대여 시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 명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전화번호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입력 받은 후 대여 할 도서명 입력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받는 패널로 이동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재고에 있을 시 대여 완료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대여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 예정시간 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도서의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재고에 없을 경우 대여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메시지 출력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반납 시에도 동일한 순서로 작용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대여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이력이 없는 회원이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대여 이력이 없는 도서를 반납 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 불가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대여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이력이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없음을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82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7BFD3C-9988-4B31-B3C3-2D61EA5CDB78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E8E8297B-6ABB-4324-BF34-E1D8B6894356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32876CB-4CC0-4F84-A275-AADA724EBAB9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B8BBCB-C1F8-48DC-BF50-EC0C4D2D0688}"/>
              </a:ext>
            </a:extLst>
          </p:cNvPr>
          <p:cNvSpPr txBox="1"/>
          <p:nvPr/>
        </p:nvSpPr>
        <p:spPr>
          <a:xfrm>
            <a:off x="5263199" y="1558800"/>
            <a:ext cx="664266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도서 조회 시 전체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BOOKLIST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가져와서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검색을 통해 원하는 책 정보 조회 가능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 조회 시 전체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MEMBERLIST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가져와서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검색을 통해 원하는 회원의 정보 및 연체 여부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빌린 도서 조회     가능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AD4F1-FF1A-4173-B1C3-16567E2D7DD7}"/>
              </a:ext>
            </a:extLst>
          </p:cNvPr>
          <p:cNvSpPr txBox="1"/>
          <p:nvPr/>
        </p:nvSpPr>
        <p:spPr>
          <a:xfrm>
            <a:off x="436665" y="226408"/>
            <a:ext cx="3043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1A1E4E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SEARCH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8408A01-9D19-4797-8CB7-8A7DFFD0466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1227600"/>
            <a:ext cx="4287600" cy="44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5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1A3A14-F204-40B9-AB51-47DD2B3244C2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6C5CE7C-952E-4D75-A042-BCDDEE56311A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AFA5E845-5A70-407E-8DB9-2C5EC51CDF4B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C6BB17-D167-4F20-B200-7092ECC8DEAB}"/>
              </a:ext>
            </a:extLst>
          </p:cNvPr>
          <p:cNvSpPr txBox="1"/>
          <p:nvPr/>
        </p:nvSpPr>
        <p:spPr>
          <a:xfrm>
            <a:off x="5263200" y="1558800"/>
            <a:ext cx="6558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금주의 책 선택 시 많이 빌린 순으로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위까지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빌린 횟수가 동률이라면 가나다 순으로 정렬 후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아무 것도 빌리지 않은 경우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빌린 책이 없습니다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.”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81A8B-A3A6-4AE0-AF1F-FD9A2998BF29}"/>
              </a:ext>
            </a:extLst>
          </p:cNvPr>
          <p:cNvSpPr txBox="1"/>
          <p:nvPr/>
        </p:nvSpPr>
        <p:spPr>
          <a:xfrm>
            <a:off x="436665" y="226408"/>
            <a:ext cx="368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E59183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WEEKBOOK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4DB4C0-BC99-403B-89FF-00158C95B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4" y="1229132"/>
            <a:ext cx="4286254" cy="4431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95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Cdg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DD5409-18E7-4B9D-B712-04BB62A21181}"/>
              </a:ext>
            </a:extLst>
          </p:cNvPr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0FA552C-7A75-4BAB-A378-4B09185AF114}"/>
                </a:ext>
              </a:extLst>
            </p:cNvPr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94E28A6-30C8-4B3D-B0FA-846A9E721693}"/>
                </a:ext>
              </a:extLst>
            </p:cNvPr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7D4DBA9-4EB5-453D-9795-4B95CDD5A7E3}"/>
              </a:ext>
            </a:extLst>
          </p:cNvPr>
          <p:cNvSpPr txBox="1"/>
          <p:nvPr/>
        </p:nvSpPr>
        <p:spPr>
          <a:xfrm>
            <a:off x="5263200" y="1558800"/>
            <a:ext cx="66333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대여 목록 중 현재날짜와 반납기한을 비교하여 연체된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회원 정보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연체료 출력</a:t>
            </a:r>
            <a:endParaRPr lang="en-US" altLang="ko-KR" sz="2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반납기한일을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기준으로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초과당 </a:t>
            </a:r>
            <a:r>
              <a:rPr lang="en-US" altLang="ko-KR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 연체료 발생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반납 완료 시 연체 관리 목록에서 제거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F06727-9DE8-48BE-8C02-36674F47CC6F}"/>
              </a:ext>
            </a:extLst>
          </p:cNvPr>
          <p:cNvSpPr txBox="1"/>
          <p:nvPr/>
        </p:nvSpPr>
        <p:spPr>
          <a:xfrm>
            <a:off x="436666" y="226408"/>
            <a:ext cx="285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highlight>
                  <a:srgbClr val="C0C0C0"/>
                </a:highligh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3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OVERDUE</a:t>
            </a:r>
            <a:endParaRPr lang="ko-KR" altLang="en-US" sz="3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F04BC7-5BD6-459A-8AD9-89850656AB5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" y="1227600"/>
            <a:ext cx="4287600" cy="44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5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B624F"/>
        </a:solidFill>
        <a:ln>
          <a:noFill/>
        </a:ln>
      </a:spPr>
      <a:bodyPr rtlCol="0" anchor="ctr"/>
      <a:lstStyle>
        <a:defPPr algn="ctr">
          <a:defRPr dirty="0">
            <a:latin typeface="KoPub돋움체 Light" panose="00000300000000000000" pitchFamily="2" charset="-127"/>
            <a:ea typeface="KoPub돋움체 Light" panose="000003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419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KoPub돋움체 Bold</vt:lpstr>
      <vt:lpstr>KoPub돋움체 Light</vt:lpstr>
      <vt:lpstr>맑은 고딕</vt:lpstr>
      <vt:lpstr>배달의민족 주아</vt:lpstr>
      <vt:lpstr>배달의민족 한나체 Pro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JHLEE</cp:lastModifiedBy>
  <cp:revision>85</cp:revision>
  <dcterms:created xsi:type="dcterms:W3CDTF">2018-01-17T05:06:42Z</dcterms:created>
  <dcterms:modified xsi:type="dcterms:W3CDTF">2020-05-08T14:24:24Z</dcterms:modified>
</cp:coreProperties>
</file>