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1412200" cy="302799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60" y="-2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15" y="4955545"/>
            <a:ext cx="18200370" cy="10541917"/>
          </a:xfrm>
        </p:spPr>
        <p:txBody>
          <a:bodyPr anchor="b"/>
          <a:lstStyle>
            <a:lvl1pPr algn="ctr"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525" y="15903998"/>
            <a:ext cx="16059150" cy="7310649"/>
          </a:xfrm>
        </p:spPr>
        <p:txBody>
          <a:bodyPr/>
          <a:lstStyle>
            <a:lvl1pPr marL="0" indent="0" algn="ctr">
              <a:buNone/>
              <a:defRPr sz="5620"/>
            </a:lvl1pPr>
            <a:lvl2pPr marL="1070625" indent="0" algn="ctr">
              <a:buNone/>
              <a:defRPr sz="4683"/>
            </a:lvl2pPr>
            <a:lvl3pPr marL="2141250" indent="0" algn="ctr">
              <a:buNone/>
              <a:defRPr sz="4215"/>
            </a:lvl3pPr>
            <a:lvl4pPr marL="3211876" indent="0" algn="ctr">
              <a:buNone/>
              <a:defRPr sz="3747"/>
            </a:lvl4pPr>
            <a:lvl5pPr marL="4282501" indent="0" algn="ctr">
              <a:buNone/>
              <a:defRPr sz="3747"/>
            </a:lvl5pPr>
            <a:lvl6pPr marL="5353126" indent="0" algn="ctr">
              <a:buNone/>
              <a:defRPr sz="3747"/>
            </a:lvl6pPr>
            <a:lvl7pPr marL="6423751" indent="0" algn="ctr">
              <a:buNone/>
              <a:defRPr sz="3747"/>
            </a:lvl7pPr>
            <a:lvl8pPr marL="7494377" indent="0" algn="ctr">
              <a:buNone/>
              <a:defRPr sz="3747"/>
            </a:lvl8pPr>
            <a:lvl9pPr marL="8565002" indent="0" algn="ctr">
              <a:buNone/>
              <a:defRPr sz="374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3107" y="1612128"/>
            <a:ext cx="4617006" cy="25660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2090" y="1612128"/>
            <a:ext cx="13583364" cy="25660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937" y="7548975"/>
            <a:ext cx="18468023" cy="12595626"/>
          </a:xfrm>
        </p:spPr>
        <p:txBody>
          <a:bodyPr anchor="b"/>
          <a:lstStyle>
            <a:lvl1pPr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937" y="20263761"/>
            <a:ext cx="18468023" cy="6623742"/>
          </a:xfrm>
        </p:spPr>
        <p:txBody>
          <a:bodyPr/>
          <a:lstStyle>
            <a:lvl1pPr marL="0" indent="0">
              <a:buNone/>
              <a:defRPr sz="5620">
                <a:solidFill>
                  <a:schemeClr val="tx1"/>
                </a:solidFill>
              </a:defRPr>
            </a:lvl1pPr>
            <a:lvl2pPr marL="1070625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141250" indent="0">
              <a:buNone/>
              <a:defRPr sz="4215">
                <a:solidFill>
                  <a:schemeClr val="tx1">
                    <a:tint val="75000"/>
                  </a:schemeClr>
                </a:solidFill>
              </a:defRPr>
            </a:lvl3pPr>
            <a:lvl4pPr marL="321187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4pPr>
            <a:lvl5pPr marL="428250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5pPr>
            <a:lvl6pPr marL="535312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6pPr>
            <a:lvl7pPr marL="642375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7pPr>
            <a:lvl8pPr marL="7494377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8pPr>
            <a:lvl9pPr marL="8565002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2089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9926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7" y="1612135"/>
            <a:ext cx="18468023" cy="58527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80" y="7422802"/>
            <a:ext cx="9058363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4880" y="11060602"/>
            <a:ext cx="9058363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9927" y="7422802"/>
            <a:ext cx="9102974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9927" y="11060602"/>
            <a:ext cx="9102974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974" y="4359762"/>
            <a:ext cx="10839926" cy="21518408"/>
          </a:xfrm>
        </p:spPr>
        <p:txBody>
          <a:bodyPr/>
          <a:lstStyle>
            <a:lvl1pPr>
              <a:defRPr sz="7493"/>
            </a:lvl1pPr>
            <a:lvl2pPr>
              <a:defRPr sz="6557"/>
            </a:lvl2pPr>
            <a:lvl3pPr>
              <a:defRPr sz="5620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02974" y="4359762"/>
            <a:ext cx="10839926" cy="21518408"/>
          </a:xfrm>
        </p:spPr>
        <p:txBody>
          <a:bodyPr anchor="t"/>
          <a:lstStyle>
            <a:lvl1pPr marL="0" indent="0">
              <a:buNone/>
              <a:defRPr sz="7493"/>
            </a:lvl1pPr>
            <a:lvl2pPr marL="1070625" indent="0">
              <a:buNone/>
              <a:defRPr sz="6557"/>
            </a:lvl2pPr>
            <a:lvl3pPr marL="2141250" indent="0">
              <a:buNone/>
              <a:defRPr sz="5620"/>
            </a:lvl3pPr>
            <a:lvl4pPr marL="3211876" indent="0">
              <a:buNone/>
              <a:defRPr sz="4683"/>
            </a:lvl4pPr>
            <a:lvl5pPr marL="4282501" indent="0">
              <a:buNone/>
              <a:defRPr sz="4683"/>
            </a:lvl5pPr>
            <a:lvl6pPr marL="5353126" indent="0">
              <a:buNone/>
              <a:defRPr sz="4683"/>
            </a:lvl6pPr>
            <a:lvl7pPr marL="6423751" indent="0">
              <a:buNone/>
              <a:defRPr sz="4683"/>
            </a:lvl7pPr>
            <a:lvl8pPr marL="7494377" indent="0">
              <a:buNone/>
              <a:defRPr sz="4683"/>
            </a:lvl8pPr>
            <a:lvl9pPr marL="8565002" indent="0">
              <a:buNone/>
              <a:defRPr sz="46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089" y="1612135"/>
            <a:ext cx="1846802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089" y="8060641"/>
            <a:ext cx="1846802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2089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29D1-A1F8-4D8A-8034-D991785937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2791" y="28065058"/>
            <a:ext cx="72266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22366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41250" rtl="0" eaLnBrk="1" latinLnBrk="1" hangingPunct="1">
        <a:lnSpc>
          <a:spcPct val="90000"/>
        </a:lnSpc>
        <a:spcBef>
          <a:spcPct val="0"/>
        </a:spcBef>
        <a:buNone/>
        <a:defRPr sz="10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313" indent="-535313" algn="l" defTabSz="2141250" rtl="0" eaLnBrk="1" latinLnBrk="1" hangingPunct="1">
        <a:lnSpc>
          <a:spcPct val="90000"/>
        </a:lnSpc>
        <a:spcBef>
          <a:spcPts val="2342"/>
        </a:spcBef>
        <a:buFont typeface="Arial" panose="020B0604020202020204" pitchFamily="34" charset="0"/>
        <a:buChar char="•"/>
        <a:defRPr sz="6557" kern="1200">
          <a:solidFill>
            <a:schemeClr val="tx1"/>
          </a:solidFill>
          <a:latin typeface="+mn-lt"/>
          <a:ea typeface="+mn-ea"/>
          <a:cs typeface="+mn-cs"/>
        </a:defRPr>
      </a:lvl1pPr>
      <a:lvl2pPr marL="160593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0" kern="1200">
          <a:solidFill>
            <a:schemeClr val="tx1"/>
          </a:solidFill>
          <a:latin typeface="+mn-lt"/>
          <a:ea typeface="+mn-ea"/>
          <a:cs typeface="+mn-cs"/>
        </a:defRPr>
      </a:lvl2pPr>
      <a:lvl3pPr marL="2676563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74718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81781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88843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95906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802968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9100315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1pPr>
      <a:lvl2pPr marL="1070625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2pPr>
      <a:lvl3pPr marL="214125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3pPr>
      <a:lvl4pPr marL="321187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28250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35312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42375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7494377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8565002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2361" y="-29643"/>
            <a:ext cx="21412200" cy="7439949"/>
            <a:chOff x="35736" y="840598"/>
            <a:chExt cx="21412200" cy="7439949"/>
          </a:xfrm>
        </p:grpSpPr>
        <p:grpSp>
          <p:nvGrpSpPr>
            <p:cNvPr id="91" name="그룹 90"/>
            <p:cNvGrpSpPr/>
            <p:nvPr/>
          </p:nvGrpSpPr>
          <p:grpSpPr>
            <a:xfrm>
              <a:off x="35736" y="840598"/>
              <a:ext cx="21412200" cy="2214040"/>
              <a:chOff x="0" y="353291"/>
              <a:chExt cx="21674138" cy="224112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529" y="824831"/>
                <a:ext cx="21673609" cy="11254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0588" tIns="80294" rIns="160588" bIns="80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161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53291"/>
                <a:ext cx="2241125" cy="2241125"/>
              </a:xfrm>
              <a:prstGeom prst="rect">
                <a:avLst/>
              </a:prstGeom>
            </p:spPr>
          </p:pic>
          <p:sp>
            <p:nvSpPr>
              <p:cNvPr id="12" name="Text Box 43"/>
              <p:cNvSpPr txBox="1">
                <a:spLocks noChangeArrowheads="1"/>
              </p:cNvSpPr>
              <p:nvPr/>
            </p:nvSpPr>
            <p:spPr bwMode="auto">
              <a:xfrm>
                <a:off x="2467514" y="801808"/>
                <a:ext cx="6141550" cy="1276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3556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성균관대학교                     소프트웨어융합대학</a:t>
                </a:r>
                <a:endParaRPr lang="en-US" altLang="ko-KR" sz="3556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 Box 43"/>
              <p:cNvSpPr txBox="1">
                <a:spLocks noChangeArrowheads="1"/>
              </p:cNvSpPr>
              <p:nvPr/>
            </p:nvSpPr>
            <p:spPr bwMode="auto">
              <a:xfrm>
                <a:off x="18745199" y="889751"/>
                <a:ext cx="2841433" cy="84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4347" u="sng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연구작품</a:t>
                </a:r>
                <a:endParaRPr lang="en-US" altLang="ko-KR" sz="4347" u="sng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1449381" y="2436140"/>
              <a:ext cx="19014247" cy="490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91664" tIns="145832" rIns="291664" bIns="145832" anchor="ctr"/>
            <a:lstStyle/>
            <a:p>
              <a:pPr algn="ctr" defTabSz="2917022">
                <a:defRPr/>
              </a:pP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OCR 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모델을 통한 식단 기록 및 건강관리 웹사이트</a:t>
              </a:r>
              <a:b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허종원</a:t>
              </a:r>
              <a:b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성균관대학교 소프트웨어대학</a:t>
              </a:r>
              <a:br>
                <a:rPr lang="ko-KR" altLang="en-US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Diet Record and Health Management Website using OCR-Model</a:t>
              </a:r>
              <a:b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Heo JongWon</a:t>
              </a:r>
            </a:p>
            <a:p>
              <a:pPr algn="ctr" defTabSz="2917022">
                <a:defRPr/>
              </a:pP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Sungkyunkwan University</a:t>
              </a:r>
              <a:r>
                <a:rPr lang="en-US" altLang="ko-KR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302743" y="7633172"/>
              <a:ext cx="19023657" cy="647375"/>
              <a:chOff x="1178981" y="7640065"/>
              <a:chExt cx="19256375" cy="655294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178981" y="7707984"/>
                <a:ext cx="9291637" cy="587375"/>
                <a:chOff x="1805494" y="8142638"/>
                <a:chExt cx="9291637" cy="587375"/>
              </a:xfrm>
            </p:grpSpPr>
            <p:sp>
              <p:nvSpPr>
                <p:cNvPr id="22" name="AutoShape 40"/>
                <p:cNvSpPr>
                  <a:spLocks noChangeArrowheads="1"/>
                </p:cNvSpPr>
                <p:nvPr/>
              </p:nvSpPr>
              <p:spPr bwMode="auto">
                <a:xfrm>
                  <a:off x="1805494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13506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지도 교수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정윤경 교수님</a:t>
                  </a:r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1143719" y="7640065"/>
                <a:ext cx="9291637" cy="587375"/>
                <a:chOff x="11128881" y="8142638"/>
                <a:chExt cx="9291637" cy="587375"/>
              </a:xfrm>
            </p:grpSpPr>
            <p:sp>
              <p:nvSpPr>
                <p:cNvPr id="24" name="AutoShape 40"/>
                <p:cNvSpPr>
                  <a:spLocks noChangeArrowheads="1"/>
                </p:cNvSpPr>
                <p:nvPr/>
              </p:nvSpPr>
              <p:spPr bwMode="auto">
                <a:xfrm>
                  <a:off x="11128881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736893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연구실명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ING Lab</a:t>
                  </a:r>
                  <a:endParaRPr lang="ko-KR" altLang="en-US" sz="3161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</p:grpSp>
      </p:grpSp>
      <p:grpSp>
        <p:nvGrpSpPr>
          <p:cNvPr id="44" name="그룹 43"/>
          <p:cNvGrpSpPr/>
          <p:nvPr/>
        </p:nvGrpSpPr>
        <p:grpSpPr>
          <a:xfrm>
            <a:off x="358616" y="8182798"/>
            <a:ext cx="10379106" cy="5122113"/>
            <a:chOff x="36513" y="8083553"/>
            <a:chExt cx="10506075" cy="5184772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개 요</a:t>
                </a:r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2800" dirty="0">
                  <a:solidFill>
                    <a:srgbClr val="000000"/>
                  </a:solidFill>
                </a:rPr>
                <a:t>사용자가 업로드한 식단 사진에서 </a:t>
              </a:r>
              <a:r>
                <a:rPr lang="en-US" altLang="ko-KR" sz="2800" dirty="0">
                  <a:solidFill>
                    <a:srgbClr val="000000"/>
                  </a:solidFill>
                </a:rPr>
                <a:t>OCR(Optical Character Recognition) </a:t>
              </a:r>
              <a:r>
                <a:rPr lang="ko-KR" altLang="en-US" sz="2800" dirty="0">
                  <a:solidFill>
                    <a:srgbClr val="000000"/>
                  </a:solidFill>
                </a:rPr>
                <a:t>기술을 활용해 영양 정보를 추출하고 분석하여 기록해주는 웹사이트이다</a:t>
              </a:r>
              <a:r>
                <a:rPr lang="en-US" altLang="ko-KR" sz="2800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ko-KR" altLang="en-US" sz="2800" dirty="0">
                  <a:solidFill>
                    <a:srgbClr val="000000"/>
                  </a:solidFill>
                </a:rPr>
                <a:t>사용자 개인별 식단 기록 및 추적 기능을 제공하여 건강한 식생활을 지원하고 전반적인 건강 상태 향상을 도모한다</a:t>
              </a:r>
              <a:r>
                <a:rPr lang="en-US" altLang="ko-KR" sz="2800" dirty="0">
                  <a:solidFill>
                    <a:srgbClr val="000000"/>
                  </a:solidFill>
                </a:rPr>
                <a:t>. </a:t>
              </a:r>
              <a:r>
                <a:rPr lang="ko-KR" altLang="en-US" sz="2800" dirty="0">
                  <a:solidFill>
                    <a:srgbClr val="000000"/>
                  </a:solidFill>
                </a:rPr>
                <a:t>이 웹사이트는 건강한 식습관 개선을 돕는 차세대 웹사이트 개발의 발판이 될 것이다</a:t>
              </a:r>
              <a:r>
                <a:rPr lang="en-US" altLang="ko-KR" sz="2800" dirty="0">
                  <a:solidFill>
                    <a:srgbClr val="000000"/>
                  </a:solidFill>
                </a:rPr>
                <a:t>.</a:t>
              </a:r>
              <a:endParaRPr lang="ko-KR" altLang="ko-KR" sz="2800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0848407" y="8190106"/>
            <a:ext cx="10379106" cy="5122113"/>
            <a:chOff x="36513" y="8083553"/>
            <a:chExt cx="10506075" cy="5184772"/>
          </a:xfrm>
        </p:grpSpPr>
        <p:grpSp>
          <p:nvGrpSpPr>
            <p:cNvPr id="68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70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구현</a:t>
                </a:r>
              </a:p>
            </p:txBody>
          </p:sp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ko-KR" altLang="en-US" sz="2800" dirty="0">
                  <a:solidFill>
                    <a:srgbClr val="000000"/>
                  </a:solidFill>
                </a:rPr>
                <a:t>컴포넌트 단위로 </a:t>
              </a:r>
              <a:r>
                <a:rPr lang="en-US" altLang="ko-KR" sz="2800" dirty="0">
                  <a:solidFill>
                    <a:srgbClr val="000000"/>
                  </a:solidFill>
                </a:rPr>
                <a:t>UI </a:t>
              </a:r>
              <a:r>
                <a:rPr lang="ko-KR" altLang="en-US" sz="2800" dirty="0">
                  <a:solidFill>
                    <a:srgbClr val="000000"/>
                  </a:solidFill>
                </a:rPr>
                <a:t>구현</a:t>
              </a:r>
              <a:endParaRPr lang="en-US" altLang="ko-KR" sz="2800" dirty="0">
                <a:solidFill>
                  <a:srgbClr val="000000"/>
                </a:solidFill>
              </a:endParaRP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en-US" altLang="ko-KR" sz="2800" dirty="0">
                  <a:solidFill>
                    <a:srgbClr val="000000"/>
                  </a:solidFill>
                </a:rPr>
                <a:t> Rest API </a:t>
              </a:r>
              <a:r>
                <a:rPr lang="ko-KR" altLang="en-US" sz="2800" dirty="0">
                  <a:solidFill>
                    <a:srgbClr val="000000"/>
                  </a:solidFill>
                </a:rPr>
                <a:t>기반 </a:t>
              </a:r>
              <a:r>
                <a:rPr lang="en-US" altLang="ko-KR" sz="2800" dirty="0">
                  <a:solidFill>
                    <a:srgbClr val="000000"/>
                  </a:solidFill>
                </a:rPr>
                <a:t>Back-end </a:t>
              </a:r>
              <a:r>
                <a:rPr lang="ko-KR" altLang="en-US" sz="2800" dirty="0">
                  <a:solidFill>
                    <a:srgbClr val="000000"/>
                  </a:solidFill>
                </a:rPr>
                <a:t>구현</a:t>
              </a:r>
              <a:endParaRPr lang="en-US" altLang="ko-KR" sz="2800" dirty="0">
                <a:solidFill>
                  <a:srgbClr val="000000"/>
                </a:solidFill>
              </a:endParaRP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en-US" altLang="ko-KR" sz="2800" dirty="0">
                  <a:solidFill>
                    <a:srgbClr val="000000"/>
                  </a:solidFill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</a:rPr>
                <a:t>네이버 </a:t>
              </a:r>
              <a:r>
                <a:rPr lang="en-US" altLang="ko-KR" sz="2800" dirty="0">
                  <a:solidFill>
                    <a:srgbClr val="000000"/>
                  </a:solidFill>
                </a:rPr>
                <a:t>OCR API</a:t>
              </a:r>
              <a:endParaRPr lang="ko-KR" altLang="ko-KR" sz="2800" dirty="0">
                <a:solidFill>
                  <a:srgbClr val="000000"/>
                </a:solidFill>
              </a:endParaRPr>
            </a:p>
            <a:p>
              <a:pPr marL="800100" lvl="1" indent="-34290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ko-KR" altLang="en-US" sz="2800" dirty="0">
                  <a:solidFill>
                    <a:srgbClr val="000000"/>
                  </a:solidFill>
                </a:rPr>
                <a:t>사용자가 업로드 한 사진에서 </a:t>
              </a:r>
              <a:r>
                <a:rPr lang="en-US" altLang="ko-KR" sz="2800" dirty="0">
                  <a:solidFill>
                    <a:srgbClr val="000000"/>
                  </a:solidFill>
                </a:rPr>
                <a:t>Text </a:t>
              </a:r>
              <a:r>
                <a:rPr lang="ko-KR" altLang="en-US" sz="2800" dirty="0">
                  <a:solidFill>
                    <a:srgbClr val="000000"/>
                  </a:solidFill>
                </a:rPr>
                <a:t>추출 및 반환 </a:t>
              </a:r>
              <a:endParaRPr lang="ko-KR" altLang="ko-KR" sz="2800" dirty="0">
                <a:solidFill>
                  <a:srgbClr val="000000"/>
                </a:solidFill>
              </a:endParaRP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ko-KR" altLang="en-US" sz="2800" dirty="0">
                  <a:solidFill>
                    <a:srgbClr val="000000"/>
                  </a:solidFill>
                </a:rPr>
                <a:t> 식품의약품안전처 식품정보 </a:t>
              </a:r>
              <a:r>
                <a:rPr lang="en-US" altLang="ko-KR" sz="2800" dirty="0">
                  <a:solidFill>
                    <a:srgbClr val="000000"/>
                  </a:solidFill>
                </a:rPr>
                <a:t>Open API</a:t>
              </a:r>
            </a:p>
            <a:p>
              <a:pPr marL="800100" lvl="1" indent="-34290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ko-KR" altLang="en-US" sz="2800" dirty="0">
                  <a:solidFill>
                    <a:srgbClr val="000000"/>
                  </a:solidFill>
                </a:rPr>
                <a:t>사용자가 검색한 식품 정보 반환</a:t>
              </a:r>
              <a:endParaRPr lang="ko-KR" altLang="ko-KR" sz="2800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76962" y="13249484"/>
            <a:ext cx="10379106" cy="13084577"/>
            <a:chOff x="36513" y="8083553"/>
            <a:chExt cx="10506075" cy="13244641"/>
          </a:xfrm>
        </p:grpSpPr>
        <p:grpSp>
          <p:nvGrpSpPr>
            <p:cNvPr id="7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75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구성</a:t>
                </a:r>
              </a:p>
            </p:txBody>
          </p:sp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396875" y="9604373"/>
              <a:ext cx="10118725" cy="11723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0934071" y="25157862"/>
            <a:ext cx="10379106" cy="5122113"/>
            <a:chOff x="36513" y="8083553"/>
            <a:chExt cx="10506075" cy="5184772"/>
          </a:xfrm>
        </p:grpSpPr>
        <p:grpSp>
          <p:nvGrpSpPr>
            <p:cNvPr id="78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0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결 </a:t>
                </a:r>
                <a:r>
                  <a:rPr lang="ko-KR" altLang="en-US" sz="3952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론</a:t>
                </a:r>
                <a:endParaRPr lang="ko-KR" altLang="en-US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2766" dirty="0">
                  <a:solidFill>
                    <a:srgbClr val="000000"/>
                  </a:solidFill>
                </a:rPr>
                <a:t>공개되어 있는 다양한 라이브러리와 </a:t>
              </a:r>
              <a:r>
                <a:rPr lang="en-US" altLang="ko-KR" sz="2766" dirty="0">
                  <a:solidFill>
                    <a:srgbClr val="000000"/>
                  </a:solidFill>
                </a:rPr>
                <a:t>API</a:t>
              </a:r>
              <a:r>
                <a:rPr lang="ko-KR" altLang="en-US" sz="2766" dirty="0">
                  <a:solidFill>
                    <a:srgbClr val="000000"/>
                  </a:solidFill>
                </a:rPr>
                <a:t>를 활용하여 유용하게 사용할 수 있는 새로운 서비스를 만들 수 있었다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2766" dirty="0">
                  <a:solidFill>
                    <a:srgbClr val="000000"/>
                  </a:solidFill>
                </a:rPr>
                <a:t>OCR </a:t>
              </a:r>
              <a:r>
                <a:rPr lang="ko-KR" altLang="en-US" sz="2766" dirty="0">
                  <a:solidFill>
                    <a:srgbClr val="000000"/>
                  </a:solidFill>
                </a:rPr>
                <a:t>기술을 이용하려면 영양 정보가 포함된 음식사진이 필요하다는 제약과 추출 되는 데이터 추출 및 정제의 한계가 존재해 사용자의 의도와 동일한 데이터가 한번에 입력되기 어렵다는 점이 다소 한계점으로 느껴졌다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</a:t>
              </a: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821745" y="12472850"/>
            <a:ext cx="10386973" cy="13187658"/>
            <a:chOff x="36513" y="8083553"/>
            <a:chExt cx="10514038" cy="13348983"/>
          </a:xfrm>
        </p:grpSpPr>
        <p:grpSp>
          <p:nvGrpSpPr>
            <p:cNvPr id="8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5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결 과</a:t>
                </a:r>
              </a:p>
            </p:txBody>
          </p:sp>
          <p:sp>
            <p:nvSpPr>
              <p:cNvPr id="8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174189" y="16677065"/>
              <a:ext cx="10376362" cy="475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451668" indent="-451668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2766" dirty="0">
                  <a:solidFill>
                    <a:srgbClr val="000000"/>
                  </a:solidFill>
                </a:rPr>
                <a:t>페이지 접속 후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</a:t>
              </a:r>
              <a:r>
                <a:rPr lang="ko-KR" altLang="en-US" sz="2766" dirty="0">
                  <a:solidFill>
                    <a:srgbClr val="000000"/>
                  </a:solidFill>
                </a:rPr>
                <a:t>회원 가입 및 로그인을 하면 캘린더 페이지가 나온다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캘린더의 각 날짜에는 입력한 정보를 바탕으로 섭취 가능한 총 칼로리와 섭취한 음식의 칼로리가 제공된다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</a:t>
              </a:r>
            </a:p>
            <a:p>
              <a:pPr marL="451668" indent="-451668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2766" dirty="0">
                  <a:solidFill>
                    <a:srgbClr val="000000"/>
                  </a:solidFill>
                </a:rPr>
                <a:t>사용자가 식단의 영양정보 사진을 업로드하면 </a:t>
              </a:r>
              <a:r>
                <a:rPr lang="en-US" altLang="ko-KR" sz="2766" dirty="0">
                  <a:solidFill>
                    <a:srgbClr val="000000"/>
                  </a:solidFill>
                </a:rPr>
                <a:t>OCR</a:t>
              </a:r>
              <a:r>
                <a:rPr lang="ko-KR" altLang="en-US" sz="2766" dirty="0">
                  <a:solidFill>
                    <a:srgbClr val="000000"/>
                  </a:solidFill>
                </a:rPr>
                <a:t>을 통한 텍스트 추출이 이루어지고 해당 날짜에 칼로리와 탄수화물</a:t>
              </a:r>
              <a:r>
                <a:rPr lang="en-US" altLang="ko-KR" sz="2766" dirty="0">
                  <a:solidFill>
                    <a:srgbClr val="000000"/>
                  </a:solidFill>
                </a:rPr>
                <a:t>,</a:t>
              </a:r>
              <a:r>
                <a:rPr lang="ko-KR" altLang="en-US" sz="2766" dirty="0">
                  <a:solidFill>
                    <a:srgbClr val="000000"/>
                  </a:solidFill>
                </a:rPr>
                <a:t>단백질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지방의 정보가 추가된다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</a:t>
              </a:r>
            </a:p>
            <a:p>
              <a:pPr marL="451668" indent="-451668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2766" dirty="0">
                  <a:solidFill>
                    <a:srgbClr val="000000"/>
                  </a:solidFill>
                </a:rPr>
                <a:t>사용자는 각 식단의 정보를 수정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삭제 할 수 있고 필요하다면 </a:t>
              </a:r>
              <a:r>
                <a:rPr lang="en-US" altLang="ko-KR" sz="2766" dirty="0">
                  <a:solidFill>
                    <a:srgbClr val="000000"/>
                  </a:solidFill>
                </a:rPr>
                <a:t>Open API</a:t>
              </a:r>
              <a:r>
                <a:rPr lang="ko-KR" altLang="en-US" sz="2766" dirty="0">
                  <a:solidFill>
                    <a:srgbClr val="000000"/>
                  </a:solidFill>
                </a:rPr>
                <a:t>를 이용한 검색을 통해 식단을 추가할 수 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</a:t>
              </a: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8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08867"/>
              </p:ext>
            </p:extLst>
          </p:nvPr>
        </p:nvGraphicFramePr>
        <p:xfrm>
          <a:off x="546044" y="19476266"/>
          <a:ext cx="10160055" cy="10165536"/>
        </p:xfrm>
        <a:graphic>
          <a:graphicData uri="http://schemas.openxmlformats.org/drawingml/2006/table">
            <a:tbl>
              <a:tblPr/>
              <a:tblGrid>
                <a:gridCol w="332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384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Front-end 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Vue.js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사용하여 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Back-end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받은 데이터를 보여주고 사용자의 요청을 처리한다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1384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OCR 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모델을 통한 텍스트 추출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네이버 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OCR 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모델의 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활용하여 사용자가 올린 영양 성분의 텍스트를 추출한다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384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 API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통한 식품 검색 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식품의약품안전처에서 제공하는 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Open API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를 활용하여 식품의 영양성분을 조회할 수 있는 검색 화면을 제공한다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 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384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Back-end 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Express.js 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통해 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Rest API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구성하고 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Front-end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소통하여 데이터들을 관리한다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4F6F617D-7B52-E717-DCD0-E4AD37437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41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8C11DA-659C-1F9E-D8D7-15B0567D3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8" y="15216669"/>
            <a:ext cx="10547840" cy="5056439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934402AC-8E26-298E-8847-7A05DAA4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0" y="15244147"/>
            <a:ext cx="2141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433907504">
            <a:extLst>
              <a:ext uri="{FF2B5EF4-FFF2-40B4-BE49-F238E27FC236}">
                <a16:creationId xmlns:a16="http://schemas.microsoft.com/office/drawing/2014/main" id="{BC5BEC30-7EF8-6BEF-43AA-4F9D0F69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981" y="14047315"/>
            <a:ext cx="5394339" cy="30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9CA70F83-7174-B663-7473-D585DFED7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0809" y="13184033"/>
            <a:ext cx="28983040" cy="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3851AD7-2153-5E52-377F-3893E0C0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7035" y="16491026"/>
            <a:ext cx="31557611" cy="68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433910528">
            <a:extLst>
              <a:ext uri="{FF2B5EF4-FFF2-40B4-BE49-F238E27FC236}">
                <a16:creationId xmlns:a16="http://schemas.microsoft.com/office/drawing/2014/main" id="{2E2048DF-E9B3-7716-E8AC-6701BCF81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743" y="13892134"/>
            <a:ext cx="4732631" cy="324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07D95C2-4626-E18D-05A7-2775DB06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1082" y="16820366"/>
            <a:ext cx="2141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433908872">
            <a:extLst>
              <a:ext uri="{FF2B5EF4-FFF2-40B4-BE49-F238E27FC236}">
                <a16:creationId xmlns:a16="http://schemas.microsoft.com/office/drawing/2014/main" id="{29CC53A2-B3E2-6FB3-6EDB-B18E8816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667" y="17423798"/>
            <a:ext cx="4681538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8">
            <a:extLst>
              <a:ext uri="{FF2B5EF4-FFF2-40B4-BE49-F238E27FC236}">
                <a16:creationId xmlns:a16="http://schemas.microsoft.com/office/drawing/2014/main" id="{42149DE5-6E4F-BABF-D115-ADBE9ED87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964" y="19592346"/>
            <a:ext cx="2141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1" name="_x433907936">
            <a:extLst>
              <a:ext uri="{FF2B5EF4-FFF2-40B4-BE49-F238E27FC236}">
                <a16:creationId xmlns:a16="http://schemas.microsoft.com/office/drawing/2014/main" id="{BC0B8B67-0521-598F-9DA8-8D7E712B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660" y="17426072"/>
            <a:ext cx="5290491" cy="262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329</Words>
  <Application>Microsoft Office PowerPoint</Application>
  <PresentationFormat>사용자 지정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Heo JongWon</cp:lastModifiedBy>
  <cp:revision>14</cp:revision>
  <dcterms:created xsi:type="dcterms:W3CDTF">2021-04-05T07:42:37Z</dcterms:created>
  <dcterms:modified xsi:type="dcterms:W3CDTF">2023-03-23T03:52:39Z</dcterms:modified>
</cp:coreProperties>
</file>