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338" r:id="rId2"/>
    <p:sldId id="397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387" r:id="rId25"/>
    <p:sldId id="388" r:id="rId26"/>
    <p:sldId id="389" r:id="rId27"/>
    <p:sldId id="390" r:id="rId28"/>
    <p:sldId id="391" r:id="rId29"/>
    <p:sldId id="392" r:id="rId30"/>
    <p:sldId id="393" r:id="rId31"/>
    <p:sldId id="394" r:id="rId32"/>
    <p:sldId id="395" r:id="rId33"/>
    <p:sldId id="396" r:id="rId34"/>
  </p:sldIdLst>
  <p:sldSz cx="9906000" cy="6858000" type="A4"/>
  <p:notesSz cx="6788150" cy="9918700"/>
  <p:defaultTextStyle>
    <a:defPPr>
      <a:defRPr lang="ko-KR"/>
    </a:defPPr>
    <a:lvl1pPr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just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FF3399"/>
    <a:srgbClr val="FF6600"/>
    <a:srgbClr val="84D6AD"/>
    <a:srgbClr val="009999"/>
    <a:srgbClr val="CCECFF"/>
    <a:srgbClr val="3A3016"/>
    <a:srgbClr val="067013"/>
    <a:srgbClr val="022406"/>
    <a:srgbClr val="CAF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0" autoAdjust="0"/>
    <p:restoredTop sz="94660"/>
  </p:normalViewPr>
  <p:slideViewPr>
    <p:cSldViewPr>
      <p:cViewPr varScale="1">
        <p:scale>
          <a:sx n="87" d="100"/>
          <a:sy n="87" d="100"/>
        </p:scale>
        <p:origin x="-1435" y="-8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076" y="-96"/>
      </p:cViewPr>
      <p:guideLst>
        <p:guide orient="horz" pos="3124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6513" y="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6513" y="9423400"/>
            <a:ext cx="29416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0D4241-55F3-4CD1-A8D1-998F4BF33D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3171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9779" y="422846"/>
            <a:ext cx="537210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5723" y="4455294"/>
            <a:ext cx="6408712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747161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88" y="116632"/>
            <a:ext cx="9067800" cy="577850"/>
          </a:xfrm>
        </p:spPr>
        <p:txBody>
          <a:bodyPr/>
          <a:lstStyle>
            <a:lvl1pPr>
              <a:defRPr sz="2400" i="0">
                <a:solidFill>
                  <a:srgbClr val="008080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980728"/>
            <a:ext cx="9433048" cy="5688632"/>
          </a:xfrm>
        </p:spPr>
        <p:txBody>
          <a:bodyPr/>
          <a:lstStyle>
            <a:lvl1pPr marL="180000" indent="-180000">
              <a:buClr>
                <a:srgbClr val="7030A0"/>
              </a:buClr>
              <a:buFont typeface="Wingdings" pitchFamily="2" charset="2"/>
              <a:buChar char="l"/>
              <a:defRPr>
                <a:solidFill>
                  <a:srgbClr val="3A3016"/>
                </a:solidFill>
              </a:defRPr>
            </a:lvl1pPr>
            <a:lvl2pPr marL="432000" indent="-180000">
              <a:buClr>
                <a:schemeClr val="accent5">
                  <a:lumMod val="90000"/>
                </a:schemeClr>
              </a:buClr>
              <a:buFont typeface="Wingdings" pitchFamily="2" charset="2"/>
              <a:buChar char="§"/>
              <a:defRPr>
                <a:solidFill>
                  <a:srgbClr val="3A3016"/>
                </a:solidFill>
              </a:defRPr>
            </a:lvl2pPr>
            <a:lvl3pPr marL="684000" indent="-180000">
              <a:buFont typeface="굴림" pitchFamily="50" charset="-127"/>
              <a:buChar char="-"/>
              <a:defRPr>
                <a:solidFill>
                  <a:srgbClr val="3A3016"/>
                </a:solidFill>
              </a:defRPr>
            </a:lvl3pPr>
            <a:lvl4pPr marL="936000" indent="-180000">
              <a:buFont typeface="Wingdings" pitchFamily="2" charset="2"/>
              <a:buChar char="ü"/>
              <a:defRPr>
                <a:solidFill>
                  <a:srgbClr val="3A3016"/>
                </a:solidFill>
              </a:defRPr>
            </a:lvl4pPr>
            <a:lvl5pPr marL="1116000" indent="-180000">
              <a:buFont typeface="Arial" pitchFamily="34" charset="0"/>
              <a:buChar char="•"/>
              <a:defRPr>
                <a:solidFill>
                  <a:srgbClr val="3A3016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9417496" y="6608385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454CC-42D7-4CC9-A29F-F7D62F5AE41C}" type="slidenum">
              <a:rPr lang="en-US" altLang="ko-KR" sz="1200" smtClean="0"/>
              <a:pPr algn="r"/>
              <a:t>‹#›</a:t>
            </a:fld>
            <a:endParaRPr lang="ko-KR" altLang="en-US" sz="120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11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6" name="Rectangle 12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158" name="Rectangle 14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solidFill>
            <a:srgbClr val="ECECE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sz="2400"/>
          </a:p>
        </p:txBody>
      </p:sp>
      <p:sp>
        <p:nvSpPr>
          <p:cNvPr id="6159" name="Rectangle 15"/>
          <p:cNvSpPr>
            <a:spLocks noChangeArrowheads="1"/>
          </p:cNvSpPr>
          <p:nvPr userDrawn="1"/>
        </p:nvSpPr>
        <p:spPr bwMode="auto">
          <a:xfrm>
            <a:off x="0" y="609600"/>
            <a:ext cx="9906000" cy="76200"/>
          </a:xfrm>
          <a:prstGeom prst="rect">
            <a:avLst/>
          </a:prstGeom>
          <a:gradFill rotWithShape="0">
            <a:gsLst>
              <a:gs pos="0">
                <a:srgbClr val="ECECEC"/>
              </a:gs>
              <a:gs pos="100000">
                <a:srgbClr val="979797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2480" y="1052736"/>
            <a:ext cx="9433048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16632"/>
            <a:ext cx="90678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7" r:id="rId2"/>
  </p:sldLayoutIdLst>
  <p:transition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067013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i="1">
          <a:solidFill>
            <a:srgbClr val="CC3300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SzPct val="80000"/>
        <a:buFont typeface="Wingdings" pitchFamily="2" charset="2"/>
        <a:buChar char="q"/>
        <a:defRPr kumimoji="1" sz="2000" b="1" baseline="0">
          <a:solidFill>
            <a:srgbClr val="4D3803"/>
          </a:solidFill>
          <a:latin typeface="굴림" pitchFamily="50" charset="-127"/>
          <a:ea typeface="굴림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l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Font typeface="Wingdings" pitchFamily="2" charset="2"/>
        <a:buChar char="§"/>
        <a:defRPr kumimoji="1" sz="1800" b="1" baseline="0">
          <a:solidFill>
            <a:srgbClr val="4D3803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3D2505"/>
        </a:buClr>
        <a:buChar char="–"/>
        <a:defRPr kumimoji="1" sz="1600" b="0" baseline="0">
          <a:solidFill>
            <a:srgbClr val="4D3803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12640" y="3287369"/>
            <a:ext cx="7632848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4800" b="1" smtClean="0">
                <a:solidFill>
                  <a:srgbClr val="008080"/>
                </a:solidFill>
                <a:latin typeface="HY동녘M" pitchFamily="18" charset="-127"/>
                <a:ea typeface="HY동녘M" pitchFamily="18" charset="-127"/>
              </a:rPr>
              <a:t>제이쿼리기초 다지기</a:t>
            </a:r>
            <a:endParaRPr lang="ko-KR" altLang="en-US" sz="4800" b="1">
              <a:solidFill>
                <a:srgbClr val="008080"/>
              </a:solidFill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모바일웹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웹앱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하이브리드앱</a:t>
            </a:r>
            <a:r>
              <a:rPr lang="ko-KR" altLang="en-US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 입문</a:t>
            </a:r>
            <a:endParaRPr lang="ko-KR" altLang="en-US" sz="2000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7030A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DOM </a:t>
            </a:r>
            <a:r>
              <a:rPr lang="ko-KR" altLang="ko-KR" smtClean="0"/>
              <a:t>트리 구조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DOM </a:t>
            </a:r>
            <a:r>
              <a:rPr lang="ko-KR" altLang="ko-KR" smtClean="0"/>
              <a:t>트리</a:t>
            </a:r>
            <a:r>
              <a:rPr lang="en-US" altLang="ko-KR" smtClean="0"/>
              <a:t>(DOM tree)</a:t>
            </a:r>
          </a:p>
          <a:p>
            <a:pPr lvl="1"/>
            <a:r>
              <a:rPr lang="en-US" altLang="ko-KR" smtClean="0"/>
              <a:t>HTML5</a:t>
            </a:r>
            <a:r>
              <a:rPr lang="ko-KR" altLang="ko-KR" smtClean="0"/>
              <a:t>이나</a:t>
            </a:r>
            <a:r>
              <a:rPr lang="en-US" altLang="ko-KR" smtClean="0"/>
              <a:t> XML </a:t>
            </a:r>
            <a:r>
              <a:rPr lang="ko-KR" altLang="ko-KR" smtClean="0"/>
              <a:t>문서의 구성 요소들은 계층적인 상호 관계를 갖고 구성</a:t>
            </a:r>
            <a:endParaRPr lang="en-US" altLang="ko-KR" smtClean="0"/>
          </a:p>
          <a:p>
            <a:pPr lvl="2">
              <a:buNone/>
            </a:pPr>
            <a:r>
              <a:rPr lang="en-US" altLang="ko-KR" smtClean="0"/>
              <a:t>-&gt; DOM </a:t>
            </a:r>
            <a:r>
              <a:rPr lang="ko-KR" altLang="ko-KR" smtClean="0"/>
              <a:t>모델에서 각 객체</a:t>
            </a:r>
            <a:r>
              <a:rPr lang="en-US" altLang="ko-KR" smtClean="0"/>
              <a:t>(HTML </a:t>
            </a:r>
            <a:r>
              <a:rPr lang="ko-KR" altLang="ko-KR" smtClean="0"/>
              <a:t>문</a:t>
            </a:r>
            <a:r>
              <a:rPr lang="ko-KR" altLang="en-US" smtClean="0"/>
              <a:t>서의 구성 요소</a:t>
            </a:r>
            <a:r>
              <a:rPr lang="en-US" altLang="ko-KR" smtClean="0"/>
              <a:t>)</a:t>
            </a:r>
            <a:r>
              <a:rPr lang="ko-KR" altLang="ko-KR" smtClean="0"/>
              <a:t>들은 자연스럽게 계층적인 트리 구조</a:t>
            </a:r>
            <a:r>
              <a:rPr lang="ko-KR" altLang="en-US" smtClean="0"/>
              <a:t>로 표현</a:t>
            </a:r>
            <a:endParaRPr lang="en-US" altLang="ko-KR" smtClean="0"/>
          </a:p>
          <a:p>
            <a:pPr lvl="1"/>
            <a:r>
              <a:rPr lang="ko-KR" altLang="ko-KR" smtClean="0"/>
              <a:t>노드 트리</a:t>
            </a:r>
            <a:r>
              <a:rPr lang="en-US" altLang="ko-KR" smtClean="0"/>
              <a:t>(node tree)</a:t>
            </a:r>
          </a:p>
          <a:p>
            <a:pPr lvl="2"/>
            <a:r>
              <a:rPr lang="en-US" altLang="ko-KR" smtClean="0"/>
              <a:t>3</a:t>
            </a:r>
            <a:r>
              <a:rPr lang="ko-KR" altLang="ko-KR" smtClean="0"/>
              <a:t>가지 노드 유형으로 표현</a:t>
            </a:r>
            <a:endParaRPr lang="en-US" altLang="ko-KR" smtClean="0"/>
          </a:p>
          <a:p>
            <a:pPr lvl="2"/>
            <a:endParaRPr lang="ko-KR" altLang="ko-KR" smtClean="0"/>
          </a:p>
          <a:p>
            <a:pPr latinLnBrk="0">
              <a:buNone/>
            </a:pPr>
            <a:r>
              <a:rPr lang="en-US" altLang="ko-KR" smtClean="0"/>
              <a:t>1) </a:t>
            </a:r>
            <a:r>
              <a:rPr lang="ko-KR" altLang="ko-KR" smtClean="0"/>
              <a:t>엘리먼트 노드</a:t>
            </a:r>
          </a:p>
          <a:p>
            <a:pPr lvl="1" latinLnBrk="0"/>
            <a:r>
              <a:rPr lang="ko-KR" altLang="ko-KR" smtClean="0"/>
              <a:t>태그와 내용으로 표현되는 엘리먼트를 표현하는 노드</a:t>
            </a:r>
            <a:endParaRPr lang="en-US" altLang="ko-KR" smtClean="0"/>
          </a:p>
          <a:p>
            <a:pPr lvl="1" latinLnBrk="0"/>
            <a:r>
              <a:rPr lang="ko-KR" altLang="ko-KR" smtClean="0"/>
              <a:t>하위에 또 다른 엘리먼트를 포함</a:t>
            </a:r>
          </a:p>
          <a:p>
            <a:pPr latinLnBrk="0">
              <a:buNone/>
            </a:pPr>
            <a:r>
              <a:rPr lang="en-US" altLang="ko-KR" smtClean="0"/>
              <a:t> 2) </a:t>
            </a:r>
            <a:r>
              <a:rPr lang="ko-KR" altLang="ko-KR" smtClean="0"/>
              <a:t>속성 노드</a:t>
            </a:r>
          </a:p>
          <a:p>
            <a:pPr lvl="1" latinLnBrk="0"/>
            <a:r>
              <a:rPr lang="ko-KR" altLang="ko-KR" smtClean="0"/>
              <a:t>엘리먼트의 시작 태그 안에 포함되는 속성 이름과 속성 값을 쌍으로 갖는 노드</a:t>
            </a:r>
          </a:p>
          <a:p>
            <a:pPr latinLnBrk="0">
              <a:buNone/>
            </a:pPr>
            <a:r>
              <a:rPr lang="en-US" altLang="ko-KR" smtClean="0"/>
              <a:t> 3) </a:t>
            </a:r>
            <a:r>
              <a:rPr lang="ko-KR" altLang="ko-KR" smtClean="0"/>
              <a:t>텍스트 노드</a:t>
            </a:r>
          </a:p>
          <a:p>
            <a:pPr lvl="1" latinLnBrk="0"/>
            <a:r>
              <a:rPr lang="ko-KR" altLang="ko-KR" smtClean="0"/>
              <a:t>엘리먼트가 갖는 실제 내용을 의미하는 노드</a:t>
            </a:r>
            <a:endParaRPr lang="en-US" altLang="ko-KR" smtClean="0"/>
          </a:p>
          <a:p>
            <a:pPr lvl="1" latinLnBrk="0"/>
            <a:r>
              <a:rPr lang="en-US" altLang="ko-KR" smtClean="0"/>
              <a:t>DOM </a:t>
            </a:r>
            <a:r>
              <a:rPr lang="ko-KR" altLang="ko-KR" smtClean="0"/>
              <a:t>트리에서 최하위 단말 노드가 해당</a:t>
            </a:r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43161" y="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p.308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DOM </a:t>
            </a:r>
            <a:r>
              <a:rPr lang="ko-KR" altLang="ko-KR" b="1" smtClean="0"/>
              <a:t>트리 구조 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DOM </a:t>
            </a:r>
            <a:r>
              <a:rPr lang="ko-KR" altLang="ko-KR" smtClean="0"/>
              <a:t>트리 구조</a:t>
            </a:r>
            <a:endParaRPr lang="en-US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04529" y="1628800"/>
          <a:ext cx="4320480" cy="2490470"/>
        </p:xfrm>
        <a:graphic>
          <a:graphicData uri="http://schemas.openxmlformats.org/drawingml/2006/table">
            <a:tbl>
              <a:tblPr/>
              <a:tblGrid>
                <a:gridCol w="4320480"/>
              </a:tblGrid>
              <a:tr h="361315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&lt;!DOCTYPE html&gt;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&lt;html&gt;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&lt;head&gt;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	&lt;title&gt;DOM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트리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&lt;/title&gt;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&lt;/head&gt;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&lt;body&gt;	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	&lt;h1&gt;DOM&lt;/h1&gt;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	&lt;div id="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아이디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1"&gt;TREE&lt;/div&gt;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&lt;/body&gt;											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&lt;/html&gt;	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</a:tr>
            </a:tbl>
          </a:graphicData>
        </a:graphic>
      </p:graphicFrame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3040" y="1556792"/>
            <a:ext cx="4320480" cy="324036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343161" y="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p.309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2.1 </a:t>
            </a:r>
            <a:r>
              <a:rPr lang="ko-KR" altLang="ko-KR" b="1" smtClean="0"/>
              <a:t>제이쿼리의 기본 기능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제이쿼리의 </a:t>
            </a:r>
            <a:r>
              <a:rPr lang="en-US" altLang="ko-KR" smtClean="0"/>
              <a:t> 9</a:t>
            </a:r>
            <a:r>
              <a:rPr lang="ko-KR" altLang="en-US" smtClean="0"/>
              <a:t>가지 </a:t>
            </a:r>
            <a:r>
              <a:rPr lang="ko-KR" altLang="ko-KR" smtClean="0"/>
              <a:t>기본 기능</a:t>
            </a:r>
            <a:endParaRPr lang="en-US" altLang="ko-KR" smtClean="0"/>
          </a:p>
          <a:p>
            <a:pPr lvl="1"/>
            <a:r>
              <a:rPr lang="en-US" altLang="ko-KR" smtClean="0"/>
              <a:t>DOM API</a:t>
            </a:r>
            <a:r>
              <a:rPr lang="ko-KR" altLang="ko-KR" smtClean="0"/>
              <a:t>들을 활용하는 제이쿼리 메소드들의 사용 방법과 밀접하게 관련</a:t>
            </a:r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04528" y="1844824"/>
          <a:ext cx="8424936" cy="3312364"/>
        </p:xfrm>
        <a:graphic>
          <a:graphicData uri="http://schemas.openxmlformats.org/drawingml/2006/table">
            <a:tbl>
              <a:tblPr/>
              <a:tblGrid>
                <a:gridCol w="1277141"/>
                <a:gridCol w="1794013"/>
                <a:gridCol w="4392964"/>
                <a:gridCol w="960818"/>
              </a:tblGrid>
              <a:tr h="30112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분류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지원 메소드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다루는 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30112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Core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핵심개념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jQuery( )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선언 함수 정의 및 활용 방법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9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12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Selectors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DOM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트리의 노드 선택 표현식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12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CSS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스타일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CSS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스타일 속성값 변경 메소드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10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12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Traversing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탐색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DOM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트리의 계층 구조를 이용한 노드 탐색 메소드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12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Manipulation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조작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DOM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트리의 노드 변경 메소드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12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Attributes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엘리먼트 속성값의 조회 및 변경 메소드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12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Events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이벤트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마우스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키보드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폼 및 문서 관련 이벤트 메소드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10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12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Effects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효과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동적 스타일 변화를 위한 메소드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112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Ajax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비동기교환방식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Ajax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관련 메소드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11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12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UI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사용자 인터페이스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사용자 인터페이스용 라이브러리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-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96673" y="0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함수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p.310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2.2 jQuery( ) </a:t>
            </a:r>
            <a:r>
              <a:rPr lang="ko-KR" altLang="ko-KR" b="1" smtClean="0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모든 시작은</a:t>
            </a:r>
            <a:r>
              <a:rPr lang="en-US" altLang="ko-KR" smtClean="0"/>
              <a:t> jQuery( ) </a:t>
            </a:r>
            <a:r>
              <a:rPr lang="ko-KR" altLang="ko-KR" smtClean="0"/>
              <a:t>함수를 통해 이루어</a:t>
            </a:r>
            <a:r>
              <a:rPr lang="ko-KR" altLang="en-US" smtClean="0"/>
              <a:t>짐</a:t>
            </a:r>
            <a:endParaRPr lang="en-US" altLang="ko-KR" smtClean="0"/>
          </a:p>
          <a:p>
            <a:r>
              <a:rPr lang="ko-KR" altLang="ko-KR" smtClean="0"/>
              <a:t>괄호 앞의</a:t>
            </a:r>
            <a:r>
              <a:rPr lang="en-US" altLang="ko-KR" smtClean="0"/>
              <a:t> 'jQuery' </a:t>
            </a:r>
            <a:r>
              <a:rPr lang="ko-KR" altLang="ko-KR" smtClean="0"/>
              <a:t>문자열은 제이쿼리를 사용한다는 일종의 선언</a:t>
            </a:r>
            <a:endParaRPr lang="en-US" altLang="ko-KR" smtClean="0"/>
          </a:p>
          <a:p>
            <a:r>
              <a:rPr lang="ko-KR" altLang="ko-KR" smtClean="0"/>
              <a:t>자바스크립트 문장과 제이쿼리 문장을 구별하는 역할</a:t>
            </a:r>
          </a:p>
          <a:p>
            <a:r>
              <a:rPr lang="en-US" altLang="ko-KR" smtClean="0"/>
              <a:t>jQuery() </a:t>
            </a:r>
            <a:r>
              <a:rPr lang="ko-KR" altLang="ko-KR" smtClean="0"/>
              <a:t>함수의 </a:t>
            </a:r>
            <a:r>
              <a:rPr lang="en-US" altLang="ko-KR" smtClean="0"/>
              <a:t>3</a:t>
            </a:r>
            <a:r>
              <a:rPr lang="ko-KR" altLang="en-US" smtClean="0"/>
              <a:t>가지 </a:t>
            </a:r>
            <a:r>
              <a:rPr lang="ko-KR" altLang="ko-KR" smtClean="0"/>
              <a:t>입력 인자 유형</a:t>
            </a:r>
            <a:endParaRPr lang="en-US" altLang="ko-KR" smtClean="0"/>
          </a:p>
          <a:p>
            <a:pPr lvl="1"/>
            <a:r>
              <a:rPr lang="en-US" altLang="ko-KR" smtClean="0"/>
              <a:t>1) </a:t>
            </a:r>
            <a:r>
              <a:rPr lang="ko-KR" altLang="ko-KR" smtClean="0"/>
              <a:t>선택자 입력 인자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pPr lvl="1"/>
            <a:r>
              <a:rPr lang="en-US" altLang="ko-KR" smtClean="0"/>
              <a:t>2) HTML </a:t>
            </a:r>
            <a:r>
              <a:rPr lang="ko-KR" altLang="ko-KR" smtClean="0"/>
              <a:t>입력 인자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pPr lvl="1"/>
            <a:r>
              <a:rPr lang="en-US" altLang="ko-KR" smtClean="0"/>
              <a:t>3) </a:t>
            </a:r>
            <a:r>
              <a:rPr lang="ko-KR" altLang="ko-KR" smtClean="0"/>
              <a:t>함수 입력 인자</a:t>
            </a:r>
          </a:p>
          <a:p>
            <a:endParaRPr lang="en-US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92560" y="2924944"/>
          <a:ext cx="5671185" cy="361315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jQuery('body p');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92560" y="4149080"/>
          <a:ext cx="5671185" cy="361315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jQuery('&lt;h1&gt;HTML 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동적 추가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&lt;/h1&gt;').appendTo('body')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064568" y="5229200"/>
          <a:ext cx="5671185" cy="361315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jQuery(function( ) { alert("DOM </a:t>
                      </a:r>
                      <a:r>
                        <a:rPr lang="ko-KR" sz="1200" kern="100">
                          <a:latin typeface="맑은 고딕"/>
                          <a:ea typeface="맑은 고딕"/>
                          <a:cs typeface="Times New Roman"/>
                        </a:rPr>
                        <a:t>트리가 생성됨</a:t>
                      </a:r>
                      <a:r>
                        <a:rPr lang="en-US" sz="1200" kern="100">
                          <a:latin typeface="맑은 고딕"/>
                          <a:ea typeface="맑은 고딕"/>
                          <a:cs typeface="Times New Roman"/>
                        </a:rPr>
                        <a:t>")} 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96673" y="0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함수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p.310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문서 시작 이벤트 핸들러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문서 시작 이벤트 핸들러</a:t>
            </a:r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en-US" altLang="ko-KR" smtClean="0"/>
              <a:t>'document' </a:t>
            </a:r>
            <a:r>
              <a:rPr lang="ko-KR" altLang="ko-KR" smtClean="0"/>
              <a:t>선택자는</a:t>
            </a:r>
            <a:r>
              <a:rPr lang="en-US" altLang="ko-KR" smtClean="0"/>
              <a:t> HTML5 </a:t>
            </a:r>
            <a:r>
              <a:rPr lang="ko-KR" altLang="ko-KR" smtClean="0"/>
              <a:t>문서 전체를 선택</a:t>
            </a:r>
            <a:endParaRPr lang="en-US" altLang="ko-KR" smtClean="0"/>
          </a:p>
          <a:p>
            <a:pPr lvl="1"/>
            <a:r>
              <a:rPr lang="en-US" altLang="ko-KR" smtClean="0"/>
              <a:t>ready( ) </a:t>
            </a:r>
            <a:r>
              <a:rPr lang="ko-KR" altLang="ko-KR" smtClean="0"/>
              <a:t>메소드는</a:t>
            </a:r>
            <a:r>
              <a:rPr lang="en-US" altLang="ko-KR" smtClean="0"/>
              <a:t> HTML5 </a:t>
            </a:r>
            <a:r>
              <a:rPr lang="ko-KR" altLang="ko-KR" smtClean="0"/>
              <a:t>문서가 웹 브라우저에 표시될 준비가 완료되면 실행되는 이벤트 핸들러</a:t>
            </a:r>
            <a:endParaRPr lang="en-US" altLang="ko-KR" smtClean="0"/>
          </a:p>
          <a:p>
            <a:pPr lvl="1"/>
            <a:r>
              <a:rPr lang="en-US" altLang="ko-KR" smtClean="0"/>
              <a:t>function() </a:t>
            </a:r>
            <a:r>
              <a:rPr lang="ko-KR" altLang="ko-KR" smtClean="0"/>
              <a:t>함수 안에 실행되기 원하는 제이쿼리 코드를 추가</a:t>
            </a:r>
            <a:endParaRPr lang="en-US" altLang="ko-KR" smtClean="0"/>
          </a:p>
          <a:p>
            <a:pPr lvl="1"/>
            <a:r>
              <a:rPr lang="ko-KR" altLang="ko-KR" smtClean="0"/>
              <a:t>웹 브라우저가</a:t>
            </a:r>
            <a:r>
              <a:rPr lang="en-US" altLang="ko-KR" smtClean="0"/>
              <a:t> HTML5 </a:t>
            </a:r>
            <a:r>
              <a:rPr lang="ko-KR" altLang="ko-KR" smtClean="0"/>
              <a:t>전체 문서의</a:t>
            </a:r>
            <a:r>
              <a:rPr lang="en-US" altLang="ko-KR" smtClean="0"/>
              <a:t> DOM </a:t>
            </a:r>
            <a:r>
              <a:rPr lang="ko-KR" altLang="ko-KR" smtClean="0"/>
              <a:t>트리를 생성하고 준비가 되었음을 알려주면 </a:t>
            </a:r>
            <a:r>
              <a:rPr lang="en-US" altLang="ko-KR" smtClean="0"/>
              <a:t>function()</a:t>
            </a:r>
            <a:r>
              <a:rPr lang="ko-KR" altLang="ko-KR" smtClean="0"/>
              <a:t>은 콜백 함수로서 스스로 호출되어 실행</a:t>
            </a:r>
            <a:endParaRPr lang="en-US" altLang="ko-KR" smtClean="0"/>
          </a:p>
          <a:p>
            <a:pPr latinLnBrk="0"/>
            <a:r>
              <a:rPr lang="ko-KR" altLang="ko-KR" smtClean="0"/>
              <a:t>제이쿼리 코드</a:t>
            </a:r>
            <a:r>
              <a:rPr lang="ko-KR" altLang="en-US" smtClean="0"/>
              <a:t>를</a:t>
            </a:r>
            <a:r>
              <a:rPr lang="en-US" altLang="ko-KR" smtClean="0"/>
              <a:t> &lt;head&gt; </a:t>
            </a:r>
            <a:r>
              <a:rPr lang="ko-KR" altLang="ko-KR" smtClean="0"/>
              <a:t>태그 안에 많이 명세</a:t>
            </a:r>
            <a:r>
              <a:rPr lang="ko-KR" altLang="en-US" smtClean="0"/>
              <a:t>할 때</a:t>
            </a:r>
            <a:r>
              <a:rPr lang="ko-KR" altLang="ko-KR" smtClean="0"/>
              <a:t> 문제점</a:t>
            </a:r>
            <a:endParaRPr lang="en-US" altLang="ko-KR" smtClean="0"/>
          </a:p>
          <a:p>
            <a:pPr lvl="1" latinLnBrk="0"/>
            <a:r>
              <a:rPr lang="en-US" altLang="ko-KR" smtClean="0"/>
              <a:t>&lt;body&gt; </a:t>
            </a:r>
            <a:r>
              <a:rPr lang="ko-KR" altLang="ko-KR" smtClean="0"/>
              <a:t>태그 안의</a:t>
            </a:r>
            <a:r>
              <a:rPr lang="en-US" altLang="ko-KR" smtClean="0"/>
              <a:t> HTML5 </a:t>
            </a:r>
            <a:r>
              <a:rPr lang="ko-KR" altLang="ko-KR" smtClean="0"/>
              <a:t>엘리먼트 태그들이</a:t>
            </a:r>
            <a:r>
              <a:rPr lang="en-US" altLang="ko-KR" smtClean="0"/>
              <a:t> DOM </a:t>
            </a:r>
            <a:r>
              <a:rPr lang="ko-KR" altLang="ko-KR" smtClean="0"/>
              <a:t>트리를 구성하기 전에 먼저 실행된다는 점</a:t>
            </a:r>
            <a:r>
              <a:rPr lang="en-US" altLang="ko-KR" smtClean="0"/>
              <a:t> -&gt; </a:t>
            </a:r>
            <a:r>
              <a:rPr lang="ko-KR" altLang="ko-KR" smtClean="0"/>
              <a:t>제이쿼리 코드가 처리할</a:t>
            </a:r>
            <a:r>
              <a:rPr lang="en-US" altLang="ko-KR" smtClean="0"/>
              <a:t> DOM </a:t>
            </a:r>
            <a:r>
              <a:rPr lang="ko-KR" altLang="ko-KR" smtClean="0"/>
              <a:t>트리는 구성되지도 않았는데 코드가 먼저 실행될 수 있</a:t>
            </a:r>
            <a:r>
              <a:rPr lang="ko-KR" altLang="en-US" smtClean="0"/>
              <a:t>음</a:t>
            </a:r>
            <a:r>
              <a:rPr lang="en-US" altLang="ko-KR" smtClean="0"/>
              <a:t> </a:t>
            </a:r>
            <a:endParaRPr lang="ko-KR" altLang="ko-KR" sz="2600" smtClean="0"/>
          </a:p>
          <a:p>
            <a:pPr latinLnBrk="0"/>
            <a:r>
              <a:rPr lang="en-US" altLang="ko-KR" smtClean="0"/>
              <a:t>jQuery(document).ready( ) </a:t>
            </a:r>
            <a:r>
              <a:rPr lang="ko-KR" altLang="ko-KR" smtClean="0"/>
              <a:t>안에 제이쿼리 실행문들을</a:t>
            </a:r>
            <a:r>
              <a:rPr lang="en-US" altLang="ko-KR" smtClean="0"/>
              <a:t> ';'</a:t>
            </a:r>
            <a:r>
              <a:rPr lang="ko-KR" altLang="ko-KR" smtClean="0"/>
              <a:t>으로 구분하여 나열하면</a:t>
            </a:r>
            <a:r>
              <a:rPr lang="en-US" altLang="ko-KR" smtClean="0"/>
              <a:t> DOM </a:t>
            </a:r>
            <a:r>
              <a:rPr lang="ko-KR" altLang="ko-KR" smtClean="0"/>
              <a:t>트리 구성이 완료된 후까지 실행이 지연되었다가 자동으로 호출되어 순차적으로 실행</a:t>
            </a:r>
            <a:r>
              <a:rPr lang="en-US" altLang="ko-KR" smtClean="0"/>
              <a:t> -&gt; C </a:t>
            </a:r>
            <a:r>
              <a:rPr lang="ko-KR" altLang="ko-KR" smtClean="0"/>
              <a:t>언어의</a:t>
            </a:r>
            <a:r>
              <a:rPr lang="en-US" altLang="ko-KR" smtClean="0"/>
              <a:t> main( ) </a:t>
            </a:r>
            <a:r>
              <a:rPr lang="ko-KR" altLang="ko-KR" smtClean="0"/>
              <a:t>함수와 같은 역할</a:t>
            </a:r>
            <a:endParaRPr lang="ko-KR" altLang="ko-KR" sz="2800" smtClean="0"/>
          </a:p>
          <a:p>
            <a:pPr lvl="1"/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20552" y="1484784"/>
          <a:ext cx="5671185" cy="361315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jQuery(document).ready(function(){  . . .  }) 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96673" y="0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함수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p.312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제이쿼리를 포함한 문서를 처음 시작하는 </a:t>
            </a:r>
            <a:r>
              <a:rPr lang="en-US" altLang="ko-KR" smtClean="0"/>
              <a:t>2</a:t>
            </a:r>
            <a:r>
              <a:rPr lang="ko-KR" altLang="en-US" smtClean="0"/>
              <a:t>가지 </a:t>
            </a:r>
            <a:r>
              <a:rPr lang="ko-KR" altLang="ko-KR" smtClean="0"/>
              <a:t>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jQuery(document).ready(function( ){ . . . }); </a:t>
            </a:r>
          </a:p>
          <a:p>
            <a:pPr lvl="1" latinLnBrk="0"/>
            <a:r>
              <a:rPr lang="en-US" altLang="ko-KR" smtClean="0"/>
              <a:t>DOM </a:t>
            </a:r>
            <a:r>
              <a:rPr lang="ko-KR" altLang="ko-KR" smtClean="0"/>
              <a:t>준비됨</a:t>
            </a:r>
            <a:r>
              <a:rPr lang="en-US" altLang="ko-KR" smtClean="0"/>
              <a:t>(</a:t>
            </a:r>
            <a:r>
              <a:rPr lang="ko-KR" altLang="ko-KR" smtClean="0"/>
              <a:t>문서</a:t>
            </a:r>
            <a:r>
              <a:rPr lang="en-US" altLang="ko-KR" smtClean="0"/>
              <a:t> 100% </a:t>
            </a:r>
            <a:r>
              <a:rPr lang="ko-KR" altLang="ko-KR" smtClean="0"/>
              <a:t>로드 되기 전</a:t>
            </a:r>
            <a:r>
              <a:rPr lang="en-US" altLang="ko-KR" smtClean="0"/>
              <a:t>)</a:t>
            </a:r>
            <a:endParaRPr lang="ko-KR" altLang="ko-KR" smtClean="0"/>
          </a:p>
          <a:p>
            <a:pPr lvl="1" latinLnBrk="0"/>
            <a:r>
              <a:rPr lang="ko-KR" altLang="ko-KR" smtClean="0"/>
              <a:t>페이지</a:t>
            </a:r>
            <a:r>
              <a:rPr lang="en-US" altLang="ko-KR" smtClean="0"/>
              <a:t> DOM</a:t>
            </a:r>
            <a:r>
              <a:rPr lang="ko-KR" altLang="ko-KR" smtClean="0"/>
              <a:t>만 로드 완료된 이후 수행</a:t>
            </a:r>
          </a:p>
          <a:p>
            <a:pPr lvl="1" latinLnBrk="0"/>
            <a:r>
              <a:rPr lang="en-US" altLang="ko-KR" smtClean="0"/>
              <a:t>.ready() </a:t>
            </a:r>
            <a:r>
              <a:rPr lang="ko-KR" altLang="ko-KR" smtClean="0"/>
              <a:t>메소드가 여러 개 있더라도 순서대로 실행</a:t>
            </a:r>
          </a:p>
          <a:p>
            <a:pPr lvl="1" latinLnBrk="0"/>
            <a:r>
              <a:rPr lang="ko-KR" altLang="ko-KR" smtClean="0"/>
              <a:t>비교적 첫 페이지 로드 시간이 빠름</a:t>
            </a:r>
          </a:p>
          <a:p>
            <a:pPr latinLnBrk="0">
              <a:buNone/>
            </a:pPr>
            <a:r>
              <a:rPr lang="en-US" altLang="ko-KR" smtClean="0"/>
              <a:t> </a:t>
            </a:r>
            <a:endParaRPr lang="ko-KR" altLang="ko-KR" smtClean="0"/>
          </a:p>
          <a:p>
            <a:r>
              <a:rPr lang="en-US" altLang="ko-KR" smtClean="0"/>
              <a:t>jQuery(window).load(function( ){ . . . });  </a:t>
            </a:r>
          </a:p>
          <a:p>
            <a:pPr lvl="1" latinLnBrk="0"/>
            <a:r>
              <a:rPr lang="en-US" altLang="ko-KR" smtClean="0"/>
              <a:t>DOM </a:t>
            </a:r>
            <a:r>
              <a:rPr lang="ko-KR" altLang="ko-KR" smtClean="0"/>
              <a:t>준비됨 </a:t>
            </a:r>
            <a:r>
              <a:rPr lang="en-US" altLang="ko-KR" smtClean="0"/>
              <a:t>(</a:t>
            </a:r>
            <a:r>
              <a:rPr lang="ko-KR" altLang="ko-KR" smtClean="0"/>
              <a:t>문서</a:t>
            </a:r>
            <a:r>
              <a:rPr lang="en-US" altLang="ko-KR" smtClean="0"/>
              <a:t> 100% </a:t>
            </a:r>
            <a:r>
              <a:rPr lang="ko-KR" altLang="ko-KR" smtClean="0"/>
              <a:t>로드된 후</a:t>
            </a:r>
            <a:r>
              <a:rPr lang="en-US" altLang="ko-KR" smtClean="0"/>
              <a:t>)</a:t>
            </a:r>
            <a:endParaRPr lang="ko-KR" altLang="ko-KR" smtClean="0"/>
          </a:p>
          <a:p>
            <a:pPr lvl="1" latinLnBrk="0"/>
            <a:r>
              <a:rPr lang="ko-KR" altLang="ko-KR" smtClean="0"/>
              <a:t>페이지</a:t>
            </a:r>
            <a:r>
              <a:rPr lang="en-US" altLang="ko-KR" smtClean="0"/>
              <a:t> DOM + </a:t>
            </a:r>
            <a:r>
              <a:rPr lang="ko-KR" altLang="ko-KR" smtClean="0"/>
              <a:t>리소스 전체</a:t>
            </a:r>
            <a:r>
              <a:rPr lang="en-US" altLang="ko-KR" smtClean="0"/>
              <a:t>(</a:t>
            </a:r>
            <a:r>
              <a:rPr lang="ko-KR" altLang="ko-KR" smtClean="0"/>
              <a:t>문서에 포함된 이미지 등의 모든 객체</a:t>
            </a:r>
            <a:r>
              <a:rPr lang="en-US" altLang="ko-KR" smtClean="0"/>
              <a:t>)</a:t>
            </a:r>
            <a:r>
              <a:rPr lang="ko-KR" altLang="ko-KR" smtClean="0"/>
              <a:t>가 모두 로드 완료된 이후 한 번만 수행</a:t>
            </a:r>
          </a:p>
          <a:p>
            <a:pPr lvl="1" latinLnBrk="0"/>
            <a:r>
              <a:rPr lang="en-US" altLang="ko-KR" smtClean="0"/>
              <a:t>.load() </a:t>
            </a:r>
            <a:r>
              <a:rPr lang="ko-KR" altLang="ko-KR" smtClean="0"/>
              <a:t>메소드가 여러 개 있으면 마지막만 실행</a:t>
            </a:r>
          </a:p>
          <a:p>
            <a:pPr lvl="1" latinLnBrk="0"/>
            <a:r>
              <a:rPr lang="ko-KR" altLang="ko-KR" smtClean="0"/>
              <a:t>기존 자바스크립트</a:t>
            </a:r>
            <a:r>
              <a:rPr lang="en-US" altLang="ko-KR" smtClean="0"/>
              <a:t> window.onload = function( ) { . . . } </a:t>
            </a:r>
            <a:r>
              <a:rPr lang="ko-KR" altLang="ko-KR" smtClean="0"/>
              <a:t>를 대체</a:t>
            </a:r>
          </a:p>
          <a:p>
            <a:pPr lvl="1" latinLnBrk="0"/>
            <a:r>
              <a:rPr lang="ko-KR" altLang="ko-KR" smtClean="0"/>
              <a:t>비교적 첫 페이지 로드 시간이 느림</a:t>
            </a:r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46367" y="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함수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p.314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jQuery( ) </a:t>
            </a:r>
            <a:r>
              <a:rPr lang="ko-KR" altLang="ko-KR" b="1" smtClean="0"/>
              <a:t>함수 실행하기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764704"/>
            <a:ext cx="9433048" cy="5688632"/>
          </a:xfrm>
        </p:spPr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9-6] jquery-function.html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9-3)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04528" y="1124744"/>
          <a:ext cx="5904656" cy="5662990"/>
        </p:xfrm>
        <a:graphic>
          <a:graphicData uri="http://schemas.openxmlformats.org/drawingml/2006/table">
            <a:tbl>
              <a:tblPr/>
              <a:tblGrid>
                <a:gridCol w="2951998"/>
                <a:gridCol w="2952658"/>
              </a:tblGrid>
              <a:tr h="249808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05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05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9-3] jQuery( ) </a:t>
                      </a:r>
                      <a:r>
                        <a:rPr lang="ko-KR" sz="105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함수 실행하기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7839" marR="3783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05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/ch09/jquery-function.html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7839" marR="3783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4283543">
                <a:tc gridSpan="2">
                  <a:txBody>
                    <a:bodyPr/>
                    <a:lstStyle/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&lt;!DOCTYPE html&gt;   							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&lt;html&gt;									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&lt;head&gt;	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&lt;meta charset="utf-8"&gt;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&lt;title&gt;jQuery&lt;/title&gt;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&lt;!-- </a:t>
                      </a:r>
                      <a:r>
                        <a:rPr lang="ko-KR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제이쿼리 라이브러리 선언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--&gt;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&lt;script src="http://code.jquery.com/jquery-1.6.4.min.js"&gt;&lt;/script&gt;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&lt;!-- </a:t>
                      </a:r>
                      <a:r>
                        <a:rPr lang="ko-KR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제이쿼리 코드 명세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--&gt;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&lt;script&gt;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		</a:t>
                      </a:r>
                      <a:r>
                        <a:rPr lang="en-US" sz="105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jQuery(document).ready(function()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{  // </a:t>
                      </a:r>
                      <a:r>
                        <a:rPr lang="ko-KR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문서 준비 이벤트 핸들러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 	console.log("#1# </a:t>
                      </a:r>
                      <a:r>
                        <a:rPr lang="ko-KR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문서준비 이벤트 핸들러가 동작했습니다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.");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</a:t>
                      </a:r>
                      <a:r>
                        <a:rPr lang="en-US" sz="105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jQuery('div').click(function( )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{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	console.log("#2# div </a:t>
                      </a:r>
                      <a:r>
                        <a:rPr lang="ko-KR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노드 개수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:" + $('div').length);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	console.log("#3# h1 </a:t>
                      </a:r>
                      <a:r>
                        <a:rPr lang="ko-KR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노드 개수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:" + $('h1').length);	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	console.log("#4# h1 </a:t>
                      </a:r>
                      <a:r>
                        <a:rPr lang="ko-KR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텍스트 노드 내용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:" + $('h1').text());	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	console.log("#5# h1 </a:t>
                      </a:r>
                      <a:r>
                        <a:rPr lang="ko-KR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속성 노드 개수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:" + $('*[id]').length);	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	jQuery(this).remove();							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	jQuery('#id2').text('jQuery </a:t>
                      </a:r>
                      <a:r>
                        <a:rPr lang="ko-KR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실행결과입니다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.');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	console.log("#6# div </a:t>
                      </a:r>
                      <a:r>
                        <a:rPr lang="ko-KR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노드 개수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:" + $('div').length);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	console.log("#7# h1 </a:t>
                      </a:r>
                      <a:r>
                        <a:rPr lang="ko-KR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노드 개수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:" + $('h1').length);	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	console.log("#8# h1 </a:t>
                      </a:r>
                      <a:r>
                        <a:rPr lang="ko-KR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텍스트 노드 내용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:" + $('h1').text());	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	console.log("#9# h1 </a:t>
                      </a:r>
                      <a:r>
                        <a:rPr lang="ko-KR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속성 노드 개수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:" + $('*[id]').length);	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});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});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&lt;/script&gt;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&lt;!-- </a:t>
                      </a:r>
                      <a:r>
                        <a:rPr lang="ko-KR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스타일 명세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--&gt;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&lt;style&gt;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div { width: 300px; height: 50px; color: purple; background-color: silver; }		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&lt;/style&gt;	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&lt;/head&gt;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&lt;body&gt;	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&lt;div&gt;&lt;h1 id="id1"&gt;jQuery </a:t>
                      </a:r>
                      <a:r>
                        <a:rPr lang="ko-KR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클릭하세요</a:t>
                      </a: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&lt;/h1&gt;&lt;/div&gt;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&lt;h1 id="id2"&gt;&lt;/h1&gt;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&lt;/body&gt;											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05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&lt;/html&gt;	</a:t>
                      </a:r>
                      <a:endParaRPr lang="ko-KR" sz="11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37839" marR="37839" marT="39591" marB="39591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그림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45088" y="4437112"/>
            <a:ext cx="396044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296673" y="0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함수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p.312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제이쿼리 실행 결과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9-7] jquery-function.html</a:t>
            </a:r>
            <a:r>
              <a:rPr lang="ko-KR" altLang="ko-KR" smtClean="0"/>
              <a:t>의 실행에 따른</a:t>
            </a:r>
            <a:r>
              <a:rPr lang="en-US" altLang="ko-KR" smtClean="0"/>
              <a:t> DOM </a:t>
            </a:r>
            <a:r>
              <a:rPr lang="ko-KR" altLang="ko-KR" smtClean="0"/>
              <a:t>트리 변화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9-3)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 lvl="1"/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9-8] jquery-function.html</a:t>
            </a:r>
            <a:r>
              <a:rPr lang="ko-KR" altLang="ko-KR" smtClean="0"/>
              <a:t>의 실행에 따른 콘솔 창의 변화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9-3)</a:t>
            </a:r>
            <a:endParaRPr lang="ko-KR" altLang="ko-KR" smtClean="0"/>
          </a:p>
          <a:p>
            <a:endParaRPr lang="ko-KR" altLang="ko-KR" smtClean="0"/>
          </a:p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4568" y="1556792"/>
            <a:ext cx="6552728" cy="2664296"/>
          </a:xfrm>
          <a:prstGeom prst="rect">
            <a:avLst/>
          </a:prstGeom>
          <a:noFill/>
        </p:spPr>
      </p:pic>
      <p:pic>
        <p:nvPicPr>
          <p:cNvPr id="5" name="그림 4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640632" y="4653136"/>
            <a:ext cx="4320480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46367" y="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함수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p.315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jQuery( ) </a:t>
            </a:r>
            <a:r>
              <a:rPr lang="ko-KR" altLang="ko-KR" b="1" smtClean="0"/>
              <a:t>함수의 단축형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smtClean="0"/>
              <a:t>$ </a:t>
            </a:r>
            <a:r>
              <a:rPr lang="ko-KR" altLang="ko-KR" smtClean="0"/>
              <a:t>기호</a:t>
            </a:r>
            <a:endParaRPr lang="en-US" altLang="ko-KR" smtClean="0"/>
          </a:p>
          <a:p>
            <a:pPr lvl="1" latinLnBrk="0"/>
            <a:r>
              <a:rPr lang="en-US" altLang="ko-KR" smtClean="0"/>
              <a:t>'jQuery' </a:t>
            </a:r>
            <a:r>
              <a:rPr lang="ko-KR" altLang="ko-KR" smtClean="0"/>
              <a:t>예약어의 별칭</a:t>
            </a:r>
            <a:r>
              <a:rPr lang="en-US" altLang="ko-KR" smtClean="0"/>
              <a:t>(alias)</a:t>
            </a:r>
          </a:p>
          <a:p>
            <a:pPr lvl="1" latinLnBrk="0"/>
            <a:r>
              <a:rPr lang="ko-KR" altLang="ko-KR" smtClean="0"/>
              <a:t>제이쿼리 변수</a:t>
            </a:r>
            <a:r>
              <a:rPr lang="en-US" altLang="ko-KR" smtClean="0"/>
              <a:t>, </a:t>
            </a:r>
            <a:r>
              <a:rPr lang="ko-KR" altLang="ko-KR" smtClean="0"/>
              <a:t>함수를 자바 스크립트의 변수</a:t>
            </a:r>
            <a:r>
              <a:rPr lang="en-US" altLang="ko-KR" smtClean="0"/>
              <a:t>, </a:t>
            </a:r>
            <a:r>
              <a:rPr lang="ko-KR" altLang="ko-KR" smtClean="0"/>
              <a:t>함수 등과 구별하는 </a:t>
            </a:r>
            <a:r>
              <a:rPr lang="ko-KR" altLang="en-US" smtClean="0"/>
              <a:t>역할</a:t>
            </a:r>
            <a:endParaRPr lang="en-US" altLang="ko-KR" smtClean="0"/>
          </a:p>
          <a:p>
            <a:pPr lvl="0" latinLnBrk="0"/>
            <a:r>
              <a:rPr lang="en-US" altLang="ko-KR" smtClean="0"/>
              <a:t>$( )</a:t>
            </a:r>
            <a:endParaRPr lang="ko-KR" altLang="ko-KR" smtClean="0"/>
          </a:p>
          <a:p>
            <a:pPr lvl="1" latinLnBrk="0"/>
            <a:r>
              <a:rPr lang="ko-KR" altLang="ko-KR" smtClean="0"/>
              <a:t>제이쿼리 함수 또는 제이쿼리 래퍼</a:t>
            </a:r>
            <a:r>
              <a:rPr lang="en-US" altLang="ko-KR" smtClean="0"/>
              <a:t>(wrapper)</a:t>
            </a:r>
          </a:p>
          <a:p>
            <a:pPr lvl="1" latinLnBrk="0"/>
            <a:r>
              <a:rPr lang="ko-KR" altLang="ko-KR" smtClean="0"/>
              <a:t>코드 안</a:t>
            </a:r>
            <a:r>
              <a:rPr lang="en-US" altLang="ko-KR" smtClean="0"/>
              <a:t> 'jQuery()' </a:t>
            </a:r>
            <a:r>
              <a:rPr lang="ko-KR" altLang="ko-KR" smtClean="0"/>
              <a:t>함수 식별이 어렵고 불편하기 때문에 줄여서</a:t>
            </a:r>
            <a:r>
              <a:rPr lang="en-US" altLang="ko-KR" smtClean="0"/>
              <a:t> '$( )'</a:t>
            </a:r>
            <a:r>
              <a:rPr lang="ko-KR" altLang="ko-KR" smtClean="0"/>
              <a:t>로 표시</a:t>
            </a:r>
            <a:endParaRPr lang="en-US" altLang="ko-KR" smtClean="0"/>
          </a:p>
          <a:p>
            <a:pPr lvl="1" latinLnBrk="0"/>
            <a:r>
              <a:rPr lang="en-US" altLang="ko-KR" smtClean="0"/>
              <a:t>'</a:t>
            </a:r>
            <a:r>
              <a:rPr lang="ko-KR" altLang="ko-KR" smtClean="0"/>
              <a:t>제이쿼리 객체</a:t>
            </a:r>
            <a:r>
              <a:rPr lang="en-US" altLang="ko-KR" smtClean="0"/>
              <a:t>'</a:t>
            </a:r>
            <a:r>
              <a:rPr lang="ko-KR" altLang="en-US" smtClean="0"/>
              <a:t>와 </a:t>
            </a:r>
            <a:r>
              <a:rPr lang="en-US" altLang="ko-KR" smtClean="0"/>
              <a:t>'</a:t>
            </a:r>
            <a:r>
              <a:rPr lang="ko-KR" altLang="ko-KR" smtClean="0"/>
              <a:t>제이쿼리 객체 집합</a:t>
            </a:r>
            <a:r>
              <a:rPr lang="en-US" altLang="ko-KR" smtClean="0"/>
              <a:t>'</a:t>
            </a:r>
          </a:p>
          <a:p>
            <a:pPr lvl="2" latinLnBrk="0"/>
            <a:r>
              <a:rPr lang="en-US" altLang="ko-KR" smtClean="0"/>
              <a:t>$(</a:t>
            </a:r>
            <a:r>
              <a:rPr lang="ko-KR" altLang="ko-KR" smtClean="0"/>
              <a:t>선택자</a:t>
            </a:r>
            <a:r>
              <a:rPr lang="en-US" altLang="ko-KR" smtClean="0"/>
              <a:t>) </a:t>
            </a:r>
            <a:r>
              <a:rPr lang="ko-KR" altLang="ko-KR" smtClean="0"/>
              <a:t>형태로 제이쿼리 선택자를 입력 인자로 받아 들여 선택자 조건을 만족하는 엘리먼트 노드들을</a:t>
            </a:r>
            <a:r>
              <a:rPr lang="en-US" altLang="ko-KR" smtClean="0"/>
              <a:t> DOM </a:t>
            </a:r>
            <a:r>
              <a:rPr lang="ko-KR" altLang="ko-KR" smtClean="0"/>
              <a:t>트리에서 찾아 </a:t>
            </a:r>
            <a:r>
              <a:rPr lang="en-US" altLang="ko-KR" smtClean="0"/>
              <a:t>'</a:t>
            </a:r>
            <a:r>
              <a:rPr lang="ko-KR" altLang="en-US" smtClean="0"/>
              <a:t>제이쿼리 </a:t>
            </a:r>
            <a:r>
              <a:rPr lang="ko-KR" altLang="ko-KR" smtClean="0"/>
              <a:t>객체</a:t>
            </a:r>
            <a:r>
              <a:rPr lang="en-US" altLang="ko-KR" smtClean="0"/>
              <a:t>'</a:t>
            </a:r>
            <a:r>
              <a:rPr lang="ko-KR" altLang="ko-KR" smtClean="0"/>
              <a:t> 형식으로 반환</a:t>
            </a:r>
            <a:endParaRPr lang="en-US" altLang="ko-KR" smtClean="0"/>
          </a:p>
          <a:p>
            <a:pPr lvl="2" latinLnBrk="0"/>
            <a:r>
              <a:rPr lang="ko-KR" altLang="ko-KR" smtClean="0"/>
              <a:t>일치하는</a:t>
            </a:r>
            <a:r>
              <a:rPr lang="en-US" altLang="ko-KR" smtClean="0"/>
              <a:t> DOM </a:t>
            </a:r>
            <a:r>
              <a:rPr lang="ko-KR" altLang="ko-KR" smtClean="0"/>
              <a:t>노드들이 여러 개이면 배열 형태의</a:t>
            </a:r>
            <a:r>
              <a:rPr lang="en-US" altLang="ko-KR" smtClean="0"/>
              <a:t> '</a:t>
            </a:r>
            <a:r>
              <a:rPr lang="ko-KR" altLang="ko-KR" smtClean="0"/>
              <a:t>제이쿼리 객체 집합</a:t>
            </a:r>
            <a:r>
              <a:rPr lang="en-US" altLang="ko-KR" smtClean="0"/>
              <a:t>'</a:t>
            </a:r>
            <a:r>
              <a:rPr lang="ko-KR" altLang="ko-KR" smtClean="0"/>
              <a:t>을 반환</a:t>
            </a:r>
            <a:endParaRPr lang="en-US" altLang="ko-KR" smtClean="0"/>
          </a:p>
          <a:p>
            <a:pPr lvl="2" latinLnBrk="0"/>
            <a:r>
              <a:rPr lang="ko-KR" altLang="ko-KR" smtClean="0"/>
              <a:t>반환하는</a:t>
            </a:r>
            <a:r>
              <a:rPr lang="en-US" altLang="ko-KR" smtClean="0"/>
              <a:t> DOM </a:t>
            </a:r>
            <a:r>
              <a:rPr lang="ko-KR" altLang="ko-KR" smtClean="0"/>
              <a:t>엘리먼트들을 제이쿼리 객체 개념으로 감싸고 미리 준비된 메소드를 사용할 수 있도록 확장</a:t>
            </a:r>
            <a:endParaRPr lang="en-US" altLang="ko-KR" smtClean="0"/>
          </a:p>
          <a:p>
            <a:pPr lvl="2" latinLnBrk="0"/>
            <a:endParaRPr lang="en-US" altLang="ko-KR" smtClean="0"/>
          </a:p>
          <a:p>
            <a:pPr lvl="2" latinLnBrk="0"/>
            <a:endParaRPr lang="en-US" altLang="ko-KR" smtClean="0"/>
          </a:p>
          <a:p>
            <a:pPr latinLnBrk="0"/>
            <a:r>
              <a:rPr lang="ko-KR" altLang="ko-KR" smtClean="0"/>
              <a:t>제이쿼리 시작 이벤트 핸들러 </a:t>
            </a:r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352600" y="4941168"/>
          <a:ext cx="5763895" cy="570230"/>
        </p:xfrm>
        <a:graphic>
          <a:graphicData uri="http://schemas.openxmlformats.org/drawingml/2006/table">
            <a:tbl>
              <a:tblPr/>
              <a:tblGrid>
                <a:gridCol w="5763895"/>
              </a:tblGrid>
              <a:tr h="367665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 jQuery('div').click() ; 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    →  $('div').click() 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24608" y="5949280"/>
          <a:ext cx="5671185" cy="783590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</a:t>
                      </a: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jQuery( document).ready( function() { . . . . . } 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) 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14300" algn="just" latinLnBrk="1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→  $( document).ready( function() { . . . . . } 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) 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14300" algn="just" latinLnBrk="1"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→  $( function() { . . . . . } </a:t>
                      </a:r>
                      <a:r>
                        <a:rPr lang="en-US" sz="1400" kern="100">
                          <a:latin typeface="맑은 고딕"/>
                          <a:ea typeface="맑은 고딕"/>
                          <a:cs typeface="Times New Roman"/>
                        </a:rPr>
                        <a:t>) ;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96673" y="0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2.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함수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p.316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3.1 </a:t>
            </a:r>
            <a:r>
              <a:rPr lang="ko-KR" altLang="ko-KR" b="1" smtClean="0"/>
              <a:t>제이쿼리 선택자</a:t>
            </a:r>
            <a:r>
              <a:rPr lang="en-US" altLang="ko-KR" b="1" smtClean="0"/>
              <a:t>:</a:t>
            </a:r>
            <a:r>
              <a:rPr lang="ko-KR" altLang="ko-KR" smtClean="0"/>
              <a:t>제이쿼리 </a:t>
            </a:r>
            <a:r>
              <a:rPr lang="ko-KR" altLang="en-US" smtClean="0"/>
              <a:t>실습 </a:t>
            </a:r>
            <a:r>
              <a:rPr lang="ko-KR" altLang="ko-KR" smtClean="0"/>
              <a:t>예제 템플릿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00472" y="908721"/>
          <a:ext cx="7001115" cy="5583349"/>
        </p:xfrm>
        <a:graphic>
          <a:graphicData uri="http://schemas.openxmlformats.org/drawingml/2006/table">
            <a:tbl>
              <a:tblPr/>
              <a:tblGrid>
                <a:gridCol w="566674"/>
                <a:gridCol w="4041838"/>
                <a:gridCol w="2392603"/>
              </a:tblGrid>
              <a:tr h="218869">
                <a:tc gridSpan="2"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9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실습</a:t>
                      </a:r>
                      <a:r>
                        <a:rPr lang="en-US" sz="9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9-1] </a:t>
                      </a:r>
                      <a:r>
                        <a:rPr lang="ko-KR" sz="9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제이쿼리 예제 템플릿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1945" marR="4194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3E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/ch09/jq-example-template.html</a:t>
                      </a:r>
                      <a:endParaRPr lang="ko-KR" sz="9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1945" marR="4194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3E2"/>
                    </a:solidFill>
                  </a:tcPr>
                </a:tc>
              </a:tr>
              <a:tr h="3858936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01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02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03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04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05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06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07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08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09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10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11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12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13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14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15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16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17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18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19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20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21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22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23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24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25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26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27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28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29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30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31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32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33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34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35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36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37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38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39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40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41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42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43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latin typeface="맑은 고딕"/>
                          <a:ea typeface="맑은 고딕"/>
                          <a:cs typeface="Times New Roman"/>
                        </a:rPr>
                        <a:t>44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1945" marR="4194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&lt;!DOCTYPE html&gt; 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&lt;html&gt;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&lt;head&gt;	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&lt;meta charset="utf-8"&gt;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&lt;meta name</a:t>
                      </a:r>
                      <a:r>
                        <a:rPr lang="en-US" sz="8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=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"viewport" content</a:t>
                      </a:r>
                      <a:r>
                        <a:rPr lang="en-US" sz="8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=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"width=device-width, initial-scale=1"/&gt;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&lt;title&gt;jQuery&lt;/title&gt;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&lt;link rel="stylesheet" href="http://code.jquery.com/mobile/1.0/jquery.mobile-1.0.min.css" /&gt;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&lt;script src="http://code.jquery.com/jquery-1.6.4.min.js"&gt;&lt;/script&gt;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&lt;script src="http://code.jquery.com/mobile/1.0/jquery.mobile-1.0.min.js"&gt;&lt;/script&gt;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&lt;style&gt;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body * { margin: 5px; padding: 5px; border: solid thin gray; }	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* { font-size: 18px; font-weight: bold; }		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&lt;/style&gt;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&lt;script&gt;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$(document).ready(function() {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//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맑은 고딕"/>
                          <a:ea typeface="맑은 고딕"/>
                          <a:cs typeface="굴림"/>
                        </a:rPr>
                        <a:t>제이쿼리 선택자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맑은 고딕"/>
                          <a:ea typeface="맑은 고딕"/>
                          <a:cs typeface="굴림"/>
                        </a:rPr>
                        <a:t>(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맑은 고딕"/>
                          <a:ea typeface="맑은 고딕"/>
                          <a:cs typeface="굴림"/>
                        </a:rPr>
                        <a:t>메소드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맑은 고딕"/>
                          <a:ea typeface="맑은 고딕"/>
                          <a:cs typeface="굴림"/>
                        </a:rPr>
                        <a:t>) 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맑은 고딕"/>
                          <a:ea typeface="맑은 고딕"/>
                          <a:cs typeface="굴림"/>
                        </a:rPr>
                        <a:t>실습 변경 부분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});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&lt;/script&gt;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&lt;/head&gt;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&lt;body&gt;	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&lt;section data-role="page"&gt;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&lt;section data-role="header"&gt;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&lt;h1&gt;</a:t>
                      </a:r>
                      <a:r>
                        <a:rPr lang="ko-KR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제이쿼리 선택자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&lt;/h1&gt;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&lt;/section&gt;	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&lt;div id="div0"&gt;div0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&lt;div id="div1"&gt;div1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&lt;span id="span1"&gt;span1&lt;/span&gt;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&lt;span id="span2"&gt;span2&lt;/span&gt;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&lt;span id="span3"&gt;span3&lt;/span&gt;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&lt;span&gt;span4&lt;/span&gt;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&lt;/div&gt;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&lt;div id="div2"&gt;div2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&lt;p id="p1"&gt;p1&lt;/p&gt;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&lt;p id</a:t>
                      </a:r>
                      <a:r>
                        <a:rPr lang="en-US" sz="8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=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"p2" class</a:t>
                      </a:r>
                      <a:r>
                        <a:rPr lang="en-US" sz="8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=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"class1 class2"&gt;p2 class1 class2&lt;/p&gt;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&lt;p id="p3" class="class1"&gt;p3 class1&lt;/p&gt;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&lt;p id="p4"&gt;p4&lt;/p&gt;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&lt;/div&gt;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&lt;div id="div3" class="class2"&gt;div3 class2&lt;/div&gt;				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&lt;p&gt;p&lt;/p&gt;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&lt;p&gt;&lt;/p&gt;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&lt;/div&gt;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&lt;/section&gt;	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&lt;/body&gt;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&lt;/html&gt;</a:t>
                      </a:r>
                      <a:endParaRPr lang="ko-KR" sz="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41945" marR="4194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내용 개체 틀 5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8984" y="2708920"/>
            <a:ext cx="4248472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162021" y="0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선택자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p.318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5"/>
          <p:cNvSpPr>
            <a:spLocks noChangeShapeType="1"/>
          </p:cNvSpPr>
          <p:nvPr/>
        </p:nvSpPr>
        <p:spPr bwMode="auto">
          <a:xfrm>
            <a:off x="2133600" y="3099440"/>
            <a:ext cx="6707832" cy="0"/>
          </a:xfrm>
          <a:prstGeom prst="line">
            <a:avLst/>
          </a:prstGeom>
          <a:ln>
            <a:solidFill>
              <a:schemeClr val="accent3">
                <a:lumMod val="85000"/>
              </a:schemeClr>
            </a:solidFill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576736" y="135810"/>
            <a:ext cx="7056784" cy="41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모바일웹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웹앱</a:t>
            </a:r>
            <a:r>
              <a:rPr lang="en-US" altLang="ko-KR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+</a:t>
            </a:r>
            <a:r>
              <a:rPr lang="ko-KR" altLang="en-US" sz="2000" b="1" spc="30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하이브리드앱</a:t>
            </a:r>
            <a:r>
              <a:rPr lang="ko-KR" altLang="en-US" sz="20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HY얕은샘물M" pitchFamily="18" charset="-127"/>
                <a:ea typeface="HY얕은샘물M" pitchFamily="18" charset="-127"/>
              </a:rPr>
              <a:t> 입문</a:t>
            </a:r>
            <a:endParaRPr lang="ko-KR" altLang="en-US" sz="2000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7030A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HY얕은샘물M" pitchFamily="18" charset="-127"/>
              <a:ea typeface="HY얕은샘물M" pitchFamily="18" charset="-127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000672" y="3356992"/>
            <a:ext cx="6913538" cy="1252538"/>
          </a:xfrm>
          <a:prstGeom prst="rect">
            <a:avLst/>
          </a:prstGeom>
          <a:noFill/>
          <a:ln w="4191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&gt;&gt; </a:t>
            </a:r>
            <a:r>
              <a:rPr kumimoji="1" lang="ko-KR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학습목표 </a:t>
            </a:r>
            <a:r>
              <a:rPr kumimoji="1" lang="en-US" altLang="ko-KR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&lt;&lt;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제이쿼리 특성과 연동 방식을 이해한다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제이쿼리 함수 명세 방법을 살펴본다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  <a:p>
            <a:pPr lvl="0">
              <a:buClr>
                <a:srgbClr val="008080"/>
              </a:buClr>
              <a:buFont typeface="Wingdings" pitchFamily="2" charset="2"/>
              <a:buChar char="v"/>
            </a:pPr>
            <a:r>
              <a:rPr lang="ko-KR" altLang="en-US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다양한 제이쿼리 선택자의 종류와 사용 방법을 알아본다</a:t>
            </a:r>
            <a:r>
              <a:rPr lang="en-US" altLang="ko-KR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73492" y="1775718"/>
            <a:ext cx="19239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제이쿼리 개요</a:t>
            </a:r>
          </a:p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제이쿼리 함수</a:t>
            </a:r>
          </a:p>
          <a:p>
            <a:pPr algn="r"/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제이쿼리 선택자</a:t>
            </a:r>
          </a:p>
          <a:p>
            <a:pPr algn="r"/>
            <a:r>
              <a:rPr lang="ko-KR" altLang="en-US" smtClean="0">
                <a:latin typeface="맑은 고딕" pitchFamily="50" charset="-127"/>
                <a:ea typeface="맑은 고딕" pitchFamily="50" charset="-127"/>
              </a:rPr>
              <a:t>요약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3.2 </a:t>
            </a:r>
            <a:r>
              <a:rPr lang="ko-KR" altLang="ko-KR" b="1" smtClean="0"/>
              <a:t>제이쿼리 선택자 유형</a:t>
            </a:r>
            <a:r>
              <a:rPr lang="en-US" altLang="ko-KR" b="1" smtClean="0"/>
              <a:t>(1)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기본 선택자</a:t>
            </a:r>
          </a:p>
          <a:p>
            <a:pPr lvl="1"/>
            <a:r>
              <a:rPr lang="ko-KR" altLang="ko-KR" smtClean="0"/>
              <a:t>가장 많이 사용되는 선택자</a:t>
            </a:r>
            <a:r>
              <a:rPr lang="en-US" altLang="ko-KR" smtClean="0"/>
              <a:t>,</a:t>
            </a:r>
            <a:r>
              <a:rPr lang="ko-KR" altLang="ko-KR" smtClean="0"/>
              <a:t> 형식은</a:t>
            </a:r>
            <a:r>
              <a:rPr lang="en-US" altLang="ko-KR" smtClean="0"/>
              <a:t> CSS3 </a:t>
            </a:r>
            <a:r>
              <a:rPr lang="ko-KR" altLang="ko-KR" smtClean="0"/>
              <a:t>선택자와 </a:t>
            </a:r>
            <a:r>
              <a:rPr lang="ko-KR" altLang="en-US" smtClean="0"/>
              <a:t>동일</a:t>
            </a:r>
            <a:endParaRPr lang="en-US" altLang="ko-KR" smtClean="0"/>
          </a:p>
          <a:p>
            <a:pPr lvl="1"/>
            <a:r>
              <a:rPr lang="en-US" altLang="ko-KR" smtClean="0"/>
              <a:t>$('</a:t>
            </a:r>
            <a:r>
              <a:rPr lang="ko-KR" altLang="ko-KR" smtClean="0"/>
              <a:t>선택자</a:t>
            </a:r>
            <a:r>
              <a:rPr lang="en-US" altLang="ko-KR" smtClean="0"/>
              <a:t>')</a:t>
            </a:r>
            <a:r>
              <a:rPr lang="ko-KR" altLang="ko-KR" smtClean="0"/>
              <a:t>는 선택자 조건을 만족하는</a:t>
            </a:r>
            <a:r>
              <a:rPr lang="en-US" altLang="ko-KR" smtClean="0"/>
              <a:t> DOM </a:t>
            </a:r>
            <a:r>
              <a:rPr lang="ko-KR" altLang="ko-KR" smtClean="0"/>
              <a:t>노드들을 제이쿼리 객체 집합으로 반환</a:t>
            </a:r>
            <a:endParaRPr lang="en-US" altLang="ko-KR" smtClean="0"/>
          </a:p>
          <a:p>
            <a:pPr lvl="1"/>
            <a:r>
              <a:rPr lang="ko-KR" altLang="ko-KR" smtClean="0"/>
              <a:t>제이쿼리 메소드와 제이쿼리 이벤트 등에서 사용하는 기본 요소</a:t>
            </a:r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064568" y="2564904"/>
          <a:ext cx="7920880" cy="2520279"/>
        </p:xfrm>
        <a:graphic>
          <a:graphicData uri="http://schemas.openxmlformats.org/drawingml/2006/table">
            <a:tbl>
              <a:tblPr/>
              <a:tblGrid>
                <a:gridCol w="2172634"/>
                <a:gridCol w="5748246"/>
              </a:tblGrid>
              <a:tr h="280031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형식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56006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*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모든 엘리먼트를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$('*')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06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태그명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특정 엘리먼트를 모두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$('div'), $('h1, h3, p')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06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#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아이디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  <a:tabLst>
                          <a:tab pos="314325" algn="l"/>
                        </a:tabLs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고유한 아이디 속성값을 가진 엘리먼트를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  <a:tabLst>
                          <a:tab pos="314325" algn="l"/>
                        </a:tabLs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$('#id1'), $('div#id1')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06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클래스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특정 클래스 속성값을 가진 엘리먼트들을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$('.class1'), $('div.class1'), $(.class1.class2)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28358" y="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선택자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p.320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제이쿼리 기본 선택자 실행하기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9-10] basic-selector.html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9-4)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08584" y="1628800"/>
          <a:ext cx="7560840" cy="1512169"/>
        </p:xfrm>
        <a:graphic>
          <a:graphicData uri="http://schemas.openxmlformats.org/drawingml/2006/table">
            <a:tbl>
              <a:tblPr/>
              <a:tblGrid>
                <a:gridCol w="3779997"/>
                <a:gridCol w="3780843"/>
              </a:tblGrid>
              <a:tr h="304159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9-4] </a:t>
                      </a:r>
                      <a:r>
                        <a:rPr lang="ko-KR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제이쿼리 기본 선택자 실행하기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/ch09/basic-selector.html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1208010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$('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*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').css('border-style', 'hidden');							</a:t>
                      </a: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(1)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$('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p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').css('border', 'dashed thick red');						</a:t>
                      </a: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(2)	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$('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.class1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').css('border', 'solid thick green');					</a:t>
                      </a: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(3)	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$('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#p3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').css({'background-color':'purple', 'color': 'white'});		// (4)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0592" y="3429000"/>
            <a:ext cx="727280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162021" y="0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선택자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p.321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제이쿼리 선택자 유형</a:t>
            </a:r>
            <a:r>
              <a:rPr lang="en-US" altLang="ko-KR" b="1" smtClean="0"/>
              <a:t>(2)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계층 선택자</a:t>
            </a:r>
          </a:p>
          <a:p>
            <a:pPr lvl="1"/>
            <a:r>
              <a:rPr lang="en-US" altLang="ko-KR" smtClean="0"/>
              <a:t>DOM </a:t>
            </a:r>
            <a:r>
              <a:rPr lang="ko-KR" altLang="ko-KR" smtClean="0"/>
              <a:t>트리에서 노드 사이의 상하 관계나 형제 관계를 이용하여 노드를 선택</a:t>
            </a:r>
            <a:endParaRPr lang="en-US" altLang="ko-KR" smtClean="0"/>
          </a:p>
          <a:p>
            <a:pPr lvl="1"/>
            <a:r>
              <a:rPr lang="ko-KR" altLang="ko-KR" smtClean="0"/>
              <a:t>형식은</a:t>
            </a:r>
            <a:r>
              <a:rPr lang="en-US" altLang="ko-KR" smtClean="0"/>
              <a:t> CSS3 </a:t>
            </a:r>
            <a:r>
              <a:rPr lang="ko-KR" altLang="ko-KR" smtClean="0"/>
              <a:t>선택자와 </a:t>
            </a:r>
            <a:r>
              <a:rPr lang="ko-KR" altLang="en-US" smtClean="0"/>
              <a:t>동일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20552" y="2132857"/>
          <a:ext cx="8280920" cy="2808312"/>
        </p:xfrm>
        <a:graphic>
          <a:graphicData uri="http://schemas.openxmlformats.org/drawingml/2006/table">
            <a:tbl>
              <a:tblPr/>
              <a:tblGrid>
                <a:gridCol w="2271390"/>
                <a:gridCol w="6009530"/>
              </a:tblGrid>
              <a:tr h="30003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형식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68407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&gt;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자식선택자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특정 엘리먼트 바로 밑에 위치한 하위 엘리먼트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자식 엘리먼트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를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$('ul &gt; li')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407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 자손선택자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특정 엘리먼트 안에 포함된 모든 하위 엘리먼트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자손 엘리먼트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를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$('div p')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407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형제선택자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  <a:tabLst>
                          <a:tab pos="15875" algn="l"/>
                        </a:tabLs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특정 엘리먼트에 바로 다음에 나오는 특정한 형제 엘리먼트 하나를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  <a:tabLst>
                          <a:tab pos="15875" algn="l"/>
                        </a:tabLs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$('li#id1 + li')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051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~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형제선택자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특정 엘리먼트 다음에 나오는 특정한 모든 형제 엘리먼트들을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$('li#id1 ~ li')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28358" y="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선택자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p.322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제이쿼리 계층 선택자 실행하기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9-11] hierarchy-selector.html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9-5)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20552" y="1484784"/>
          <a:ext cx="7128792" cy="1656184"/>
        </p:xfrm>
        <a:graphic>
          <a:graphicData uri="http://schemas.openxmlformats.org/drawingml/2006/table">
            <a:tbl>
              <a:tblPr/>
              <a:tblGrid>
                <a:gridCol w="3563997"/>
                <a:gridCol w="3564795"/>
              </a:tblGrid>
              <a:tr h="286598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9-5] </a:t>
                      </a:r>
                      <a:r>
                        <a:rPr lang="ko-KR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제이쿼리 계층 선택자 실행하기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/ch09/hierarchy-selector.html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1369586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$('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#p1 + p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').css('border-style', 'hidden');								</a:t>
                      </a: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(1)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$('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#p2 ~ p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').css('border', 'dashed thick red');							// (2)	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$('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div &gt; div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').css('border', 'solid thick green');						</a:t>
                      </a: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(3)	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$('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div span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').css({'background-color': 'purple', 'color': 'white'});			// (4)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3429000"/>
            <a:ext cx="6552728" cy="2520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28358" y="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선택자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p.322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제이쿼리 선택자 유형</a:t>
            </a:r>
            <a:r>
              <a:rPr lang="en-US" altLang="ko-KR" b="1" smtClean="0"/>
              <a:t>(3)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속성 선택자</a:t>
            </a:r>
          </a:p>
          <a:p>
            <a:pPr lvl="1"/>
            <a:r>
              <a:rPr lang="ko-KR" altLang="ko-KR" smtClean="0"/>
              <a:t>속성 관련 제이쿼리 선택자도</a:t>
            </a:r>
            <a:r>
              <a:rPr lang="en-US" altLang="ko-KR" smtClean="0"/>
              <a:t> CSS3 </a:t>
            </a:r>
            <a:r>
              <a:rPr lang="ko-KR" altLang="ko-KR" smtClean="0"/>
              <a:t>선택자와 동일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92560" y="1988840"/>
          <a:ext cx="8280920" cy="2904324"/>
        </p:xfrm>
        <a:graphic>
          <a:graphicData uri="http://schemas.openxmlformats.org/drawingml/2006/table">
            <a:tbl>
              <a:tblPr/>
              <a:tblGrid>
                <a:gridCol w="2271390"/>
                <a:gridCol w="6009530"/>
              </a:tblGrid>
              <a:tr h="26402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형식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52805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속성명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]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해당 속성을 포함하는 엘리먼트들을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$('div[class]'), $('img[alt][src]') (alt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와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src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속성을 모두 갖는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img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05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속성명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="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조건값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"]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해당 속성값이 조건값과 일치하는 엘리먼트들을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$('input[type="text"]')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05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속성명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*="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조건값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"]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해당 속성값이 조건값을 포함하는 엘리먼트들을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$('input[type*="text"]') (text, textarea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모두 해당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05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속성명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^="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조건값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"]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해당 속성값이 조건값으로 시작하는 엘리먼트들을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$('a[href^="http://"]')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05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속성명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$="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조건값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"]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해당 속성값이 조건값으로 끝나는 엘리먼트들을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$('img[src$="png"]')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28358" y="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선택자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p.323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제이쿼리 속성 선택자 실행하기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9-12] attribute-selector.html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9-6)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20552" y="1484784"/>
          <a:ext cx="7344816" cy="1728192"/>
        </p:xfrm>
        <a:graphic>
          <a:graphicData uri="http://schemas.openxmlformats.org/drawingml/2006/table">
            <a:tbl>
              <a:tblPr/>
              <a:tblGrid>
                <a:gridCol w="3671997"/>
                <a:gridCol w="3672819"/>
              </a:tblGrid>
              <a:tr h="296352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9-6] </a:t>
                      </a:r>
                      <a:r>
                        <a:rPr lang="ko-KR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제이쿼리 속성 선택자 실행하기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/ch09/attribute-selector.html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1431840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$('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p[class]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').css('border-style', 'hidden');								</a:t>
                      </a: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(1)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$('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*[id*="2"]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').css('border', 'dashed thick red');						</a:t>
                      </a: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(2)	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$('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*[class^="cla"]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').css('border', 'solid thick green');					</a:t>
                      </a: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(3)	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$('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p[id$="2"]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').css({'background-color': 'purple', 'color': 'white'});		// (4)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3573016"/>
            <a:ext cx="6768752" cy="2520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28358" y="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선택자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p.323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제이쿼리 선택자 유형</a:t>
            </a:r>
            <a:r>
              <a:rPr lang="en-US" altLang="ko-KR" b="1" smtClean="0"/>
              <a:t>(4)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위치필터 기본 선택자</a:t>
            </a:r>
          </a:p>
          <a:p>
            <a:pPr lvl="1" latinLnBrk="0"/>
            <a:r>
              <a:rPr lang="ko-KR" altLang="ko-KR" smtClean="0"/>
              <a:t>필터</a:t>
            </a:r>
            <a:r>
              <a:rPr lang="en-US" altLang="ko-KR" smtClean="0"/>
              <a:t>(filter)</a:t>
            </a:r>
            <a:r>
              <a:rPr lang="ko-KR" altLang="ko-KR" smtClean="0"/>
              <a:t>는 선택자에 의해 선택된 엘리먼트들 중에서 필터 조건에 맞는 엘리먼트들로 선택 대상을 좀 더 제한</a:t>
            </a:r>
            <a:r>
              <a:rPr lang="en-US" altLang="ko-KR" smtClean="0"/>
              <a:t>(</a:t>
            </a:r>
            <a:r>
              <a:rPr lang="ko-KR" altLang="ko-KR" smtClean="0"/>
              <a:t>한번 더 거르는</a:t>
            </a:r>
            <a:r>
              <a:rPr lang="en-US" altLang="ko-KR" smtClean="0"/>
              <a:t>)</a:t>
            </a:r>
            <a:r>
              <a:rPr lang="ko-KR" altLang="en-US" smtClean="0"/>
              <a:t>하는</a:t>
            </a:r>
            <a:r>
              <a:rPr lang="en-US" altLang="ko-KR" smtClean="0"/>
              <a:t> </a:t>
            </a:r>
            <a:r>
              <a:rPr lang="ko-KR" altLang="ko-KR" smtClean="0"/>
              <a:t>선택자 유형</a:t>
            </a:r>
            <a:endParaRPr lang="en-US" altLang="ko-KR" smtClean="0"/>
          </a:p>
          <a:p>
            <a:pPr lvl="1" latinLnBrk="0"/>
            <a:r>
              <a:rPr lang="ko-KR" altLang="ko-KR" smtClean="0"/>
              <a:t>선택자 뒤에 콜론</a:t>
            </a:r>
            <a:r>
              <a:rPr lang="en-US" altLang="ko-KR" smtClean="0"/>
              <a:t>(:)</a:t>
            </a:r>
            <a:r>
              <a:rPr lang="ko-KR" altLang="ko-KR" smtClean="0"/>
              <a:t>을 붙여 명세</a:t>
            </a:r>
            <a:endParaRPr lang="en-US" altLang="ko-KR" smtClean="0"/>
          </a:p>
          <a:p>
            <a:pPr lvl="1" latinLnBrk="0"/>
            <a:r>
              <a:rPr lang="ko-KR" altLang="ko-KR" smtClean="0"/>
              <a:t>반환된 엘리먼트들은 자바스크립트의 배열 첨자를 적용하므로 첨자가 </a:t>
            </a:r>
            <a:r>
              <a:rPr lang="en-US" altLang="ko-KR" smtClean="0"/>
              <a:t>'0'</a:t>
            </a:r>
            <a:r>
              <a:rPr lang="ko-KR" altLang="ko-KR" smtClean="0"/>
              <a:t>부터 부여</a:t>
            </a:r>
            <a:r>
              <a:rPr lang="ko-KR" altLang="en-US" smtClean="0"/>
              <a:t>됨</a:t>
            </a:r>
            <a:endParaRPr lang="en-US" altLang="ko-KR" smtClean="0"/>
          </a:p>
          <a:p>
            <a:pPr lvl="2" latinLnBrk="0"/>
            <a:r>
              <a:rPr lang="ko-KR" altLang="en-US" smtClean="0"/>
              <a:t>예</a:t>
            </a:r>
            <a:r>
              <a:rPr lang="en-US" altLang="ko-KR" smtClean="0"/>
              <a:t>) :first</a:t>
            </a:r>
            <a:r>
              <a:rPr lang="ko-KR" altLang="ko-KR" smtClean="0"/>
              <a:t>는</a:t>
            </a:r>
            <a:r>
              <a:rPr lang="en-US" altLang="ko-KR" smtClean="0"/>
              <a:t> :eq(0)</a:t>
            </a:r>
            <a:r>
              <a:rPr lang="ko-KR" altLang="ko-KR" smtClean="0"/>
              <a:t>과</a:t>
            </a:r>
            <a:r>
              <a:rPr lang="en-US" altLang="ko-KR" smtClean="0"/>
              <a:t> :lt(1)</a:t>
            </a:r>
            <a:r>
              <a:rPr lang="ko-KR" altLang="ko-KR" smtClean="0"/>
              <a:t>과 그 의미가 모두 같</a:t>
            </a:r>
            <a:r>
              <a:rPr lang="ko-KR" altLang="en-US" smtClean="0"/>
              <a:t>음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20552" y="2996952"/>
          <a:ext cx="8712968" cy="3744416"/>
        </p:xfrm>
        <a:graphic>
          <a:graphicData uri="http://schemas.openxmlformats.org/drawingml/2006/table">
            <a:tbl>
              <a:tblPr/>
              <a:tblGrid>
                <a:gridCol w="2016224"/>
                <a:gridCol w="6696744"/>
              </a:tblGrid>
              <a:tr h="285368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형식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기능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첨자가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0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부터 시작됨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42100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:first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엘리먼트들 중에서 첫 번째 엘리먼트를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$('li:first')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00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:last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엘리먼트들 중에서 마지막 엘리먼트를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$('li:last')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00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:odd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엘리먼트들 중에서 홀수 첨자 엘리먼트들을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$('li:odd')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00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:even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엘리먼트들 중에서 짝수 첨자 엘리먼트들을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$('li:even')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00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:eq(n)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엘리먼트들 중에서 첨자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n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인 엘리먼트를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$('li:eq(4)') 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다섯 번째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li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00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:lt(n)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엘리먼트들 중에서 첨자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n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인 엘리먼트보다 앞 엘리먼트들을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$('li:lt(3)') 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첫 번째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두 번째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세 번째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li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태그들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004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:gt(n)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엘리먼트들 중에서 첨자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n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인 엘리먼트보다 뒤 엘리먼트들을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$('li:gt(3)') 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다섯 번째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li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태그를 포함한 이후의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li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태그들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008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:not()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엘리먼트들 중에서 필터링 조건을 만족하지 않는 엘리먼트들을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$('li:not(even)') 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홀수 번째 노드들을 선택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28358" y="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선택자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p.324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제이쿼리 위치필터 선택자 실행하기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9-13] position-filter-selector.html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9-7)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76536" y="1556793"/>
          <a:ext cx="7056784" cy="1584176"/>
        </p:xfrm>
        <a:graphic>
          <a:graphicData uri="http://schemas.openxmlformats.org/drawingml/2006/table">
            <a:tbl>
              <a:tblPr/>
              <a:tblGrid>
                <a:gridCol w="3888432"/>
                <a:gridCol w="3168352"/>
              </a:tblGrid>
              <a:tr h="332134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9-7] </a:t>
                      </a:r>
                      <a:r>
                        <a:rPr lang="ko-KR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제이쿼리 위치필터 선택자 실행하기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/ch09/position-filter-selector.html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1252042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$('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div:first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').css('border-style', 'hidden');							</a:t>
                      </a: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(1)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$('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p:even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').css('border', 'dashed thick red');						</a:t>
                      </a: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(2)	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$('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span:eq(1)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').css('border', 'solid thick green');					</a:t>
                      </a: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(3)	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$('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p:lt(1)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').css({'background-color': 'purple', 'color': 'white'});		// (4)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3501008"/>
            <a:ext cx="6408712" cy="24482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28358" y="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선택자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p.324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제이쿼리 선택자 유형</a:t>
            </a:r>
            <a:r>
              <a:rPr lang="en-US" altLang="ko-KR" b="1" smtClean="0"/>
              <a:t>(5)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위치필터 계층 선택자</a:t>
            </a:r>
          </a:p>
          <a:p>
            <a:pPr lvl="1"/>
            <a:r>
              <a:rPr lang="ko-KR" altLang="ko-KR" smtClean="0"/>
              <a:t>선택된 엘리먼트 노드들을 자식 노드로서의 위치 필터를 통해 한번 더 거르는 자식 유형 선택자</a:t>
            </a:r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48544" y="1988840"/>
          <a:ext cx="8424936" cy="4176464"/>
        </p:xfrm>
        <a:graphic>
          <a:graphicData uri="http://schemas.openxmlformats.org/drawingml/2006/table">
            <a:tbl>
              <a:tblPr/>
              <a:tblGrid>
                <a:gridCol w="2310892"/>
                <a:gridCol w="6114044"/>
              </a:tblGrid>
              <a:tr h="31344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형식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기능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첨자가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부터 시작됨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48287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:first-child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엘리먼트들 중에서 부모의 첫 번째 자식 엘리먼트들만을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$('li:first-child')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87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:last-child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엘리먼트들 중에서 부모의 마지막 자식 엘리먼트들만을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$('li:last-child')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87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:nth-child(odd)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엘리먼트들 중에서 부모의 홀수 번째 자식 엘리먼트들만을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$('li:nth-child(odd)')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87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:nth-child(even)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엘리먼트들 중에서 부모의 짝수 번째 자식 엘리먼트들만을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$('li:nth-child(even)')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877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:nth-child(n)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엘리먼트들 중에서 부모의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n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번째 자식 엘리먼트만을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$('li:nth-child(3)')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31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:nth-child(Xn+Y)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엘리먼트들 중에서 부모의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X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배수 번째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(Y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번째부터 시작해서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에 있는 자식 엘리먼트들만을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$('li:nth-child(3n)'), $('li:nth-child(3n+1)')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316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:only-child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엘리먼트들 중에서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형제 엘리먼트가 없는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유일한 자식  엘리먼트들만을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예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 $('li:only-child')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28358" y="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선택자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p.325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제이쿼리 계층필터 선택자 실행하기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9-14] hierarchy-filter-selector.html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9-8)</a:t>
            </a:r>
            <a:endParaRPr lang="ko-KR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76536" y="1556793"/>
          <a:ext cx="7776864" cy="1584176"/>
        </p:xfrm>
        <a:graphic>
          <a:graphicData uri="http://schemas.openxmlformats.org/drawingml/2006/table">
            <a:tbl>
              <a:tblPr/>
              <a:tblGrid>
                <a:gridCol w="3887997"/>
                <a:gridCol w="3888867"/>
              </a:tblGrid>
              <a:tr h="336053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9-8] </a:t>
                      </a:r>
                      <a:r>
                        <a:rPr lang="ko-KR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제이쿼리 계층필터 선택자 실행하기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/ch09/hierarchy-filter-selector.html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1248123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$('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div:first-child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').css('border-style', 'hidden');							// (1)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$('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p:nth-child(odd)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').css('border', 'dashed thick red');						// (2)	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$('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p:nth-child(3n+1)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').css('border', 'solid thick green');					// (3)	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$('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*:only-child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').css({'background-color': 'purple', 'color': 'white'});			// (4)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3429000"/>
            <a:ext cx="6480720" cy="2520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28358" y="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선택자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p.326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1.1 </a:t>
            </a:r>
            <a:r>
              <a:rPr lang="ko-KR" altLang="ko-KR" b="1" smtClean="0"/>
              <a:t>제이쿼리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제이쿼리</a:t>
            </a:r>
            <a:r>
              <a:rPr lang="en-US" altLang="ko-KR" smtClean="0"/>
              <a:t>(jQuery)</a:t>
            </a:r>
          </a:p>
          <a:p>
            <a:pPr lvl="1"/>
            <a:r>
              <a:rPr lang="en-US" altLang="ko-KR" smtClean="0"/>
              <a:t>HTML5 </a:t>
            </a:r>
            <a:r>
              <a:rPr lang="ko-KR" altLang="ko-KR" smtClean="0"/>
              <a:t>웹 문서 안의 스크립트 언어를 단순화하도록 설계된 자바스크립트 라이브러리</a:t>
            </a:r>
            <a:endParaRPr lang="en-US" altLang="ko-KR" smtClean="0"/>
          </a:p>
          <a:p>
            <a:pPr lvl="1"/>
            <a:r>
              <a:rPr lang="ko-KR" altLang="ko-KR" smtClean="0"/>
              <a:t>존 레식</a:t>
            </a:r>
            <a:r>
              <a:rPr lang="en-US" altLang="ko-KR" smtClean="0"/>
              <a:t>(John Resig)</a:t>
            </a:r>
            <a:r>
              <a:rPr lang="ko-KR" altLang="ko-KR" smtClean="0"/>
              <a:t>이</a:t>
            </a:r>
            <a:r>
              <a:rPr lang="en-US" altLang="ko-KR" smtClean="0"/>
              <a:t> 2006</a:t>
            </a:r>
            <a:r>
              <a:rPr lang="ko-KR" altLang="ko-KR" smtClean="0"/>
              <a:t>년 자바스크립트를 쉽게 이용할 목적으로 제안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ko-KR" smtClean="0"/>
              <a:t>특성 </a:t>
            </a:r>
            <a:endParaRPr lang="en-US" altLang="ko-KR" smtClean="0"/>
          </a:p>
          <a:p>
            <a:pPr lvl="1"/>
            <a:r>
              <a:rPr lang="ko-KR" altLang="ko-KR" smtClean="0"/>
              <a:t>가장 인기 있는 자바 스크립트 라이브러리</a:t>
            </a:r>
            <a:endParaRPr lang="en-US" altLang="ko-KR" smtClean="0"/>
          </a:p>
          <a:p>
            <a:pPr lvl="1"/>
            <a:r>
              <a:rPr lang="ko-KR" altLang="ko-KR" smtClean="0"/>
              <a:t>크로스 브라우징</a:t>
            </a:r>
            <a:r>
              <a:rPr lang="en-US" altLang="ko-KR" smtClean="0"/>
              <a:t>(cross browsing) </a:t>
            </a:r>
            <a:r>
              <a:rPr lang="ko-KR" altLang="ko-KR" smtClean="0"/>
              <a:t>지원</a:t>
            </a:r>
          </a:p>
          <a:p>
            <a:pPr lvl="1"/>
            <a:r>
              <a:rPr lang="ko-KR" altLang="ko-KR" smtClean="0"/>
              <a:t>생산성 향상 지원</a:t>
            </a:r>
          </a:p>
          <a:p>
            <a:endParaRPr lang="en-US" altLang="ko-KR" smtClean="0"/>
          </a:p>
          <a:p>
            <a:r>
              <a:rPr lang="ko-KR" altLang="ko-KR" smtClean="0"/>
              <a:t>제이쿼리 관련 기술</a:t>
            </a:r>
          </a:p>
          <a:p>
            <a:pPr lvl="1"/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6616" y="4725144"/>
            <a:ext cx="2592288" cy="1944216"/>
          </a:xfrm>
          <a:prstGeom prst="rect">
            <a:avLst/>
          </a:prstGeom>
          <a:noFill/>
        </p:spPr>
      </p:pic>
      <p:pic>
        <p:nvPicPr>
          <p:cNvPr id="5" name="그림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088" y="2348880"/>
            <a:ext cx="3280672" cy="22702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43161" y="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p.300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제이쿼리 선택자 유형</a:t>
            </a:r>
            <a:r>
              <a:rPr lang="en-US" altLang="ko-KR" b="1" smtClean="0"/>
              <a:t>(6)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폼 필터 선택자</a:t>
            </a:r>
          </a:p>
          <a:p>
            <a:pPr lvl="1"/>
            <a:r>
              <a:rPr lang="ko-KR" altLang="ko-KR" smtClean="0"/>
              <a:t>폼 관련 엘리먼트들 중 특정 입력 유형의 필터를 통해 한번 더 거르는 선택자</a:t>
            </a:r>
            <a:endParaRPr lang="en-US" altLang="ko-KR" smtClean="0"/>
          </a:p>
          <a:p>
            <a:pPr lvl="1"/>
            <a:r>
              <a:rPr lang="en-US" altLang="ko-KR" smtClean="0"/>
              <a:t>type </a:t>
            </a:r>
            <a:r>
              <a:rPr lang="ko-KR" altLang="ko-KR" smtClean="0"/>
              <a:t>속성값에 따라 특정 </a:t>
            </a:r>
            <a:r>
              <a:rPr lang="en-US" altLang="ko-KR" smtClean="0"/>
              <a:t>&lt;input&gt; </a:t>
            </a:r>
            <a:r>
              <a:rPr lang="ko-KR" altLang="ko-KR" smtClean="0"/>
              <a:t>엘리먼트만을 선별하기 위해 사용</a:t>
            </a:r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20552" y="2132857"/>
          <a:ext cx="8568953" cy="4565888"/>
        </p:xfrm>
        <a:graphic>
          <a:graphicData uri="http://schemas.openxmlformats.org/drawingml/2006/table">
            <a:tbl>
              <a:tblPr/>
              <a:tblGrid>
                <a:gridCol w="1728192"/>
                <a:gridCol w="6840761"/>
              </a:tblGrid>
              <a:tr h="285368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형식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42301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:input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모든 폼 입력 양식의 엘리먼트를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(&lt;input&gt;, &lt;select&gt;, &lt;button&gt;, &lt;textarea&gt;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태그들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040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:button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모든 버튼 유형의 엘리먼트를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(&lt;button&gt;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태그와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 type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속성값이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'submit', 'reset', 'button'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인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&lt;input&gt;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태그들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01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:text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텍스트 엘리먼트만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(type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속성값이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'text'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인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&lt;input&gt;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01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:checkbox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체크박스 선택 버튼 엘리먼트만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(type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속성값이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'checkbox'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인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&lt;input&gt;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01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:radio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라디오 선택 버튼 엘리먼트만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(type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속성값이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'radio'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인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&lt;input&gt;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01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:file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파일 엘리먼트를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(type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속성값이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'file'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인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&lt;input&gt;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01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:image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폼 이미지 엘리먼트를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(type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속성값이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'image'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인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&lt;input&gt;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01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:password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패스워드 엘리먼트를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(type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속성값이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'password'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인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&lt;input&gt;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01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:submit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전송 버튼 엘리먼트를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  <a:tabLst>
                          <a:tab pos="352425" algn="l"/>
                        </a:tabLs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(type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속성값이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'submit'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인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&lt;input&gt;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01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:reset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초기화 버튼 엘리먼트를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(type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속성값이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'reset'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인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&lt;input&gt; 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태그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28358" y="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선택자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p.327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제이쿼리 선택자 유형</a:t>
            </a:r>
            <a:r>
              <a:rPr lang="en-US" altLang="ko-KR" b="1" smtClean="0"/>
              <a:t>(7)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상태 필터 선택자</a:t>
            </a:r>
          </a:p>
          <a:p>
            <a:pPr lvl="1"/>
            <a:r>
              <a:rPr lang="ko-KR" altLang="ko-KR" smtClean="0"/>
              <a:t>현재 웹 브라우저 실행 화면에서의 특정 상황 조건을 만족하는지 여부에 따라 엘리먼트를 한번 더 거르는 필터 선택자</a:t>
            </a:r>
            <a:endParaRPr lang="en-US" altLang="ko-KR" smtClean="0"/>
          </a:p>
          <a:p>
            <a:pPr lvl="1"/>
            <a:r>
              <a:rPr lang="ko-KR" altLang="ko-KR" smtClean="0"/>
              <a:t>폼 엘리먼트의 현재 상태를 검사</a:t>
            </a:r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92560" y="2492896"/>
          <a:ext cx="8568952" cy="2635494"/>
        </p:xfrm>
        <a:graphic>
          <a:graphicData uri="http://schemas.openxmlformats.org/drawingml/2006/table">
            <a:tbl>
              <a:tblPr/>
              <a:tblGrid>
                <a:gridCol w="1953684"/>
                <a:gridCol w="6615268"/>
              </a:tblGrid>
              <a:tr h="29523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형식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29523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:selected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지정된 엘리먼트들 중에서 현재 선택된 엘리먼트만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630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:checked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지정된 엘리먼트들 중에서 현재 설정된 엘리먼트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체크박스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,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라디오버튼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만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3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:enabled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지정된 엘리먼트들 중에서 현재 활성화된 엘리먼트만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3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:disabled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지정된 엘리먼트들 중에서 현재 비활성화된 엘리먼트만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3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:visible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지정된 엘리먼트들 중에서 현재 보여지는 엘리먼트만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3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:hidden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지정된 엘리먼트들 중에서 현재 숨겨진 엘리먼트만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3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:focus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지정된 엘리먼트들 중에서 현재 포커싱된 엘리먼트만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5233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:animated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지정된 엘리먼트들 중에서 현재 애니메이션이 동작 중인 엘리먼트만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28358" y="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선택자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p.327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제이쿼리 선택자 유형</a:t>
            </a:r>
            <a:r>
              <a:rPr lang="en-US" altLang="ko-KR" b="1" smtClean="0"/>
              <a:t>(8)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내용 필터 선택자</a:t>
            </a:r>
          </a:p>
          <a:p>
            <a:pPr lvl="1"/>
            <a:r>
              <a:rPr lang="ko-KR" altLang="ko-KR" smtClean="0"/>
              <a:t>엘리먼트의 내용 조건 필터를 통해 한번 더 거르는 선택자</a:t>
            </a:r>
            <a:endParaRPr lang="en-US" altLang="ko-KR" smtClean="0"/>
          </a:p>
          <a:p>
            <a:pPr lvl="1"/>
            <a:r>
              <a:rPr lang="ko-KR" altLang="ko-KR" smtClean="0"/>
              <a:t>특정 엘리먼트가 내용이 있는지 또 내용 중에 특정 문자열이 포함되는지 확인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48544" y="2132857"/>
          <a:ext cx="8424936" cy="2304256"/>
        </p:xfrm>
        <a:graphic>
          <a:graphicData uri="http://schemas.openxmlformats.org/drawingml/2006/table">
            <a:tbl>
              <a:tblPr/>
              <a:tblGrid>
                <a:gridCol w="2310892"/>
                <a:gridCol w="6114044"/>
              </a:tblGrid>
              <a:tr h="351039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형식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기능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55806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:has(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자손엘리먼트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엘리먼트들 중에서 하위에 특정 자손 엘리먼트를 하나이상 포함하고 있는 엘리먼트만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06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:contains(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문자열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엘리먼트들 중에서 내용으로 특정 문자열을 포함하고 있는 엘리먼트만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031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:empty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엘리먼트들 중에서 내용이 없는 엘리먼트만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8062"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선택자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:parent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spcAft>
                          <a:spcPts val="0"/>
                        </a:spcAft>
                      </a:pP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선택된 엘리먼트들 중에서 내용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공백 포함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이 있는 엘리먼트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다른 엘리먼트의 부모에 해당하는 엘리먼트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ko-KR" sz="1400" kern="0">
                          <a:latin typeface="맑은 고딕"/>
                          <a:ea typeface="맑은 고딕"/>
                          <a:cs typeface="Times New Roman"/>
                        </a:rPr>
                        <a:t>만 선택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28358" y="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선택자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p.328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제이쿼리 내용필터 선택자 실행하기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그림 </a:t>
            </a:r>
            <a:r>
              <a:rPr lang="en-US" altLang="ko-KR" smtClean="0"/>
              <a:t>9-15] content-filter-selector.html</a:t>
            </a:r>
            <a:r>
              <a:rPr lang="ko-KR" altLang="ko-KR" smtClean="0"/>
              <a:t>의 실행 결과</a:t>
            </a:r>
            <a:r>
              <a:rPr lang="en-US" altLang="ko-KR" smtClean="0"/>
              <a:t>(</a:t>
            </a:r>
            <a:r>
              <a:rPr lang="ko-KR" altLang="ko-KR" smtClean="0"/>
              <a:t>예제</a:t>
            </a:r>
            <a:r>
              <a:rPr lang="en-US" altLang="ko-KR" smtClean="0"/>
              <a:t>9-9)</a:t>
            </a:r>
            <a:endParaRPr lang="ko-KR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064568" y="1484784"/>
          <a:ext cx="7632848" cy="1584176"/>
        </p:xfrm>
        <a:graphic>
          <a:graphicData uri="http://schemas.openxmlformats.org/drawingml/2006/table">
            <a:tbl>
              <a:tblPr/>
              <a:tblGrid>
                <a:gridCol w="4216240"/>
                <a:gridCol w="3416608"/>
              </a:tblGrid>
              <a:tr h="315766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9-9] </a:t>
                      </a:r>
                      <a:r>
                        <a:rPr lang="ko-KR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제이쿼리 내용필터 선택자 실행하기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/ch09/content-filter-selector.html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1268410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$('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*:contains(2)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').css('border-style', 'hidden');								// (1)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$('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div:has(span)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').css('border', 'dashed thick red');						</a:t>
                      </a: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(2)	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$('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*:empty'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).css('border', 'solid thick green');								</a:t>
                      </a:r>
                      <a:r>
                        <a:rPr lang="en-US" sz="1400" kern="0" smtClean="0">
                          <a:latin typeface="맑은 고딕"/>
                          <a:ea typeface="맑은 고딕"/>
                          <a:cs typeface="Times New Roman"/>
                        </a:rPr>
                        <a:t>// 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(3)	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	$('</a:t>
                      </a:r>
                      <a:r>
                        <a:rPr lang="en-US" sz="1400" b="1" kern="0">
                          <a:latin typeface="맑은 고딕"/>
                          <a:ea typeface="맑은 고딕"/>
                          <a:cs typeface="Times New Roman"/>
                        </a:rPr>
                        <a:t>#div0 *:parent</a:t>
                      </a:r>
                      <a:r>
                        <a:rPr lang="en-US" sz="1400" kern="0">
                          <a:latin typeface="맑은 고딕"/>
                          <a:ea typeface="맑은 고딕"/>
                          <a:cs typeface="Times New Roman"/>
                        </a:rPr>
                        <a:t>').css({'background-color': 'purple', 'color': 'white'});		// (4)</a:t>
                      </a:r>
                      <a:endParaRPr lang="ko-KR" sz="16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그림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429000"/>
            <a:ext cx="6552728" cy="25202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28358" y="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3.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선택자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p.328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1.2 </a:t>
            </a:r>
            <a:r>
              <a:rPr lang="ko-KR" altLang="ko-KR" b="1" smtClean="0"/>
              <a:t>자바스크립트</a:t>
            </a:r>
            <a:endParaRPr lang="ko-KR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자바스크립트 명세 방법</a:t>
            </a:r>
          </a:p>
          <a:p>
            <a:pPr lvl="1"/>
            <a:r>
              <a:rPr lang="ko-KR" altLang="ko-KR" smtClean="0"/>
              <a:t>자바스크립트 코드는</a:t>
            </a:r>
            <a:r>
              <a:rPr lang="en-US" altLang="ko-KR" smtClean="0"/>
              <a:t> &lt;script&gt; </a:t>
            </a:r>
            <a:r>
              <a:rPr lang="ko-KR" altLang="ko-KR" smtClean="0"/>
              <a:t>태그 안에 명세</a:t>
            </a:r>
            <a:endParaRPr lang="en-US" altLang="ko-KR" smtClean="0"/>
          </a:p>
          <a:p>
            <a:pPr lvl="1"/>
            <a:r>
              <a:rPr lang="en-US" altLang="ko-KR" smtClean="0"/>
              <a:t>&lt;head&gt; </a:t>
            </a:r>
            <a:r>
              <a:rPr lang="ko-KR" altLang="ko-KR" smtClean="0"/>
              <a:t>태그 또는</a:t>
            </a:r>
            <a:r>
              <a:rPr lang="en-US" altLang="ko-KR" smtClean="0"/>
              <a:t> &lt;body&gt; </a:t>
            </a:r>
            <a:r>
              <a:rPr lang="ko-KR" altLang="ko-KR" smtClean="0"/>
              <a:t>태그 안에 포함시</a:t>
            </a:r>
            <a:r>
              <a:rPr lang="ko-KR" altLang="en-US" smtClean="0"/>
              <a:t>키거나</a:t>
            </a:r>
            <a:r>
              <a:rPr lang="en-US" altLang="ko-KR" smtClean="0"/>
              <a:t> '&lt;script src="sample.js"&gt;'</a:t>
            </a:r>
            <a:r>
              <a:rPr lang="ko-KR" altLang="ko-KR" smtClean="0"/>
              <a:t>을 통해 별도의 자바스크립트 파일에 명세할 수도 있</a:t>
            </a:r>
            <a:r>
              <a:rPr lang="ko-KR" altLang="en-US" smtClean="0"/>
              <a:t>음</a:t>
            </a:r>
            <a:endParaRPr lang="en-US" altLang="ko-KR" smtClean="0"/>
          </a:p>
          <a:p>
            <a:pPr lvl="1"/>
            <a:r>
              <a:rPr lang="ko-KR" altLang="ko-KR" smtClean="0"/>
              <a:t>자바스크립트 코드는 명세된 순서대로 실행</a:t>
            </a:r>
            <a:endParaRPr lang="en-US" altLang="ko-KR" smtClean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8584" y="2708920"/>
            <a:ext cx="62103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43161" y="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p.302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자바스크립트 실행하기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자바스크립트 활용 예</a:t>
            </a:r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60512" y="1484785"/>
          <a:ext cx="6336704" cy="4896544"/>
        </p:xfrm>
        <a:graphic>
          <a:graphicData uri="http://schemas.openxmlformats.org/drawingml/2006/table">
            <a:tbl>
              <a:tblPr/>
              <a:tblGrid>
                <a:gridCol w="3167997"/>
                <a:gridCol w="3168707"/>
              </a:tblGrid>
              <a:tr h="291364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9-1]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자바스크립트 실행하기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/ch09/javascript.html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4605180">
                <a:tc gridSpan="2"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&lt;!DOCTYPE html&gt;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&lt;html&gt;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&lt;head&gt;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&lt;meta charset="utf-8"/&gt;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&lt;title&gt;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자바스크립트 코드 실행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&lt;/title&gt;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&lt;script&gt;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function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맑은 고딕"/>
                          <a:ea typeface="맑은 고딕"/>
                          <a:cs typeface="굴림"/>
                        </a:rPr>
                        <a:t>init()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msg1();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}	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function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맑은 고딕"/>
                          <a:ea typeface="맑은 고딕"/>
                          <a:cs typeface="굴림"/>
                        </a:rPr>
                        <a:t>msg1()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alert('msg1():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문서로드후 자동으로 경고창을 표시합니다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.');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}		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function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맑은 고딕"/>
                          <a:ea typeface="맑은 고딕"/>
                          <a:cs typeface="굴림"/>
                        </a:rPr>
                        <a:t>msg2()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document.getElementById('id2').innerHTML = '&lt;div style="background: silver"&gt;msg2(): HTML5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문서 변경 되었습니다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.&lt;/div&gt;';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}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&lt;/script&gt;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&lt;/head&gt;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&lt;body 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onLoad="init();"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&lt;button 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onClick="msg2();"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&gt;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선택하면 메시지를 변경합니다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.&lt;/button&gt;&lt;br/&gt;&lt;br/&gt;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&lt;div id="id2"&gt;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메시지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: &lt;/div&gt;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&lt;/body&gt;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&lt;/html&gt;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85248" y="1484784"/>
            <a:ext cx="187220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그림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45088" y="2996952"/>
            <a:ext cx="3794449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343161" y="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p.303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1.3 </a:t>
            </a:r>
            <a:r>
              <a:rPr lang="ko-KR" altLang="ko-KR" b="1" smtClean="0"/>
              <a:t>제이쿼리 연동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제이쿼리 연동 방식</a:t>
            </a:r>
          </a:p>
          <a:p>
            <a:pPr lvl="1"/>
            <a:r>
              <a:rPr lang="en-US" altLang="ko-KR" smtClean="0"/>
              <a:t>HTML5 </a:t>
            </a:r>
            <a:r>
              <a:rPr lang="ko-KR" altLang="ko-KR" smtClean="0"/>
              <a:t>문서 안에 사용할 제이쿼리 라이브러리 파일을 포함하도록 선언</a:t>
            </a:r>
            <a:endParaRPr lang="en-US" altLang="ko-KR" smtClean="0"/>
          </a:p>
          <a:p>
            <a:pPr lvl="1"/>
            <a:r>
              <a:rPr lang="ko-KR" altLang="ko-KR" smtClean="0"/>
              <a:t>제이쿼리 라이브러리 파일의 </a:t>
            </a:r>
            <a:r>
              <a:rPr lang="en-US" altLang="ko-KR" smtClean="0"/>
              <a:t>URL </a:t>
            </a:r>
            <a:r>
              <a:rPr lang="ko-KR" altLang="ko-KR" smtClean="0"/>
              <a:t>경로를</a:t>
            </a:r>
            <a:r>
              <a:rPr lang="en-US" altLang="ko-KR" smtClean="0"/>
              <a:t> &lt;script&gt; </a:t>
            </a:r>
            <a:r>
              <a:rPr lang="ko-KR" altLang="ko-KR" smtClean="0"/>
              <a:t>태그로 간단히 삽입</a:t>
            </a:r>
            <a:endParaRPr lang="en-US" altLang="ko-KR" smtClean="0"/>
          </a:p>
          <a:p>
            <a:pPr lvl="1"/>
            <a:r>
              <a:rPr lang="ko-KR" altLang="ko-KR" smtClean="0"/>
              <a:t>제이쿼리 모바일 방식과 동일</a:t>
            </a:r>
          </a:p>
          <a:p>
            <a:pPr lvl="1"/>
            <a:r>
              <a:rPr lang="en-US" altLang="ko-KR" smtClean="0"/>
              <a:t>CDN(Content Delivery Network) </a:t>
            </a:r>
            <a:r>
              <a:rPr lang="ko-KR" altLang="ko-KR" smtClean="0"/>
              <a:t>연결 방식</a:t>
            </a:r>
            <a:endParaRPr lang="en-US" altLang="ko-KR" smtClean="0"/>
          </a:p>
          <a:p>
            <a:pPr lvl="2"/>
            <a:r>
              <a:rPr lang="ko-KR" altLang="ko-KR" smtClean="0"/>
              <a:t>제이쿼리 사이트에서 실시간으로 다운로드</a:t>
            </a:r>
            <a:endParaRPr lang="en-US" altLang="ko-KR" smtClean="0"/>
          </a:p>
          <a:p>
            <a:pPr lvl="2"/>
            <a:r>
              <a:rPr lang="en-US" altLang="ko-KR" smtClean="0"/>
              <a:t>'jquery-1.6.4.min.js' </a:t>
            </a:r>
            <a:r>
              <a:rPr lang="ko-KR" altLang="ko-KR" smtClean="0"/>
              <a:t>파일은 앞으로 사용할 제이쿼리 라이브러리를 포함</a:t>
            </a:r>
            <a:endParaRPr lang="en-US" altLang="ko-KR" smtClean="0"/>
          </a:p>
          <a:p>
            <a:pPr lvl="2"/>
            <a:r>
              <a:rPr lang="ko-KR" altLang="ko-KR" smtClean="0"/>
              <a:t>항상 인터넷과 연결되어 있어야 한다는 제약</a:t>
            </a:r>
            <a:r>
              <a:rPr lang="en-US" altLang="ko-KR" smtClean="0"/>
              <a:t>, </a:t>
            </a:r>
            <a:r>
              <a:rPr lang="ko-KR" altLang="en-US" smtClean="0"/>
              <a:t>최</a:t>
            </a:r>
            <a:r>
              <a:rPr lang="ko-KR" altLang="ko-KR" smtClean="0"/>
              <a:t>신 버전의 라이브러리</a:t>
            </a:r>
            <a:r>
              <a:rPr lang="en-US" altLang="ko-KR" smtClean="0"/>
              <a:t> </a:t>
            </a:r>
            <a:r>
              <a:rPr lang="ko-KR" altLang="ko-KR" smtClean="0"/>
              <a:t>사용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352600" y="3933056"/>
          <a:ext cx="5671185" cy="1972310"/>
        </p:xfrm>
        <a:graphic>
          <a:graphicData uri="http://schemas.openxmlformats.org/drawingml/2006/table">
            <a:tbl>
              <a:tblPr/>
              <a:tblGrid>
                <a:gridCol w="5671185"/>
              </a:tblGrid>
              <a:tr h="361315">
                <a:tc>
                  <a:txBody>
                    <a:bodyPr/>
                    <a:lstStyle/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&lt;!DOCTYPE html&gt;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&lt;html&gt;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&lt;head&gt;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&lt;script 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src="http://code.jquery.com/jquery-1.6.4.min.js"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&gt;&lt;/script&gt;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&lt;script&gt;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        /*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자바스크립트나 제이쿼리 코드를 명세하는 영역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*/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&lt;/script&gt;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&lt;/head&gt;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&lt;body&gt;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190500"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 . .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생략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. . . 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&lt;/body&gt;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&lt;/html&gt;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71755" marB="717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43161" y="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p.305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제이쿼리 실행하기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mtClean="0"/>
              <a:t>제이쿼리 활용 예제</a:t>
            </a:r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04528" y="1484785"/>
          <a:ext cx="5328592" cy="4824536"/>
        </p:xfrm>
        <a:graphic>
          <a:graphicData uri="http://schemas.openxmlformats.org/drawingml/2006/table">
            <a:tbl>
              <a:tblPr/>
              <a:tblGrid>
                <a:gridCol w="2663998"/>
                <a:gridCol w="2664594"/>
              </a:tblGrid>
              <a:tr h="264570">
                <a:tc>
                  <a:txBody>
                    <a:bodyPr/>
                    <a:lstStyle/>
                    <a:p>
                      <a:pPr algn="just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[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예제</a:t>
                      </a: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9-2] </a:t>
                      </a:r>
                      <a:r>
                        <a:rPr lang="ko-KR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제이쿼리 실행하기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1417" marR="614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360000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>
                          <a:solidFill>
                            <a:srgbClr val="17365D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/ch09/jquery.html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1417" marR="6141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4559966">
                <a:tc gridSpan="2">
                  <a:txBody>
                    <a:bodyPr/>
                    <a:lstStyle/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&lt;!DOCTYPE html&gt;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&lt;html&gt;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&lt;head&gt;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&lt;meta charset="utf-8"/&gt;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&lt;title&gt;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제이쿼리 코드 실행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&lt;/title&gt;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&lt;script src="http://code.jquery.com/jquery-1.6.4.min.js"&gt;&lt;/script&gt;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&lt;script&gt;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맑은 고딕"/>
                          <a:ea typeface="맑은 고딕"/>
                          <a:cs typeface="굴림"/>
                        </a:rPr>
                        <a:t>$(document).ready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 function()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msg1();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$('#id1').click( function(){	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	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msg2();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});				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});				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function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맑은 고딕"/>
                          <a:ea typeface="맑은 고딕"/>
                          <a:cs typeface="굴림"/>
                        </a:rPr>
                        <a:t>msg1()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alert('msg1():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문서로드후 자동으로 경고 창을 표시합니다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.');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}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function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highlight>
                            <a:srgbClr val="C0C0C0"/>
                          </a:highlight>
                          <a:latin typeface="맑은 고딕"/>
                          <a:ea typeface="맑은 고딕"/>
                          <a:cs typeface="굴림"/>
                        </a:rPr>
                        <a:t>msg2()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$('#id2').css('background','silver');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	$('#id2').text('msg2():HTML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문서 변경되었습니다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.');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	}	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&lt;/script&gt;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&lt;/head&gt;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&lt;body&gt;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&lt;button id="id1"&gt;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선택하면 메시지를 변경합니다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.&lt;/button&gt;&lt;br/&gt;&lt;br/&gt;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&lt;div id="id2"&gt;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메시지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: &lt;/div&gt;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&lt;/body&gt;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&lt;/html&gt;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1417" marR="61417" marT="64260" marB="6426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43161" y="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p.306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b="1" smtClean="0"/>
              <a:t>제이쿼리와 자바스크립트 비교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[</a:t>
            </a:r>
            <a:r>
              <a:rPr lang="ko-KR" altLang="ko-KR" smtClean="0"/>
              <a:t>표 </a:t>
            </a:r>
            <a:r>
              <a:rPr lang="en-US" altLang="ko-KR" smtClean="0"/>
              <a:t>9-1] </a:t>
            </a:r>
            <a:r>
              <a:rPr lang="ko-KR" altLang="ko-KR" smtClean="0"/>
              <a:t>자바스크립트와 제이쿼리 코드 비교</a:t>
            </a:r>
          </a:p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48544" y="1484784"/>
          <a:ext cx="8280920" cy="4799621"/>
        </p:xfrm>
        <a:graphic>
          <a:graphicData uri="http://schemas.openxmlformats.org/drawingml/2006/table">
            <a:tbl>
              <a:tblPr/>
              <a:tblGrid>
                <a:gridCol w="4140460"/>
                <a:gridCol w="4140460"/>
              </a:tblGrid>
              <a:tr h="293469"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자바스크립트 코드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ko-KR" sz="1200" kern="0">
                          <a:latin typeface="맑은 고딕"/>
                          <a:ea typeface="맑은 고딕"/>
                          <a:cs typeface="Times New Roman"/>
                        </a:rPr>
                        <a:t>제이쿼리 코드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</a:tr>
              <a:tr h="426611">
                <a:tc>
                  <a:txBody>
                    <a:bodyPr/>
                    <a:lstStyle/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필요 없음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&lt;script src="http://code.jquery.com/jquery-1.6.4.min.js"&gt;&lt;/script&gt;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function 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init( )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msg1( 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}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. . .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생략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. . .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&lt;body 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onLoad="init( )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;"&gt;	 . . .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생략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. . .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$(document).ready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 function( )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msg1( 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});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. . .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생략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. . .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&lt;body&gt;	. . .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생략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. . .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6104">
                <a:tc>
                  <a:txBody>
                    <a:bodyPr/>
                    <a:lstStyle/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200" kern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굴림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. . .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생략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. . .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&lt;button 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onClick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="msg2( );"&gt;	 . . .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생략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. . .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$('#id1').click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 function( ){	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msg2( 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});	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. . .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생략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. . .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&lt;button 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id="id1"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&gt;	. . .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생략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. . .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8034">
                <a:tc rowSpan="2">
                  <a:txBody>
                    <a:bodyPr/>
                    <a:lstStyle/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function msg2( ) {			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document.getElementById('id2').innerHTML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= '&lt;div style="background:silver"&gt; msg2( ):HTML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문서 변경되었습니다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.&lt;/div&gt;';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}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. . .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생략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. . .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&lt;div 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id="id2"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&gt;	. . .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생략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. . .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function msg2( )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$('#id2').html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('&lt;div style="background:silver"&gt;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msg2( ): HTML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문서 변경되었습니다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.&lt;/div&gt;');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}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. . .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생략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. . .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&lt;div 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id="id2"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&gt;	. . .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생략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. . .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1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function msg2( ) {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$('#id2').css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('background','silver');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$('#id2').text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('msg2( ):HTML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문서 변경되었습니다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.');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0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}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	. . .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생략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. . .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just" defTabSz="360000" latinLnBrk="1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&lt;div </a:t>
                      </a:r>
                      <a:r>
                        <a:rPr lang="en-US" sz="1200" b="1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id="id2"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&gt;	. . . </a:t>
                      </a:r>
                      <a:r>
                        <a:rPr lang="ko-KR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생략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굴림"/>
                        </a:rPr>
                        <a:t> . . .</a:t>
                      </a:r>
                      <a:endParaRPr lang="ko-KR" sz="14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43161" y="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p.307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1.4 DOM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ko-KR" smtClean="0"/>
              <a:t>제이쿼리를 활용하려면</a:t>
            </a:r>
            <a:r>
              <a:rPr lang="en-US" altLang="ko-KR" smtClean="0"/>
              <a:t> DOM</a:t>
            </a:r>
            <a:r>
              <a:rPr lang="ko-KR" altLang="ko-KR" smtClean="0"/>
              <a:t>에 대한 이해가 꼭 필요</a:t>
            </a:r>
            <a:r>
              <a:rPr lang="ko-KR" altLang="en-US" smtClean="0"/>
              <a:t>함</a:t>
            </a:r>
            <a:endParaRPr lang="en-US" altLang="ko-KR" smtClean="0"/>
          </a:p>
          <a:p>
            <a:pPr latinLnBrk="0"/>
            <a:r>
              <a:rPr lang="en-US" altLang="ko-KR" smtClean="0"/>
              <a:t>DOM(Document Object Model; </a:t>
            </a:r>
            <a:r>
              <a:rPr lang="ko-KR" altLang="ko-KR" smtClean="0"/>
              <a:t>문서 객체 모델</a:t>
            </a:r>
            <a:r>
              <a:rPr lang="en-US" altLang="ko-KR" smtClean="0"/>
              <a:t>)</a:t>
            </a:r>
          </a:p>
          <a:p>
            <a:pPr lvl="1" latinLnBrk="0"/>
            <a:r>
              <a:rPr lang="en-US" altLang="ko-KR" smtClean="0"/>
              <a:t>HTML5</a:t>
            </a:r>
            <a:r>
              <a:rPr lang="ko-KR" altLang="ko-KR" smtClean="0"/>
              <a:t>와 같은 구조화된 문서를 객체 개념으로 표현</a:t>
            </a:r>
            <a:r>
              <a:rPr lang="ko-KR" altLang="en-US" smtClean="0"/>
              <a:t>하고 접근</a:t>
            </a:r>
            <a:r>
              <a:rPr lang="ko-KR" altLang="ko-KR" smtClean="0"/>
              <a:t>하는 방식</a:t>
            </a:r>
            <a:endParaRPr lang="en-US" altLang="ko-KR" smtClean="0"/>
          </a:p>
          <a:p>
            <a:pPr lvl="1" latinLnBrk="0"/>
            <a:r>
              <a:rPr lang="en-US" altLang="ko-KR" smtClean="0"/>
              <a:t>W3C</a:t>
            </a:r>
            <a:r>
              <a:rPr lang="ko-KR" altLang="ko-KR" smtClean="0"/>
              <a:t>가 정한 공식 표준으로 </a:t>
            </a:r>
            <a:r>
              <a:rPr lang="en-US" altLang="ko-KR" smtClean="0"/>
              <a:t>W3C</a:t>
            </a:r>
            <a:r>
              <a:rPr lang="ko-KR" altLang="ko-KR" smtClean="0"/>
              <a:t>가 표준화한 여러</a:t>
            </a:r>
            <a:r>
              <a:rPr lang="en-US" altLang="ko-KR" smtClean="0"/>
              <a:t> API</a:t>
            </a:r>
            <a:r>
              <a:rPr lang="ko-KR" altLang="ko-KR" smtClean="0"/>
              <a:t>의 기반</a:t>
            </a:r>
            <a:endParaRPr lang="en-US" altLang="ko-KR" smtClean="0"/>
          </a:p>
          <a:p>
            <a:pPr lvl="1" latinLnBrk="0"/>
            <a:r>
              <a:rPr lang="en-US" altLang="ko-KR" smtClean="0"/>
              <a:t>DOM API</a:t>
            </a:r>
            <a:r>
              <a:rPr lang="ko-KR" altLang="ko-KR" smtClean="0"/>
              <a:t>를 </a:t>
            </a:r>
            <a:r>
              <a:rPr lang="ko-KR" altLang="en-US" smtClean="0"/>
              <a:t>통해</a:t>
            </a:r>
            <a:r>
              <a:rPr lang="en-US" altLang="ko-KR" smtClean="0"/>
              <a:t> HTML5</a:t>
            </a:r>
            <a:r>
              <a:rPr lang="ko-KR" altLang="ko-KR" smtClean="0"/>
              <a:t>과</a:t>
            </a:r>
            <a:r>
              <a:rPr lang="en-US" altLang="ko-KR" smtClean="0"/>
              <a:t> XML </a:t>
            </a:r>
            <a:r>
              <a:rPr lang="ko-KR" altLang="ko-KR" smtClean="0"/>
              <a:t>문서 안의 구성 요소 즉</a:t>
            </a:r>
            <a:r>
              <a:rPr lang="en-US" altLang="ko-KR" smtClean="0"/>
              <a:t>, </a:t>
            </a:r>
            <a:r>
              <a:rPr lang="ko-KR" altLang="ko-KR" smtClean="0"/>
              <a:t>엘리먼트</a:t>
            </a:r>
            <a:r>
              <a:rPr lang="en-US" altLang="ko-KR" smtClean="0"/>
              <a:t>, </a:t>
            </a:r>
            <a:r>
              <a:rPr lang="ko-KR" altLang="ko-KR" smtClean="0"/>
              <a:t>속성</a:t>
            </a:r>
            <a:r>
              <a:rPr lang="en-US" altLang="ko-KR" smtClean="0"/>
              <a:t>, </a:t>
            </a:r>
            <a:r>
              <a:rPr lang="ko-KR" altLang="ko-KR" smtClean="0"/>
              <a:t>텍스트 등을 접근하고 변경할 수 있어 문서의 내용이나 구조</a:t>
            </a:r>
            <a:r>
              <a:rPr lang="en-US" altLang="ko-KR" smtClean="0"/>
              <a:t>, </a:t>
            </a:r>
            <a:r>
              <a:rPr lang="ko-KR" altLang="ko-KR" smtClean="0"/>
              <a:t>스타일 등을 동적으로 제어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lvl="1" latinLnBrk="0"/>
            <a:r>
              <a:rPr lang="ko-KR" altLang="ko-KR" smtClean="0"/>
              <a:t>플랫폼과 언어에 중립적이며 동적으로 문서의 내용</a:t>
            </a:r>
            <a:r>
              <a:rPr lang="en-US" altLang="ko-KR" smtClean="0"/>
              <a:t>, </a:t>
            </a:r>
            <a:r>
              <a:rPr lang="ko-KR" altLang="ko-KR" smtClean="0"/>
              <a:t>구조</a:t>
            </a:r>
            <a:r>
              <a:rPr lang="en-US" altLang="ko-KR" smtClean="0"/>
              <a:t>, </a:t>
            </a:r>
            <a:r>
              <a:rPr lang="ko-KR" altLang="ko-KR" smtClean="0"/>
              <a:t>스타일을 접근하고 변경하는 중요한 수단</a:t>
            </a:r>
          </a:p>
          <a:p>
            <a:r>
              <a:rPr lang="ko-KR" altLang="ko-KR" smtClean="0"/>
              <a:t>자바스크립트의 비호환성 문제 발생</a:t>
            </a:r>
            <a:endParaRPr lang="en-US" altLang="ko-KR" smtClean="0"/>
          </a:p>
          <a:p>
            <a:pPr lvl="1"/>
            <a:r>
              <a:rPr lang="ko-KR" altLang="ko-KR" smtClean="0"/>
              <a:t>웹 브라우저 안에 자바스크립트 엔진이 제조사에 따라 일부</a:t>
            </a:r>
            <a:r>
              <a:rPr lang="en-US" altLang="ko-KR" smtClean="0"/>
              <a:t> </a:t>
            </a:r>
            <a:r>
              <a:rPr lang="ko-KR" altLang="en-US" smtClean="0"/>
              <a:t>다르게 동작하는 문제</a:t>
            </a:r>
            <a:endParaRPr lang="en-US" altLang="ko-KR" smtClean="0"/>
          </a:p>
          <a:p>
            <a:pPr lvl="1">
              <a:buNone/>
            </a:pPr>
            <a:r>
              <a:rPr lang="en-US" altLang="ko-KR" smtClean="0"/>
              <a:t>   -&gt; </a:t>
            </a:r>
            <a:r>
              <a:rPr lang="ko-KR" altLang="ko-KR" smtClean="0"/>
              <a:t>해결 방법의 핵심이 바로</a:t>
            </a:r>
            <a:r>
              <a:rPr lang="en-US" altLang="ko-KR" smtClean="0"/>
              <a:t> DOM</a:t>
            </a:r>
          </a:p>
          <a:p>
            <a:pPr lvl="1"/>
            <a:r>
              <a:rPr lang="en-US" altLang="ko-KR" smtClean="0"/>
              <a:t>DOM</a:t>
            </a:r>
            <a:r>
              <a:rPr lang="ko-KR" altLang="ko-KR" smtClean="0"/>
              <a:t>이라는 공통된 표준 모델</a:t>
            </a:r>
            <a:r>
              <a:rPr lang="en-US" altLang="ko-KR" smtClean="0"/>
              <a:t>(</a:t>
            </a:r>
            <a:r>
              <a:rPr lang="ko-KR" altLang="en-US" smtClean="0"/>
              <a:t>표준 </a:t>
            </a:r>
            <a:r>
              <a:rPr lang="en-US" altLang="ko-KR" smtClean="0"/>
              <a:t>API)</a:t>
            </a:r>
            <a:r>
              <a:rPr lang="ko-KR" altLang="ko-KR" smtClean="0"/>
              <a:t>을 따르면 스크립트 엔진이나 언어가 다르더라도 얼마든지 동일하게</a:t>
            </a:r>
            <a:r>
              <a:rPr lang="en-US" altLang="ko-KR" smtClean="0"/>
              <a:t> HTML5</a:t>
            </a:r>
            <a:r>
              <a:rPr lang="ko-KR" altLang="ko-KR" smtClean="0"/>
              <a:t>이나</a:t>
            </a:r>
            <a:r>
              <a:rPr lang="en-US" altLang="ko-KR" smtClean="0"/>
              <a:t> XML</a:t>
            </a:r>
            <a:r>
              <a:rPr lang="ko-KR" altLang="en-US" smtClean="0"/>
              <a:t>과 같은 구조화된</a:t>
            </a:r>
            <a:r>
              <a:rPr lang="en-US" altLang="ko-KR" smtClean="0"/>
              <a:t> </a:t>
            </a:r>
            <a:r>
              <a:rPr lang="ko-KR" altLang="ko-KR" smtClean="0"/>
              <a:t>문서에 접근</a:t>
            </a:r>
            <a:r>
              <a:rPr lang="en-US" altLang="ko-KR" smtClean="0"/>
              <a:t> </a:t>
            </a:r>
            <a:r>
              <a:rPr lang="ko-KR" altLang="en-US" smtClean="0"/>
              <a:t>가능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43161" y="0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1.</a:t>
            </a:r>
            <a:r>
              <a:rPr lang="ko-KR" altLang="en-US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제이쿼리 개요 </a:t>
            </a:r>
            <a:r>
              <a:rPr lang="en-US" altLang="ko-KR" sz="1800" smtClean="0">
                <a:solidFill>
                  <a:srgbClr val="008080"/>
                </a:solidFill>
                <a:latin typeface="HY얕은샘물M" pitchFamily="18" charset="-127"/>
                <a:ea typeface="HY얕은샘물M" pitchFamily="18" charset="-127"/>
              </a:rPr>
              <a:t>p.308</a:t>
            </a:r>
            <a:endParaRPr lang="ko-KR" altLang="en-US">
              <a:solidFill>
                <a:srgbClr val="00808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endMicroTemplate_ext">
  <a:themeElements>
    <a:clrScheme name="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FF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AAAA"/>
      </a:accent5>
      <a:accent6>
        <a:srgbClr val="000000"/>
      </a:accent6>
      <a:hlink>
        <a:srgbClr val="777777"/>
      </a:hlink>
      <a:folHlink>
        <a:srgbClr val="C0C0C0"/>
      </a:folHlink>
    </a:clrScheme>
    <a:fontScheme name="TrendMicroTemplate_ext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just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TrendMicroTemplate_ex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endMicroTemplate_ex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endMicroTemplate_ex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3028</TotalTime>
  <Words>2720</Words>
  <Application>Microsoft Office PowerPoint</Application>
  <PresentationFormat>A4 용지(210x297mm)</PresentationFormat>
  <Paragraphs>691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TrendMicroTemplate_ext</vt:lpstr>
      <vt:lpstr>PowerPoint 프레젠테이션</vt:lpstr>
      <vt:lpstr>PowerPoint 프레젠테이션</vt:lpstr>
      <vt:lpstr>1.1 제이쿼리</vt:lpstr>
      <vt:lpstr>1.2 자바스크립트</vt:lpstr>
      <vt:lpstr>자바스크립트 실행하기</vt:lpstr>
      <vt:lpstr>1.3 제이쿼리 연동</vt:lpstr>
      <vt:lpstr>제이쿼리 실행하기</vt:lpstr>
      <vt:lpstr>제이쿼리와 자바스크립트 비교</vt:lpstr>
      <vt:lpstr>1.4 DOM</vt:lpstr>
      <vt:lpstr>DOM 트리 구조</vt:lpstr>
      <vt:lpstr>DOM 트리 구조 예</vt:lpstr>
      <vt:lpstr>2.1 제이쿼리의 기본 기능</vt:lpstr>
      <vt:lpstr>2.2 jQuery( ) 함수</vt:lpstr>
      <vt:lpstr>문서 시작 이벤트 핸들러</vt:lpstr>
      <vt:lpstr>제이쿼리를 포함한 문서를 처음 시작하는 2가지 방법</vt:lpstr>
      <vt:lpstr>jQuery( ) 함수 실행하기</vt:lpstr>
      <vt:lpstr>제이쿼리 실행 결과</vt:lpstr>
      <vt:lpstr>jQuery( ) 함수의 단축형</vt:lpstr>
      <vt:lpstr>3.1 제이쿼리 선택자:제이쿼리 실습 예제 템플릿</vt:lpstr>
      <vt:lpstr>3.2 제이쿼리 선택자 유형(1)</vt:lpstr>
      <vt:lpstr>제이쿼리 기본 선택자 실행하기</vt:lpstr>
      <vt:lpstr>제이쿼리 선택자 유형(2)</vt:lpstr>
      <vt:lpstr>제이쿼리 계층 선택자 실행하기</vt:lpstr>
      <vt:lpstr>제이쿼리 선택자 유형(3)</vt:lpstr>
      <vt:lpstr>제이쿼리 속성 선택자 실행하기</vt:lpstr>
      <vt:lpstr>제이쿼리 선택자 유형(4)</vt:lpstr>
      <vt:lpstr>제이쿼리 위치필터 선택자 실행하기</vt:lpstr>
      <vt:lpstr>제이쿼리 선택자 유형(5)</vt:lpstr>
      <vt:lpstr>제이쿼리 계층필터 선택자 실행하기</vt:lpstr>
      <vt:lpstr>제이쿼리 선택자 유형(6)</vt:lpstr>
      <vt:lpstr>제이쿼리 선택자 유형(7)</vt:lpstr>
      <vt:lpstr>제이쿼리 선택자 유형(8)</vt:lpstr>
      <vt:lpstr>제이쿼리 내용필터 선택자 실행하기</vt:lpstr>
    </vt:vector>
  </TitlesOfParts>
  <Manager>syhong</Manager>
  <Company>한빛미디어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웹프로그래밍응용</dc:title>
  <dc:creator>sjpark</dc:creator>
  <cp:lastModifiedBy>posasi</cp:lastModifiedBy>
  <cp:revision>290</cp:revision>
  <dcterms:created xsi:type="dcterms:W3CDTF">2003-11-10T10:03:08Z</dcterms:created>
  <dcterms:modified xsi:type="dcterms:W3CDTF">2020-03-19T15:10:48Z</dcterms:modified>
</cp:coreProperties>
</file>