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6" r:id="rId4"/>
    <p:sldId id="309" r:id="rId5"/>
    <p:sldId id="310" r:id="rId6"/>
    <p:sldId id="321" r:id="rId7"/>
    <p:sldId id="322" r:id="rId8"/>
    <p:sldId id="313" r:id="rId9"/>
    <p:sldId id="314" r:id="rId10"/>
    <p:sldId id="315" r:id="rId11"/>
    <p:sldId id="317" r:id="rId12"/>
    <p:sldId id="323" r:id="rId13"/>
    <p:sldId id="324" r:id="rId14"/>
    <p:sldId id="325" r:id="rId15"/>
    <p:sldId id="330" r:id="rId16"/>
    <p:sldId id="326" r:id="rId17"/>
    <p:sldId id="327" r:id="rId18"/>
    <p:sldId id="331" r:id="rId19"/>
    <p:sldId id="332" r:id="rId20"/>
    <p:sldId id="333" r:id="rId21"/>
    <p:sldId id="318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2" r:id="rId30"/>
    <p:sldId id="319" r:id="rId31"/>
    <p:sldId id="343" r:id="rId32"/>
    <p:sldId id="345" r:id="rId33"/>
    <p:sldId id="320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60" r:id="rId43"/>
    <p:sldId id="355" r:id="rId44"/>
    <p:sldId id="356" r:id="rId45"/>
    <p:sldId id="361" r:id="rId46"/>
    <p:sldId id="362" r:id="rId47"/>
    <p:sldId id="363" r:id="rId48"/>
    <p:sldId id="364" r:id="rId49"/>
    <p:sldId id="366" r:id="rId50"/>
    <p:sldId id="367" r:id="rId51"/>
    <p:sldId id="368" r:id="rId52"/>
    <p:sldId id="370" r:id="rId53"/>
    <p:sldId id="303" r:id="rId5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81399" y="2927957"/>
            <a:ext cx="4029201" cy="1172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F5E57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F5E57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14659" y="739140"/>
            <a:ext cx="1158240" cy="1346200"/>
          </a:xfrm>
          <a:custGeom>
            <a:avLst/>
            <a:gdLst/>
            <a:ahLst/>
            <a:cxnLst/>
            <a:rect l="l" t="t" r="r" b="b"/>
            <a:pathLst>
              <a:path w="1158240" h="1346200">
                <a:moveTo>
                  <a:pt x="0" y="0"/>
                </a:moveTo>
                <a:lnTo>
                  <a:pt x="0" y="1345692"/>
                </a:lnTo>
                <a:lnTo>
                  <a:pt x="1158240" y="672846"/>
                </a:lnTo>
                <a:lnTo>
                  <a:pt x="0" y="0"/>
                </a:lnTo>
                <a:close/>
              </a:path>
            </a:pathLst>
          </a:custGeom>
          <a:solidFill>
            <a:srgbClr val="53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29343" y="513587"/>
            <a:ext cx="1158240" cy="1344295"/>
          </a:xfrm>
          <a:custGeom>
            <a:avLst/>
            <a:gdLst/>
            <a:ahLst/>
            <a:cxnLst/>
            <a:rect l="l" t="t" r="r" b="b"/>
            <a:pathLst>
              <a:path w="1158240" h="1344295">
                <a:moveTo>
                  <a:pt x="1158239" y="0"/>
                </a:moveTo>
                <a:lnTo>
                  <a:pt x="0" y="672084"/>
                </a:lnTo>
                <a:lnTo>
                  <a:pt x="1158239" y="1344167"/>
                </a:lnTo>
                <a:lnTo>
                  <a:pt x="1158239" y="0"/>
                </a:lnTo>
                <a:close/>
              </a:path>
            </a:pathLst>
          </a:custGeom>
          <a:solidFill>
            <a:srgbClr val="5F5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476231" y="1565148"/>
            <a:ext cx="1160145" cy="1344295"/>
          </a:xfrm>
          <a:custGeom>
            <a:avLst/>
            <a:gdLst/>
            <a:ahLst/>
            <a:cxnLst/>
            <a:rect l="l" t="t" r="r" b="b"/>
            <a:pathLst>
              <a:path w="1160145" h="1344295">
                <a:moveTo>
                  <a:pt x="0" y="0"/>
                </a:moveTo>
                <a:lnTo>
                  <a:pt x="0" y="1344167"/>
                </a:lnTo>
                <a:lnTo>
                  <a:pt x="1159764" y="672084"/>
                </a:lnTo>
                <a:lnTo>
                  <a:pt x="0" y="0"/>
                </a:lnTo>
                <a:close/>
              </a:path>
            </a:pathLst>
          </a:custGeom>
          <a:solidFill>
            <a:srgbClr val="E0E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476231" y="1565148"/>
            <a:ext cx="1160145" cy="1344295"/>
          </a:xfrm>
          <a:custGeom>
            <a:avLst/>
            <a:gdLst/>
            <a:ahLst/>
            <a:cxnLst/>
            <a:rect l="l" t="t" r="r" b="b"/>
            <a:pathLst>
              <a:path w="1160145" h="1344295">
                <a:moveTo>
                  <a:pt x="0" y="0"/>
                </a:moveTo>
                <a:lnTo>
                  <a:pt x="1159764" y="672084"/>
                </a:lnTo>
                <a:lnTo>
                  <a:pt x="0" y="134416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8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15499" y="2310383"/>
            <a:ext cx="1158240" cy="1344295"/>
          </a:xfrm>
          <a:custGeom>
            <a:avLst/>
            <a:gdLst/>
            <a:ahLst/>
            <a:cxnLst/>
            <a:rect l="l" t="t" r="r" b="b"/>
            <a:pathLst>
              <a:path w="1158240" h="1344295">
                <a:moveTo>
                  <a:pt x="1158240" y="0"/>
                </a:moveTo>
                <a:lnTo>
                  <a:pt x="0" y="672083"/>
                </a:lnTo>
                <a:lnTo>
                  <a:pt x="1158240" y="1344167"/>
                </a:lnTo>
                <a:lnTo>
                  <a:pt x="1158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715499" y="2310383"/>
            <a:ext cx="1158240" cy="1344295"/>
          </a:xfrm>
          <a:custGeom>
            <a:avLst/>
            <a:gdLst/>
            <a:ahLst/>
            <a:cxnLst/>
            <a:rect l="l" t="t" r="r" b="b"/>
            <a:pathLst>
              <a:path w="1158240" h="1344295">
                <a:moveTo>
                  <a:pt x="1158240" y="1344167"/>
                </a:moveTo>
                <a:lnTo>
                  <a:pt x="0" y="672083"/>
                </a:lnTo>
                <a:lnTo>
                  <a:pt x="1158240" y="0"/>
                </a:lnTo>
                <a:lnTo>
                  <a:pt x="1158240" y="1344167"/>
                </a:lnTo>
                <a:close/>
              </a:path>
            </a:pathLst>
          </a:custGeom>
          <a:ln w="1270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34855" y="2865120"/>
            <a:ext cx="1160145" cy="1344295"/>
          </a:xfrm>
          <a:custGeom>
            <a:avLst/>
            <a:gdLst/>
            <a:ahLst/>
            <a:cxnLst/>
            <a:rect l="l" t="t" r="r" b="b"/>
            <a:pathLst>
              <a:path w="1160145" h="1344295">
                <a:moveTo>
                  <a:pt x="0" y="0"/>
                </a:moveTo>
                <a:lnTo>
                  <a:pt x="0" y="1344167"/>
                </a:lnTo>
                <a:lnTo>
                  <a:pt x="1159764" y="672083"/>
                </a:lnTo>
                <a:lnTo>
                  <a:pt x="0" y="0"/>
                </a:lnTo>
                <a:close/>
              </a:path>
            </a:pathLst>
          </a:custGeom>
          <a:solidFill>
            <a:srgbClr val="48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116823" y="1463040"/>
            <a:ext cx="1160145" cy="1344295"/>
          </a:xfrm>
          <a:custGeom>
            <a:avLst/>
            <a:gdLst/>
            <a:ahLst/>
            <a:cxnLst/>
            <a:rect l="l" t="t" r="r" b="b"/>
            <a:pathLst>
              <a:path w="1160145" h="1344295">
                <a:moveTo>
                  <a:pt x="1159764" y="0"/>
                </a:moveTo>
                <a:lnTo>
                  <a:pt x="0" y="672084"/>
                </a:lnTo>
                <a:lnTo>
                  <a:pt x="1159764" y="1344168"/>
                </a:lnTo>
                <a:lnTo>
                  <a:pt x="1159764" y="0"/>
                </a:lnTo>
                <a:close/>
              </a:path>
            </a:pathLst>
          </a:custGeom>
          <a:solidFill>
            <a:srgbClr val="75A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116823" y="1463040"/>
            <a:ext cx="1160145" cy="1344295"/>
          </a:xfrm>
          <a:custGeom>
            <a:avLst/>
            <a:gdLst/>
            <a:ahLst/>
            <a:cxnLst/>
            <a:rect l="l" t="t" r="r" b="b"/>
            <a:pathLst>
              <a:path w="1160145" h="1344295">
                <a:moveTo>
                  <a:pt x="1159764" y="1344168"/>
                </a:moveTo>
                <a:lnTo>
                  <a:pt x="0" y="672084"/>
                </a:lnTo>
                <a:lnTo>
                  <a:pt x="1159764" y="0"/>
                </a:lnTo>
                <a:lnTo>
                  <a:pt x="1159764" y="1344168"/>
                </a:lnTo>
                <a:close/>
              </a:path>
            </a:pathLst>
          </a:custGeom>
          <a:ln w="1270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F5E57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37615"/>
          </a:xfrm>
          <a:custGeom>
            <a:avLst/>
            <a:gdLst/>
            <a:ahLst/>
            <a:cxnLst/>
            <a:rect l="l" t="t" r="r" b="b"/>
            <a:pathLst>
              <a:path w="12192000" h="1237615">
                <a:moveTo>
                  <a:pt x="12192000" y="0"/>
                </a:moveTo>
                <a:lnTo>
                  <a:pt x="0" y="0"/>
                </a:lnTo>
                <a:lnTo>
                  <a:pt x="0" y="1237488"/>
                </a:lnTo>
                <a:lnTo>
                  <a:pt x="12192000" y="12374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0207" y="49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0" y="0"/>
                </a:lnTo>
              </a:path>
            </a:pathLst>
          </a:custGeom>
          <a:ln w="6350">
            <a:solidFill>
              <a:srgbClr val="5F5E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472" y="646302"/>
            <a:ext cx="37738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F5E57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50" y="2348788"/>
            <a:ext cx="8620760" cy="356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48A6A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85"/>
              </a:spcBef>
            </a:pPr>
            <a:r>
              <a:rPr dirty="0"/>
              <a:t>PORTFOLIO</a:t>
            </a:r>
          </a:p>
          <a:p>
            <a:pPr marL="2540" marR="36195" algn="ctr">
              <a:lnSpc>
                <a:spcPct val="100000"/>
              </a:lnSpc>
              <a:spcBef>
                <a:spcPts val="140"/>
              </a:spcBef>
            </a:pPr>
            <a:r>
              <a:rPr sz="1600" b="0" spc="-5" dirty="0">
                <a:latin typeface="Arial"/>
                <a:cs typeface="Arial"/>
              </a:rPr>
              <a:t>20161865 </a:t>
            </a:r>
            <a:r>
              <a:rPr sz="1600" b="0" spc="-5" dirty="0">
                <a:latin typeface="UKIJ CJK"/>
                <a:cs typeface="UKIJ CJK"/>
              </a:rPr>
              <a:t>박종근</a:t>
            </a:r>
            <a:endParaRPr sz="16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186689"/>
            <a:ext cx="17606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60" dirty="0">
                <a:solidFill>
                  <a:srgbClr val="FFFFFF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207" y="49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17909" y="6578600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2020.05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altLang="ko-KR" sz="4800" b="1" spc="-7" baseline="-3472" dirty="0">
                <a:latin typeface="Arial"/>
                <a:cs typeface="Arial"/>
              </a:rPr>
              <a:t>1.3	</a:t>
            </a:r>
            <a:r>
              <a:rPr lang="ko-KR" altLang="en-US" spc="-120" dirty="0"/>
              <a:t> </a:t>
            </a:r>
            <a:r>
              <a:rPr lang="ko-KR" altLang="en-US" spc="-120" dirty="0" err="1"/>
              <a:t>코랩을</a:t>
            </a:r>
            <a:r>
              <a:rPr lang="ko-KR" altLang="en-US" spc="-120" dirty="0"/>
              <a:t> 이용한 기본 코딩</a:t>
            </a:r>
            <a:endParaRPr lang="ko-KR" altLang="en-US"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145809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1</a:t>
            </a:r>
            <a:r>
              <a:rPr lang="ko-KR" altLang="en-US" sz="2000" b="1" dirty="0">
                <a:latin typeface="Arial"/>
                <a:cs typeface="Arial"/>
              </a:rPr>
              <a:t>차원 배열 </a:t>
            </a:r>
            <a:r>
              <a:rPr lang="ko-KR" altLang="en-US" sz="2000" b="1" dirty="0" err="1">
                <a:latin typeface="Arial"/>
                <a:cs typeface="Arial"/>
              </a:rPr>
              <a:t>텐서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endParaRPr lang="ko-KR" altLang="en-US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50DD2-53F8-4FBC-A6C4-82CF4E76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7" y="2023799"/>
            <a:ext cx="926856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 err="1">
                <a:solidFill>
                  <a:srgbClr val="FFFFFF"/>
                </a:solidFill>
              </a:rPr>
              <a:t>텐서플로</a:t>
            </a:r>
            <a:r>
              <a:rPr lang="ko-KR" altLang="en-US" sz="4400" spc="-105" dirty="0">
                <a:solidFill>
                  <a:srgbClr val="FFFFFF"/>
                </a:solidFill>
              </a:rPr>
              <a:t> 코딩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2.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0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                  </a:t>
            </a:r>
            <a:r>
              <a:rPr lang="en-US" altLang="ko-KR" sz="2000" b="1" dirty="0" err="1">
                <a:latin typeface="Arial"/>
                <a:cs typeface="Arial"/>
              </a:rPr>
              <a:t>tf.matnul</a:t>
            </a:r>
            <a:r>
              <a:rPr lang="en-US" altLang="ko-KR" sz="2000" b="1" dirty="0">
                <a:latin typeface="Arial"/>
                <a:cs typeface="Arial"/>
              </a:rPr>
              <a:t>()					       </a:t>
            </a:r>
            <a:r>
              <a:rPr lang="en-US" altLang="ko-KR" sz="2000" b="1" dirty="0" err="1">
                <a:latin typeface="Arial"/>
                <a:cs typeface="Arial"/>
              </a:rPr>
              <a:t>Numpy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670F3-5253-4B48-8007-412AB8EC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8" y="1904488"/>
            <a:ext cx="4372107" cy="4632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FCBDDC-EC9D-4517-BC44-4E64FF7F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57" y="1932956"/>
            <a:ext cx="4038599" cy="46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행렬</a:t>
            </a:r>
            <a:r>
              <a:rPr lang="en-US" altLang="ko-KR" sz="2000" b="1" dirty="0">
                <a:latin typeface="Arial"/>
                <a:cs typeface="Arial"/>
              </a:rPr>
              <a:t>, </a:t>
            </a:r>
            <a:r>
              <a:rPr lang="ko-KR" altLang="en-US" sz="2000" b="1" dirty="0">
                <a:latin typeface="Arial"/>
                <a:cs typeface="Arial"/>
              </a:rPr>
              <a:t>원소와의 곱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52FF4-BD18-48C7-9E99-10C4EB63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764"/>
            <a:ext cx="4495800" cy="4750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B14377-57F7-43EC-AB08-C66D33C5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62200"/>
            <a:ext cx="4495799" cy="34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Shape</a:t>
            </a:r>
            <a:r>
              <a:rPr lang="ko-KR" altLang="en-US" sz="2000" b="1" dirty="0">
                <a:latin typeface="Arial"/>
                <a:cs typeface="Arial"/>
              </a:rPr>
              <a:t>과 </a:t>
            </a:r>
            <a:r>
              <a:rPr lang="en-US" altLang="ko-KR" sz="2000" b="1" dirty="0" err="1">
                <a:latin typeface="Arial"/>
                <a:cs typeface="Arial"/>
              </a:rPr>
              <a:t>reshgape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432136-72F1-484D-8F6C-A1C99240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10671"/>
            <a:ext cx="4495800" cy="4695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57F0DB-179F-4CD3-8656-C70E251A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10671"/>
            <a:ext cx="536332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6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Shape</a:t>
            </a:r>
            <a:r>
              <a:rPr lang="ko-KR" altLang="en-US" sz="2000" b="1" dirty="0">
                <a:latin typeface="Arial"/>
                <a:cs typeface="Arial"/>
              </a:rPr>
              <a:t>과 </a:t>
            </a:r>
            <a:r>
              <a:rPr lang="en-US" altLang="ko-KR" sz="2000" b="1" dirty="0" err="1">
                <a:latin typeface="Arial"/>
                <a:cs typeface="Arial"/>
              </a:rPr>
              <a:t>reshgape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6B95E-BC0F-40D7-B231-3DAAA53E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1" y="2032007"/>
            <a:ext cx="9143999" cy="43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 err="1">
                <a:latin typeface="Arial"/>
                <a:cs typeface="Arial"/>
              </a:rPr>
              <a:t>tf.cast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tf.Tensor</a:t>
            </a:r>
            <a:r>
              <a:rPr lang="ko-KR" altLang="en-US" sz="2000" dirty="0">
                <a:latin typeface="Arial"/>
                <a:cs typeface="Arial"/>
              </a:rPr>
              <a:t>의 자료형을 다른 것으로 변경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0DB8D9-7273-46EC-9BD1-61659D39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3" y="2667000"/>
            <a:ext cx="924054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</a:t>
            </a:r>
            <a:r>
              <a:rPr lang="ko-KR" altLang="en-US" spc="-120" dirty="0"/>
              <a:t>난수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145809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균등분포 난수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tf.random.uniform</a:t>
            </a:r>
            <a:r>
              <a:rPr lang="en-US" altLang="ko-KR" sz="2000" dirty="0">
                <a:latin typeface="Arial"/>
                <a:cs typeface="Arial"/>
              </a:rPr>
              <a:t>([1],0,1)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503579-4554-41CD-A99F-B84439C7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16280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</a:t>
            </a:r>
            <a:r>
              <a:rPr lang="ko-KR" altLang="en-US" spc="-120" dirty="0"/>
              <a:t>난수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균등분포 </a:t>
            </a:r>
            <a:r>
              <a:rPr lang="en-US" altLang="ko-KR" sz="2000" b="1" dirty="0">
                <a:latin typeface="Arial"/>
                <a:cs typeface="Arial"/>
              </a:rPr>
              <a:t>1000</a:t>
            </a:r>
            <a:r>
              <a:rPr lang="ko-KR" altLang="en-US" sz="2000" b="1" dirty="0">
                <a:latin typeface="Arial"/>
                <a:cs typeface="Arial"/>
              </a:rPr>
              <a:t>개 그리기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90E42D-208A-47D6-AF01-CB28DB4D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4" y="2032007"/>
            <a:ext cx="806839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</a:t>
            </a:r>
            <a:r>
              <a:rPr lang="ko-KR" altLang="en-US" spc="-120" dirty="0"/>
              <a:t>난수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145809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정규분포 난수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</a:t>
            </a:r>
            <a:r>
              <a:rPr lang="ko-KR" altLang="en-US" sz="2000" dirty="0">
                <a:latin typeface="Arial"/>
                <a:cs typeface="Arial"/>
              </a:rPr>
              <a:t>크기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평균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표준편차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B859D7-0FF6-444E-B495-14759BE2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66" y="2514600"/>
            <a:ext cx="8565134" cy="35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F5E57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77816" y="2314297"/>
            <a:ext cx="227839" cy="233168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20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2985" y="2300732"/>
            <a:ext cx="3225800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530" indent="-54546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557530" algn="l"/>
                <a:tab pos="558165" algn="l"/>
              </a:tabLst>
            </a:pPr>
            <a:r>
              <a:rPr lang="ko-KR" altLang="en-US" spc="-110" dirty="0" err="1">
                <a:solidFill>
                  <a:srgbClr val="FFFFFF"/>
                </a:solidFill>
                <a:latin typeface="UKIJ CJK"/>
                <a:cs typeface="UKIJ CJK"/>
              </a:rPr>
              <a:t>텐서플로</a:t>
            </a:r>
            <a:r>
              <a:rPr lang="ko-KR" altLang="en-US" spc="-110" dirty="0">
                <a:solidFill>
                  <a:srgbClr val="FFFFFF"/>
                </a:solidFill>
                <a:latin typeface="UKIJ CJK"/>
                <a:cs typeface="UKIJ CJK"/>
              </a:rPr>
              <a:t> 개요</a:t>
            </a:r>
            <a:endParaRPr lang="en-US" altLang="ko-KR" spc="-110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557530" algn="l"/>
                <a:tab pos="558165" algn="l"/>
              </a:tabLst>
            </a:pPr>
            <a:endParaRPr sz="1400" dirty="0"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95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r>
              <a:rPr lang="ko-KR" altLang="en-US" spc="-80" dirty="0" err="1">
                <a:solidFill>
                  <a:srgbClr val="FFFFFF"/>
                </a:solidFill>
                <a:latin typeface="UKIJ CJK"/>
                <a:cs typeface="UKIJ CJK"/>
              </a:rPr>
              <a:t>텐서플로</a:t>
            </a:r>
            <a:r>
              <a:rPr lang="ko-KR" altLang="en-US" spc="-80" dirty="0">
                <a:solidFill>
                  <a:srgbClr val="FFFFFF"/>
                </a:solidFill>
                <a:latin typeface="UKIJ CJK"/>
                <a:cs typeface="UKIJ CJK"/>
              </a:rPr>
              <a:t> 코딩</a:t>
            </a:r>
            <a:endParaRPr lang="en-US" sz="1800" spc="-160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95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endParaRPr sz="1400" dirty="0"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89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r>
              <a:rPr lang="en-US" sz="1800" spc="-160" dirty="0">
                <a:solidFill>
                  <a:srgbClr val="FFFFFF"/>
                </a:solidFill>
                <a:latin typeface="UKIJ CJK"/>
                <a:cs typeface="UKIJ CJK"/>
              </a:rPr>
              <a:t>MNIST </a:t>
            </a:r>
            <a:r>
              <a:rPr lang="ko-KR" altLang="en-US" sz="1800" spc="-160" dirty="0">
                <a:solidFill>
                  <a:srgbClr val="FFFFFF"/>
                </a:solidFill>
                <a:latin typeface="UKIJ CJK"/>
                <a:cs typeface="UKIJ CJK"/>
              </a:rPr>
              <a:t>이해</a:t>
            </a:r>
            <a:endParaRPr lang="en-US" sz="1800" spc="-160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89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endParaRPr lang="en-US" spc="-160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89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r>
              <a:rPr lang="ko-KR" altLang="en-US" spc="-160" dirty="0" err="1">
                <a:solidFill>
                  <a:srgbClr val="FFFFFF"/>
                </a:solidFill>
                <a:latin typeface="UKIJ CJK"/>
                <a:cs typeface="UKIJ CJK"/>
              </a:rPr>
              <a:t>원핫</a:t>
            </a:r>
            <a:r>
              <a:rPr lang="ko-KR" altLang="en-US" spc="-160" dirty="0">
                <a:solidFill>
                  <a:srgbClr val="FFFFFF"/>
                </a:solidFill>
                <a:latin typeface="UKIJ CJK"/>
                <a:cs typeface="UKIJ CJK"/>
              </a:rPr>
              <a:t> 인코딩과 </a:t>
            </a:r>
            <a:r>
              <a:rPr lang="ko-KR" altLang="en-US" spc="-160" dirty="0" err="1">
                <a:solidFill>
                  <a:srgbClr val="FFFFFF"/>
                </a:solidFill>
                <a:latin typeface="UKIJ CJK"/>
                <a:cs typeface="UKIJ CJK"/>
              </a:rPr>
              <a:t>드롭아웃</a:t>
            </a:r>
            <a:endParaRPr lang="en-US" sz="1800" spc="-160" dirty="0">
              <a:solidFill>
                <a:srgbClr val="FFFFFF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207" y="49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816" y="2924094"/>
            <a:ext cx="227839" cy="233168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19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817" y="3537017"/>
            <a:ext cx="227838" cy="233168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19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65403" y="615822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37258B7-99D5-4430-9380-29F1A3B1CDEC}"/>
              </a:ext>
            </a:extLst>
          </p:cNvPr>
          <p:cNvSpPr/>
          <p:nvPr/>
        </p:nvSpPr>
        <p:spPr>
          <a:xfrm>
            <a:off x="1377817" y="4149940"/>
            <a:ext cx="227838" cy="233168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19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23767BA-62E1-42EA-A22A-76BA6210E733}"/>
              </a:ext>
            </a:extLst>
          </p:cNvPr>
          <p:cNvSpPr/>
          <p:nvPr/>
        </p:nvSpPr>
        <p:spPr>
          <a:xfrm>
            <a:off x="6107779" y="2314297"/>
            <a:ext cx="227839" cy="233168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20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DC60717-46EB-4BF8-8175-B37891736C80}"/>
              </a:ext>
            </a:extLst>
          </p:cNvPr>
          <p:cNvSpPr txBox="1"/>
          <p:nvPr/>
        </p:nvSpPr>
        <p:spPr>
          <a:xfrm>
            <a:off x="6522948" y="2300732"/>
            <a:ext cx="3459252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557530" algn="l"/>
                <a:tab pos="558165" algn="l"/>
              </a:tabLst>
            </a:pPr>
            <a:r>
              <a:rPr lang="en-US" altLang="ko-KR" sz="1800" spc="-105" dirty="0">
                <a:solidFill>
                  <a:srgbClr val="FFFFFF"/>
                </a:solidFill>
              </a:rPr>
              <a:t>5.	</a:t>
            </a:r>
            <a:r>
              <a:rPr lang="ko-KR" altLang="en-US" sz="1800" spc="-105" dirty="0" err="1">
                <a:solidFill>
                  <a:srgbClr val="FFFFFF"/>
                </a:solidFill>
              </a:rPr>
              <a:t>퍼셉트론</a:t>
            </a:r>
            <a:r>
              <a:rPr lang="ko-KR" altLang="en-US" sz="1800" spc="-105" dirty="0">
                <a:solidFill>
                  <a:srgbClr val="FFFFFF"/>
                </a:solidFill>
              </a:rPr>
              <a:t> 및 </a:t>
            </a:r>
            <a:r>
              <a:rPr lang="en-US" altLang="ko-KR" sz="1800" spc="-105" dirty="0">
                <a:solidFill>
                  <a:srgbClr val="FFFFFF"/>
                </a:solidFill>
              </a:rPr>
              <a:t>Sigmoid, </a:t>
            </a:r>
            <a:r>
              <a:rPr lang="en-US" altLang="ko-KR" sz="1800" spc="-105" dirty="0" err="1">
                <a:solidFill>
                  <a:srgbClr val="FFFFFF"/>
                </a:solidFill>
              </a:rPr>
              <a:t>Relu</a:t>
            </a:r>
            <a:endParaRPr lang="en-US" altLang="ko-KR" sz="1800" spc="-105" dirty="0">
              <a:solidFill>
                <a:srgbClr val="FFFFFF"/>
              </a:solidFill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557530" algn="l"/>
                <a:tab pos="558165" algn="l"/>
              </a:tabLst>
            </a:pPr>
            <a:endParaRPr sz="1400" dirty="0">
              <a:latin typeface="UKIJ CJK"/>
              <a:cs typeface="UKIJ CJK"/>
            </a:endParaRPr>
          </a:p>
          <a:p>
            <a:pPr marL="12065">
              <a:lnSpc>
                <a:spcPct val="100000"/>
              </a:lnSpc>
              <a:spcBef>
                <a:spcPts val="495"/>
              </a:spcBef>
              <a:tabLst>
                <a:tab pos="557530" algn="l"/>
                <a:tab pos="558165" algn="l"/>
              </a:tabLst>
            </a:pPr>
            <a:r>
              <a:rPr lang="en-US" sz="1800" spc="-80" dirty="0">
                <a:solidFill>
                  <a:srgbClr val="FFFFFF"/>
                </a:solidFill>
                <a:latin typeface="UKIJ CJK"/>
                <a:cs typeface="UKIJ CJK"/>
              </a:rPr>
              <a:t>6.	</a:t>
            </a:r>
            <a:r>
              <a:rPr lang="ko-KR" altLang="en-US" spc="-80" dirty="0">
                <a:solidFill>
                  <a:srgbClr val="FFFFFF"/>
                </a:solidFill>
                <a:latin typeface="UKIJ CJK"/>
                <a:cs typeface="UKIJ CJK"/>
              </a:rPr>
              <a:t>선형회귀</a:t>
            </a:r>
            <a:endParaRPr lang="en-US" sz="1800" spc="-160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557530" indent="-545465">
              <a:lnSpc>
                <a:spcPct val="100000"/>
              </a:lnSpc>
              <a:spcBef>
                <a:spcPts val="495"/>
              </a:spcBef>
              <a:buFont typeface="Arial"/>
              <a:buAutoNum type="arabicPeriod"/>
              <a:tabLst>
                <a:tab pos="557530" algn="l"/>
                <a:tab pos="558165" algn="l"/>
              </a:tabLst>
            </a:pPr>
            <a:endParaRPr sz="1400" dirty="0">
              <a:latin typeface="UKIJ CJK"/>
              <a:cs typeface="UKIJ CJK"/>
            </a:endParaRPr>
          </a:p>
          <a:p>
            <a:pPr marL="12065">
              <a:lnSpc>
                <a:spcPct val="100000"/>
              </a:lnSpc>
              <a:spcBef>
                <a:spcPts val="489"/>
              </a:spcBef>
              <a:tabLst>
                <a:tab pos="557530" algn="l"/>
                <a:tab pos="558165" algn="l"/>
              </a:tabLst>
            </a:pPr>
            <a:r>
              <a:rPr lang="en-US" sz="1800" spc="-120" dirty="0">
                <a:solidFill>
                  <a:srgbClr val="FFFFFF"/>
                </a:solidFill>
                <a:latin typeface="UKIJ CJK"/>
                <a:cs typeface="UKIJ CJK"/>
              </a:rPr>
              <a:t>7.	</a:t>
            </a:r>
            <a:r>
              <a:rPr lang="ko-KR" altLang="en-US" sz="1800" spc="-105" dirty="0">
                <a:solidFill>
                  <a:srgbClr val="FFFFFF"/>
                </a:solidFill>
              </a:rPr>
              <a:t>이진 분류 및 크로스 엔트로피</a:t>
            </a:r>
            <a:endParaRPr lang="en-US" sz="1800" spc="-160" dirty="0">
              <a:solidFill>
                <a:srgbClr val="FFFFFF"/>
              </a:solidFill>
              <a:latin typeface="UKIJ CJK"/>
              <a:cs typeface="UKIJ CJK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2F9EA63F-DC50-4CDB-81E5-D6CE7A3DCE6D}"/>
              </a:ext>
            </a:extLst>
          </p:cNvPr>
          <p:cNvSpPr/>
          <p:nvPr/>
        </p:nvSpPr>
        <p:spPr>
          <a:xfrm>
            <a:off x="6107779" y="2924094"/>
            <a:ext cx="227839" cy="233168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19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F63E041F-344E-459E-8064-97027FCF5C3A}"/>
              </a:ext>
            </a:extLst>
          </p:cNvPr>
          <p:cNvSpPr/>
          <p:nvPr/>
        </p:nvSpPr>
        <p:spPr>
          <a:xfrm>
            <a:off x="6107780" y="3537017"/>
            <a:ext cx="227838" cy="233168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09" y="0"/>
                </a:lnTo>
                <a:lnTo>
                  <a:pt x="238863" y="5131"/>
                </a:lnTo>
                <a:lnTo>
                  <a:pt x="279762" y="19749"/>
                </a:lnTo>
                <a:lnTo>
                  <a:pt x="315841" y="42687"/>
                </a:lnTo>
                <a:lnTo>
                  <a:pt x="345932" y="72778"/>
                </a:lnTo>
                <a:lnTo>
                  <a:pt x="368870" y="108857"/>
                </a:lnTo>
                <a:lnTo>
                  <a:pt x="383488" y="149756"/>
                </a:lnTo>
                <a:lnTo>
                  <a:pt x="388619" y="194310"/>
                </a:lnTo>
                <a:lnTo>
                  <a:pt x="383488" y="238863"/>
                </a:lnTo>
                <a:lnTo>
                  <a:pt x="368870" y="279762"/>
                </a:lnTo>
                <a:lnTo>
                  <a:pt x="345932" y="315841"/>
                </a:lnTo>
                <a:lnTo>
                  <a:pt x="315841" y="345932"/>
                </a:lnTo>
                <a:lnTo>
                  <a:pt x="279762" y="368870"/>
                </a:lnTo>
                <a:lnTo>
                  <a:pt x="238863" y="383488"/>
                </a:lnTo>
                <a:lnTo>
                  <a:pt x="194309" y="388619"/>
                </a:lnTo>
                <a:lnTo>
                  <a:pt x="149756" y="383488"/>
                </a:lnTo>
                <a:lnTo>
                  <a:pt x="108857" y="368870"/>
                </a:lnTo>
                <a:lnTo>
                  <a:pt x="72778" y="345932"/>
                </a:lnTo>
                <a:lnTo>
                  <a:pt x="42687" y="315841"/>
                </a:lnTo>
                <a:lnTo>
                  <a:pt x="19749" y="279762"/>
                </a:lnTo>
                <a:lnTo>
                  <a:pt x="5131" y="238863"/>
                </a:lnTo>
                <a:lnTo>
                  <a:pt x="0" y="194310"/>
                </a:lnTo>
                <a:close/>
              </a:path>
            </a:pathLst>
          </a:custGeom>
          <a:ln w="101600">
            <a:solidFill>
              <a:srgbClr val="48A6A6"/>
            </a:solidFill>
          </a:ln>
        </p:spPr>
        <p:txBody>
          <a:bodyPr wrap="square" lIns="0" tIns="0" rIns="0" bIns="0" rtlCol="0" anchor="ctr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2.2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텐서플로</a:t>
            </a:r>
            <a:r>
              <a:rPr lang="ko-KR" altLang="en-US" sz="3000" spc="-120" dirty="0"/>
              <a:t> </a:t>
            </a:r>
            <a:r>
              <a:rPr lang="ko-KR" altLang="en-US" spc="-120" dirty="0"/>
              <a:t>난수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145809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Shuffle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tf.random.shuffle</a:t>
            </a:r>
            <a:r>
              <a:rPr lang="en-US" altLang="ko-KR" sz="2000" dirty="0">
                <a:latin typeface="Arial"/>
                <a:cs typeface="Arial"/>
              </a:rPr>
              <a:t>(a)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17A62-D90C-4EF0-B992-84B6EF23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52185"/>
            <a:ext cx="784860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 spc="-105" dirty="0">
                <a:solidFill>
                  <a:srgbClr val="FFFFFF"/>
                </a:solidFill>
              </a:rPr>
              <a:t>MNIST </a:t>
            </a:r>
            <a:r>
              <a:rPr lang="ko-KR" altLang="en-US" sz="4400" spc="-105" dirty="0">
                <a:solidFill>
                  <a:srgbClr val="FFFFFF"/>
                </a:solidFill>
              </a:rPr>
              <a:t>이해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3.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2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6928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MNIST (Modified National Institute of Standards and Technology)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미국 국립 표준 기술원</a:t>
            </a:r>
            <a:r>
              <a:rPr lang="en-US" altLang="ko-KR" sz="2000" dirty="0">
                <a:latin typeface="Arial"/>
                <a:cs typeface="Arial"/>
              </a:rPr>
              <a:t>(NIST)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손으로 쓴 자릿수에 대한 데이터 집합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“</a:t>
            </a:r>
            <a:r>
              <a:rPr lang="ko-KR" altLang="en-US" sz="2000" dirty="0">
                <a:latin typeface="Arial"/>
                <a:cs typeface="Arial"/>
              </a:rPr>
              <a:t>필기 숫자 이미지</a:t>
            </a:r>
            <a:r>
              <a:rPr lang="en-US" altLang="ko-KR" sz="2000" dirty="0">
                <a:latin typeface="Arial"/>
                <a:cs typeface="Arial"/>
              </a:rPr>
              <a:t>＂</a:t>
            </a:r>
            <a:r>
              <a:rPr lang="ko-KR" altLang="en-US" sz="2000" dirty="0">
                <a:latin typeface="Arial"/>
                <a:cs typeface="Arial"/>
              </a:rPr>
              <a:t>와 정답인 </a:t>
            </a:r>
            <a:r>
              <a:rPr lang="en-US" altLang="ko-KR" sz="2000" dirty="0">
                <a:latin typeface="Arial"/>
                <a:cs typeface="Arial"/>
              </a:rPr>
              <a:t>“</a:t>
            </a:r>
            <a:r>
              <a:rPr lang="ko-KR" altLang="en-US" sz="2000" dirty="0">
                <a:latin typeface="Arial"/>
                <a:cs typeface="Arial"/>
              </a:rPr>
              <a:t>레이블</a:t>
            </a:r>
            <a:r>
              <a:rPr lang="en-US" altLang="ko-KR" sz="2000" dirty="0">
                <a:latin typeface="Arial"/>
                <a:cs typeface="Arial"/>
              </a:rPr>
              <a:t>＂</a:t>
            </a:r>
            <a:r>
              <a:rPr lang="ko-KR" altLang="en-US" sz="2000" dirty="0">
                <a:latin typeface="Arial"/>
                <a:cs typeface="Arial"/>
              </a:rPr>
              <a:t>의 쌍으로 구성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숫자의 범위는 </a:t>
            </a:r>
            <a:r>
              <a:rPr lang="en-US" altLang="ko-KR" sz="2000" dirty="0">
                <a:latin typeface="Arial"/>
                <a:cs typeface="Arial"/>
              </a:rPr>
              <a:t>0 ~ 9, </a:t>
            </a:r>
            <a:r>
              <a:rPr lang="ko-KR" altLang="en-US" sz="2000" dirty="0">
                <a:latin typeface="Arial"/>
                <a:cs typeface="Arial"/>
              </a:rPr>
              <a:t>총 </a:t>
            </a:r>
            <a:r>
              <a:rPr lang="en-US" altLang="ko-KR" sz="2000" dirty="0">
                <a:latin typeface="Arial"/>
                <a:cs typeface="Arial"/>
              </a:rPr>
              <a:t>10</a:t>
            </a:r>
            <a:r>
              <a:rPr lang="ko-KR" altLang="en-US" sz="2000" dirty="0">
                <a:latin typeface="Arial"/>
                <a:cs typeface="Arial"/>
              </a:rPr>
              <a:t>개의 패턴을 의미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필기 숫자 이미지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Label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대표적인 두 가지의 데이터 가져오는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tensorflow.keras.datasets.mnist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tensorflow.examples.tutorials.mnist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14F408-B51D-4DF5-9614-11A71EC6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86000"/>
            <a:ext cx="329867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38196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케라스</a:t>
            </a:r>
            <a:r>
              <a:rPr lang="ko-KR" altLang="en-US" sz="2000" b="1" dirty="0">
                <a:latin typeface="Arial"/>
                <a:cs typeface="Arial"/>
              </a:rPr>
              <a:t> 딥러닝</a:t>
            </a:r>
            <a:r>
              <a:rPr lang="en-US" altLang="ko-KR" sz="2000" b="1" dirty="0">
                <a:latin typeface="Arial"/>
                <a:cs typeface="Arial"/>
              </a:rPr>
              <a:t> (5</a:t>
            </a:r>
            <a:r>
              <a:rPr lang="ko-KR" altLang="en-US" sz="2000" b="1" dirty="0">
                <a:latin typeface="Arial"/>
                <a:cs typeface="Arial"/>
              </a:rPr>
              <a:t>개의 과정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딥러닝 모델 만들기 </a:t>
            </a:r>
            <a:r>
              <a:rPr lang="en-US" altLang="ko-KR" sz="2000" dirty="0">
                <a:latin typeface="Arial"/>
                <a:cs typeface="Arial"/>
              </a:rPr>
              <a:t>(define)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주요 훈련방법 설정 </a:t>
            </a:r>
            <a:r>
              <a:rPr lang="en-US" altLang="ko-KR" sz="2000" dirty="0">
                <a:latin typeface="Arial"/>
                <a:cs typeface="Arial"/>
              </a:rPr>
              <a:t>(compile)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1. </a:t>
            </a:r>
            <a:r>
              <a:rPr lang="ko-KR" altLang="en-US" sz="2000" dirty="0">
                <a:latin typeface="Arial"/>
                <a:cs typeface="Arial"/>
              </a:rPr>
              <a:t>최적화 방법</a:t>
            </a:r>
            <a:r>
              <a:rPr lang="en-US" altLang="ko-KR" sz="2000" dirty="0">
                <a:latin typeface="Arial"/>
                <a:cs typeface="Arial"/>
              </a:rPr>
              <a:t>(optimizers)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2. </a:t>
            </a:r>
            <a:r>
              <a:rPr lang="ko-KR" altLang="en-US" sz="2000" dirty="0">
                <a:latin typeface="Arial"/>
                <a:cs typeface="Arial"/>
              </a:rPr>
              <a:t>손실 함수</a:t>
            </a:r>
            <a:r>
              <a:rPr lang="en-US" altLang="ko-KR" sz="2000" dirty="0">
                <a:latin typeface="Arial"/>
                <a:cs typeface="Arial"/>
              </a:rPr>
              <a:t>(losses)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3. </a:t>
            </a:r>
            <a:r>
              <a:rPr lang="ko-KR" altLang="en-US" sz="2000" dirty="0">
                <a:latin typeface="Arial"/>
                <a:cs typeface="Arial"/>
              </a:rPr>
              <a:t>훈련 모니터링 지표</a:t>
            </a:r>
            <a:r>
              <a:rPr lang="en-US" altLang="ko-KR" sz="2000" dirty="0">
                <a:latin typeface="Arial"/>
                <a:cs typeface="Arial"/>
              </a:rPr>
              <a:t>(metrics)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훈련 </a:t>
            </a:r>
            <a:r>
              <a:rPr lang="en-US" altLang="ko-KR" sz="2000" dirty="0">
                <a:latin typeface="Arial"/>
                <a:cs typeface="Arial"/>
              </a:rPr>
              <a:t>(fit)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테스트 데이터 평가 </a:t>
            </a:r>
            <a:r>
              <a:rPr lang="en-US" altLang="ko-KR" sz="2000" dirty="0">
                <a:latin typeface="Arial"/>
                <a:cs typeface="Arial"/>
              </a:rPr>
              <a:t>(evaluate)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정답 예측 </a:t>
            </a:r>
            <a:r>
              <a:rPr lang="en-US" altLang="ko-KR" sz="2000" dirty="0">
                <a:latin typeface="Arial"/>
                <a:cs typeface="Arial"/>
              </a:rPr>
              <a:t>(predict)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7BDBD-FD00-4834-B21D-6E6F806B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7" y="1294754"/>
            <a:ext cx="283884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MNIST </a:t>
            </a:r>
            <a:r>
              <a:rPr lang="ko-KR" altLang="en-US" sz="2000" b="1" dirty="0" err="1">
                <a:latin typeface="Arial"/>
                <a:cs typeface="Arial"/>
              </a:rPr>
              <a:t>손글씨</a:t>
            </a:r>
            <a:r>
              <a:rPr lang="ko-KR" altLang="en-US" sz="2000" b="1" dirty="0">
                <a:latin typeface="Arial"/>
                <a:cs typeface="Arial"/>
              </a:rPr>
              <a:t> 데이터 구조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9D5BE-D59E-4641-BA5D-C83A6FCE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8583"/>
            <a:ext cx="5763429" cy="4602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7E3BA9-C6D7-4D3C-B196-D8352AD7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27" y="3419856"/>
            <a:ext cx="138131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행렬 내용 직접 출력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CB4D4-869B-44F5-A784-16D6E1F6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62980"/>
            <a:ext cx="6400800" cy="49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8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훈련 데이터 </a:t>
            </a:r>
            <a:r>
              <a:rPr lang="ko-KR" altLang="en-US" sz="2000" b="1" dirty="0" err="1">
                <a:latin typeface="Arial"/>
                <a:cs typeface="Arial"/>
              </a:rPr>
              <a:t>손글씨</a:t>
            </a:r>
            <a:r>
              <a:rPr lang="ko-KR" altLang="en-US" sz="2000" b="1" dirty="0">
                <a:latin typeface="Arial"/>
                <a:cs typeface="Arial"/>
              </a:rPr>
              <a:t> 보기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580E6-3D5A-42AA-9D32-7F5FF908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18" y="2032007"/>
            <a:ext cx="3515216" cy="4201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8F6B54-7FB4-4790-884C-D7868132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10587"/>
            <a:ext cx="358190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69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랜덤한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ko-KR" altLang="en-US" sz="2000" b="1" dirty="0" err="1">
                <a:latin typeface="Arial"/>
                <a:cs typeface="Arial"/>
              </a:rPr>
              <a:t>손글씨</a:t>
            </a:r>
            <a:r>
              <a:rPr lang="ko-KR" altLang="en-US" sz="2000" b="1" dirty="0">
                <a:latin typeface="Arial"/>
                <a:cs typeface="Arial"/>
              </a:rPr>
              <a:t> 그려 보기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08693-0923-44C3-B0B0-E72BD44C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5042"/>
            <a:ext cx="4448796" cy="3305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F0032-EA9C-420C-B8AE-70AC48F9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555304"/>
            <a:ext cx="1409897" cy="2524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54D473-8DD3-49FA-9616-7271E882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583882"/>
            <a:ext cx="1352739" cy="2467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B5C44-6623-420C-90E6-C900810ED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661" y="2555304"/>
            <a:ext cx="153373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7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 </a:t>
            </a:r>
            <a:r>
              <a:rPr lang="ko-KR" altLang="en-US" spc="-120" dirty="0"/>
              <a:t>데이터 딥러닝 모델 적용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486928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딥러닝 과정</a:t>
            </a:r>
            <a:endParaRPr lang="en-US" altLang="ko-KR" sz="20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b="1" dirty="0">
                <a:latin typeface="Arial"/>
                <a:cs typeface="Arial"/>
              </a:rPr>
              <a:t>모델 구성</a:t>
            </a:r>
            <a:r>
              <a:rPr lang="en-US" altLang="ko-KR" sz="2000" b="1" dirty="0">
                <a:latin typeface="Arial"/>
                <a:cs typeface="Arial"/>
              </a:rPr>
              <a:t>(</a:t>
            </a:r>
            <a:r>
              <a:rPr lang="ko-KR" altLang="en-US" sz="2000" b="1" dirty="0">
                <a:latin typeface="Arial"/>
                <a:cs typeface="Arial"/>
              </a:rPr>
              <a:t>개발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b="1" dirty="0">
                <a:latin typeface="Arial"/>
                <a:cs typeface="Arial"/>
              </a:rPr>
              <a:t>모델 훈련 </a:t>
            </a:r>
            <a:r>
              <a:rPr lang="en-US" altLang="ko-KR" sz="2000" b="1" dirty="0">
                <a:latin typeface="Arial"/>
                <a:cs typeface="Arial"/>
              </a:rPr>
              <a:t>: train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모델이 문제를 해결하도록 훈련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ex) </a:t>
            </a:r>
            <a:r>
              <a:rPr lang="ko-KR" altLang="en-US" sz="2000" dirty="0">
                <a:latin typeface="Arial"/>
                <a:cs typeface="Arial"/>
              </a:rPr>
              <a:t>어린 아이가 부모에게 훈련 받는 것을 비유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학습 방법 및 모니터링 지표 설정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 err="1">
                <a:latin typeface="Arial"/>
                <a:cs typeface="Arial"/>
              </a:rPr>
              <a:t>경사하강법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내리막 경사 따라 가기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손실 함수</a:t>
            </a:r>
            <a:r>
              <a:rPr lang="en-US" altLang="ko-KR" sz="2000" dirty="0">
                <a:latin typeface="Arial"/>
                <a:cs typeface="Arial"/>
              </a:rPr>
              <a:t>(Loss Function)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모니터링 지표 </a:t>
            </a:r>
            <a:r>
              <a:rPr lang="en-US" altLang="ko-KR" sz="2000" b="1" dirty="0">
                <a:latin typeface="Arial"/>
                <a:cs typeface="Arial"/>
              </a:rPr>
              <a:t>metrics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예측 </a:t>
            </a:r>
            <a:r>
              <a:rPr lang="en-US" altLang="ko-KR" sz="2000" dirty="0">
                <a:latin typeface="Arial"/>
                <a:cs typeface="Arial"/>
              </a:rPr>
              <a:t>: inference, prediction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E09DB2-089F-4AE0-87C3-AE1B249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16106"/>
            <a:ext cx="5890272" cy="32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3.2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MNIST </a:t>
            </a:r>
            <a:r>
              <a:rPr lang="ko-KR" altLang="en-US" spc="-120" dirty="0"/>
              <a:t>데이터 딥러닝 모델 적용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9" y="1294754"/>
            <a:ext cx="6068162" cy="53565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데이터셋</a:t>
            </a:r>
            <a:endParaRPr lang="en-US" altLang="ko-KR" sz="20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훈련용과 테스트용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Train data set, Test data set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x(</a:t>
            </a:r>
            <a:r>
              <a:rPr lang="ko-KR" altLang="en-US" sz="2000" dirty="0">
                <a:latin typeface="Arial"/>
                <a:cs typeface="Arial"/>
              </a:rPr>
              <a:t>입력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문제</a:t>
            </a:r>
            <a:r>
              <a:rPr lang="en-US" altLang="ko-KR" sz="2000" dirty="0">
                <a:latin typeface="Arial"/>
                <a:cs typeface="Arial"/>
              </a:rPr>
              <a:t>), y(</a:t>
            </a:r>
            <a:r>
              <a:rPr lang="ko-KR" altLang="en-US" sz="2000" dirty="0">
                <a:latin typeface="Arial"/>
                <a:cs typeface="Arial"/>
              </a:rPr>
              <a:t>정답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레이블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모델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딥러닝 핵심 신경망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여러 층 구성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완전연결층 </a:t>
            </a:r>
            <a:r>
              <a:rPr lang="en-US" altLang="ko-KR" sz="2000" dirty="0">
                <a:latin typeface="Arial"/>
                <a:cs typeface="Arial"/>
              </a:rPr>
              <a:t>Dense(), 1</a:t>
            </a:r>
            <a:r>
              <a:rPr lang="ko-KR" altLang="en-US" sz="2000" dirty="0">
                <a:latin typeface="Arial"/>
                <a:cs typeface="Arial"/>
              </a:rPr>
              <a:t>차원 배열로 평탄화 </a:t>
            </a:r>
            <a:r>
              <a:rPr lang="en-US" altLang="ko-KR" sz="2000" dirty="0">
                <a:latin typeface="Arial"/>
                <a:cs typeface="Arial"/>
              </a:rPr>
              <a:t>Flatten()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학습 방법의 여러 요소들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 err="1">
                <a:latin typeface="Arial"/>
                <a:cs typeface="Arial"/>
              </a:rPr>
              <a:t>옵티마이저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최적화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손실 함수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딥러닝 훈련 </a:t>
            </a:r>
            <a:r>
              <a:rPr lang="en-US" altLang="ko-KR" sz="2000" dirty="0">
                <a:latin typeface="Arial"/>
                <a:cs typeface="Arial"/>
              </a:rPr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773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 err="1">
                <a:solidFill>
                  <a:srgbClr val="FFFFFF"/>
                </a:solidFill>
              </a:rPr>
              <a:t>텐서플로</a:t>
            </a:r>
            <a:r>
              <a:rPr lang="ko-KR" altLang="en-US" sz="4400" spc="-105" dirty="0">
                <a:solidFill>
                  <a:srgbClr val="FFFFFF"/>
                </a:solidFill>
              </a:rPr>
              <a:t> 개요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1.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9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 err="1">
                <a:solidFill>
                  <a:srgbClr val="FFFFFF"/>
                </a:solidFill>
              </a:rPr>
              <a:t>원핫</a:t>
            </a:r>
            <a:r>
              <a:rPr lang="ko-KR" altLang="en-US" sz="4400" spc="-105" dirty="0">
                <a:solidFill>
                  <a:srgbClr val="FFFFFF"/>
                </a:solidFill>
              </a:rPr>
              <a:t> 인코딩과 </a:t>
            </a:r>
            <a:r>
              <a:rPr lang="ko-KR" altLang="en-US" sz="4400" spc="-105" dirty="0" err="1">
                <a:solidFill>
                  <a:srgbClr val="FFFFFF"/>
                </a:solidFill>
              </a:rPr>
              <a:t>드롭아웃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4.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4.1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One Hot Encoding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1706961" cy="615168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원 </a:t>
            </a:r>
            <a:r>
              <a:rPr lang="en-US" altLang="ko-KR" sz="2000" b="1" dirty="0">
                <a:latin typeface="Arial"/>
                <a:cs typeface="Arial"/>
              </a:rPr>
              <a:t>– </a:t>
            </a:r>
            <a:r>
              <a:rPr lang="ko-KR" altLang="en-US" sz="2000" b="1" dirty="0">
                <a:latin typeface="Arial"/>
                <a:cs typeface="Arial"/>
              </a:rPr>
              <a:t>핫 인코딩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원 </a:t>
            </a:r>
            <a:r>
              <a:rPr lang="en-US" altLang="ko-KR" sz="2000" dirty="0">
                <a:latin typeface="Arial"/>
                <a:cs typeface="Arial"/>
              </a:rPr>
              <a:t>– </a:t>
            </a:r>
            <a:r>
              <a:rPr lang="ko-KR" altLang="en-US" sz="2000" dirty="0">
                <a:latin typeface="Arial"/>
                <a:cs typeface="Arial"/>
              </a:rPr>
              <a:t>핫 인코딩은 단어 집합의 크기를 벡터의 차원으로 하고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표현하고 싶은 단어의 인덱스에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의 값을 부여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다른 인덱스에는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을 부여하는 단어의 벡터 표현 방식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이렇게 표현된 벡터를 원 </a:t>
            </a:r>
            <a:r>
              <a:rPr lang="en-US" altLang="ko-KR" sz="2000" dirty="0">
                <a:latin typeface="Arial"/>
                <a:cs typeface="Arial"/>
              </a:rPr>
              <a:t>– </a:t>
            </a:r>
            <a:r>
              <a:rPr lang="ko-KR" altLang="en-US" sz="2000" dirty="0">
                <a:latin typeface="Arial"/>
                <a:cs typeface="Arial"/>
              </a:rPr>
              <a:t>핫 벡터라고 정의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한계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단어의 개수가 늘어날 수록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벡터를 저장하기 위해 필요한 공간이 계속 늘어남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&gt; </a:t>
            </a:r>
            <a:r>
              <a:rPr lang="ko-KR" altLang="en-US" sz="2000" dirty="0">
                <a:latin typeface="Arial"/>
                <a:cs typeface="Arial"/>
              </a:rPr>
              <a:t>벡터의 차원이 계속 늘어난다고 표현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단어의 유사도를 표현하지 못함</a:t>
            </a:r>
            <a:r>
              <a:rPr lang="en-US" altLang="ko-KR" sz="2000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&gt; </a:t>
            </a:r>
            <a:r>
              <a:rPr lang="ko-KR" altLang="en-US" sz="2000" dirty="0">
                <a:latin typeface="Arial"/>
                <a:cs typeface="Arial"/>
              </a:rPr>
              <a:t>검색 시스템 등에서 심각한 문제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이걸 해결하기 위하여 단어의 잠재 의미를 반영해 다차원 공간에 벡터화 하는 기법을 사용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카운트 기반의 벡터화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예측 기반의 벡터화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4.2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Drop out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558742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Drop out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2012</a:t>
            </a:r>
            <a:r>
              <a:rPr lang="ko-KR" altLang="en-US" sz="2000" dirty="0">
                <a:latin typeface="Arial"/>
                <a:cs typeface="Arial"/>
              </a:rPr>
              <a:t>년 토론토 대학의 힌튼 교수 및 그의 제자들이 개발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층에서 결과 값을 일정 비율로 제거하는 방법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 err="1">
                <a:latin typeface="Arial"/>
                <a:cs typeface="Arial"/>
              </a:rPr>
              <a:t>오버피팅</a:t>
            </a:r>
            <a:r>
              <a:rPr lang="ko-KR" altLang="en-US" sz="2000" dirty="0">
                <a:latin typeface="Arial"/>
                <a:cs typeface="Arial"/>
              </a:rPr>
              <a:t> 문제를 해결하는 정규화 목적을 위해 필요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1500" dirty="0" err="1">
                <a:latin typeface="Arial"/>
                <a:cs typeface="Arial"/>
              </a:rPr>
              <a:t>오버피팅</a:t>
            </a:r>
            <a:r>
              <a:rPr lang="en-US" altLang="ko-KR" sz="1500" dirty="0">
                <a:latin typeface="Arial"/>
                <a:cs typeface="Arial"/>
              </a:rPr>
              <a:t> : </a:t>
            </a:r>
            <a:r>
              <a:rPr lang="ko-KR" altLang="en-US" sz="1500" dirty="0">
                <a:latin typeface="Arial"/>
                <a:cs typeface="Arial"/>
              </a:rPr>
              <a:t>학습 데이터에 지나치게 집중해 실제 테스트에서는 결과가 더 나쁘게 나오는 현상</a:t>
            </a:r>
            <a:endParaRPr lang="en-US" altLang="ko-KR"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H2</a:t>
            </a:r>
            <a:r>
              <a:rPr lang="ko-KR" altLang="en-US" sz="2000" dirty="0">
                <a:latin typeface="Arial"/>
                <a:cs typeface="Arial"/>
              </a:rPr>
              <a:t>와 </a:t>
            </a:r>
            <a:r>
              <a:rPr lang="en-US" altLang="ko-KR" sz="2000" dirty="0">
                <a:latin typeface="Arial"/>
                <a:cs typeface="Arial"/>
              </a:rPr>
              <a:t>h5</a:t>
            </a:r>
            <a:r>
              <a:rPr lang="ko-KR" altLang="en-US" sz="2000" dirty="0">
                <a:latin typeface="Arial"/>
                <a:cs typeface="Arial"/>
              </a:rPr>
              <a:t>를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으로 지정하여 사용되지 않게 조정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훈련 단계보다 더 많은 유닛이 활성화 되기 때문에 균형을 맞추기 위해 층의 출력 값을 </a:t>
            </a:r>
            <a:r>
              <a:rPr lang="ko-KR" altLang="en-US" sz="2000" dirty="0" err="1">
                <a:latin typeface="Arial"/>
                <a:cs typeface="Arial"/>
              </a:rPr>
              <a:t>드롭아웃</a:t>
            </a:r>
            <a:r>
              <a:rPr lang="ko-KR" altLang="en-US" sz="2000" dirty="0">
                <a:latin typeface="Arial"/>
                <a:cs typeface="Arial"/>
              </a:rPr>
              <a:t> 비율만큼 줄이는 방법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일반적으로 훈련단계에서 적용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 err="1">
                <a:latin typeface="Arial"/>
                <a:cs typeface="Arial"/>
              </a:rPr>
              <a:t>드롭아웃을</a:t>
            </a:r>
            <a:r>
              <a:rPr lang="ko-KR" altLang="en-US" sz="2000" dirty="0">
                <a:latin typeface="Arial"/>
                <a:cs typeface="Arial"/>
              </a:rPr>
              <a:t>  층에 적응하면 훈련하는 동안 층의 출력 특성을 랜덤하게 끔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768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 err="1">
                <a:solidFill>
                  <a:srgbClr val="FFFFFF"/>
                </a:solidFill>
              </a:rPr>
              <a:t>퍼셉트론</a:t>
            </a:r>
            <a:r>
              <a:rPr lang="ko-KR" altLang="en-US" sz="4400" spc="-105" dirty="0">
                <a:solidFill>
                  <a:srgbClr val="FFFFFF"/>
                </a:solidFill>
              </a:rPr>
              <a:t> 및 </a:t>
            </a:r>
            <a:r>
              <a:rPr lang="en-US" altLang="ko-KR" sz="4400" spc="-105" dirty="0">
                <a:solidFill>
                  <a:srgbClr val="FFFFFF"/>
                </a:solidFill>
              </a:rPr>
              <a:t>Sigmoid, </a:t>
            </a:r>
            <a:r>
              <a:rPr lang="en-US" altLang="ko-KR" sz="4400" spc="-105" dirty="0" err="1">
                <a:solidFill>
                  <a:srgbClr val="FFFFFF"/>
                </a:solidFill>
              </a:rPr>
              <a:t>Relu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5.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9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5.1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퍼셉트론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389465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퍼셉트론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인공신경망의 한 종류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1957</a:t>
            </a:r>
            <a:r>
              <a:rPr lang="ko-KR" altLang="en-US" sz="2000" dirty="0">
                <a:latin typeface="Arial"/>
                <a:cs typeface="Arial"/>
              </a:rPr>
              <a:t>년 </a:t>
            </a:r>
            <a:r>
              <a:rPr lang="ko-KR" altLang="en-US" sz="2000" dirty="0" err="1">
                <a:latin typeface="Arial"/>
                <a:cs typeface="Arial"/>
              </a:rPr>
              <a:t>코넬</a:t>
            </a:r>
            <a:r>
              <a:rPr lang="ko-KR" altLang="en-US" sz="2000" dirty="0">
                <a:latin typeface="Arial"/>
                <a:cs typeface="Arial"/>
              </a:rPr>
              <a:t> 항공 연구소의 프랑크 </a:t>
            </a:r>
            <a:r>
              <a:rPr lang="ko-KR" altLang="en-US" sz="2000" dirty="0" err="1">
                <a:latin typeface="Arial"/>
                <a:cs typeface="Arial"/>
              </a:rPr>
              <a:t>로젠플라트에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err="1">
                <a:latin typeface="Arial"/>
                <a:cs typeface="Arial"/>
              </a:rPr>
              <a:t>의헤</a:t>
            </a:r>
            <a:r>
              <a:rPr lang="ko-KR" altLang="en-US" sz="2000" dirty="0">
                <a:latin typeface="Arial"/>
                <a:cs typeface="Arial"/>
              </a:rPr>
              <a:t> 고안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가장 간단한 형태의 </a:t>
            </a:r>
            <a:r>
              <a:rPr lang="ko-KR" altLang="en-US" sz="2000" dirty="0" err="1">
                <a:latin typeface="Arial"/>
                <a:cs typeface="Arial"/>
              </a:rPr>
              <a:t>피드포워드</a:t>
            </a:r>
            <a:r>
              <a:rPr lang="ko-KR" altLang="en-US" sz="2000" dirty="0">
                <a:latin typeface="Arial"/>
                <a:cs typeface="Arial"/>
              </a:rPr>
              <a:t> 네트워크 </a:t>
            </a:r>
            <a:r>
              <a:rPr lang="en-US" altLang="ko-KR" sz="2000" dirty="0">
                <a:latin typeface="Arial"/>
                <a:cs typeface="Arial"/>
              </a:rPr>
              <a:t>– </a:t>
            </a:r>
            <a:r>
              <a:rPr lang="ko-KR" altLang="en-US" sz="2000" dirty="0">
                <a:latin typeface="Arial"/>
                <a:cs typeface="Arial"/>
              </a:rPr>
              <a:t>선형분류기 </a:t>
            </a:r>
            <a:r>
              <a:rPr lang="en-US" altLang="ko-KR" sz="2000" dirty="0">
                <a:latin typeface="Arial"/>
                <a:cs typeface="Arial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동작방식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각 노드의 가중치와 입력치를 곱한 것을 모두 합한 값이 활성함수에 의해 판단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그 값이 임계치보다 크면 뉴런이 활성화되고 결과값으로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을 출력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뉴런이 활성화 되지 않으면 결과값으로 </a:t>
            </a:r>
            <a:r>
              <a:rPr lang="en-US" altLang="ko-KR" sz="2000" dirty="0">
                <a:latin typeface="Arial"/>
                <a:cs typeface="Arial"/>
              </a:rPr>
              <a:t>-1</a:t>
            </a:r>
            <a:r>
              <a:rPr lang="ko-KR" altLang="en-US" sz="2000" dirty="0">
                <a:latin typeface="Arial"/>
                <a:cs typeface="Arial"/>
              </a:rPr>
              <a:t>을 출력</a:t>
            </a: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790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5.1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퍼셉트론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4CA89-DF1D-418F-A421-6EE2A7B4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9" y="2156649"/>
            <a:ext cx="3106245" cy="2916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7C176-1D01-4388-9411-68017522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89" y="1499838"/>
            <a:ext cx="5630061" cy="2114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2A9572-1360-4E78-B78A-9935C514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760" y="3886200"/>
            <a:ext cx="522042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4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5.1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퍼셉트론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E594A-4579-4D5C-9945-169F1F1B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3555"/>
            <a:ext cx="4629970" cy="5152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FD750E-B809-42C0-9F44-6990064C2866}"/>
              </a:ext>
            </a:extLst>
          </p:cNvPr>
          <p:cNvSpPr txBox="1"/>
          <p:nvPr/>
        </p:nvSpPr>
        <p:spPr>
          <a:xfrm>
            <a:off x="5562600" y="2133600"/>
            <a:ext cx="6082082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신경망 학습은 이 매개변수의 값을 정하는 작업을 컴퓨터가 자동으로 하도록 한다</a:t>
            </a:r>
            <a:r>
              <a:rPr lang="en-US" altLang="ko-KR" dirty="0"/>
              <a:t>. </a:t>
            </a:r>
            <a:r>
              <a:rPr lang="ko-KR" altLang="en-US" dirty="0"/>
              <a:t>학습이란 적절한 매개변수 값을 정하는 작업 이며</a:t>
            </a:r>
            <a:r>
              <a:rPr lang="en-US" altLang="ko-KR" dirty="0"/>
              <a:t>, </a:t>
            </a:r>
            <a:r>
              <a:rPr lang="ko-KR" altLang="en-US" dirty="0"/>
              <a:t>사람은 </a:t>
            </a:r>
            <a:r>
              <a:rPr lang="ko-KR" altLang="en-US" dirty="0" err="1"/>
              <a:t>퍼셉트론의</a:t>
            </a:r>
            <a:r>
              <a:rPr lang="ko-KR" altLang="en-US" dirty="0"/>
              <a:t> 구조를 고민하고 컴퓨터에 학습할 데이터를 주는 일을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8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5.2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Sigmoid,</a:t>
            </a:r>
            <a:r>
              <a:rPr lang="ko-KR" altLang="en-US" spc="-120" dirty="0"/>
              <a:t> </a:t>
            </a:r>
            <a:r>
              <a:rPr lang="en-US" altLang="ko-KR" spc="-120" dirty="0" err="1"/>
              <a:t>Relu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420243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Sigmoid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Binary </a:t>
            </a:r>
            <a:r>
              <a:rPr lang="en-US" altLang="ko-KR" sz="2000" dirty="0" err="1">
                <a:latin typeface="Arial"/>
                <a:cs typeface="Arial"/>
              </a:rPr>
              <a:t>classificatio</a:t>
            </a:r>
            <a:r>
              <a:rPr lang="ko-KR" altLang="en-US" sz="2000" dirty="0">
                <a:latin typeface="Arial"/>
                <a:cs typeface="Arial"/>
              </a:rPr>
              <a:t>에 적절한 함수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일정 값을 기준으로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인지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인지 구분함으로써 분류하는 방식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 err="1">
                <a:latin typeface="Arial"/>
                <a:cs typeface="Arial"/>
              </a:rPr>
              <a:t>딥러닝에서는</a:t>
            </a:r>
            <a:r>
              <a:rPr lang="ko-KR" altLang="en-US" sz="2000" dirty="0">
                <a:latin typeface="Arial"/>
                <a:cs typeface="Arial"/>
              </a:rPr>
              <a:t> 특정 임계치를 넘을 때만 활성화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처음은 </a:t>
            </a:r>
            <a:r>
              <a:rPr lang="en-US" altLang="ko-KR" sz="2000" dirty="0">
                <a:latin typeface="Arial"/>
                <a:cs typeface="Arial"/>
              </a:rPr>
              <a:t>input layer, </a:t>
            </a:r>
            <a:r>
              <a:rPr lang="ko-KR" altLang="en-US" sz="2000" dirty="0">
                <a:latin typeface="Arial"/>
                <a:cs typeface="Arial"/>
              </a:rPr>
              <a:t>마지막은 </a:t>
            </a:r>
            <a:r>
              <a:rPr lang="en-US" altLang="ko-KR" sz="2000" dirty="0">
                <a:latin typeface="Arial"/>
                <a:cs typeface="Arial"/>
              </a:rPr>
              <a:t>output layer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가운데 보이지 않는 </a:t>
            </a:r>
            <a:r>
              <a:rPr lang="en-US" altLang="ko-KR" sz="2000" dirty="0">
                <a:latin typeface="Arial"/>
                <a:cs typeface="Arial"/>
              </a:rPr>
              <a:t>9</a:t>
            </a:r>
            <a:r>
              <a:rPr lang="ko-KR" altLang="en-US" sz="2000" dirty="0">
                <a:latin typeface="Arial"/>
                <a:cs typeface="Arial"/>
              </a:rPr>
              <a:t>개의 </a:t>
            </a:r>
            <a:r>
              <a:rPr lang="en-US" altLang="ko-KR" sz="2000" dirty="0">
                <a:latin typeface="Arial"/>
                <a:cs typeface="Arial"/>
              </a:rPr>
              <a:t>hidden layer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0&lt;n&lt;1 </a:t>
            </a:r>
            <a:r>
              <a:rPr lang="ko-KR" altLang="en-US" sz="2000" dirty="0">
                <a:latin typeface="Arial"/>
                <a:cs typeface="Arial"/>
              </a:rPr>
              <a:t>사이의 값만 다루므로 결국 </a:t>
            </a:r>
            <a:r>
              <a:rPr lang="en-US" altLang="ko-KR" sz="2000" dirty="0">
                <a:latin typeface="Arial"/>
                <a:cs typeface="Arial"/>
              </a:rPr>
              <a:t>chain rule</a:t>
            </a:r>
            <a:r>
              <a:rPr lang="ko-KR" altLang="en-US" sz="2000" dirty="0">
                <a:latin typeface="Arial"/>
                <a:cs typeface="Arial"/>
              </a:rPr>
              <a:t>을 이용해 계속 값을 </a:t>
            </a:r>
            <a:r>
              <a:rPr lang="ko-KR" altLang="en-US" sz="2000" dirty="0" err="1">
                <a:latin typeface="Arial"/>
                <a:cs typeface="Arial"/>
              </a:rPr>
              <a:t>곱해나간다고</a:t>
            </a:r>
            <a:r>
              <a:rPr lang="ko-KR" altLang="en-US" sz="2000" dirty="0">
                <a:latin typeface="Arial"/>
                <a:cs typeface="Arial"/>
              </a:rPr>
              <a:t> 했을 때 결국 값이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에 수렴할 수 밖에 없다는 한계를 지님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나중에는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보다 작아지지 않게 하기 위한 대안으로 </a:t>
            </a:r>
            <a:r>
              <a:rPr lang="en-US" altLang="ko-KR" sz="2000" dirty="0" err="1">
                <a:latin typeface="Arial"/>
                <a:cs typeface="Arial"/>
              </a:rPr>
              <a:t>Relu</a:t>
            </a:r>
            <a:r>
              <a:rPr lang="ko-KR" altLang="en-US" sz="2000" dirty="0">
                <a:latin typeface="Arial"/>
                <a:cs typeface="Arial"/>
              </a:rPr>
              <a:t>라는 함수 적용</a:t>
            </a: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023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5.2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Sigmoid,</a:t>
            </a:r>
            <a:r>
              <a:rPr lang="ko-KR" altLang="en-US" spc="-120" dirty="0"/>
              <a:t> </a:t>
            </a:r>
            <a:r>
              <a:rPr lang="en-US" altLang="ko-KR" spc="-120" dirty="0" err="1"/>
              <a:t>Relu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274049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 err="1">
                <a:latin typeface="Arial"/>
                <a:cs typeface="Arial"/>
              </a:rPr>
              <a:t>Relu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내부 </a:t>
            </a:r>
            <a:r>
              <a:rPr lang="en-US" altLang="ko-KR" sz="2000" dirty="0">
                <a:latin typeface="Arial"/>
                <a:cs typeface="Arial"/>
              </a:rPr>
              <a:t>hidden layer</a:t>
            </a:r>
            <a:r>
              <a:rPr lang="ko-KR" altLang="en-US" sz="2000" dirty="0">
                <a:latin typeface="Arial"/>
                <a:cs typeface="Arial"/>
              </a:rPr>
              <a:t>를 활성화 시키는 함수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Sigmoid</a:t>
            </a:r>
            <a:r>
              <a:rPr lang="ko-KR" altLang="en-US" sz="2000" dirty="0">
                <a:latin typeface="Arial"/>
                <a:cs typeface="Arial"/>
              </a:rPr>
              <a:t>를 사용하지 않고 </a:t>
            </a:r>
            <a:r>
              <a:rPr lang="en-US" altLang="ko-KR" sz="2000" dirty="0" err="1">
                <a:latin typeface="Arial"/>
                <a:cs typeface="Arial"/>
              </a:rPr>
              <a:t>Relu</a:t>
            </a:r>
            <a:r>
              <a:rPr lang="ko-KR" altLang="en-US" sz="2000" dirty="0">
                <a:latin typeface="Arial"/>
                <a:cs typeface="Arial"/>
              </a:rPr>
              <a:t>라는 활성화 함수를 사용하여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보다 작은 값이 나온 경우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을 반환</a:t>
            </a:r>
            <a:r>
              <a:rPr lang="en-US" altLang="ko-KR" sz="2000" dirty="0">
                <a:latin typeface="Arial"/>
                <a:cs typeface="Arial"/>
              </a:rPr>
              <a:t>, 0</a:t>
            </a:r>
            <a:r>
              <a:rPr lang="ko-KR" altLang="en-US" sz="2000" dirty="0">
                <a:latin typeface="Arial"/>
                <a:cs typeface="Arial"/>
              </a:rPr>
              <a:t>보다 큰 값이 나온 경우 그 값을 그대로 반환하는 함수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보다 큰 값일 경우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을 반환하는 </a:t>
            </a:r>
            <a:r>
              <a:rPr lang="en-US" altLang="ko-KR" sz="2000" dirty="0">
                <a:latin typeface="Arial"/>
                <a:cs typeface="Arial"/>
              </a:rPr>
              <a:t>sigmoid</a:t>
            </a:r>
            <a:r>
              <a:rPr lang="ko-KR" altLang="en-US" sz="2000" dirty="0">
                <a:latin typeface="Arial"/>
                <a:cs typeface="Arial"/>
              </a:rPr>
              <a:t>와 차이점을 지님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내부 </a:t>
            </a:r>
            <a:r>
              <a:rPr lang="en-US" altLang="ko-KR" sz="2000" dirty="0">
                <a:latin typeface="Arial"/>
                <a:cs typeface="Arial"/>
              </a:rPr>
              <a:t>hidden layer</a:t>
            </a:r>
            <a:r>
              <a:rPr lang="ko-KR" altLang="en-US" sz="2000" dirty="0">
                <a:latin typeface="Arial"/>
                <a:cs typeface="Arial"/>
              </a:rPr>
              <a:t>에는 </a:t>
            </a:r>
            <a:r>
              <a:rPr lang="en-US" altLang="ko-KR" sz="2000" dirty="0" err="1">
                <a:latin typeface="Arial"/>
                <a:cs typeface="Arial"/>
              </a:rPr>
              <a:t>Relu</a:t>
            </a:r>
            <a:r>
              <a:rPr lang="ko-KR" altLang="en-US" sz="2000" dirty="0">
                <a:latin typeface="Arial"/>
                <a:cs typeface="Arial"/>
              </a:rPr>
              <a:t>를 적용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마지막 </a:t>
            </a:r>
            <a:r>
              <a:rPr lang="en-US" altLang="ko-KR" sz="2000" dirty="0">
                <a:latin typeface="Arial"/>
                <a:cs typeface="Arial"/>
              </a:rPr>
              <a:t>output layer</a:t>
            </a:r>
            <a:r>
              <a:rPr lang="ko-KR" altLang="en-US" sz="2000" dirty="0">
                <a:latin typeface="Arial"/>
                <a:cs typeface="Arial"/>
              </a:rPr>
              <a:t>에서만 </a:t>
            </a:r>
            <a:r>
              <a:rPr lang="en-US" altLang="ko-KR" sz="2000" dirty="0">
                <a:latin typeface="Arial"/>
                <a:cs typeface="Arial"/>
              </a:rPr>
              <a:t>sigmoid </a:t>
            </a:r>
            <a:r>
              <a:rPr lang="ko-KR" altLang="en-US" sz="2000" dirty="0">
                <a:latin typeface="Arial"/>
                <a:cs typeface="Arial"/>
              </a:rPr>
              <a:t>함수를  적용하면 정확도가 상승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ED8B67-FA83-4841-AF4D-194E49E1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132072"/>
            <a:ext cx="2953162" cy="400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0FBEC-4C34-4378-A0CF-59877B49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04729"/>
            <a:ext cx="4363425" cy="1517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77304-3AB1-4976-9430-E69989FD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1" y="4804729"/>
            <a:ext cx="4363426" cy="16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34074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>
                <a:solidFill>
                  <a:srgbClr val="FFFFFF"/>
                </a:solidFill>
              </a:rPr>
              <a:t>선형회귀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6.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/>
              <a:t>딥러닝 라이브러리 개요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53565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딥러닝 라이브러리</a:t>
            </a:r>
            <a:r>
              <a:rPr lang="en-US" altLang="ko-KR" sz="2000" b="1" dirty="0">
                <a:latin typeface="Arial"/>
                <a:cs typeface="Arial"/>
              </a:rPr>
              <a:t>(</a:t>
            </a:r>
            <a:r>
              <a:rPr lang="ko-KR" altLang="en-US" sz="2000" b="1" dirty="0">
                <a:latin typeface="Arial"/>
                <a:cs typeface="Arial"/>
              </a:rPr>
              <a:t>플랫폼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딥러닝 구현을 위한 클래스와 함수를 제공 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다양한 라이브러리를 활용한다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sz="2000" dirty="0">
                <a:latin typeface="Arial"/>
                <a:cs typeface="Arial"/>
              </a:rPr>
              <a:t>EX ) </a:t>
            </a:r>
            <a:r>
              <a:rPr lang="ko-KR" altLang="en-US" sz="2000" dirty="0" err="1">
                <a:latin typeface="Arial"/>
                <a:cs typeface="Arial"/>
              </a:rPr>
              <a:t>텐서플로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 err="1">
                <a:latin typeface="Arial"/>
                <a:cs typeface="Arial"/>
              </a:rPr>
              <a:t>케라스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 err="1">
                <a:latin typeface="Arial"/>
                <a:cs typeface="Arial"/>
              </a:rPr>
              <a:t>파이토치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케라스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원래는 독자적인 고수준 라이브러리를 사용했음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현재는 </a:t>
            </a:r>
            <a:r>
              <a:rPr lang="ko-KR" altLang="en-US" sz="2000" dirty="0" err="1">
                <a:latin typeface="Arial"/>
                <a:cs typeface="Arial"/>
              </a:rPr>
              <a:t>텐서플로의</a:t>
            </a:r>
            <a:r>
              <a:rPr lang="ko-KR" altLang="en-US" sz="2000" dirty="0">
                <a:latin typeface="Arial"/>
                <a:cs typeface="Arial"/>
              </a:rPr>
              <a:t> 고수준 </a:t>
            </a:r>
            <a:r>
              <a:rPr lang="en-US" altLang="ko-KR" sz="2000" dirty="0">
                <a:latin typeface="Arial"/>
                <a:cs typeface="Arial"/>
              </a:rPr>
              <a:t>API</a:t>
            </a:r>
            <a:r>
              <a:rPr lang="ko-KR" altLang="en-US" sz="2000" dirty="0">
                <a:latin typeface="Arial"/>
                <a:cs typeface="Arial"/>
              </a:rPr>
              <a:t>로도 사용</a:t>
            </a:r>
            <a:endParaRPr lang="en-US" altLang="ko-KR"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동일한 코드로 </a:t>
            </a:r>
            <a:r>
              <a:rPr lang="en-US" altLang="ko-KR" sz="2000" dirty="0">
                <a:latin typeface="Arial"/>
                <a:cs typeface="Arial"/>
              </a:rPr>
              <a:t>CPU </a:t>
            </a:r>
            <a:r>
              <a:rPr lang="ko-KR" altLang="en-US" sz="2000" dirty="0">
                <a:latin typeface="Arial"/>
                <a:cs typeface="Arial"/>
              </a:rPr>
              <a:t>및 </a:t>
            </a:r>
            <a:r>
              <a:rPr lang="en-US" altLang="ko-KR" sz="2000" dirty="0">
                <a:latin typeface="Arial"/>
                <a:cs typeface="Arial"/>
              </a:rPr>
              <a:t>GPU </a:t>
            </a:r>
            <a:r>
              <a:rPr lang="ko-KR" altLang="en-US" sz="2000" dirty="0">
                <a:latin typeface="Arial"/>
                <a:cs typeface="Arial"/>
              </a:rPr>
              <a:t>실행</a:t>
            </a:r>
            <a:endParaRPr lang="en-US" altLang="ko-KR"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사용하기 쉬운 </a:t>
            </a:r>
            <a:r>
              <a:rPr lang="en-US" altLang="ko-KR" sz="2000" dirty="0">
                <a:latin typeface="Arial"/>
                <a:cs typeface="Arial"/>
              </a:rPr>
              <a:t>API</a:t>
            </a: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C5ACC2-3FDC-4BD4-A575-757E50F4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0000"/>
            <a:ext cx="2095500" cy="2095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D67DCD-C990-47C4-A434-41D2E6E7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65903"/>
            <a:ext cx="378451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선형회귀와 로지스틱 회귀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53565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선형 회귀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단순 선형 회귀 분석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입력은 특징이 하나이며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출력은 하나의 값으로 나온다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Ex) </a:t>
            </a:r>
            <a:r>
              <a:rPr lang="ko-KR" altLang="en-US" sz="2000" dirty="0">
                <a:latin typeface="Arial"/>
                <a:cs typeface="Arial"/>
              </a:rPr>
              <a:t>키로 몸무게를 추정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다중 선형 회귀 분석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입력은 특징이 여러 개이며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출력은 하나의 값으로 나온다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Ex)</a:t>
            </a:r>
            <a:r>
              <a:rPr lang="ko-KR" altLang="en-US" sz="2000" dirty="0">
                <a:latin typeface="Arial"/>
                <a:cs typeface="Arial"/>
              </a:rPr>
              <a:t>역세권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아파트 평수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주소로 아파트값을 추정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로지스틱 회귀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이진 분류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입력이 하나 또는 여러 개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출력은 </a:t>
            </a:r>
            <a:r>
              <a:rPr lang="en-US" altLang="ko-KR" sz="2000" dirty="0">
                <a:latin typeface="Arial"/>
                <a:cs typeface="Arial"/>
              </a:rPr>
              <a:t>0 </a:t>
            </a:r>
            <a:r>
              <a:rPr lang="ko-KR" altLang="en-US" sz="2000" dirty="0">
                <a:latin typeface="Arial"/>
                <a:cs typeface="Arial"/>
              </a:rPr>
              <a:t>아니면 </a:t>
            </a:r>
            <a:r>
              <a:rPr lang="en-US" altLang="ko-KR" sz="2000" dirty="0"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값으로 나온다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6D0ED-38FC-462E-A768-71A793B8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122287"/>
            <a:ext cx="3458058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35D1A-EECD-48AC-BC1A-BECB944F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72" y="4164134"/>
            <a:ext cx="4910610" cy="4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선형회귀와 로지스틱 회귀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5177058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선형 회귀의 해석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예측 변수에 대한 모든 값이 주어졌을 때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수립한 선형 회귀 모델을 사용해 예측 변수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가 응답 변수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에 미치는 영향을 확인 할 수 있다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회귀 결과를 해석할 때 주의해야 할 점은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일부 독립 변수가 응답 변수의 변화에 영향을 주지 않을 수 있다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한계 효과가 큰 상황에서도 고유 영향은 적을 수 있다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아주 복잡하게 서로 연계되어 있는 시스템을 분석하는 상황에서 고유 효과는 매우 중요한 역할을 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이에 따라 예측 변수에 영향을 주기도 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대다수 경우에는 다중 선형 회귀는 응답 변수와 예측 변수 사이의 관계를 밝히는 걸 실패한다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756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선형회귀와 로지스틱 회귀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243271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손실 함수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목적 함수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비용 함수라고도 부름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실제 값과 예측 값에 대한 오차에 대한 식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예측 값의 오차를 줄이는 일에 최적화 된 식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평균 제곱 오차 등을 사용</a:t>
            </a: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72BF31-7A86-4EF5-A248-091CB87D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320827"/>
            <a:ext cx="7854612" cy="34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옵티마이저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29200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옵티마이저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머신 러닝에서 학습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최적화 알고리즘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적절한 </a:t>
            </a:r>
            <a:r>
              <a:rPr lang="en-US" altLang="ko-KR" sz="2000" dirty="0">
                <a:latin typeface="Arial"/>
                <a:cs typeface="Arial"/>
              </a:rPr>
              <a:t>w</a:t>
            </a:r>
            <a:r>
              <a:rPr lang="ko-KR" altLang="en-US" sz="2000" dirty="0">
                <a:latin typeface="Arial"/>
                <a:cs typeface="Arial"/>
              </a:rPr>
              <a:t>와 </a:t>
            </a:r>
            <a:r>
              <a:rPr lang="en-US" altLang="ko-KR" sz="2000" dirty="0">
                <a:latin typeface="Arial"/>
                <a:cs typeface="Arial"/>
              </a:rPr>
              <a:t>b</a:t>
            </a:r>
            <a:r>
              <a:rPr lang="ko-KR" altLang="en-US" sz="2000" dirty="0">
                <a:latin typeface="Arial"/>
                <a:cs typeface="Arial"/>
              </a:rPr>
              <a:t>를 찾아내는 과정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71FF7F-419C-4679-8B90-3F2EA275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94754"/>
            <a:ext cx="6629400" cy="5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경사하강법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38433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경사하강법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함수 값이 낮아지는 방향으로 독립 변수 값을 변형시켜 가면서 최종적으로는 최소 함수 값을 갖도록 하는 독립 변수 값을 찾는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미분계수가 </a:t>
            </a:r>
            <a:r>
              <a:rPr lang="en-US" altLang="ko-KR" sz="2000" dirty="0">
                <a:latin typeface="Arial"/>
                <a:cs typeface="Arial"/>
              </a:rPr>
              <a:t>0</a:t>
            </a:r>
            <a:r>
              <a:rPr lang="ko-KR" altLang="en-US" sz="2000" dirty="0">
                <a:latin typeface="Arial"/>
                <a:cs typeface="Arial"/>
              </a:rPr>
              <a:t>인 지점을 찾는 방식이 아닌 </a:t>
            </a:r>
            <a:r>
              <a:rPr lang="ko-KR" altLang="en-US" sz="2000" dirty="0" err="1">
                <a:latin typeface="Arial"/>
                <a:cs typeface="Arial"/>
              </a:rPr>
              <a:t>경사하강법을</a:t>
            </a:r>
            <a:r>
              <a:rPr lang="ko-KR" altLang="en-US" sz="2000" dirty="0">
                <a:latin typeface="Arial"/>
                <a:cs typeface="Arial"/>
              </a:rPr>
              <a:t> 사용하는 이유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주로 실제 분석에서 보게  되는 함수들은 닫힌 형태가 아니거나 함수의 형태가 복잡해 미분계수와 그 근을 계산하기 어려움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실제 미분계수를 계산하는 과정을 컴퓨터로 구현하는 것에 비해 </a:t>
            </a:r>
            <a:r>
              <a:rPr lang="ko-KR" altLang="en-US" sz="2000" dirty="0" err="1">
                <a:latin typeface="Arial"/>
                <a:cs typeface="Arial"/>
              </a:rPr>
              <a:t>경사하강법은</a:t>
            </a:r>
            <a:r>
              <a:rPr lang="ko-KR" altLang="en-US" sz="2000" dirty="0">
                <a:latin typeface="Arial"/>
                <a:cs typeface="Arial"/>
              </a:rPr>
              <a:t> 컴퓨터로 비교적 쉽게 구현 가능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679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경사하강법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499752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경사하강법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함수의 기울기를 이용해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의 값을 어디로 옮겼을 때 함수가 최소값을 찾는지 알아보는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기울기가 양수라는 것은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값이 커질 수록 함수 값이 커진다는 것을 의미하고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반대로 기울기가 음수라면 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값이 커질 수록 함수의 값이 작아진다는 것을 의미한다고 볼 수 있다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또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기울기의 값이 크다는 것은 가파르다는 것을 의미하기도 하지만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또 한편으로는 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의 위치가 최소값</a:t>
            </a:r>
            <a:r>
              <a:rPr lang="en-US" altLang="ko-KR" sz="2000" dirty="0">
                <a:latin typeface="Arial"/>
                <a:cs typeface="Arial"/>
              </a:rPr>
              <a:t>/</a:t>
            </a:r>
            <a:r>
              <a:rPr lang="ko-KR" altLang="en-US" sz="2000" dirty="0">
                <a:latin typeface="Arial"/>
                <a:cs typeface="Arial"/>
              </a:rPr>
              <a:t>최댓값에 해당되는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좌표로부터 멀리 </a:t>
            </a:r>
            <a:r>
              <a:rPr lang="ko-KR" altLang="en-US" sz="2000" dirty="0" err="1">
                <a:latin typeface="Arial"/>
                <a:cs typeface="Arial"/>
              </a:rPr>
              <a:t>떨어져있는</a:t>
            </a:r>
            <a:r>
              <a:rPr lang="ko-KR" altLang="en-US" sz="2000" dirty="0">
                <a:latin typeface="Arial"/>
                <a:cs typeface="Arial"/>
              </a:rPr>
              <a:t> 것을 의미하기도 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이를 이용해 특정 포인트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에서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가 커질 수록 </a:t>
            </a:r>
            <a:r>
              <a:rPr lang="ko-KR" altLang="en-US" sz="2000" dirty="0" err="1">
                <a:latin typeface="Arial"/>
                <a:cs typeface="Arial"/>
              </a:rPr>
              <a:t>함수값이</a:t>
            </a:r>
            <a:r>
              <a:rPr lang="ko-KR" altLang="en-US" sz="2000" dirty="0">
                <a:latin typeface="Arial"/>
                <a:cs typeface="Arial"/>
              </a:rPr>
              <a:t> 커지는 중이라면 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즉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기울기의 부호는 양수</a:t>
            </a:r>
            <a:r>
              <a:rPr lang="en-US" altLang="ko-KR" sz="2000" dirty="0">
                <a:latin typeface="Arial"/>
                <a:cs typeface="Arial"/>
              </a:rPr>
              <a:t>) </a:t>
            </a:r>
            <a:r>
              <a:rPr lang="ko-KR" altLang="en-US" sz="2000" dirty="0">
                <a:latin typeface="Arial"/>
                <a:cs typeface="Arial"/>
              </a:rPr>
              <a:t>음의 방향으로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를 옮겨야 할 것이고</a:t>
            </a:r>
            <a:r>
              <a:rPr lang="en-US" altLang="ko-KR" sz="2000" dirty="0">
                <a:latin typeface="Arial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반대로 특정 포인트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에서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가 커질 수록 </a:t>
            </a:r>
            <a:r>
              <a:rPr lang="ko-KR" altLang="en-US" sz="2000" dirty="0" err="1">
                <a:latin typeface="Arial"/>
                <a:cs typeface="Arial"/>
              </a:rPr>
              <a:t>함수값이</a:t>
            </a:r>
            <a:r>
              <a:rPr lang="ko-KR" altLang="en-US" sz="2000" dirty="0">
                <a:latin typeface="Arial"/>
                <a:cs typeface="Arial"/>
              </a:rPr>
              <a:t> 작아지는 중이라면 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즉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기울기의 부호는 음수</a:t>
            </a:r>
            <a:r>
              <a:rPr lang="en-US" altLang="ko-KR" sz="2000" dirty="0">
                <a:latin typeface="Arial"/>
                <a:cs typeface="Arial"/>
              </a:rPr>
              <a:t>) </a:t>
            </a:r>
            <a:r>
              <a:rPr lang="ko-KR" altLang="en-US" sz="2000" dirty="0">
                <a:latin typeface="Arial"/>
                <a:cs typeface="Arial"/>
              </a:rPr>
              <a:t>양의 방향으로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를 옮기면 된다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EF3C93-06C1-4A8F-A83F-5B1F22F6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662451"/>
            <a:ext cx="5737860" cy="8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 err="1"/>
              <a:t>경사하강법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경사하강법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26C7AE-3496-4997-92FE-54A72F4C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74725"/>
            <a:ext cx="7582958" cy="5096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D34A33-87D0-4582-8710-5C80F2F7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592468"/>
            <a:ext cx="3295063" cy="14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15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6.3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오차역전파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371512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순전파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입력층에서 출력층으로 계산해 최종 오차를 계산하는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 err="1">
                <a:latin typeface="Arial"/>
                <a:cs typeface="Arial"/>
              </a:rPr>
              <a:t>역전파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오차 결과 값을 통해서 다시 역으로 </a:t>
            </a:r>
            <a:r>
              <a:rPr lang="en-US" altLang="ko-KR" sz="2000" dirty="0">
                <a:latin typeface="Arial"/>
                <a:cs typeface="Arial"/>
              </a:rPr>
              <a:t>input </a:t>
            </a:r>
            <a:r>
              <a:rPr lang="ko-KR" altLang="en-US" sz="2000" dirty="0">
                <a:latin typeface="Arial"/>
                <a:cs typeface="Arial"/>
              </a:rPr>
              <a:t>방향으로 오차가 적어지도록 다시 보내며 가중치를 다시 수정하는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1986</a:t>
            </a:r>
            <a:r>
              <a:rPr lang="ko-KR" altLang="en-US" sz="2000" dirty="0">
                <a:latin typeface="Arial"/>
                <a:cs typeface="Arial"/>
              </a:rPr>
              <a:t>년 </a:t>
            </a:r>
            <a:r>
              <a:rPr lang="ko-KR" altLang="en-US" sz="2000" dirty="0" err="1">
                <a:latin typeface="Arial"/>
                <a:cs typeface="Arial"/>
              </a:rPr>
              <a:t>제프리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err="1">
                <a:latin typeface="Arial"/>
                <a:cs typeface="Arial"/>
              </a:rPr>
              <a:t>힌튼이</a:t>
            </a:r>
            <a:r>
              <a:rPr lang="ko-KR" altLang="en-US" sz="2000" dirty="0">
                <a:latin typeface="Arial"/>
                <a:cs typeface="Arial"/>
              </a:rPr>
              <a:t> 적용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-   </a:t>
            </a:r>
            <a:r>
              <a:rPr lang="ko-KR" altLang="en-US" sz="2000" dirty="0">
                <a:latin typeface="Arial"/>
                <a:cs typeface="Arial"/>
              </a:rPr>
              <a:t>엄청난 처리 속도의 증가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079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3560445"/>
            <a:ext cx="408757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105" dirty="0">
                <a:solidFill>
                  <a:srgbClr val="FFFFFF"/>
                </a:solidFill>
              </a:rPr>
              <a:t>이진 분류 및 크로스 엔트로피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35508" y="3429000"/>
            <a:ext cx="5080000" cy="0"/>
          </a:xfrm>
          <a:custGeom>
            <a:avLst/>
            <a:gdLst/>
            <a:ahLst/>
            <a:cxnLst/>
            <a:rect l="l" t="t" r="r" b="b"/>
            <a:pathLst>
              <a:path w="5080000">
                <a:moveTo>
                  <a:pt x="0" y="0"/>
                </a:moveTo>
                <a:lnTo>
                  <a:pt x="5080000" y="0"/>
                </a:lnTo>
              </a:path>
            </a:pathLst>
          </a:custGeom>
          <a:ln w="6350">
            <a:solidFill>
              <a:srgbClr val="75A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CC6D8-ED03-4BD0-ABEF-EBAA0F2A60B7}"/>
              </a:ext>
            </a:extLst>
          </p:cNvPr>
          <p:cNvSpPr/>
          <p:nvPr/>
        </p:nvSpPr>
        <p:spPr>
          <a:xfrm>
            <a:off x="381000" y="2438400"/>
            <a:ext cx="3429000" cy="859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75A99E"/>
                </a:solidFill>
              </a:rPr>
              <a:t>Part 7.</a:t>
            </a:r>
            <a:endParaRPr lang="ko-KR" altLang="en-US" sz="8000" dirty="0">
              <a:solidFill>
                <a:srgbClr val="75A9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65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7.1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이진</a:t>
            </a:r>
            <a:r>
              <a:rPr lang="en-US" altLang="ko-KR" spc="-120" dirty="0"/>
              <a:t>(</a:t>
            </a:r>
            <a:r>
              <a:rPr lang="ko-KR" altLang="en-US" spc="-120" dirty="0"/>
              <a:t>이항</a:t>
            </a:r>
            <a:r>
              <a:rPr lang="en-US" altLang="ko-KR" spc="-120" dirty="0"/>
              <a:t>) </a:t>
            </a:r>
            <a:r>
              <a:rPr lang="ko-KR" altLang="en-US" spc="-120" dirty="0"/>
              <a:t>분류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584390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두 가지로 분류하는 방법</a:t>
            </a:r>
            <a:endParaRPr lang="en-US" altLang="ko-KR" sz="20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PASS / FAIL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SPAM / HAM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긍정 </a:t>
            </a:r>
            <a:r>
              <a:rPr lang="en-US" altLang="ko-KR" sz="2000" dirty="0">
                <a:latin typeface="Arial"/>
                <a:cs typeface="Arial"/>
              </a:rPr>
              <a:t>positive</a:t>
            </a:r>
            <a:r>
              <a:rPr lang="ko-KR" altLang="en-US" sz="2000" dirty="0">
                <a:latin typeface="Arial"/>
                <a:cs typeface="Arial"/>
              </a:rPr>
              <a:t>과 부정 </a:t>
            </a:r>
            <a:r>
              <a:rPr lang="en-US" altLang="ko-KR" sz="2000" dirty="0">
                <a:latin typeface="Arial"/>
                <a:cs typeface="Arial"/>
              </a:rPr>
              <a:t>negative ( </a:t>
            </a:r>
            <a:r>
              <a:rPr lang="ko-KR" altLang="en-US" sz="2000" dirty="0">
                <a:latin typeface="Arial"/>
                <a:cs typeface="Arial"/>
              </a:rPr>
              <a:t>리뷰 텍스트를 기반으로 영화 리뷰</a:t>
            </a:r>
            <a:r>
              <a:rPr lang="en-US" altLang="ko-KR" sz="2000" dirty="0">
                <a:latin typeface="Arial"/>
                <a:cs typeface="Arial"/>
              </a:rPr>
              <a:t> 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로지스틱 회귀라고도 부름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결과 기술 방식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4 </a:t>
            </a:r>
            <a:r>
              <a:rPr lang="ko-KR" altLang="en-US" sz="2000" dirty="0">
                <a:latin typeface="Arial"/>
                <a:cs typeface="Arial"/>
              </a:rPr>
              <a:t>개의 결과를 기준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일반 레이블 방식 </a:t>
            </a:r>
            <a:r>
              <a:rPr lang="en-US" altLang="ko-KR" sz="2000" dirty="0">
                <a:latin typeface="Arial"/>
                <a:cs typeface="Arial"/>
              </a:rPr>
              <a:t>[0, 1, 0, 1]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One Hot Encoding </a:t>
            </a:r>
            <a:r>
              <a:rPr lang="ko-KR" altLang="en-US" sz="2000" dirty="0">
                <a:latin typeface="Arial"/>
                <a:cs typeface="Arial"/>
              </a:rPr>
              <a:t>방식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[[1, 0], [0, 1], [1, 0], [0, 1]]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4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1.1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/>
              <a:t>딥러닝 라이브러리 개요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340734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텐서플로</a:t>
            </a:r>
            <a:endParaRPr lang="en-US" altLang="ko-KR" sz="20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구글에서 만든 라이브러리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연구 및 프로덕션용 오픈소스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딥러닝 프로그램을 쉽게 구현할 수 있도록 다양한 기능 제공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데스크톱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모바일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웹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클라우드 개발용 </a:t>
            </a:r>
            <a:r>
              <a:rPr lang="en-US" altLang="ko-KR" sz="2000" dirty="0">
                <a:latin typeface="Arial"/>
                <a:cs typeface="Arial"/>
              </a:rPr>
              <a:t>API </a:t>
            </a:r>
            <a:r>
              <a:rPr lang="ko-KR" altLang="en-US" sz="2000" dirty="0">
                <a:latin typeface="Arial"/>
                <a:cs typeface="Arial"/>
              </a:rPr>
              <a:t>제공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>
                <a:latin typeface="Arial"/>
                <a:cs typeface="Arial"/>
              </a:rPr>
              <a:t>Python, Java, Go </a:t>
            </a:r>
            <a:r>
              <a:rPr lang="ko-KR" altLang="en-US" sz="2000" dirty="0">
                <a:latin typeface="Arial"/>
                <a:cs typeface="Arial"/>
              </a:rPr>
              <a:t>등 다양한 언어 지원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기본적으로 </a:t>
            </a:r>
            <a:r>
              <a:rPr lang="en-US" altLang="ko-KR" sz="2000" dirty="0">
                <a:latin typeface="Arial"/>
                <a:cs typeface="Arial"/>
              </a:rPr>
              <a:t>C++</a:t>
            </a:r>
            <a:r>
              <a:rPr lang="ko-KR" altLang="en-US" sz="2000" dirty="0">
                <a:latin typeface="Arial"/>
                <a:cs typeface="Arial"/>
              </a:rPr>
              <a:t>을 사용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 err="1">
                <a:latin typeface="Arial"/>
                <a:cs typeface="Arial"/>
              </a:rPr>
              <a:t>파이썬을</a:t>
            </a:r>
            <a:r>
              <a:rPr lang="ko-KR" altLang="en-US" sz="2000" dirty="0">
                <a:latin typeface="Arial"/>
                <a:cs typeface="Arial"/>
              </a:rPr>
              <a:t> 최우선으로 지원</a:t>
            </a:r>
            <a:r>
              <a:rPr lang="en-US" altLang="ko-KR" sz="2000" dirty="0">
                <a:latin typeface="Arial"/>
                <a:cs typeface="Arial"/>
              </a:rPr>
              <a:t>( Python</a:t>
            </a:r>
            <a:r>
              <a:rPr lang="ko-KR" altLang="en-US" sz="2000" dirty="0">
                <a:latin typeface="Arial"/>
                <a:cs typeface="Arial"/>
              </a:rPr>
              <a:t>에서 개발 환경 편의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55A40E-1B35-40DB-AC61-AFEB2143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46" y="1515949"/>
            <a:ext cx="3830342" cy="3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2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7.2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en-US" altLang="ko-KR" spc="-120" dirty="0"/>
              <a:t> </a:t>
            </a:r>
            <a:r>
              <a:rPr lang="ko-KR" altLang="en-US" spc="-120" dirty="0"/>
              <a:t>크로스 엔트로피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486928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Entropy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정보이론이 말하는 핵심 아이디어는 </a:t>
            </a:r>
            <a:r>
              <a:rPr lang="en-US" altLang="ko-KR" sz="2000" dirty="0">
                <a:latin typeface="Arial"/>
                <a:cs typeface="Arial"/>
              </a:rPr>
              <a:t>Shannon</a:t>
            </a:r>
            <a:r>
              <a:rPr lang="ko-KR" altLang="en-US" sz="2000" dirty="0">
                <a:latin typeface="Arial"/>
                <a:cs typeface="Arial"/>
              </a:rPr>
              <a:t>이 창안했는데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이를 압축하여 표현하면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“</a:t>
            </a:r>
            <a:r>
              <a:rPr lang="ko-KR" altLang="en-US" sz="2000" dirty="0">
                <a:latin typeface="Arial"/>
                <a:cs typeface="Arial"/>
              </a:rPr>
              <a:t>새롭고 불확실한 정보 또는 드물게 발생하는 사건 일수록 정보량아 많다</a:t>
            </a:r>
            <a:r>
              <a:rPr lang="en-US" altLang="ko-KR" sz="2000" dirty="0">
                <a:latin typeface="Arial"/>
                <a:cs typeface="Arial"/>
              </a:rPr>
              <a:t>.” </a:t>
            </a:r>
            <a:r>
              <a:rPr lang="ko-KR" altLang="en-US" sz="2000" dirty="0">
                <a:latin typeface="Arial"/>
                <a:cs typeface="Arial"/>
              </a:rPr>
              <a:t>이다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낯선 곳에서 배워야할 것과 </a:t>
            </a:r>
            <a:r>
              <a:rPr lang="ko-KR" altLang="en-US" sz="2000" dirty="0" err="1">
                <a:latin typeface="Arial"/>
                <a:cs typeface="Arial"/>
              </a:rPr>
              <a:t>습득해야할</a:t>
            </a:r>
            <a:r>
              <a:rPr lang="ko-KR" altLang="en-US" sz="2000" dirty="0">
                <a:latin typeface="Arial"/>
                <a:cs typeface="Arial"/>
              </a:rPr>
              <a:t> 정보가 더 많다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이 정보의 양을 측정하고자 하는 것이 </a:t>
            </a:r>
            <a:r>
              <a:rPr lang="en-US" altLang="ko-KR" sz="2000" dirty="0">
                <a:latin typeface="Arial"/>
                <a:cs typeface="Arial"/>
              </a:rPr>
              <a:t>Shannon</a:t>
            </a:r>
            <a:r>
              <a:rPr lang="ko-KR" altLang="en-US" sz="2000" dirty="0">
                <a:latin typeface="Arial"/>
                <a:cs typeface="Arial"/>
              </a:rPr>
              <a:t>의 </a:t>
            </a:r>
            <a:r>
              <a:rPr lang="en-US" altLang="ko-KR" sz="2000" dirty="0">
                <a:latin typeface="Arial"/>
                <a:cs typeface="Arial"/>
              </a:rPr>
              <a:t>Entropy</a:t>
            </a:r>
            <a:r>
              <a:rPr lang="ko-KR" altLang="en-US" sz="2000" dirty="0">
                <a:latin typeface="Arial"/>
                <a:cs typeface="Arial"/>
              </a:rPr>
              <a:t>이다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불확실할 수록 더 많은 정보가 있다는 점에서 착안하여 측정하는 방법도 생겼다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79F349-948E-4BDF-B6E7-7129E42B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8" y="4548692"/>
            <a:ext cx="7354326" cy="2029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DA2F0A-884C-42C3-AFE2-59B31AB7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015342"/>
            <a:ext cx="3568781" cy="10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9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7.2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pc="-120" dirty="0"/>
              <a:t> 크로스 엔트로피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9" y="1294754"/>
            <a:ext cx="4848962" cy="348428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크로스 엔트로피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-apple-system"/>
              </a:rPr>
              <a:t>섀년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Entropy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와 형태는 거의 동일하지만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정보량 부분에 </a:t>
            </a:r>
            <a:r>
              <a:rPr lang="en-US" altLang="ko-KR" sz="2000" b="0" i="1" dirty="0">
                <a:solidFill>
                  <a:srgbClr val="222426"/>
                </a:solidFill>
                <a:effectLst/>
                <a:latin typeface="KaTeX_Math"/>
              </a:rPr>
              <a:t>Qi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예측확률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가 사용되고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확률 부분에 </a:t>
            </a:r>
            <a:r>
              <a:rPr lang="en-US" altLang="ko-KR" sz="2000" b="0" i="1" dirty="0">
                <a:solidFill>
                  <a:srgbClr val="222426"/>
                </a:solidFill>
                <a:effectLst/>
                <a:latin typeface="KaTeX_Math"/>
              </a:rPr>
              <a:t>Pi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실제확률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로 사용되는 것이 유일한 차이점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이다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 Cross Entropy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라고 부르는 이유는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아마도 두 </a:t>
            </a:r>
            <a:r>
              <a:rPr lang="en-US" altLang="ko-KR" sz="2000" b="0" i="1" dirty="0">
                <a:solidFill>
                  <a:srgbClr val="222426"/>
                </a:solidFill>
                <a:effectLst/>
                <a:latin typeface="KaTeX_Math"/>
              </a:rPr>
              <a:t>Qi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와 </a:t>
            </a:r>
            <a:r>
              <a:rPr lang="en-US" altLang="ko-KR" sz="2000" b="0" i="1" dirty="0">
                <a:solidFill>
                  <a:srgbClr val="222426"/>
                </a:solidFill>
                <a:effectLst/>
                <a:latin typeface="KaTeX_Math"/>
              </a:rPr>
              <a:t>Pi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가 곱이 이루어 지기 때문에 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Cross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라는 이름이 </a:t>
            </a: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-apple-system"/>
              </a:rPr>
              <a:t>붙은게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-apple-system"/>
              </a:rPr>
              <a:t>아닐까라는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 추측이다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en-US" altLang="ko-KR" sz="2000" b="1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92CEB1-2437-49CE-B26B-29274C60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83325"/>
            <a:ext cx="6844483" cy="18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6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ko-KR" altLang="en-US" sz="3000" dirty="0">
                <a:latin typeface="Arial"/>
                <a:cs typeface="Arial"/>
              </a:rPr>
              <a:t>참조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2011761" cy="97077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F5483C-9A3F-40C6-B32D-E24A10A23CF4}"/>
              </a:ext>
            </a:extLst>
          </p:cNvPr>
          <p:cNvSpPr txBox="1"/>
          <p:nvPr/>
        </p:nvSpPr>
        <p:spPr>
          <a:xfrm>
            <a:off x="180238" y="1294754"/>
            <a:ext cx="12011761" cy="340734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https://velog.io/@vanang7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구글 설문조사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위키피디아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https://excelsior-cjh.tistory.com/169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https://gomguard.tistory.com/187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b="1" dirty="0">
                <a:latin typeface="Arial"/>
                <a:cs typeface="Arial"/>
              </a:rPr>
              <a:t>https://angeloyeo.github.io/2020/08/16/gradient_descent.html (</a:t>
            </a:r>
            <a:r>
              <a:rPr lang="ko-KR" altLang="en-US" sz="2000" b="1" dirty="0" err="1">
                <a:latin typeface="Arial"/>
                <a:cs typeface="Arial"/>
              </a:rPr>
              <a:t>공돌이의</a:t>
            </a:r>
            <a:r>
              <a:rPr lang="ko-KR" altLang="en-US" sz="2000" b="1" dirty="0">
                <a:latin typeface="Arial"/>
                <a:cs typeface="Arial"/>
              </a:rPr>
              <a:t> 수학정리노트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867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8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680" y="3081908"/>
            <a:ext cx="20599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감사합니다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564504" y="3672966"/>
            <a:ext cx="139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20161865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박종근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</a:t>
            </a:r>
            <a:r>
              <a:rPr lang="ko-KR" altLang="en-US" sz="3000" spc="-120" dirty="0"/>
              <a:t> </a:t>
            </a:r>
            <a:r>
              <a:rPr lang="ko-KR" altLang="en-US" sz="3000" spc="-120" dirty="0" err="1"/>
              <a:t>플로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547457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b="1" dirty="0">
                <a:latin typeface="Arial"/>
                <a:cs typeface="Arial"/>
              </a:rPr>
              <a:t>TensorFlow </a:t>
            </a:r>
            <a:r>
              <a:rPr lang="ko-KR" altLang="en-US" b="1" dirty="0">
                <a:latin typeface="Arial"/>
                <a:cs typeface="Arial"/>
              </a:rPr>
              <a:t>계산 과정</a:t>
            </a:r>
            <a:endParaRPr lang="en-US" altLang="ko-KR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모두 그래프라고 부르는 객체 내에 저장 및 실행</a:t>
            </a:r>
            <a:endParaRPr lang="en-US" altLang="ko-KR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그래프를 계산하려면 외부 컴퓨터에 이 그래프 정보를 전달 및 결과 값 받아와야 함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>
                <a:latin typeface="Arial"/>
                <a:cs typeface="Arial"/>
              </a:rPr>
              <a:t>Session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이 통신과정을 담당</a:t>
            </a:r>
            <a:endParaRPr lang="en-US" altLang="ko-KR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생성</a:t>
            </a:r>
            <a:r>
              <a:rPr lang="en-US" altLang="ko-KR" dirty="0">
                <a:latin typeface="Arial"/>
                <a:cs typeface="Arial"/>
              </a:rPr>
              <a:t>, </a:t>
            </a:r>
            <a:r>
              <a:rPr lang="ko-KR" altLang="en-US" dirty="0">
                <a:latin typeface="Arial"/>
                <a:cs typeface="Arial"/>
              </a:rPr>
              <a:t>사용</a:t>
            </a:r>
            <a:r>
              <a:rPr lang="en-US" altLang="ko-KR" dirty="0">
                <a:latin typeface="Arial"/>
                <a:cs typeface="Arial"/>
              </a:rPr>
              <a:t>, </a:t>
            </a:r>
            <a:r>
              <a:rPr lang="ko-KR" altLang="en-US" dirty="0">
                <a:latin typeface="Arial"/>
                <a:cs typeface="Arial"/>
              </a:rPr>
              <a:t>종료 과정 필요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dirty="0">
                <a:latin typeface="Arial"/>
                <a:cs typeface="Arial"/>
              </a:rPr>
              <a:t>생성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>
                <a:latin typeface="Arial"/>
                <a:cs typeface="Arial"/>
              </a:rPr>
              <a:t>Session </a:t>
            </a:r>
            <a:r>
              <a:rPr lang="ko-KR" altLang="en-US" dirty="0">
                <a:latin typeface="Arial"/>
                <a:cs typeface="Arial"/>
              </a:rPr>
              <a:t>객체 생성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dirty="0">
                <a:latin typeface="Arial"/>
                <a:cs typeface="Arial"/>
              </a:rPr>
              <a:t>사용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>
                <a:latin typeface="Arial"/>
                <a:cs typeface="Arial"/>
              </a:rPr>
              <a:t>Run </a:t>
            </a:r>
            <a:r>
              <a:rPr lang="ko-KR" altLang="en-US" dirty="0">
                <a:latin typeface="Arial"/>
                <a:cs typeface="Arial"/>
              </a:rPr>
              <a:t>메서드에 그래프를 입력 및 출력</a:t>
            </a:r>
            <a:r>
              <a:rPr lang="en-US" altLang="ko-KR" dirty="0">
                <a:latin typeface="Arial"/>
                <a:cs typeface="Arial"/>
              </a:rPr>
              <a:t>, </a:t>
            </a:r>
            <a:r>
              <a:rPr lang="ko-KR" altLang="en-US" dirty="0">
                <a:latin typeface="Arial"/>
                <a:cs typeface="Arial"/>
              </a:rPr>
              <a:t>값을 계산하여 반환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dirty="0">
                <a:latin typeface="Arial"/>
                <a:cs typeface="Arial"/>
              </a:rPr>
              <a:t>종료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dirty="0">
                <a:latin typeface="Arial"/>
                <a:cs typeface="Arial"/>
              </a:rPr>
              <a:t>Close </a:t>
            </a:r>
            <a:r>
              <a:rPr lang="ko-KR" altLang="en-US" dirty="0">
                <a:latin typeface="Arial"/>
                <a:cs typeface="Arial"/>
              </a:rPr>
              <a:t>메서드 사용</a:t>
            </a:r>
            <a:r>
              <a:rPr lang="en-US" altLang="ko-KR" dirty="0">
                <a:latin typeface="Arial"/>
                <a:cs typeface="Arial"/>
              </a:rPr>
              <a:t>, with</a:t>
            </a:r>
            <a:r>
              <a:rPr lang="ko-KR" altLang="en-US" dirty="0">
                <a:latin typeface="Arial"/>
                <a:cs typeface="Arial"/>
              </a:rPr>
              <a:t>문을 사용하여 명시적으로 호출 불필요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21C4F4-3103-4C1B-AF67-4512E390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212908"/>
            <a:ext cx="269595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1.2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z="3000" spc="-120" dirty="0" err="1"/>
              <a:t>텐서</a:t>
            </a:r>
            <a:r>
              <a:rPr lang="ko-KR" altLang="en-US" sz="3000" spc="-120" dirty="0"/>
              <a:t> </a:t>
            </a:r>
            <a:r>
              <a:rPr lang="ko-KR" altLang="en-US" sz="3000" spc="-120" dirty="0" err="1"/>
              <a:t>플로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0030562" cy="5572038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b="1" dirty="0">
                <a:latin typeface="Arial"/>
                <a:cs typeface="Arial"/>
              </a:rPr>
              <a:t>TensorFlow </a:t>
            </a:r>
            <a:r>
              <a:rPr lang="ko-KR" altLang="en-US" b="1" dirty="0">
                <a:latin typeface="Arial"/>
                <a:cs typeface="Arial"/>
              </a:rPr>
              <a:t>데이터 흐름 그래프</a:t>
            </a:r>
            <a:endParaRPr lang="en-US" altLang="ko-KR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>
                <a:latin typeface="Arial"/>
                <a:cs typeface="Arial"/>
              </a:rPr>
              <a:t>-   </a:t>
            </a:r>
            <a:r>
              <a:rPr lang="ko-KR" altLang="en-US" dirty="0">
                <a:latin typeface="Arial"/>
                <a:cs typeface="Arial"/>
              </a:rPr>
              <a:t>데이터 흐름 그래프로 이루어짐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>
                <a:latin typeface="Arial"/>
                <a:cs typeface="Arial"/>
              </a:rPr>
              <a:t>-   </a:t>
            </a:r>
            <a:r>
              <a:rPr lang="ko-KR" altLang="en-US" dirty="0" err="1">
                <a:latin typeface="Arial"/>
                <a:cs typeface="Arial"/>
              </a:rPr>
              <a:t>텐서</a:t>
            </a:r>
            <a:r>
              <a:rPr lang="ko-KR" altLang="en-US" dirty="0">
                <a:latin typeface="Arial"/>
                <a:cs typeface="Arial"/>
              </a:rPr>
              <a:t> 형태의 데이터들이 딥러닝 모델을 구성하는 연산들의 그래프를 따라 흐르면서 연산 발생</a:t>
            </a:r>
            <a:endParaRPr lang="en-US" altLang="ko-KR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 err="1">
                <a:latin typeface="Arial"/>
                <a:cs typeface="Arial"/>
              </a:rPr>
              <a:t>딥러닝에서</a:t>
            </a:r>
            <a:r>
              <a:rPr lang="ko-KR" altLang="en-US" dirty="0">
                <a:latin typeface="Arial"/>
                <a:cs typeface="Arial"/>
              </a:rPr>
              <a:t> 데이터를 의미하는 </a:t>
            </a:r>
            <a:r>
              <a:rPr lang="en-US" altLang="ko-KR" dirty="0">
                <a:latin typeface="Arial"/>
                <a:cs typeface="Arial"/>
              </a:rPr>
              <a:t>Tensor</a:t>
            </a:r>
            <a:r>
              <a:rPr lang="ko-KR" altLang="en-US" dirty="0">
                <a:latin typeface="Arial"/>
                <a:cs typeface="Arial"/>
              </a:rPr>
              <a:t>와 </a:t>
            </a:r>
            <a:r>
              <a:rPr lang="en-US" altLang="ko-KR" dirty="0" err="1">
                <a:latin typeface="Arial"/>
                <a:cs typeface="Arial"/>
              </a:rPr>
              <a:t>DataFlow</a:t>
            </a:r>
            <a:r>
              <a:rPr lang="en-US" altLang="ko-KR" dirty="0">
                <a:latin typeface="Arial"/>
                <a:cs typeface="Arial"/>
              </a:rPr>
              <a:t> Graph</a:t>
            </a:r>
            <a:r>
              <a:rPr lang="ko-KR" altLang="en-US" dirty="0">
                <a:latin typeface="Arial"/>
                <a:cs typeface="Arial"/>
              </a:rPr>
              <a:t>를 따라 연산이 수행되는 형태를 합쳐</a:t>
            </a:r>
            <a:r>
              <a:rPr lang="en-US" altLang="ko-KR" dirty="0">
                <a:latin typeface="Arial"/>
                <a:cs typeface="Arial"/>
              </a:rPr>
              <a:t> TensorFlow </a:t>
            </a:r>
            <a:r>
              <a:rPr lang="ko-KR" altLang="en-US" dirty="0">
                <a:latin typeface="Arial"/>
                <a:cs typeface="Arial"/>
              </a:rPr>
              <a:t>단어 탄생</a:t>
            </a:r>
            <a:endParaRPr lang="en-US" altLang="ko-K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b="1" dirty="0">
                <a:latin typeface="Arial"/>
                <a:cs typeface="Arial"/>
              </a:rPr>
              <a:t>TensorFlow API </a:t>
            </a:r>
            <a:r>
              <a:rPr lang="ko-KR" altLang="en-US" b="1" dirty="0">
                <a:latin typeface="Arial"/>
                <a:cs typeface="Arial"/>
              </a:rPr>
              <a:t>계층</a:t>
            </a:r>
            <a:endParaRPr lang="en-US" altLang="ko-KR" b="1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딥 러닝 모델 구축 작업은 서로 다른 </a:t>
            </a:r>
            <a:r>
              <a:rPr lang="en-US" altLang="ko-KR" dirty="0">
                <a:latin typeface="Arial"/>
                <a:cs typeface="Arial"/>
              </a:rPr>
              <a:t>API </a:t>
            </a:r>
            <a:r>
              <a:rPr lang="ko-KR" altLang="en-US" dirty="0">
                <a:latin typeface="Arial"/>
                <a:cs typeface="Arial"/>
              </a:rPr>
              <a:t>수준을 사용하여 해결</a:t>
            </a:r>
            <a:endParaRPr lang="en-US" altLang="ko-KR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고급 </a:t>
            </a:r>
            <a:r>
              <a:rPr lang="en-US" altLang="ko-KR" dirty="0">
                <a:latin typeface="Arial"/>
                <a:cs typeface="Arial"/>
              </a:rPr>
              <a:t>API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dirty="0" err="1">
                <a:latin typeface="Arial"/>
                <a:cs typeface="Arial"/>
              </a:rPr>
              <a:t>Keras</a:t>
            </a:r>
            <a:r>
              <a:rPr lang="ko-KR" altLang="en-US" dirty="0">
                <a:latin typeface="Arial"/>
                <a:cs typeface="Arial"/>
              </a:rPr>
              <a:t>나 </a:t>
            </a:r>
            <a:r>
              <a:rPr lang="en-US" altLang="ko-KR" dirty="0">
                <a:latin typeface="Arial"/>
                <a:cs typeface="Arial"/>
              </a:rPr>
              <a:t>TF-Slim </a:t>
            </a:r>
            <a:r>
              <a:rPr lang="ko-KR" altLang="en-US" dirty="0">
                <a:latin typeface="Arial"/>
                <a:cs typeface="Arial"/>
              </a:rPr>
              <a:t>과 같은 추상화 라이브러리를 제공하여 </a:t>
            </a:r>
            <a:r>
              <a:rPr lang="ko-KR" altLang="en-US" dirty="0" err="1">
                <a:latin typeface="Arial"/>
                <a:cs typeface="Arial"/>
              </a:rPr>
              <a:t>저수준</a:t>
            </a:r>
            <a:r>
              <a:rPr lang="ko-KR" altLang="en-US" dirty="0">
                <a:latin typeface="Arial"/>
                <a:cs typeface="Arial"/>
              </a:rPr>
              <a:t> </a:t>
            </a:r>
            <a:r>
              <a:rPr lang="ko-KR" altLang="en-US" dirty="0" err="1">
                <a:latin typeface="Arial"/>
                <a:cs typeface="Arial"/>
              </a:rPr>
              <a:t>텐서플로</a:t>
            </a:r>
            <a:r>
              <a:rPr lang="ko-KR" altLang="en-US" dirty="0">
                <a:latin typeface="Arial"/>
                <a:cs typeface="Arial"/>
              </a:rPr>
              <a:t> 라이브러리에 대해 손쉽게 고수준 접근이 가능하게 </a:t>
            </a:r>
            <a:r>
              <a:rPr lang="ko-KR" altLang="en-US" dirty="0" err="1">
                <a:latin typeface="Arial"/>
                <a:cs typeface="Arial"/>
              </a:rPr>
              <a:t>해줌</a:t>
            </a:r>
            <a:endParaRPr lang="en-US" altLang="ko-KR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중급 </a:t>
            </a:r>
            <a:r>
              <a:rPr lang="en-US" altLang="ko-KR" dirty="0">
                <a:latin typeface="Arial"/>
                <a:cs typeface="Arial"/>
              </a:rPr>
              <a:t>API</a:t>
            </a: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dirty="0">
                <a:latin typeface="Arial"/>
                <a:cs typeface="Arial"/>
              </a:rPr>
              <a:t>하위 수준 </a:t>
            </a:r>
            <a:r>
              <a:rPr lang="en-US" altLang="ko-KR" dirty="0">
                <a:latin typeface="Arial"/>
                <a:cs typeface="Arial"/>
              </a:rPr>
              <a:t>API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46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pc="-120" dirty="0" err="1"/>
              <a:t>코랩을</a:t>
            </a:r>
            <a:r>
              <a:rPr lang="ko-KR" altLang="en-US" spc="-120" dirty="0"/>
              <a:t> 이용한 기본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10106762" cy="438196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 err="1">
                <a:latin typeface="Arial"/>
                <a:cs typeface="Arial"/>
              </a:rPr>
              <a:t>코랩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>
                <a:latin typeface="Arial"/>
                <a:cs typeface="Arial"/>
              </a:rPr>
              <a:t>클라우드 기반의 무료 </a:t>
            </a:r>
            <a:r>
              <a:rPr lang="en-US" altLang="ko-KR" sz="2000" dirty="0" err="1">
                <a:latin typeface="Arial"/>
                <a:cs typeface="Arial"/>
              </a:rPr>
              <a:t>Jupyter</a:t>
            </a:r>
            <a:r>
              <a:rPr lang="en-US" altLang="ko-KR" sz="2000" dirty="0">
                <a:latin typeface="Arial"/>
                <a:cs typeface="Arial"/>
              </a:rPr>
              <a:t> </a:t>
            </a:r>
            <a:r>
              <a:rPr lang="ko-KR" altLang="en-US" sz="2000" dirty="0">
                <a:latin typeface="Arial"/>
                <a:cs typeface="Arial"/>
              </a:rPr>
              <a:t>노트북 개발 환경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주피터 노트북을 지원하는 </a:t>
            </a:r>
            <a:r>
              <a:rPr lang="ko-KR" altLang="en-US" sz="2000" dirty="0" err="1">
                <a:latin typeface="Arial"/>
                <a:cs typeface="Arial"/>
              </a:rPr>
              <a:t>머신러닝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>
                <a:latin typeface="Arial"/>
                <a:cs typeface="Arial"/>
              </a:rPr>
              <a:t>딥러닝 클라우드 개발환경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파이썬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 err="1">
                <a:latin typeface="Arial"/>
                <a:cs typeface="Arial"/>
              </a:rPr>
              <a:t>판다스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 err="1">
                <a:latin typeface="Arial"/>
                <a:cs typeface="Arial"/>
              </a:rPr>
              <a:t>멧플롯리브</a:t>
            </a:r>
            <a:r>
              <a:rPr lang="ko-KR" altLang="en-US" sz="2000" dirty="0">
                <a:latin typeface="Arial"/>
                <a:cs typeface="Arial"/>
              </a:rPr>
              <a:t> 시각화 및 </a:t>
            </a:r>
            <a:r>
              <a:rPr lang="ko-KR" altLang="en-US" sz="2000" dirty="0" err="1">
                <a:latin typeface="Arial"/>
                <a:cs typeface="Arial"/>
              </a:rPr>
              <a:t>텐서플로우나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err="1">
                <a:latin typeface="Arial"/>
                <a:cs typeface="Arial"/>
              </a:rPr>
              <a:t>케라스</a:t>
            </a:r>
            <a:r>
              <a:rPr lang="ko-KR" altLang="en-US" sz="2000" dirty="0">
                <a:latin typeface="Arial"/>
                <a:cs typeface="Arial"/>
              </a:rPr>
              <a:t> 등 딥러닝 라이브러리 사용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ko-KR" altLang="en-US" sz="2000" dirty="0">
                <a:latin typeface="Arial"/>
                <a:cs typeface="Arial"/>
              </a:rPr>
              <a:t>구글 드라이브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ko-KR" altLang="en-US" sz="2000" dirty="0" err="1">
                <a:latin typeface="Arial"/>
                <a:cs typeface="Arial"/>
              </a:rPr>
              <a:t>깃허브와</a:t>
            </a:r>
            <a:r>
              <a:rPr lang="ko-KR" altLang="en-US" sz="2000" dirty="0">
                <a:latin typeface="Arial"/>
                <a:cs typeface="Arial"/>
              </a:rPr>
              <a:t> 연계</a:t>
            </a:r>
            <a:r>
              <a:rPr lang="en-US" altLang="ko-KR" sz="2000" dirty="0">
                <a:latin typeface="Arial"/>
                <a:cs typeface="Arial"/>
              </a:rPr>
              <a:t>( </a:t>
            </a:r>
            <a:r>
              <a:rPr lang="ko-KR" altLang="en-US" sz="2000" dirty="0" err="1">
                <a:latin typeface="Arial"/>
                <a:cs typeface="Arial"/>
              </a:rPr>
              <a:t>깃허브</a:t>
            </a:r>
            <a:r>
              <a:rPr lang="ko-KR" altLang="en-US" sz="2000" dirty="0">
                <a:latin typeface="Arial"/>
                <a:cs typeface="Arial"/>
              </a:rPr>
              <a:t> 소스를 바로 코딩 가능 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dirty="0" err="1">
                <a:latin typeface="Arial"/>
                <a:cs typeface="Arial"/>
              </a:rPr>
              <a:t>코랩에서</a:t>
            </a:r>
            <a:r>
              <a:rPr lang="ko-KR" altLang="en-US" sz="2000" dirty="0">
                <a:latin typeface="Arial"/>
                <a:cs typeface="Arial"/>
              </a:rPr>
              <a:t> 버전 확인 하는 방법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sz="2000" dirty="0">
                <a:latin typeface="Arial"/>
                <a:cs typeface="Arial"/>
              </a:rPr>
              <a:t>%</a:t>
            </a:r>
            <a:r>
              <a:rPr lang="en-US" sz="2000" dirty="0" err="1">
                <a:latin typeface="Arial"/>
                <a:cs typeface="Arial"/>
              </a:rPr>
              <a:t>tensorflow_version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1.x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>
                <a:latin typeface="Arial"/>
                <a:cs typeface="Arial"/>
              </a:rPr>
              <a:t>%</a:t>
            </a:r>
            <a:r>
              <a:rPr lang="en-US" altLang="ko-KR" sz="2000" dirty="0" err="1">
                <a:latin typeface="Arial"/>
                <a:cs typeface="Arial"/>
              </a:rPr>
              <a:t>tensorflow_version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2.x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56A7D8-3D7D-48F9-9B26-FFDAD8D5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193990"/>
            <a:ext cx="586821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09" y="186689"/>
            <a:ext cx="1808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155" dirty="0">
                <a:solidFill>
                  <a:srgbClr val="767070"/>
                </a:solidFill>
                <a:latin typeface="Arial"/>
                <a:cs typeface="Arial"/>
              </a:rPr>
              <a:t>인공지능응용프로그래밍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646302"/>
            <a:ext cx="64439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lang="en-US" sz="4800" b="1" spc="-7" baseline="-3472" dirty="0">
                <a:latin typeface="Arial"/>
                <a:cs typeface="Arial"/>
              </a:rPr>
              <a:t>1.3</a:t>
            </a:r>
            <a:r>
              <a:rPr lang="ko-KR" altLang="en-US" sz="4800" b="1" spc="-7" baseline="-3472" dirty="0">
                <a:latin typeface="Arial"/>
                <a:cs typeface="Arial"/>
              </a:rPr>
              <a:t>	</a:t>
            </a:r>
            <a:r>
              <a:rPr lang="ko-KR" altLang="en-US" spc="-120" dirty="0"/>
              <a:t> </a:t>
            </a:r>
            <a:r>
              <a:rPr lang="ko-KR" altLang="en-US" spc="-120" dirty="0" err="1"/>
              <a:t>코랩을</a:t>
            </a:r>
            <a:r>
              <a:rPr lang="ko-KR" altLang="en-US" spc="-120" dirty="0"/>
              <a:t> 이용한 기본 코딩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1294754"/>
            <a:ext cx="9958705" cy="243271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ko-KR" altLang="en-US" sz="2000" b="1" dirty="0">
                <a:latin typeface="Arial"/>
                <a:cs typeface="Arial"/>
              </a:rPr>
              <a:t>조건 연산 </a:t>
            </a:r>
            <a:r>
              <a:rPr lang="en-US" altLang="ko-KR" sz="2000" b="1" dirty="0" err="1">
                <a:latin typeface="Arial"/>
                <a:cs typeface="Arial"/>
              </a:rPr>
              <a:t>tf.cond</a:t>
            </a:r>
            <a:r>
              <a:rPr lang="en-US" altLang="ko-KR" sz="2000" b="1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altLang="ko-KR" sz="2000" dirty="0" err="1">
                <a:latin typeface="Arial"/>
                <a:cs typeface="Arial"/>
              </a:rPr>
              <a:t>tf.cond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en-US" altLang="ko-KR" sz="2000" dirty="0" err="1">
                <a:latin typeface="Arial"/>
                <a:cs typeface="Arial"/>
              </a:rPr>
              <a:t>pred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en-US" altLang="ko-KR" sz="2000" dirty="0" err="1">
                <a:latin typeface="Arial"/>
                <a:cs typeface="Arial"/>
              </a:rPr>
              <a:t>true_fn</a:t>
            </a:r>
            <a:r>
              <a:rPr lang="en-US" altLang="ko-KR" sz="2000" dirty="0">
                <a:latin typeface="Arial"/>
                <a:cs typeface="Arial"/>
              </a:rPr>
              <a:t>=None, false_ </a:t>
            </a:r>
            <a:r>
              <a:rPr lang="en-US" altLang="ko-KR" sz="2000" dirty="0" err="1">
                <a:latin typeface="Arial"/>
                <a:cs typeface="Arial"/>
              </a:rPr>
              <a:t>fn</a:t>
            </a:r>
            <a:r>
              <a:rPr lang="en-US" altLang="ko-KR" sz="2000" dirty="0">
                <a:latin typeface="Arial"/>
                <a:cs typeface="Arial"/>
              </a:rPr>
              <a:t>=None,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name=None)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 err="1">
                <a:latin typeface="Arial"/>
                <a:cs typeface="Arial"/>
              </a:rPr>
              <a:t>pred</a:t>
            </a:r>
            <a:r>
              <a:rPr lang="ko-KR" altLang="en-US" sz="2000" dirty="0">
                <a:latin typeface="Arial"/>
                <a:cs typeface="Arial"/>
              </a:rPr>
              <a:t>를 검사해 참이면 </a:t>
            </a:r>
            <a:r>
              <a:rPr lang="en-US" altLang="ko-KR" sz="2000" dirty="0" err="1">
                <a:latin typeface="Arial"/>
                <a:cs typeface="Arial"/>
              </a:rPr>
              <a:t>true_fc</a:t>
            </a:r>
            <a:r>
              <a:rPr lang="en-US" altLang="ko-KR" sz="2000" dirty="0">
                <a:latin typeface="Arial"/>
                <a:cs typeface="Arial"/>
              </a:rPr>
              <a:t> </a:t>
            </a:r>
            <a:r>
              <a:rPr lang="ko-KR" altLang="en-US" sz="2000" dirty="0">
                <a:latin typeface="Arial"/>
                <a:cs typeface="Arial"/>
              </a:rPr>
              <a:t>반환</a:t>
            </a:r>
            <a:endParaRPr lang="en-US" altLang="ko-KR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r>
              <a:rPr lang="en-US" altLang="ko-KR" sz="2000" dirty="0" err="1">
                <a:latin typeface="Arial"/>
                <a:cs typeface="Arial"/>
              </a:rPr>
              <a:t>pred</a:t>
            </a:r>
            <a:r>
              <a:rPr lang="ko-KR" altLang="en-US" sz="2000" dirty="0">
                <a:latin typeface="Arial"/>
                <a:cs typeface="Arial"/>
              </a:rPr>
              <a:t>를 검사해 거짓이면 </a:t>
            </a:r>
            <a:r>
              <a:rPr lang="en-US" altLang="ko-KR" sz="2000" dirty="0" err="1">
                <a:latin typeface="Arial"/>
                <a:cs typeface="Arial"/>
              </a:rPr>
              <a:t>false_fc</a:t>
            </a:r>
            <a:r>
              <a:rPr lang="en-US" altLang="ko-KR" sz="2000" dirty="0">
                <a:latin typeface="Arial"/>
                <a:cs typeface="Arial"/>
              </a:rPr>
              <a:t> </a:t>
            </a:r>
            <a:r>
              <a:rPr lang="ko-KR" altLang="en-US" sz="2000" dirty="0">
                <a:latin typeface="Arial"/>
                <a:cs typeface="Arial"/>
              </a:rPr>
              <a:t>반환</a:t>
            </a:r>
            <a:endParaRPr lang="en-US" altLang="ko-KR"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70"/>
              </a:spcBef>
              <a:buFontTx/>
              <a:buChar char="-"/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417D03-71CE-4C77-8274-90ABE86D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9" y="3702266"/>
            <a:ext cx="4953691" cy="1810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874568-9AE8-4553-BD44-3D30B7BA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18" y="3702266"/>
            <a:ext cx="435353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2046</Words>
  <Application>Microsoft Office PowerPoint</Application>
  <PresentationFormat>와이드스크린</PresentationFormat>
  <Paragraphs>348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-apple-system</vt:lpstr>
      <vt:lpstr>KaTeX_Main</vt:lpstr>
      <vt:lpstr>KaTeX_Math</vt:lpstr>
      <vt:lpstr>UKIJ CJK</vt:lpstr>
      <vt:lpstr>Arial</vt:lpstr>
      <vt:lpstr>Calibri</vt:lpstr>
      <vt:lpstr>Office Theme</vt:lpstr>
      <vt:lpstr>PORTFOLIO 20161865 박종근</vt:lpstr>
      <vt:lpstr>CONTENTS</vt:lpstr>
      <vt:lpstr>텐서플로 개요</vt:lpstr>
      <vt:lpstr>1.1 딥러닝 라이브러리 개요</vt:lpstr>
      <vt:lpstr>1.1 딥러닝 라이브러리 개요</vt:lpstr>
      <vt:lpstr>1.2 텐서 플로</vt:lpstr>
      <vt:lpstr>1.2 텐서 플로</vt:lpstr>
      <vt:lpstr>1.3 코랩을 이용한 기본 코딩</vt:lpstr>
      <vt:lpstr>1.3  코랩을 이용한 기본 코딩</vt:lpstr>
      <vt:lpstr>1.3  코랩을 이용한 기본 코딩</vt:lpstr>
      <vt:lpstr>텐서플로 코딩</vt:lpstr>
      <vt:lpstr>2.1 텐서플로 코딩</vt:lpstr>
      <vt:lpstr>2.1 텐서플로 코딩</vt:lpstr>
      <vt:lpstr>2.1 텐서플로 코딩</vt:lpstr>
      <vt:lpstr>2.1 텐서플로 코딩</vt:lpstr>
      <vt:lpstr>2.1 텐서플로 코딩</vt:lpstr>
      <vt:lpstr>2.2 텐서플로 난수</vt:lpstr>
      <vt:lpstr>2.2 텐서플로 난수</vt:lpstr>
      <vt:lpstr>2.2 텐서플로 난수</vt:lpstr>
      <vt:lpstr>2.2 텐서플로 난수</vt:lpstr>
      <vt:lpstr>MNIST 이해</vt:lpstr>
      <vt:lpstr>3.1 MNIST</vt:lpstr>
      <vt:lpstr>3.1  MNIST</vt:lpstr>
      <vt:lpstr>3.1  MNIST</vt:lpstr>
      <vt:lpstr>3.1  MNIST</vt:lpstr>
      <vt:lpstr>3.1  MNIST</vt:lpstr>
      <vt:lpstr>3.1  MNIST</vt:lpstr>
      <vt:lpstr>3.2  MNIST 데이터 딥러닝 모델 적용</vt:lpstr>
      <vt:lpstr>3.2  MNIST 데이터 딥러닝 모델 적용</vt:lpstr>
      <vt:lpstr>원핫 인코딩과 드롭아웃</vt:lpstr>
      <vt:lpstr>4.1  One Hot Encoding</vt:lpstr>
      <vt:lpstr>4.2  Drop out</vt:lpstr>
      <vt:lpstr>퍼셉트론 및 Sigmoid, Relu</vt:lpstr>
      <vt:lpstr>5.1  퍼셉트론</vt:lpstr>
      <vt:lpstr>5.1  퍼셉트론</vt:lpstr>
      <vt:lpstr>5.1  퍼셉트론</vt:lpstr>
      <vt:lpstr>5.2  Sigmoid, Relu</vt:lpstr>
      <vt:lpstr>5.2  Sigmoid, Relu</vt:lpstr>
      <vt:lpstr>선형회귀</vt:lpstr>
      <vt:lpstr>6.1  선형회귀와 로지스틱 회귀</vt:lpstr>
      <vt:lpstr>6.1  선형회귀와 로지스틱 회귀</vt:lpstr>
      <vt:lpstr>6.1  선형회귀와 로지스틱 회귀</vt:lpstr>
      <vt:lpstr>6.2  옵티마이저</vt:lpstr>
      <vt:lpstr>6.3  경사하강법</vt:lpstr>
      <vt:lpstr>6.3  경사하강법</vt:lpstr>
      <vt:lpstr>6.3  경사하강법</vt:lpstr>
      <vt:lpstr>6.3  오차역전파</vt:lpstr>
      <vt:lpstr>이진 분류 및 크로스 엔트로피</vt:lpstr>
      <vt:lpstr>7.1  이진(이항) 분류</vt:lpstr>
      <vt:lpstr>7.2  크로스 엔트로피</vt:lpstr>
      <vt:lpstr>7.2  크로스 엔트로피</vt:lpstr>
      <vt:lpstr>참조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821057148014</cp:lastModifiedBy>
  <cp:revision>44</cp:revision>
  <dcterms:created xsi:type="dcterms:W3CDTF">2020-11-15T04:50:17Z</dcterms:created>
  <dcterms:modified xsi:type="dcterms:W3CDTF">2020-11-19T18:53:36Z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2020-11-15T00:00:00Z</vt:filetime>
  </property>
</Properties>
</file>