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70" r:id="rId4"/>
    <p:sldId id="269" r:id="rId5"/>
    <p:sldId id="268" r:id="rId6"/>
    <p:sldId id="272" r:id="rId7"/>
    <p:sldId id="265" r:id="rId8"/>
    <p:sldId id="267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CE8"/>
    <a:srgbClr val="EA4999"/>
    <a:srgbClr val="98C6E2"/>
    <a:srgbClr val="C199C1"/>
    <a:srgbClr val="E9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F032-0DF3-45BA-9D75-A33689DB9F89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0C01-8A38-48C8-9ACF-0DFEE1F5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KnVkjwXmWf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8294" y="1953868"/>
            <a:ext cx="5487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미사일 피하기 게임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356018" y="3063856"/>
            <a:ext cx="674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8533" y="3250515"/>
            <a:ext cx="6577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아두이노와</a:t>
            </a:r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프로세싱을 이용한 그래픽스 게임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9116" y="5586716"/>
            <a:ext cx="4193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이종서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이인우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이현정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김진우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한상욱</a:t>
            </a:r>
          </a:p>
        </p:txBody>
      </p:sp>
    </p:spTree>
    <p:extLst>
      <p:ext uri="{BB962C8B-B14F-4D97-AF65-F5344CB8AC3E}">
        <p14:creationId xmlns:p14="http://schemas.microsoft.com/office/powerpoint/2010/main" val="124747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8653" y="1180463"/>
            <a:ext cx="11694694" cy="53729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6204" y="257133"/>
            <a:ext cx="1319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C1BA177-A17B-4752-BAB8-FE586E083B14}"/>
              </a:ext>
            </a:extLst>
          </p:cNvPr>
          <p:cNvSpPr/>
          <p:nvPr/>
        </p:nvSpPr>
        <p:spPr>
          <a:xfrm>
            <a:off x="4393678" y="1902370"/>
            <a:ext cx="427124" cy="3800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55BDB-5EA7-4B21-95DF-6551C2EDD2C4}"/>
              </a:ext>
            </a:extLst>
          </p:cNvPr>
          <p:cNvSpPr txBox="1"/>
          <p:nvPr/>
        </p:nvSpPr>
        <p:spPr>
          <a:xfrm>
            <a:off x="5058888" y="1882897"/>
            <a:ext cx="52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1639F9-3E30-493F-984A-7C99F6742C69}"/>
              </a:ext>
            </a:extLst>
          </p:cNvPr>
          <p:cNvSpPr/>
          <p:nvPr/>
        </p:nvSpPr>
        <p:spPr>
          <a:xfrm>
            <a:off x="4381997" y="2578126"/>
            <a:ext cx="427124" cy="3800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6CF3C-D008-48C8-898C-BD54A41F272D}"/>
              </a:ext>
            </a:extLst>
          </p:cNvPr>
          <p:cNvSpPr txBox="1"/>
          <p:nvPr/>
        </p:nvSpPr>
        <p:spPr>
          <a:xfrm>
            <a:off x="5058888" y="2562368"/>
            <a:ext cx="52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팀원 구성 및 역할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CFBFC05-7D65-4214-B255-8CCF26F9955D}"/>
              </a:ext>
            </a:extLst>
          </p:cNvPr>
          <p:cNvSpPr/>
          <p:nvPr/>
        </p:nvSpPr>
        <p:spPr>
          <a:xfrm>
            <a:off x="4381997" y="3253882"/>
            <a:ext cx="427124" cy="3800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E371E-EBDD-4531-8C33-FB53E1CB3AC5}"/>
              </a:ext>
            </a:extLst>
          </p:cNvPr>
          <p:cNvSpPr txBox="1"/>
          <p:nvPr/>
        </p:nvSpPr>
        <p:spPr>
          <a:xfrm>
            <a:off x="5058888" y="3247178"/>
            <a:ext cx="52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주요 기능 및 장비 활용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C79CCB-34D8-4E30-8EE6-2B9F18E442F0}"/>
              </a:ext>
            </a:extLst>
          </p:cNvPr>
          <p:cNvSpPr/>
          <p:nvPr/>
        </p:nvSpPr>
        <p:spPr>
          <a:xfrm>
            <a:off x="4381997" y="3959789"/>
            <a:ext cx="427124" cy="3800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0687F-417D-4D48-B665-02982292333E}"/>
              </a:ext>
            </a:extLst>
          </p:cNvPr>
          <p:cNvSpPr txBox="1"/>
          <p:nvPr/>
        </p:nvSpPr>
        <p:spPr>
          <a:xfrm>
            <a:off x="5058888" y="3926649"/>
            <a:ext cx="52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6051E1-441F-4633-8017-609EC4C85920}"/>
              </a:ext>
            </a:extLst>
          </p:cNvPr>
          <p:cNvSpPr/>
          <p:nvPr/>
        </p:nvSpPr>
        <p:spPr>
          <a:xfrm>
            <a:off x="4381997" y="4611459"/>
            <a:ext cx="427124" cy="3800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07BA5-4D52-489C-B88E-769D5CC5280E}"/>
              </a:ext>
            </a:extLst>
          </p:cNvPr>
          <p:cNvSpPr txBox="1"/>
          <p:nvPr/>
        </p:nvSpPr>
        <p:spPr>
          <a:xfrm>
            <a:off x="5058888" y="4611459"/>
            <a:ext cx="52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시연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429BC-60B8-4BB1-9F0A-20F262AA8C96}"/>
              </a:ext>
            </a:extLst>
          </p:cNvPr>
          <p:cNvSpPr/>
          <p:nvPr/>
        </p:nvSpPr>
        <p:spPr>
          <a:xfrm>
            <a:off x="4393678" y="5362117"/>
            <a:ext cx="427124" cy="3800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A27EC-1E31-46F7-9AC7-897498FD49B0}"/>
              </a:ext>
            </a:extLst>
          </p:cNvPr>
          <p:cNvSpPr txBox="1"/>
          <p:nvPr/>
        </p:nvSpPr>
        <p:spPr>
          <a:xfrm>
            <a:off x="5058888" y="5301608"/>
            <a:ext cx="52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Q &amp; A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3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216568" y="1485034"/>
            <a:ext cx="11694694" cy="5372966"/>
          </a:xfrm>
          <a:prstGeom prst="round2Same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0520" y="527817"/>
            <a:ext cx="3970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08B93-7BDE-4CAF-B1CC-51E030C1C671}"/>
              </a:ext>
            </a:extLst>
          </p:cNvPr>
          <p:cNvSpPr txBox="1"/>
          <p:nvPr/>
        </p:nvSpPr>
        <p:spPr>
          <a:xfrm>
            <a:off x="1045028" y="2106098"/>
            <a:ext cx="2030680" cy="34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419841-B902-4551-819C-2B111C7335E8}"/>
              </a:ext>
            </a:extLst>
          </p:cNvPr>
          <p:cNvCxnSpPr/>
          <p:nvPr/>
        </p:nvCxnSpPr>
        <p:spPr>
          <a:xfrm>
            <a:off x="1045028" y="2518764"/>
            <a:ext cx="9820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E413BC-7441-45E2-A72D-4925E086050C}"/>
              </a:ext>
            </a:extLst>
          </p:cNvPr>
          <p:cNvSpPr txBox="1"/>
          <p:nvPr/>
        </p:nvSpPr>
        <p:spPr>
          <a:xfrm>
            <a:off x="1045028" y="2712283"/>
            <a:ext cx="9666515" cy="113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아두이노에서</a:t>
            </a:r>
            <a:r>
              <a:rPr lang="ko-KR" altLang="en-US" dirty="0"/>
              <a:t> 측정한 센서 값을 조금 더 효과적으로 표현하기 위해서 그래픽스를 응용한 </a:t>
            </a:r>
            <a:endParaRPr lang="en-US" altLang="ko-KR" dirty="0"/>
          </a:p>
          <a:p>
            <a:r>
              <a:rPr lang="ko-KR" altLang="en-US" dirty="0"/>
              <a:t>프로젝트이며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ko-KR" altLang="en-US" dirty="0"/>
              <a:t> 센서에 따라 난이도가 달라지고 사운드 센서에 따라 열기구가 </a:t>
            </a:r>
            <a:endParaRPr lang="en-US" altLang="ko-KR" dirty="0"/>
          </a:p>
          <a:p>
            <a:r>
              <a:rPr lang="ko-KR" altLang="en-US" dirty="0"/>
              <a:t>움직이는 게임이다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627E0C-26BD-42C4-96FF-16616867E225}"/>
              </a:ext>
            </a:extLst>
          </p:cNvPr>
          <p:cNvSpPr/>
          <p:nvPr/>
        </p:nvSpPr>
        <p:spPr>
          <a:xfrm>
            <a:off x="878773" y="2031611"/>
            <a:ext cx="10224655" cy="1685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CD599B4-89E1-4464-9FAF-7E332A4BD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26" y="3716976"/>
            <a:ext cx="32612568" cy="66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5225696" descr="EMB000009c03d0e">
            <a:extLst>
              <a:ext uri="{FF2B5EF4-FFF2-40B4-BE49-F238E27FC236}">
                <a16:creationId xmlns:a16="http://schemas.microsoft.com/office/drawing/2014/main" id="{449412B6-9369-4014-8A78-818F4F54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6" y="3876934"/>
            <a:ext cx="8093692" cy="207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0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248652" y="1444611"/>
            <a:ext cx="11694694" cy="5372966"/>
          </a:xfrm>
          <a:prstGeom prst="round2Same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45274" y="524439"/>
            <a:ext cx="530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 구성 및 역할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D9C5EE-3665-47DD-B1C4-9AD8AFDD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05" y="2459053"/>
            <a:ext cx="1677654" cy="1851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44343-15EF-4B25-B8E2-974BE943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979" y="2459053"/>
            <a:ext cx="1677654" cy="1851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19304A-7A3F-4D51-BAE5-BF3E4CE7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501" y="2459053"/>
            <a:ext cx="1677654" cy="1851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97E0B4-630D-4722-8775-4A51CC83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40" y="2438579"/>
            <a:ext cx="1677654" cy="1851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399615-80BD-49D4-875E-9A8ECC3E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31" y="2438578"/>
            <a:ext cx="1677654" cy="1851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36393-BEFD-49B8-8DD4-26B3B2F4DE72}"/>
              </a:ext>
            </a:extLst>
          </p:cNvPr>
          <p:cNvSpPr txBox="1"/>
          <p:nvPr/>
        </p:nvSpPr>
        <p:spPr>
          <a:xfrm>
            <a:off x="1413981" y="4425141"/>
            <a:ext cx="6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C5023-00FE-49C7-B98D-9F6BDCB54986}"/>
              </a:ext>
            </a:extLst>
          </p:cNvPr>
          <p:cNvSpPr txBox="1"/>
          <p:nvPr/>
        </p:nvSpPr>
        <p:spPr>
          <a:xfrm>
            <a:off x="3611055" y="4425141"/>
            <a:ext cx="6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D7ECD-FCE1-4441-BBF9-3BE88287E1A6}"/>
              </a:ext>
            </a:extLst>
          </p:cNvPr>
          <p:cNvSpPr txBox="1"/>
          <p:nvPr/>
        </p:nvSpPr>
        <p:spPr>
          <a:xfrm>
            <a:off x="5762323" y="4425141"/>
            <a:ext cx="6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216E0-5048-4FCD-8E75-8F3C7133209F}"/>
              </a:ext>
            </a:extLst>
          </p:cNvPr>
          <p:cNvSpPr txBox="1"/>
          <p:nvPr/>
        </p:nvSpPr>
        <p:spPr>
          <a:xfrm>
            <a:off x="8023612" y="4425141"/>
            <a:ext cx="6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4C2E4-6963-4F45-93C2-CBA9000D03BF}"/>
              </a:ext>
            </a:extLst>
          </p:cNvPr>
          <p:cNvSpPr txBox="1"/>
          <p:nvPr/>
        </p:nvSpPr>
        <p:spPr>
          <a:xfrm>
            <a:off x="10213651" y="4425141"/>
            <a:ext cx="6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60F52-9799-48C1-8E6E-D612D1BA868B}"/>
              </a:ext>
            </a:extLst>
          </p:cNvPr>
          <p:cNvSpPr txBox="1"/>
          <p:nvPr/>
        </p:nvSpPr>
        <p:spPr>
          <a:xfrm>
            <a:off x="895270" y="5301548"/>
            <a:ext cx="178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개발 총괄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0DFD3-6C09-4FA5-AABA-887EDFC646F3}"/>
              </a:ext>
            </a:extLst>
          </p:cNvPr>
          <p:cNvSpPr txBox="1"/>
          <p:nvPr/>
        </p:nvSpPr>
        <p:spPr>
          <a:xfrm>
            <a:off x="2991904" y="5287183"/>
            <a:ext cx="193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그래픽스 구현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최종보고서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1AFFB-2C95-4C38-82B8-6E04C18BD7BB}"/>
              </a:ext>
            </a:extLst>
          </p:cNvPr>
          <p:cNvSpPr txBox="1"/>
          <p:nvPr/>
        </p:nvSpPr>
        <p:spPr>
          <a:xfrm>
            <a:off x="3454216" y="4834035"/>
            <a:ext cx="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이인우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5D829-E7E5-4896-80C3-DA2BEB9C27B5}"/>
              </a:ext>
            </a:extLst>
          </p:cNvPr>
          <p:cNvSpPr txBox="1"/>
          <p:nvPr/>
        </p:nvSpPr>
        <p:spPr>
          <a:xfrm>
            <a:off x="1269017" y="4834035"/>
            <a:ext cx="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이종서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989A7-F761-4957-81B2-A161C78789D9}"/>
              </a:ext>
            </a:extLst>
          </p:cNvPr>
          <p:cNvSpPr txBox="1"/>
          <p:nvPr/>
        </p:nvSpPr>
        <p:spPr>
          <a:xfrm>
            <a:off x="5169968" y="5301548"/>
            <a:ext cx="193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구현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발표 </a:t>
            </a:r>
            <a:r>
              <a:rPr lang="en-US" altLang="ko-KR" dirty="0"/>
              <a:t>ppt </a:t>
            </a:r>
            <a:r>
              <a:rPr lang="ko-KR" altLang="en-US" dirty="0"/>
              <a:t>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610A2-D994-4828-9EC7-08C5B7CADDD4}"/>
              </a:ext>
            </a:extLst>
          </p:cNvPr>
          <p:cNvSpPr txBox="1"/>
          <p:nvPr/>
        </p:nvSpPr>
        <p:spPr>
          <a:xfrm>
            <a:off x="5651290" y="4834035"/>
            <a:ext cx="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이현정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83131-9B74-4B91-836C-B647BC0DC8B1}"/>
              </a:ext>
            </a:extLst>
          </p:cNvPr>
          <p:cNvSpPr txBox="1"/>
          <p:nvPr/>
        </p:nvSpPr>
        <p:spPr>
          <a:xfrm>
            <a:off x="7348032" y="5289255"/>
            <a:ext cx="212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그래픽스 구현</a:t>
            </a:r>
            <a:endParaRPr lang="en-US" altLang="ko-KR" dirty="0"/>
          </a:p>
          <a:p>
            <a:pPr algn="ctr"/>
            <a:r>
              <a:rPr lang="ko-KR" altLang="en-US" dirty="0" err="1"/>
              <a:t>리플릿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유튜브 영상 제작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4B8D3-2385-4D61-A298-F83332504904}"/>
              </a:ext>
            </a:extLst>
          </p:cNvPr>
          <p:cNvSpPr txBox="1"/>
          <p:nvPr/>
        </p:nvSpPr>
        <p:spPr>
          <a:xfrm>
            <a:off x="7929587" y="4834035"/>
            <a:ext cx="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김진우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691A65-198D-4E45-9A20-DDB666EB4335}"/>
              </a:ext>
            </a:extLst>
          </p:cNvPr>
          <p:cNvSpPr txBox="1"/>
          <p:nvPr/>
        </p:nvSpPr>
        <p:spPr>
          <a:xfrm>
            <a:off x="9548347" y="5289255"/>
            <a:ext cx="212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구현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리플릿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유튜브 영상 제작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2E2ED4-77A8-402D-A437-72234D4F8B0C}"/>
              </a:ext>
            </a:extLst>
          </p:cNvPr>
          <p:cNvSpPr txBox="1"/>
          <p:nvPr/>
        </p:nvSpPr>
        <p:spPr>
          <a:xfrm>
            <a:off x="10104312" y="4834035"/>
            <a:ext cx="9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한상욱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E743290-2C85-4487-AFA3-60243CDCCA73}"/>
              </a:ext>
            </a:extLst>
          </p:cNvPr>
          <p:cNvCxnSpPr/>
          <p:nvPr/>
        </p:nvCxnSpPr>
        <p:spPr>
          <a:xfrm>
            <a:off x="1009403" y="4794473"/>
            <a:ext cx="1448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61649E4-20F9-40D0-AF57-6C5ACBA0F65A}"/>
              </a:ext>
            </a:extLst>
          </p:cNvPr>
          <p:cNvCxnSpPr/>
          <p:nvPr/>
        </p:nvCxnSpPr>
        <p:spPr>
          <a:xfrm>
            <a:off x="3188338" y="4794473"/>
            <a:ext cx="1448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E03A41-3E97-4D52-B17C-88701D255B0C}"/>
              </a:ext>
            </a:extLst>
          </p:cNvPr>
          <p:cNvCxnSpPr/>
          <p:nvPr/>
        </p:nvCxnSpPr>
        <p:spPr>
          <a:xfrm>
            <a:off x="5371605" y="4794473"/>
            <a:ext cx="1448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A5C39D-3A5A-44A7-83F8-3CE8C99C7AF6}"/>
              </a:ext>
            </a:extLst>
          </p:cNvPr>
          <p:cNvCxnSpPr/>
          <p:nvPr/>
        </p:nvCxnSpPr>
        <p:spPr>
          <a:xfrm>
            <a:off x="7648124" y="4794473"/>
            <a:ext cx="1448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15CB8F8-F89F-4F21-807F-4391F9371BEE}"/>
              </a:ext>
            </a:extLst>
          </p:cNvPr>
          <p:cNvCxnSpPr/>
          <p:nvPr/>
        </p:nvCxnSpPr>
        <p:spPr>
          <a:xfrm>
            <a:off x="9848267" y="4794473"/>
            <a:ext cx="1448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248653" y="1485034"/>
            <a:ext cx="11694694" cy="5372966"/>
          </a:xfrm>
          <a:prstGeom prst="round2Same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87054" y="561704"/>
            <a:ext cx="6817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주요 기능 및 장비 활용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0AA043-8F1F-4339-93B7-2CC2CA84307E}"/>
              </a:ext>
            </a:extLst>
          </p:cNvPr>
          <p:cNvSpPr/>
          <p:nvPr/>
        </p:nvSpPr>
        <p:spPr>
          <a:xfrm>
            <a:off x="522512" y="2134899"/>
            <a:ext cx="5656613" cy="20366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온습도</a:t>
            </a:r>
            <a:r>
              <a:rPr lang="ko-KR" altLang="en-US" dirty="0">
                <a:solidFill>
                  <a:schemeClr val="tx1"/>
                </a:solidFill>
              </a:rPr>
              <a:t> 센서와 사운드 센서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조이스틱 센서를 해당 장비에 연결해서 사용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해당 장비가 각 모듈들을 전원 및 연결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작동 시스템까지 모두 하나로 관리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프로세싱과 시리얼 통신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64C7D9-C4B5-43D0-BEA1-47AC960F8B9E}"/>
              </a:ext>
            </a:extLst>
          </p:cNvPr>
          <p:cNvSpPr/>
          <p:nvPr/>
        </p:nvSpPr>
        <p:spPr>
          <a:xfrm>
            <a:off x="831271" y="1850981"/>
            <a:ext cx="2101932" cy="51063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아두이노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A1E2C-EB91-460F-A158-D6E9A533C19A}"/>
              </a:ext>
            </a:extLst>
          </p:cNvPr>
          <p:cNvSpPr/>
          <p:nvPr/>
        </p:nvSpPr>
        <p:spPr>
          <a:xfrm>
            <a:off x="522512" y="4638408"/>
            <a:ext cx="5656613" cy="16128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온도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비행하는 물체의 크기가 변화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습도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미사일의 속도가 변화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396F0C-BE79-490D-B9E2-18558C8CD984}"/>
              </a:ext>
            </a:extLst>
          </p:cNvPr>
          <p:cNvSpPr/>
          <p:nvPr/>
        </p:nvSpPr>
        <p:spPr>
          <a:xfrm>
            <a:off x="831271" y="4354490"/>
            <a:ext cx="2101932" cy="51063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온습도</a:t>
            </a:r>
            <a:r>
              <a:rPr lang="ko-KR" altLang="en-US" sz="2400" b="1" dirty="0">
                <a:solidFill>
                  <a:schemeClr val="tx1"/>
                </a:solidFill>
              </a:rPr>
              <a:t> 센서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5DFF4-1991-4307-9865-927A531E223E}"/>
              </a:ext>
            </a:extLst>
          </p:cNvPr>
          <p:cNvSpPr/>
          <p:nvPr/>
        </p:nvSpPr>
        <p:spPr>
          <a:xfrm>
            <a:off x="6333868" y="2134898"/>
            <a:ext cx="5359361" cy="20366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비행하는 물체의 움직임을 조절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소리가 입력되는지 알 수 있게 하는 중요한 장비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세로만 움직임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74397B-3CCF-4D22-935D-0BA03490FEF3}"/>
              </a:ext>
            </a:extLst>
          </p:cNvPr>
          <p:cNvSpPr/>
          <p:nvPr/>
        </p:nvSpPr>
        <p:spPr>
          <a:xfrm>
            <a:off x="6642626" y="1850981"/>
            <a:ext cx="2101932" cy="51063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사운드 센서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4D63C8-A478-49AC-ABFC-B896D17F9EAF}"/>
              </a:ext>
            </a:extLst>
          </p:cNvPr>
          <p:cNvSpPr/>
          <p:nvPr/>
        </p:nvSpPr>
        <p:spPr>
          <a:xfrm>
            <a:off x="6321993" y="4633560"/>
            <a:ext cx="5359361" cy="1617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비행하는 물체의 움직임을 조절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상하좌우 움직임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3EC608-E03C-4089-A37A-7DCBB7FE0F75}"/>
              </a:ext>
            </a:extLst>
          </p:cNvPr>
          <p:cNvSpPr/>
          <p:nvPr/>
        </p:nvSpPr>
        <p:spPr>
          <a:xfrm>
            <a:off x="6630751" y="4349642"/>
            <a:ext cx="2101932" cy="51063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조이스틱</a:t>
            </a:r>
          </a:p>
        </p:txBody>
      </p:sp>
    </p:spTree>
    <p:extLst>
      <p:ext uri="{BB962C8B-B14F-4D97-AF65-F5344CB8AC3E}">
        <p14:creationId xmlns:p14="http://schemas.microsoft.com/office/powerpoint/2010/main" val="149820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잘린 사각형 5"/>
          <p:cNvSpPr/>
          <p:nvPr/>
        </p:nvSpPr>
        <p:spPr>
          <a:xfrm>
            <a:off x="216568" y="1268465"/>
            <a:ext cx="11694694" cy="5372966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83953" y="345135"/>
            <a:ext cx="8424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</a:t>
            </a:r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코드 </a:t>
            </a:r>
            <a:r>
              <a:rPr lang="en-US" altLang="ko-KR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시리얼 통신</a:t>
            </a:r>
          </a:p>
        </p:txBody>
      </p:sp>
      <p:sp>
        <p:nvSpPr>
          <p:cNvPr id="2" name="직각 삼각형 1"/>
          <p:cNvSpPr/>
          <p:nvPr/>
        </p:nvSpPr>
        <p:spPr>
          <a:xfrm>
            <a:off x="0" y="5534526"/>
            <a:ext cx="1311442" cy="1323474"/>
          </a:xfrm>
          <a:prstGeom prst="rtTriangle">
            <a:avLst/>
          </a:prstGeom>
          <a:solidFill>
            <a:srgbClr val="EA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0800000">
            <a:off x="3089601" y="1346248"/>
            <a:ext cx="740454" cy="74724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387FE3-C82D-4AAB-801C-B7A30ADC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1811823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잘린 사각형 5"/>
          <p:cNvSpPr/>
          <p:nvPr/>
        </p:nvSpPr>
        <p:spPr>
          <a:xfrm>
            <a:off x="248653" y="1268465"/>
            <a:ext cx="11694694" cy="5372966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3952" y="345135"/>
            <a:ext cx="8424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프로세싱 코드 </a:t>
            </a:r>
            <a:r>
              <a:rPr lang="en-US" altLang="ko-KR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시리얼 통신</a:t>
            </a:r>
          </a:p>
        </p:txBody>
      </p:sp>
      <p:sp>
        <p:nvSpPr>
          <p:cNvPr id="2" name="직각 삼각형 1"/>
          <p:cNvSpPr/>
          <p:nvPr/>
        </p:nvSpPr>
        <p:spPr>
          <a:xfrm>
            <a:off x="0" y="5534526"/>
            <a:ext cx="1311442" cy="1323474"/>
          </a:xfrm>
          <a:prstGeom prst="rtTriangle">
            <a:avLst/>
          </a:prstGeom>
          <a:solidFill>
            <a:srgbClr val="EA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0800000">
            <a:off x="3089601" y="1346248"/>
            <a:ext cx="740454" cy="74724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D855B-F145-4D95-A35B-D8348E137022}"/>
              </a:ext>
            </a:extLst>
          </p:cNvPr>
          <p:cNvSpPr txBox="1"/>
          <p:nvPr/>
        </p:nvSpPr>
        <p:spPr>
          <a:xfrm>
            <a:off x="1493240" y="1268465"/>
            <a:ext cx="46027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public Values(Serial p)</a:t>
            </a:r>
          </a:p>
          <a:p>
            <a:r>
              <a:rPr lang="en-US" altLang="ko-KR" sz="1100" dirty="0"/>
              <a:t>  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this.p</a:t>
            </a:r>
            <a:r>
              <a:rPr lang="en-US" altLang="ko-KR" sz="1100" dirty="0"/>
              <a:t> = p;</a:t>
            </a:r>
          </a:p>
          <a:p>
            <a:r>
              <a:rPr lang="en-US" altLang="ko-KR" sz="1100" dirty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void run()</a:t>
            </a:r>
          </a:p>
          <a:p>
            <a:r>
              <a:rPr lang="en-US" altLang="ko-KR" sz="1100" dirty="0"/>
              <a:t>  {</a:t>
            </a:r>
          </a:p>
          <a:p>
            <a:r>
              <a:rPr lang="en-US" altLang="ko-KR" sz="1100" dirty="0"/>
              <a:t>    while (!</a:t>
            </a:r>
            <a:r>
              <a:rPr lang="en-US" altLang="ko-KR" sz="1100" dirty="0" err="1"/>
              <a:t>isInterrupted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if (</a:t>
            </a:r>
            <a:r>
              <a:rPr lang="en-US" altLang="ko-KR" sz="1100" dirty="0" err="1"/>
              <a:t>p.available</a:t>
            </a:r>
            <a:r>
              <a:rPr lang="en-US" altLang="ko-KR" sz="1100" dirty="0"/>
              <a:t>() &gt; 0)</a:t>
            </a:r>
          </a:p>
          <a:p>
            <a:r>
              <a:rPr lang="en-US" altLang="ko-KR" sz="1100" dirty="0"/>
              <a:t>      {</a:t>
            </a:r>
          </a:p>
          <a:p>
            <a:r>
              <a:rPr lang="en-US" altLang="ko-KR" sz="1100" dirty="0"/>
              <a:t>        try</a:t>
            </a:r>
          </a:p>
          <a:p>
            <a:r>
              <a:rPr lang="en-US" altLang="ko-KR" sz="1100" dirty="0"/>
              <a:t>        {</a:t>
            </a:r>
          </a:p>
          <a:p>
            <a:r>
              <a:rPr lang="en-US" altLang="ko-KR" sz="1100" dirty="0"/>
              <a:t>          delay(100);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 data = </a:t>
            </a:r>
            <a:r>
              <a:rPr lang="en-US" altLang="ko-KR" sz="1100" dirty="0" err="1"/>
              <a:t>p.read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if ((byte)data != -128)</a:t>
            </a:r>
          </a:p>
          <a:p>
            <a:r>
              <a:rPr lang="en-US" altLang="ko-KR" sz="1100" dirty="0"/>
              <a:t>          {</a:t>
            </a:r>
          </a:p>
          <a:p>
            <a:r>
              <a:rPr lang="en-US" altLang="ko-KR" sz="1100" dirty="0"/>
              <a:t>            continue;</a:t>
            </a:r>
          </a:p>
          <a:p>
            <a:r>
              <a:rPr lang="en-US" altLang="ko-KR" sz="1100" dirty="0"/>
              <a:t>          } else</a:t>
            </a:r>
          </a:p>
          <a:p>
            <a:r>
              <a:rPr lang="en-US" altLang="ko-KR" sz="1100" dirty="0"/>
              <a:t>          {</a:t>
            </a:r>
          </a:p>
          <a:p>
            <a:r>
              <a:rPr lang="en-US" altLang="ko-KR" sz="1100" dirty="0"/>
              <a:t>            buffer[0] = (byte)data;</a:t>
            </a:r>
          </a:p>
          <a:p>
            <a:r>
              <a:rPr lang="en-US" altLang="ko-KR" sz="1100" dirty="0"/>
              <a:t>            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=1;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&lt;10;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r>
              <a:rPr lang="en-US" altLang="ko-KR" sz="1100" dirty="0"/>
              <a:t>            {</a:t>
            </a:r>
          </a:p>
          <a:p>
            <a:r>
              <a:rPr lang="en-US" altLang="ko-KR" sz="1100" dirty="0"/>
              <a:t>              data = </a:t>
            </a:r>
            <a:r>
              <a:rPr lang="en-US" altLang="ko-KR" sz="1100" dirty="0" err="1"/>
              <a:t>p.read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buffer[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(byte)data;</a:t>
            </a:r>
          </a:p>
          <a:p>
            <a:r>
              <a:rPr lang="en-US" altLang="ko-KR" sz="1100" dirty="0"/>
              <a:t>            }</a:t>
            </a:r>
          </a:p>
          <a:p>
            <a:r>
              <a:rPr lang="en-US" altLang="ko-KR" sz="1100" dirty="0"/>
              <a:t>          }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6F77F-5AC8-4CA3-B7DD-B43E44728551}"/>
              </a:ext>
            </a:extLst>
          </p:cNvPr>
          <p:cNvSpPr txBox="1"/>
          <p:nvPr/>
        </p:nvSpPr>
        <p:spPr>
          <a:xfrm>
            <a:off x="6060567" y="1268465"/>
            <a:ext cx="4602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       if ((buffer[0] != -128) || (buffer[9] != -127))</a:t>
            </a:r>
          </a:p>
          <a:p>
            <a:r>
              <a:rPr lang="en-US" altLang="ko-KR" sz="1100" dirty="0"/>
              <a:t>          {</a:t>
            </a:r>
          </a:p>
          <a:p>
            <a:r>
              <a:rPr lang="en-US" altLang="ko-KR" sz="1100" dirty="0"/>
              <a:t>            continue;</a:t>
            </a:r>
          </a:p>
          <a:p>
            <a:r>
              <a:rPr lang="en-US" altLang="ko-KR" sz="1100" dirty="0"/>
              <a:t>    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 if (!checksum(buffer))</a:t>
            </a:r>
          </a:p>
          <a:p>
            <a:r>
              <a:rPr lang="en-US" altLang="ko-KR" sz="1100" dirty="0"/>
              <a:t>          {</a:t>
            </a:r>
          </a:p>
          <a:p>
            <a:r>
              <a:rPr lang="en-US" altLang="ko-KR" sz="1100" dirty="0"/>
              <a:t>            continue;</a:t>
            </a:r>
          </a:p>
          <a:p>
            <a:r>
              <a:rPr lang="en-US" altLang="ko-KR" sz="1100" dirty="0"/>
              <a:t>    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 ready = true;</a:t>
            </a:r>
          </a:p>
          <a:p>
            <a:r>
              <a:rPr lang="en-US" altLang="ko-KR" sz="1100" dirty="0"/>
              <a:t>          temp = buffer[1];</a:t>
            </a:r>
          </a:p>
          <a:p>
            <a:r>
              <a:rPr lang="en-US" altLang="ko-KR" sz="1100" dirty="0"/>
              <a:t>          </a:t>
            </a:r>
            <a:r>
              <a:rPr lang="en-US" altLang="ko-KR" sz="1100" dirty="0" err="1"/>
              <a:t>humi</a:t>
            </a:r>
            <a:r>
              <a:rPr lang="en-US" altLang="ko-KR" sz="1100" dirty="0"/>
              <a:t> = buffer[2];</a:t>
            </a:r>
          </a:p>
          <a:p>
            <a:r>
              <a:rPr lang="en-US" altLang="ko-KR" sz="1100" dirty="0"/>
              <a:t>          noise = (buffer[3] * 256) + ((int)buffer[4]&amp;(0x000000FF));</a:t>
            </a:r>
          </a:p>
          <a:p>
            <a:r>
              <a:rPr lang="en-US" altLang="ko-KR" sz="1100" dirty="0"/>
              <a:t>          x = (buffer[5] * 256) + ((int)buffer[6]&amp;(0x000000FF));</a:t>
            </a:r>
          </a:p>
          <a:p>
            <a:r>
              <a:rPr lang="en-US" altLang="ko-KR" sz="1100" dirty="0"/>
              <a:t>          y = (buffer[7] * 256) + ((int)buffer[8]&amp;(0x000000FF));</a:t>
            </a:r>
          </a:p>
          <a:p>
            <a:r>
              <a:rPr lang="en-US" altLang="ko-KR" sz="1100" dirty="0"/>
              <a:t>        }</a:t>
            </a:r>
          </a:p>
          <a:p>
            <a:r>
              <a:rPr lang="en-US" altLang="ko-KR" sz="1100" dirty="0"/>
              <a:t>        catch(</a:t>
            </a:r>
            <a:r>
              <a:rPr lang="en-US" altLang="ko-KR" sz="1100" dirty="0" err="1"/>
              <a:t>ArrayIndexOutOfBoundsException</a:t>
            </a:r>
            <a:r>
              <a:rPr lang="en-US" altLang="ko-KR" sz="1100" dirty="0"/>
              <a:t> e)</a:t>
            </a:r>
          </a:p>
          <a:p>
            <a:r>
              <a:rPr lang="en-US" altLang="ko-KR" sz="1100" dirty="0"/>
              <a:t>        {</a:t>
            </a:r>
          </a:p>
          <a:p>
            <a:r>
              <a:rPr lang="en-US" altLang="ko-KR" sz="1100" dirty="0"/>
              <a:t>          print("d ");</a:t>
            </a:r>
          </a:p>
          <a:p>
            <a:r>
              <a:rPr lang="en-US" altLang="ko-KR" sz="1100" dirty="0"/>
              <a:t>        }</a:t>
            </a:r>
          </a:p>
          <a:p>
            <a:r>
              <a:rPr lang="en-US" altLang="ko-KR" sz="1100" dirty="0"/>
              <a:t>      }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9883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잘린 사각형 5"/>
          <p:cNvSpPr/>
          <p:nvPr/>
        </p:nvSpPr>
        <p:spPr>
          <a:xfrm>
            <a:off x="248653" y="1268465"/>
            <a:ext cx="11694694" cy="5372966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78435" y="345135"/>
            <a:ext cx="3970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시연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AC0492B-B984-4743-B5D4-B9A4A0D6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791" y="1229870"/>
            <a:ext cx="28535751" cy="68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13128656" descr="EMB000009c03d10">
            <a:extLst>
              <a:ext uri="{FF2B5EF4-FFF2-40B4-BE49-F238E27FC236}">
                <a16:creationId xmlns:a16="http://schemas.microsoft.com/office/drawing/2014/main" id="{EB1F120B-333C-461E-BA53-5771D04E7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92" y="1774384"/>
            <a:ext cx="6056416" cy="371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A8B2F6-8125-4EC4-9912-BC7EDFC6E86D}"/>
              </a:ext>
            </a:extLst>
          </p:cNvPr>
          <p:cNvSpPr txBox="1"/>
          <p:nvPr/>
        </p:nvSpPr>
        <p:spPr>
          <a:xfrm>
            <a:off x="2474869" y="5882606"/>
            <a:ext cx="71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URL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https://youtu.be/KnVkjwXmWf4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34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3168" y="2321004"/>
            <a:ext cx="46656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Raleway Black" panose="020B0A03030101060003" pitchFamily="34" charset="0"/>
              </a:rPr>
              <a:t>Q &amp; A</a:t>
            </a:r>
            <a:endParaRPr lang="ko-KR" altLang="en-US" sz="138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0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483</Words>
  <Application>Microsoft Office PowerPoint</Application>
  <PresentationFormat>와이드스크린</PresentationFormat>
  <Paragraphs>109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Raleway Black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영원영원</cp:lastModifiedBy>
  <cp:revision>14</cp:revision>
  <dcterms:created xsi:type="dcterms:W3CDTF">2018-03-27T08:03:59Z</dcterms:created>
  <dcterms:modified xsi:type="dcterms:W3CDTF">2019-06-09T07:01:46Z</dcterms:modified>
</cp:coreProperties>
</file>