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embeddedFontLst>
    <p:embeddedFont>
      <p:font typeface="Calibri Light" panose="020F0302020204030204" pitchFamily="34" charset="0"/>
      <p:regular r:id="rId4"/>
      <p:italic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D33"/>
    <a:srgbClr val="77933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6110" autoAdjust="0"/>
  </p:normalViewPr>
  <p:slideViewPr>
    <p:cSldViewPr snapToGrid="0">
      <p:cViewPr varScale="1">
        <p:scale>
          <a:sx n="21" d="100"/>
          <a:sy n="21" d="100"/>
        </p:scale>
        <p:origin x="2724" y="60"/>
      </p:cViewPr>
      <p:guideLst>
        <p:guide orient="horz" pos="9535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89318-EBD5-41FA-B3DD-C5817805B3B7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91537-26C2-4BED-A55B-542D3514E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5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91537-26C2-4BED-A55B-542D3514EF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2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0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1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0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5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4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2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41A8D-1DF5-411B-B441-CFA0522D95A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1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334298" y="8134742"/>
            <a:ext cx="20745450" cy="9969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048012"/>
            <a:ext cx="20793074" cy="9969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37243"/>
            <a:ext cx="21383625" cy="42871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/>
          <p:cNvSpPr/>
          <p:nvPr/>
        </p:nvSpPr>
        <p:spPr>
          <a:xfrm>
            <a:off x="4883722" y="736633"/>
            <a:ext cx="16077973" cy="3512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200" b="1" dirty="0" err="1" smtClean="0">
                <a:latin typeface="+mj-ea"/>
                <a:ea typeface="+mj-ea"/>
              </a:rPr>
              <a:t>아두이노와</a:t>
            </a:r>
            <a:r>
              <a:rPr lang="ko-KR" altLang="en-US" sz="4200" b="1" dirty="0" smtClean="0">
                <a:latin typeface="+mj-ea"/>
                <a:ea typeface="+mj-ea"/>
              </a:rPr>
              <a:t> </a:t>
            </a:r>
            <a:r>
              <a:rPr lang="ko-KR" altLang="en-US" sz="4200" b="1" dirty="0" err="1" smtClean="0">
                <a:latin typeface="+mj-ea"/>
                <a:ea typeface="+mj-ea"/>
              </a:rPr>
              <a:t>프로세싱을</a:t>
            </a:r>
            <a:r>
              <a:rPr lang="ko-KR" altLang="en-US" sz="4200" b="1" dirty="0" smtClean="0">
                <a:latin typeface="+mj-ea"/>
                <a:ea typeface="+mj-ea"/>
              </a:rPr>
              <a:t> 이용한 미사일 피하기 게임 그래픽스 구현</a:t>
            </a:r>
            <a:endParaRPr lang="en-US" altLang="ko-KR" sz="4200" b="1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 err="1" smtClean="0">
                <a:latin typeface="+mj-ea"/>
                <a:ea typeface="+mj-ea"/>
              </a:rPr>
              <a:t>이인우</a:t>
            </a:r>
            <a:r>
              <a:rPr lang="en-US" altLang="ko-KR" sz="4000" dirty="0" smtClean="0">
                <a:latin typeface="+mj-ea"/>
                <a:ea typeface="+mj-ea"/>
              </a:rPr>
              <a:t>, </a:t>
            </a:r>
            <a:r>
              <a:rPr lang="ko-KR" altLang="en-US" sz="4000" dirty="0" err="1" smtClean="0">
                <a:latin typeface="+mj-ea"/>
                <a:ea typeface="+mj-ea"/>
              </a:rPr>
              <a:t>이종서</a:t>
            </a:r>
            <a:r>
              <a:rPr lang="en-US" altLang="ko-KR" sz="4000" dirty="0" smtClean="0">
                <a:latin typeface="+mj-ea"/>
                <a:ea typeface="+mj-ea"/>
              </a:rPr>
              <a:t>, </a:t>
            </a:r>
            <a:r>
              <a:rPr lang="ko-KR" altLang="en-US" sz="4000" dirty="0" smtClean="0">
                <a:latin typeface="+mj-ea"/>
                <a:ea typeface="+mj-ea"/>
              </a:rPr>
              <a:t>이현정</a:t>
            </a:r>
            <a:r>
              <a:rPr lang="en-US" altLang="ko-KR" sz="4000" dirty="0" smtClean="0">
                <a:latin typeface="+mj-ea"/>
                <a:ea typeface="+mj-ea"/>
              </a:rPr>
              <a:t>, </a:t>
            </a:r>
            <a:r>
              <a:rPr lang="ko-KR" altLang="en-US" sz="4000" dirty="0" smtClean="0">
                <a:latin typeface="+mj-ea"/>
                <a:ea typeface="+mj-ea"/>
              </a:rPr>
              <a:t>김진우</a:t>
            </a:r>
            <a:r>
              <a:rPr lang="en-US" altLang="ko-KR" sz="4000" dirty="0" smtClean="0">
                <a:latin typeface="+mj-ea"/>
                <a:ea typeface="+mj-ea"/>
              </a:rPr>
              <a:t>, </a:t>
            </a:r>
            <a:r>
              <a:rPr lang="ko-KR" altLang="en-US" sz="4000" dirty="0" err="1" smtClean="0">
                <a:latin typeface="+mj-ea"/>
                <a:ea typeface="+mj-ea"/>
              </a:rPr>
              <a:t>한상욱</a:t>
            </a:r>
            <a:r>
              <a:rPr lang="en-US" altLang="ko-KR" sz="4000" dirty="0" smtClean="0">
                <a:latin typeface="+mj-ea"/>
                <a:ea typeface="+mj-ea"/>
              </a:rPr>
              <a:t>, </a:t>
            </a:r>
            <a:r>
              <a:rPr lang="ko-KR" altLang="en-US" sz="4000" dirty="0" err="1" smtClean="0">
                <a:latin typeface="+mj-ea"/>
                <a:ea typeface="+mj-ea"/>
              </a:rPr>
              <a:t>심재창</a:t>
            </a:r>
            <a:endParaRPr lang="en-US" altLang="ko-KR" sz="40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latin typeface="+mj-ea"/>
                <a:ea typeface="+mj-ea"/>
              </a:rPr>
              <a:t>국립안동대학교 </a:t>
            </a:r>
            <a:r>
              <a:rPr lang="ko-KR" altLang="en-US" sz="4400" dirty="0">
                <a:latin typeface="+mj-ea"/>
                <a:ea typeface="+mj-ea"/>
              </a:rPr>
              <a:t>컴퓨터공학과</a:t>
            </a:r>
            <a:endParaRPr lang="en-US" altLang="ko-KR" sz="4400" dirty="0">
              <a:latin typeface="+mj-ea"/>
              <a:ea typeface="+mj-ea"/>
            </a:endParaRPr>
          </a:p>
        </p:txBody>
      </p:sp>
      <p:pic>
        <p:nvPicPr>
          <p:cNvPr id="272" name="그림 2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753" y="506667"/>
            <a:ext cx="3894074" cy="389407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44" name="직사각형 343"/>
          <p:cNvSpPr/>
          <p:nvPr/>
        </p:nvSpPr>
        <p:spPr>
          <a:xfrm>
            <a:off x="342900" y="5044300"/>
            <a:ext cx="20745449" cy="1000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latin typeface="+mj-ea"/>
                <a:ea typeface="+mj-ea"/>
              </a:rPr>
              <a:t>요    약</a:t>
            </a:r>
            <a:endParaRPr lang="en-US" altLang="ko-KR" sz="40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6651" y="6129519"/>
            <a:ext cx="1966837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600" dirty="0" smtClean="0">
                <a:latin typeface="+mn-ea"/>
              </a:rPr>
              <a:t>  이번 그래픽스 세미나 수업 </a:t>
            </a:r>
            <a:r>
              <a:rPr lang="ko-KR" altLang="en-US" sz="2600" dirty="0" err="1" smtClean="0">
                <a:latin typeface="+mn-ea"/>
              </a:rPr>
              <a:t>최종과제로</a:t>
            </a:r>
            <a:r>
              <a:rPr lang="ko-KR" altLang="en-US" sz="2600" dirty="0" smtClean="0">
                <a:latin typeface="+mn-ea"/>
              </a:rPr>
              <a:t> </a:t>
            </a:r>
            <a:r>
              <a:rPr lang="ko-KR" altLang="en-US" sz="2600" dirty="0" err="1" smtClean="0">
                <a:latin typeface="+mn-ea"/>
              </a:rPr>
              <a:t>아두이노와</a:t>
            </a:r>
            <a:r>
              <a:rPr lang="ko-KR" altLang="en-US" sz="2600" dirty="0" smtClean="0">
                <a:latin typeface="+mn-ea"/>
              </a:rPr>
              <a:t> </a:t>
            </a:r>
            <a:r>
              <a:rPr lang="ko-KR" altLang="en-US" sz="2600" dirty="0" err="1" smtClean="0">
                <a:latin typeface="+mn-ea"/>
              </a:rPr>
              <a:t>프로세싱을</a:t>
            </a:r>
            <a:r>
              <a:rPr lang="ko-KR" altLang="en-US" sz="2600" dirty="0" smtClean="0">
                <a:latin typeface="+mn-ea"/>
              </a:rPr>
              <a:t> 응용한 프로그램을 개발하게 되었다</a:t>
            </a:r>
            <a:r>
              <a:rPr lang="en-US" altLang="ko-KR" sz="2600" dirty="0" smtClean="0">
                <a:latin typeface="+mn-ea"/>
              </a:rPr>
              <a:t>. </a:t>
            </a:r>
            <a:r>
              <a:rPr lang="ko-KR" altLang="en-US" sz="2600" dirty="0" smtClean="0">
                <a:latin typeface="+mn-ea"/>
              </a:rPr>
              <a:t>본 개발에서는 </a:t>
            </a:r>
            <a:r>
              <a:rPr lang="ko-KR" altLang="en-US" sz="2600" dirty="0" err="1" smtClean="0">
                <a:latin typeface="+mn-ea"/>
              </a:rPr>
              <a:t>아두이노에서</a:t>
            </a:r>
            <a:r>
              <a:rPr lang="ko-KR" altLang="en-US" sz="2600" dirty="0" smtClean="0">
                <a:latin typeface="+mn-ea"/>
              </a:rPr>
              <a:t> 받아온 각 </a:t>
            </a:r>
            <a:r>
              <a:rPr lang="ko-KR" altLang="en-US" sz="2600" dirty="0" err="1" smtClean="0">
                <a:latin typeface="+mn-ea"/>
              </a:rPr>
              <a:t>센서값의</a:t>
            </a:r>
            <a:r>
              <a:rPr lang="ko-KR" altLang="en-US" sz="2600" dirty="0" smtClean="0">
                <a:latin typeface="+mn-ea"/>
              </a:rPr>
              <a:t> 변화를 프로세싱에서 그래픽스로 표현한다</a:t>
            </a:r>
            <a:r>
              <a:rPr lang="en-US" altLang="ko-KR" sz="2600" dirty="0" smtClean="0">
                <a:latin typeface="+mn-ea"/>
              </a:rPr>
              <a:t>. </a:t>
            </a:r>
            <a:r>
              <a:rPr lang="ko-KR" altLang="en-US" sz="2600" dirty="0" smtClean="0">
                <a:latin typeface="+mn-ea"/>
              </a:rPr>
              <a:t>변화를 보다 재미있고 부드럽게 표현하기 위해 게임적 요소를 가미하여 하늘에서 옆으로 날아오는 미사일을 피하는 게임을 제작하였다</a:t>
            </a:r>
            <a:r>
              <a:rPr lang="en-US" altLang="ko-KR" sz="2600" dirty="0" smtClean="0">
                <a:latin typeface="+mn-ea"/>
              </a:rPr>
              <a:t>.</a:t>
            </a:r>
            <a:endParaRPr lang="ko-KR" altLang="en-US" sz="2600" dirty="0">
              <a:latin typeface="+mn-e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30109" y="8267835"/>
            <a:ext cx="2074545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연구 내용과 방법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340948" y="24991682"/>
            <a:ext cx="20745450" cy="996987"/>
            <a:chOff x="340948" y="25544132"/>
            <a:chExt cx="20745450" cy="996987"/>
          </a:xfrm>
        </p:grpSpPr>
        <p:sp>
          <p:nvSpPr>
            <p:cNvPr id="57" name="직사각형 56"/>
            <p:cNvSpPr/>
            <p:nvPr/>
          </p:nvSpPr>
          <p:spPr>
            <a:xfrm>
              <a:off x="340948" y="25544132"/>
              <a:ext cx="20745450" cy="9969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28767" y="25680080"/>
              <a:ext cx="187982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결론 및 향후 연구</a:t>
              </a:r>
            </a:p>
          </p:txBody>
        </p:sp>
      </p:grpSp>
      <p:sp>
        <p:nvSpPr>
          <p:cNvPr id="5" name="Rectangle 6">
            <a:extLst>
              <a:ext uri="{FF2B5EF4-FFF2-40B4-BE49-F238E27FC236}">
                <a16:creationId xmlns:a16="http://schemas.microsoft.com/office/drawing/2014/main" id="{4C47B972-66A4-41D4-86AF-E891EE64B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5A67EEC-280B-4CD1-972D-CD6436B0D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77CC30C-48BB-4CDE-83FC-239DEB7E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7E4C7D6-AFD4-466A-8F4F-75691B39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83D0F66-1A02-4973-853E-EE9E91309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9D1E18A-3C65-40B7-85B6-A71F35D6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5E108-C2BA-44DF-BE58-677D84E1B06B}"/>
              </a:ext>
            </a:extLst>
          </p:cNvPr>
          <p:cNvSpPr/>
          <p:nvPr/>
        </p:nvSpPr>
        <p:spPr>
          <a:xfrm>
            <a:off x="1061385" y="26184916"/>
            <a:ext cx="1927033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600" dirty="0" smtClean="0"/>
              <a:t>  본 </a:t>
            </a:r>
            <a:r>
              <a:rPr lang="en-US" altLang="ko-KR" sz="2600" dirty="0" err="1"/>
              <a:t>개발의</a:t>
            </a:r>
            <a:r>
              <a:rPr lang="en-US" altLang="ko-KR" sz="2600" dirty="0"/>
              <a:t> </a:t>
            </a:r>
            <a:r>
              <a:rPr lang="en-US" altLang="ko-KR" sz="2600" dirty="0" err="1"/>
              <a:t>향후</a:t>
            </a:r>
            <a:r>
              <a:rPr lang="en-US" altLang="ko-KR" sz="2600" dirty="0"/>
              <a:t> </a:t>
            </a:r>
            <a:r>
              <a:rPr lang="en-US" altLang="ko-KR" sz="2600" dirty="0" err="1"/>
              <a:t>과제로는</a:t>
            </a:r>
            <a:r>
              <a:rPr lang="en-US" altLang="ko-KR" sz="2600" dirty="0"/>
              <a:t> </a:t>
            </a:r>
            <a:r>
              <a:rPr lang="en-US" altLang="ko-KR" sz="2600" dirty="0" err="1" smtClean="0"/>
              <a:t>펄린</a:t>
            </a:r>
            <a:r>
              <a:rPr lang="en-US" altLang="ko-KR" sz="2600" dirty="0" smtClean="0"/>
              <a:t> </a:t>
            </a:r>
            <a:r>
              <a:rPr lang="en-US" altLang="ko-KR" sz="2600" dirty="0" err="1" smtClean="0"/>
              <a:t>노이즈의</a:t>
            </a:r>
            <a:r>
              <a:rPr lang="en-US" altLang="ko-KR" sz="2600" dirty="0" smtClean="0"/>
              <a:t> </a:t>
            </a:r>
            <a:r>
              <a:rPr lang="en-US" altLang="ko-KR" sz="2600" dirty="0" err="1"/>
              <a:t>사용으로</a:t>
            </a:r>
            <a:r>
              <a:rPr lang="en-US" altLang="ko-KR" sz="2600" dirty="0"/>
              <a:t> </a:t>
            </a:r>
            <a:r>
              <a:rPr lang="en-US" altLang="ko-KR" sz="2600" dirty="0" err="1"/>
              <a:t>배경의</a:t>
            </a:r>
            <a:r>
              <a:rPr lang="en-US" altLang="ko-KR" sz="2600" dirty="0"/>
              <a:t> </a:t>
            </a:r>
            <a:r>
              <a:rPr lang="en-US" altLang="ko-KR" sz="2600" dirty="0" err="1"/>
              <a:t>현실감</a:t>
            </a:r>
            <a:r>
              <a:rPr lang="en-US" altLang="ko-KR" sz="2600" dirty="0"/>
              <a:t> </a:t>
            </a:r>
            <a:r>
              <a:rPr lang="en-US" altLang="ko-KR" sz="2600" dirty="0" err="1"/>
              <a:t>있는</a:t>
            </a:r>
            <a:r>
              <a:rPr lang="en-US" altLang="ko-KR" sz="2600" dirty="0"/>
              <a:t> </a:t>
            </a:r>
            <a:r>
              <a:rPr lang="en-US" altLang="ko-KR" sz="2600" dirty="0" err="1"/>
              <a:t>요소를</a:t>
            </a:r>
            <a:r>
              <a:rPr lang="en-US" altLang="ko-KR" sz="2600" dirty="0"/>
              <a:t> </a:t>
            </a:r>
            <a:r>
              <a:rPr lang="en-US" altLang="ko-KR" sz="2600" dirty="0" err="1" smtClean="0"/>
              <a:t>끊김</a:t>
            </a:r>
            <a:r>
              <a:rPr lang="en-US" altLang="ko-KR" sz="2600" dirty="0" smtClean="0"/>
              <a:t> </a:t>
            </a:r>
            <a:r>
              <a:rPr lang="en-US" altLang="ko-KR" sz="2600" dirty="0" err="1" smtClean="0"/>
              <a:t>없이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표현하</a:t>
            </a:r>
            <a:r>
              <a:rPr lang="en-US" altLang="ko-KR" sz="2600" dirty="0" smtClean="0"/>
              <a:t>는 </a:t>
            </a:r>
            <a:r>
              <a:rPr lang="en-US" altLang="ko-KR" sz="2600" dirty="0" err="1"/>
              <a:t>연구가</a:t>
            </a:r>
            <a:r>
              <a:rPr lang="en-US" altLang="ko-KR" sz="2600" dirty="0"/>
              <a:t> </a:t>
            </a:r>
            <a:r>
              <a:rPr lang="en-US" altLang="ko-KR" sz="2600" dirty="0" err="1"/>
              <a:t>필요하며</a:t>
            </a:r>
            <a:r>
              <a:rPr lang="en-US" altLang="ko-KR" sz="2600" dirty="0"/>
              <a:t>, 더 </a:t>
            </a:r>
            <a:r>
              <a:rPr lang="en-US" altLang="ko-KR" sz="2600" dirty="0" err="1"/>
              <a:t>다양한</a:t>
            </a:r>
            <a:r>
              <a:rPr lang="en-US" altLang="ko-KR" sz="2600" dirty="0"/>
              <a:t> </a:t>
            </a:r>
            <a:r>
              <a:rPr lang="en-US" altLang="ko-KR" sz="2600" dirty="0" err="1"/>
              <a:t>센서들을</a:t>
            </a:r>
            <a:r>
              <a:rPr lang="en-US" altLang="ko-KR" sz="2600" dirty="0"/>
              <a:t> </a:t>
            </a:r>
            <a:r>
              <a:rPr lang="en-US" altLang="ko-KR" sz="2600" dirty="0" err="1"/>
              <a:t>이용하여</a:t>
            </a:r>
            <a:r>
              <a:rPr lang="en-US" altLang="ko-KR" sz="2600" dirty="0"/>
              <a:t> </a:t>
            </a:r>
            <a:r>
              <a:rPr lang="en-US" altLang="ko-KR" sz="2600" dirty="0" smtClean="0"/>
              <a:t>한 </a:t>
            </a:r>
            <a:r>
              <a:rPr lang="en-US" altLang="ko-KR" sz="2600" dirty="0" err="1" smtClean="0"/>
              <a:t>가지</a:t>
            </a:r>
            <a:r>
              <a:rPr lang="en-US" altLang="ko-KR" sz="2600" dirty="0" smtClean="0"/>
              <a:t> </a:t>
            </a:r>
            <a:r>
              <a:rPr lang="en-US" altLang="ko-KR" sz="2600" dirty="0" err="1"/>
              <a:t>게임이</a:t>
            </a:r>
            <a:r>
              <a:rPr lang="en-US" altLang="ko-KR" sz="2600" dirty="0"/>
              <a:t> </a:t>
            </a:r>
            <a:r>
              <a:rPr lang="en-US" altLang="ko-KR" sz="2600" dirty="0" err="1"/>
              <a:t>아닌</a:t>
            </a:r>
            <a:r>
              <a:rPr lang="en-US" altLang="ko-KR" sz="2600" dirty="0"/>
              <a:t> </a:t>
            </a:r>
            <a:r>
              <a:rPr lang="en-US" altLang="ko-KR" sz="2600" dirty="0" err="1" smtClean="0"/>
              <a:t>여러</a:t>
            </a:r>
            <a:r>
              <a:rPr lang="en-US" altLang="ko-KR" sz="2600" dirty="0" smtClean="0"/>
              <a:t> </a:t>
            </a:r>
            <a:r>
              <a:rPr lang="en-US" altLang="ko-KR" sz="2600" dirty="0" err="1" smtClean="0"/>
              <a:t>게임을</a:t>
            </a:r>
            <a:r>
              <a:rPr lang="en-US" altLang="ko-KR" sz="2600" dirty="0" smtClean="0"/>
              <a:t> </a:t>
            </a:r>
            <a:r>
              <a:rPr lang="en-US" altLang="ko-KR" sz="2600" dirty="0"/>
              <a:t>할 수 </a:t>
            </a:r>
            <a:r>
              <a:rPr lang="en-US" altLang="ko-KR" sz="2600" dirty="0" err="1"/>
              <a:t>있는</a:t>
            </a:r>
            <a:r>
              <a:rPr lang="en-US" altLang="ko-KR" sz="2600" dirty="0"/>
              <a:t> </a:t>
            </a:r>
            <a:r>
              <a:rPr lang="en-US" altLang="ko-KR" sz="2600" dirty="0" err="1"/>
              <a:t>개발이</a:t>
            </a:r>
            <a:r>
              <a:rPr lang="en-US" altLang="ko-KR" sz="2600" dirty="0"/>
              <a:t> </a:t>
            </a:r>
            <a:r>
              <a:rPr lang="en-US" altLang="ko-KR" sz="2600" dirty="0" err="1" smtClean="0"/>
              <a:t>진행되</a:t>
            </a:r>
            <a:r>
              <a:rPr lang="ko-KR" altLang="en-US" sz="2600" dirty="0" smtClean="0"/>
              <a:t>어 많은 사람들이 다양한 창의적인 게임들을 제작하고 즐길 수 있도록 하였으면 한다</a:t>
            </a:r>
            <a:r>
              <a:rPr lang="en-US" altLang="ko-KR" sz="2600" dirty="0" smtClean="0"/>
              <a:t>.</a:t>
            </a:r>
            <a:r>
              <a:rPr lang="ko-KR" altLang="en-US" sz="2600" dirty="0" smtClean="0"/>
              <a:t> </a:t>
            </a:r>
            <a:endParaRPr lang="ko-KR" altLang="en-US" sz="2600" dirty="0" smtClean="0">
              <a:latin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42666" y="9791945"/>
            <a:ext cx="20732892" cy="7375178"/>
            <a:chOff x="827753" y="9791945"/>
            <a:chExt cx="19728118" cy="6327298"/>
          </a:xfrm>
        </p:grpSpPr>
        <p:pic>
          <p:nvPicPr>
            <p:cNvPr id="1030" name="_x427713944" descr="EMB000003d062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1021" y="9949176"/>
              <a:ext cx="6384850" cy="6161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/>
            <p:cNvGrpSpPr/>
            <p:nvPr/>
          </p:nvGrpSpPr>
          <p:grpSpPr>
            <a:xfrm>
              <a:off x="827753" y="9791945"/>
              <a:ext cx="6384850" cy="6313193"/>
              <a:chOff x="1488357" y="9944749"/>
              <a:chExt cx="5532149" cy="5506890"/>
            </a:xfrm>
          </p:grpSpPr>
          <p:pic>
            <p:nvPicPr>
              <p:cNvPr id="1026" name="_x347120696" descr="EMB000003d0620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8357" y="9944749"/>
                <a:ext cx="5532149" cy="14193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_x347121920" descr="EMB000003d0620e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8357" y="11299744"/>
                <a:ext cx="5532149" cy="41518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" name="TextBox 52"/>
            <p:cNvSpPr txBox="1"/>
            <p:nvPr/>
          </p:nvSpPr>
          <p:spPr>
            <a:xfrm>
              <a:off x="14255224" y="15380579"/>
              <a:ext cx="4705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200" b="1" dirty="0"/>
                <a:t>3</a:t>
              </a:r>
              <a:endParaRPr lang="ko-KR" altLang="en-US" sz="4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0319" y="15375473"/>
              <a:ext cx="4705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200" b="1" dirty="0" smtClean="0"/>
                <a:t>1</a:t>
              </a:r>
              <a:endParaRPr lang="ko-KR" altLang="en-US" sz="4200" b="1" dirty="0"/>
            </a:p>
          </p:txBody>
        </p:sp>
        <p:pic>
          <p:nvPicPr>
            <p:cNvPr id="1028" name="_x427712720" descr="EMB000003d062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9387" y="9945519"/>
              <a:ext cx="6384850" cy="6168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7583589" y="15321586"/>
              <a:ext cx="4705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200" b="1" dirty="0" smtClean="0"/>
                <a:t>2</a:t>
              </a:r>
              <a:endParaRPr lang="ko-KR" altLang="en-US" sz="4200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27753" y="18553471"/>
            <a:ext cx="184731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27753" y="17502672"/>
            <a:ext cx="19697269" cy="713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600" kern="0" dirty="0">
                <a:solidFill>
                  <a:srgbClr val="000000"/>
                </a:solidFill>
              </a:rPr>
              <a:t> 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 이 </a:t>
            </a:r>
            <a:r>
              <a:rPr lang="en-US" altLang="ko-KR" sz="2600" kern="0" dirty="0" err="1">
                <a:solidFill>
                  <a:srgbClr val="000000"/>
                </a:solidFill>
              </a:rPr>
              <a:t>프로젝트는</a:t>
            </a:r>
            <a:r>
              <a:rPr lang="en-US" altLang="ko-KR" sz="2600" kern="0" dirty="0">
                <a:solidFill>
                  <a:srgbClr val="000000"/>
                </a:solidFill>
              </a:rPr>
              <a:t> </a:t>
            </a:r>
            <a:r>
              <a:rPr lang="en-US" altLang="ko-KR" sz="2600" kern="0" dirty="0" err="1">
                <a:solidFill>
                  <a:srgbClr val="000000"/>
                </a:solidFill>
              </a:rPr>
              <a:t>아두이노에서</a:t>
            </a:r>
            <a:r>
              <a:rPr lang="en-US" altLang="ko-KR" sz="2600" kern="0" dirty="0">
                <a:solidFill>
                  <a:srgbClr val="000000"/>
                </a:solidFill>
              </a:rPr>
              <a:t> </a:t>
            </a:r>
            <a:r>
              <a:rPr lang="en-US" altLang="ko-KR" sz="2600" kern="0" dirty="0" err="1">
                <a:solidFill>
                  <a:srgbClr val="000000"/>
                </a:solidFill>
              </a:rPr>
              <a:t>측정한</a:t>
            </a:r>
            <a:r>
              <a:rPr lang="en-US" altLang="ko-KR" sz="2600" kern="0" dirty="0">
                <a:solidFill>
                  <a:srgbClr val="000000"/>
                </a:solidFill>
              </a:rPr>
              <a:t> </a:t>
            </a:r>
            <a:r>
              <a:rPr lang="en-US" altLang="ko-KR" sz="2600" kern="0" dirty="0" err="1">
                <a:solidFill>
                  <a:srgbClr val="000000"/>
                </a:solidFill>
              </a:rPr>
              <a:t>센서값을</a:t>
            </a:r>
            <a:r>
              <a:rPr lang="en-US" altLang="ko-KR" sz="2600" kern="0" dirty="0">
                <a:solidFill>
                  <a:srgbClr val="000000"/>
                </a:solidFill>
              </a:rPr>
              <a:t> </a:t>
            </a:r>
            <a:r>
              <a:rPr lang="en-US" altLang="ko-KR" sz="2600" kern="0" dirty="0" err="1" smtClean="0">
                <a:solidFill>
                  <a:srgbClr val="000000"/>
                </a:solidFill>
              </a:rPr>
              <a:t>조금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 더 </a:t>
            </a:r>
            <a:r>
              <a:rPr lang="en-US" altLang="ko-KR" sz="2600" kern="0" dirty="0" err="1">
                <a:solidFill>
                  <a:srgbClr val="000000"/>
                </a:solidFill>
              </a:rPr>
              <a:t>효과적으로</a:t>
            </a:r>
            <a:r>
              <a:rPr lang="en-US" altLang="ko-KR" sz="2600" kern="0" dirty="0">
                <a:solidFill>
                  <a:srgbClr val="000000"/>
                </a:solidFill>
              </a:rPr>
              <a:t> </a:t>
            </a:r>
            <a:r>
              <a:rPr lang="en-US" altLang="ko-KR" sz="2600" kern="0" dirty="0" err="1">
                <a:solidFill>
                  <a:srgbClr val="000000"/>
                </a:solidFill>
              </a:rPr>
              <a:t>표현하기</a:t>
            </a:r>
            <a:r>
              <a:rPr lang="en-US" altLang="ko-KR" sz="2600" kern="0" dirty="0">
                <a:solidFill>
                  <a:srgbClr val="000000"/>
                </a:solidFill>
              </a:rPr>
              <a:t> 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위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하여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2600" kern="0" dirty="0" err="1">
                <a:solidFill>
                  <a:srgbClr val="000000"/>
                </a:solidFill>
              </a:rPr>
              <a:t>그래픽스를</a:t>
            </a:r>
            <a:r>
              <a:rPr lang="en-US" altLang="ko-KR" sz="2600" kern="0" dirty="0">
                <a:solidFill>
                  <a:srgbClr val="000000"/>
                </a:solidFill>
              </a:rPr>
              <a:t> </a:t>
            </a:r>
            <a:r>
              <a:rPr lang="en-US" altLang="ko-KR" sz="2600" kern="0" dirty="0" err="1">
                <a:solidFill>
                  <a:srgbClr val="000000"/>
                </a:solidFill>
              </a:rPr>
              <a:t>응용한</a:t>
            </a:r>
            <a:r>
              <a:rPr lang="en-US" altLang="ko-KR" sz="2600" kern="0" dirty="0">
                <a:solidFill>
                  <a:srgbClr val="000000"/>
                </a:solidFill>
              </a:rPr>
              <a:t> </a:t>
            </a:r>
            <a:r>
              <a:rPr lang="en-US" altLang="ko-KR" sz="2600" kern="0" dirty="0" err="1">
                <a:solidFill>
                  <a:srgbClr val="000000"/>
                </a:solidFill>
              </a:rPr>
              <a:t>프로젝트이며</a:t>
            </a:r>
            <a:r>
              <a:rPr lang="en-US" altLang="ko-KR" sz="2600" kern="0" dirty="0">
                <a:solidFill>
                  <a:srgbClr val="000000"/>
                </a:solidFill>
              </a:rPr>
              <a:t>, 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온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도와 </a:t>
            </a:r>
            <a:r>
              <a:rPr lang="en-US" altLang="ko-KR" sz="2600" kern="0" dirty="0" err="1" smtClean="0">
                <a:solidFill>
                  <a:srgbClr val="000000"/>
                </a:solidFill>
              </a:rPr>
              <a:t>습도에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 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의해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 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게임</a:t>
            </a:r>
            <a:r>
              <a:rPr lang="en-US" altLang="ko-KR" sz="2600" kern="0" dirty="0" err="1" smtClean="0">
                <a:solidFill>
                  <a:srgbClr val="000000"/>
                </a:solidFill>
              </a:rPr>
              <a:t>난이도가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2600" kern="0" dirty="0" err="1">
                <a:solidFill>
                  <a:srgbClr val="000000"/>
                </a:solidFill>
              </a:rPr>
              <a:t>달라지고</a:t>
            </a:r>
            <a:r>
              <a:rPr lang="en-US" altLang="ko-KR" sz="2600" kern="0" dirty="0">
                <a:solidFill>
                  <a:srgbClr val="000000"/>
                </a:solidFill>
              </a:rPr>
              <a:t> </a:t>
            </a:r>
            <a:r>
              <a:rPr lang="en-US" altLang="ko-KR" sz="2600" kern="0" dirty="0" err="1" smtClean="0">
                <a:solidFill>
                  <a:srgbClr val="000000"/>
                </a:solidFill>
              </a:rPr>
              <a:t>사운드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2600" kern="0" dirty="0" err="1" smtClean="0">
                <a:solidFill>
                  <a:srgbClr val="000000"/>
                </a:solidFill>
              </a:rPr>
              <a:t>센서에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 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입력된 값에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 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의해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2600" kern="0" dirty="0" err="1">
                <a:solidFill>
                  <a:srgbClr val="000000"/>
                </a:solidFill>
              </a:rPr>
              <a:t>열기구가</a:t>
            </a:r>
            <a:r>
              <a:rPr lang="en-US" altLang="ko-KR" sz="2600" kern="0" dirty="0">
                <a:solidFill>
                  <a:srgbClr val="000000"/>
                </a:solidFill>
              </a:rPr>
              <a:t> </a:t>
            </a:r>
            <a:r>
              <a:rPr lang="en-US" altLang="ko-KR" sz="2600" kern="0" dirty="0" err="1">
                <a:solidFill>
                  <a:srgbClr val="000000"/>
                </a:solidFill>
              </a:rPr>
              <a:t>움직이는</a:t>
            </a:r>
            <a:r>
              <a:rPr lang="en-US" altLang="ko-KR" sz="2600" kern="0" dirty="0">
                <a:solidFill>
                  <a:srgbClr val="000000"/>
                </a:solidFill>
              </a:rPr>
              <a:t> </a:t>
            </a:r>
            <a:r>
              <a:rPr lang="en-US" altLang="ko-KR" sz="2600" kern="0" dirty="0" err="1" smtClean="0">
                <a:solidFill>
                  <a:srgbClr val="000000"/>
                </a:solidFill>
              </a:rPr>
              <a:t>게임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이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다. 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그림 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1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과 같이 </a:t>
            </a:r>
            <a:r>
              <a:rPr lang="ko-KR" altLang="en-US" sz="2600" kern="0" dirty="0" err="1" smtClean="0">
                <a:solidFill>
                  <a:srgbClr val="000000"/>
                </a:solidFill>
              </a:rPr>
              <a:t>아두이노와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 연결 된 각종 센서들이 입력된 값을 </a:t>
            </a:r>
            <a:r>
              <a:rPr lang="ko-KR" altLang="en-US" sz="2600" kern="0" dirty="0" err="1" smtClean="0">
                <a:solidFill>
                  <a:srgbClr val="000000"/>
                </a:solidFill>
              </a:rPr>
              <a:t>아두이노에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 전달하고 </a:t>
            </a:r>
            <a:r>
              <a:rPr lang="ko-KR" altLang="en-US" sz="2600" kern="0" dirty="0" err="1" smtClean="0">
                <a:solidFill>
                  <a:srgbClr val="000000"/>
                </a:solidFill>
              </a:rPr>
              <a:t>아누이노가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 시리얼 통신을 통해 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PC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에 있는 </a:t>
            </a:r>
            <a:r>
              <a:rPr lang="ko-KR" altLang="en-US" sz="2600" kern="0" dirty="0" err="1" smtClean="0">
                <a:solidFill>
                  <a:srgbClr val="000000"/>
                </a:solidFill>
              </a:rPr>
              <a:t>프로세싱에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 전달하게 된다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. </a:t>
            </a:r>
            <a:r>
              <a:rPr lang="ko-KR" altLang="en-US" sz="2600" kern="0" dirty="0" err="1" smtClean="0">
                <a:solidFill>
                  <a:srgbClr val="000000"/>
                </a:solidFill>
              </a:rPr>
              <a:t>아두이노로부터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 값을 입력 받은 </a:t>
            </a:r>
            <a:r>
              <a:rPr lang="ko-KR" altLang="en-US" sz="2600" kern="0" dirty="0" err="1" smtClean="0">
                <a:solidFill>
                  <a:srgbClr val="000000"/>
                </a:solidFill>
              </a:rPr>
              <a:t>프로세싱이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 소스코드에 따라 동작하게 된다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2600" kern="0" dirty="0" smtClean="0">
                <a:solidFill>
                  <a:srgbClr val="000000"/>
                </a:solidFill>
              </a:rPr>
              <a:t>  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그림 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2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와 같이 조종하는 물체는 열기구 이미지를 이용하여 표현하였고 미사일은 새로 표현하였다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. 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각 센서들의 값은 게임 화면상에 텍스트로 표시되고 온도가 상승하면 열기구가 커지며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, 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습도가 올라가면 새들의 비행속도가 빨라지게 된다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. 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마지막으로 사운드 센서에 소리가 감지되면 열기구가 상승하도록 하여 날아오는 새들을 회피할 수 있도록 하였다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. 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추가적으로 게임에 변화를 주기 위하여 조이스틱으로도 열기구를 조종할 수 있도록 하였다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2600" kern="0" dirty="0" smtClean="0">
                <a:solidFill>
                  <a:srgbClr val="000000"/>
                </a:solidFill>
              </a:rPr>
              <a:t>  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그림</a:t>
            </a:r>
            <a:r>
              <a:rPr lang="en-US" altLang="ko-KR" sz="2600" kern="0" dirty="0">
                <a:solidFill>
                  <a:srgbClr val="000000"/>
                </a:solidFill>
              </a:rPr>
              <a:t> 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2</a:t>
            </a:r>
            <a:r>
              <a:rPr lang="ko-KR" altLang="en-US" sz="2600" kern="0" dirty="0">
                <a:solidFill>
                  <a:srgbClr val="000000"/>
                </a:solidFill>
              </a:rPr>
              <a:t>는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 배경인 하늘을 </a:t>
            </a:r>
            <a:r>
              <a:rPr lang="ko-KR" altLang="en-US" sz="2600" kern="0" dirty="0" err="1" smtClean="0">
                <a:solidFill>
                  <a:srgbClr val="000000"/>
                </a:solidFill>
              </a:rPr>
              <a:t>펄린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 노이즈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(</a:t>
            </a:r>
            <a:r>
              <a:rPr lang="en-US" altLang="ko-KR" sz="2600" kern="0" dirty="0" err="1" smtClean="0">
                <a:solidFill>
                  <a:srgbClr val="000000"/>
                </a:solidFill>
              </a:rPr>
              <a:t>Perlin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 Noise)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로 나타낸 것으로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,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 새와 열기구의 움직임이 부자연스러워지는 문제가 발생하였다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. 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이와 같은 문제를 해결하기 위하여 그림 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3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과 같이 단순 이미지를 사용하여 해결하였고 추후 개발 과제로 </a:t>
            </a:r>
            <a:r>
              <a:rPr lang="ko-KR" altLang="en-US" sz="2600" kern="0" dirty="0" err="1" smtClean="0">
                <a:solidFill>
                  <a:srgbClr val="000000"/>
                </a:solidFill>
              </a:rPr>
              <a:t>펄린</a:t>
            </a:r>
            <a:r>
              <a:rPr lang="ko-KR" altLang="en-US" sz="2600" kern="0" dirty="0" smtClean="0">
                <a:solidFill>
                  <a:srgbClr val="000000"/>
                </a:solidFill>
              </a:rPr>
              <a:t> 노이즈를 응용할 수 있도록 할 것이다</a:t>
            </a:r>
            <a:r>
              <a:rPr lang="en-US" altLang="ko-KR" sz="2600" kern="0" dirty="0" smtClean="0">
                <a:solidFill>
                  <a:srgbClr val="000000"/>
                </a:solidFill>
              </a:rPr>
              <a:t>.</a:t>
            </a:r>
            <a:endParaRPr lang="en-US" altLang="ko-KR" sz="2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5479</TotalTime>
  <Words>298</Words>
  <Application>Microsoft Office PowerPoint</Application>
  <PresentationFormat>사용자 지정</PresentationFormat>
  <Paragraphs>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 Light</vt:lpstr>
      <vt:lpstr>Calibri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deneb9512@naver.com</dc:creator>
  <cp:lastModifiedBy>김진우</cp:lastModifiedBy>
  <cp:revision>114</cp:revision>
  <dcterms:created xsi:type="dcterms:W3CDTF">2015-05-22T13:14:40Z</dcterms:created>
  <dcterms:modified xsi:type="dcterms:W3CDTF">2019-06-08T13:11:53Z</dcterms:modified>
</cp:coreProperties>
</file>