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6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5" r:id="rId12"/>
    <p:sldId id="296" r:id="rId13"/>
    <p:sldId id="299" r:id="rId14"/>
    <p:sldId id="300" r:id="rId15"/>
    <p:sldId id="298" r:id="rId16"/>
    <p:sldId id="301" r:id="rId17"/>
    <p:sldId id="302" r:id="rId18"/>
    <p:sldId id="30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23408-B3DA-409E-8C75-D44DB91D7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56AF1A-1D90-4BFD-917A-91E44B689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05FD8-353A-4C3B-938C-8D7487DE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9779-3FB4-4794-BE95-00CE84AEC235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E1C01-F1C7-4CD4-ACB5-2B7E791A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3C4D1-5C82-4BC0-92D0-AE42CB17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122F-238C-4DAE-AAD7-DE5883D6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42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961BA-8941-4BE2-B364-22B65EC8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ABB010-2E1B-449D-8884-6C27D7CDE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22A68-8F88-41FD-99E8-1E5F31B3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9779-3FB4-4794-BE95-00CE84AEC235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BF2AB-C639-44CD-B856-423A3B08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F2125-F68D-4E3B-8D09-6AEDE5C6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122F-238C-4DAE-AAD7-DE5883D6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2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2AD52D-CC15-4CE3-9489-1CBBC7842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22AE56-E7FF-4BFB-8D31-7D988722A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E35F4-64D4-441A-91F8-5CEB38D9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9779-3FB4-4794-BE95-00CE84AEC235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5BDB9-D24C-42EB-9B76-491059F4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08DDC-2AE3-4C68-BF78-DAFD7BF4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122F-238C-4DAE-AAD7-DE5883D6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05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70C14-D13F-4956-AEAD-715D0986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955EA-3406-4CFA-A6CF-180A68CC1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87A71-1D62-402E-8290-515EE3E2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9779-3FB4-4794-BE95-00CE84AEC235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056A0-02A9-46E6-BF93-C3E5CED5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41306-D1C9-4835-8CF2-4744DA33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122F-238C-4DAE-AAD7-DE5883D6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7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C43DA-D4D3-4814-83FA-DCB65C6A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7407A-3C53-4984-8588-22F14F473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49301-944B-428A-99CC-1FD5C34F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9779-3FB4-4794-BE95-00CE84AEC235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524AB-2D9A-4A7E-AB4D-D91D5FB3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3CFC9-2B4D-4F14-9D6B-EDB4E27E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122F-238C-4DAE-AAD7-DE5883D6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49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C4829-BA23-4D7F-AA46-C089C71A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2A492-2B69-4909-9810-FCCFFB2A8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8221C8-1FE1-48B2-92AF-B2E9A1B76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5A8B88-C2AD-4CB7-88F5-421B5016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9779-3FB4-4794-BE95-00CE84AEC235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E48503-820D-48C5-AFD6-F4F1862B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613D5-CD11-4438-89F1-3C33F775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122F-238C-4DAE-AAD7-DE5883D6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33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B9838-46AC-41B4-AC7C-8D636116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66289-93A0-47C2-AADA-48B2FBD9B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3E7110-1C32-4640-A6ED-65C9BBF69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F11FBF-479D-4674-9E8D-C6BD6BAF3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F3D9A3-AD93-48C2-A76B-819C71BC8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685614-6A79-41BD-928C-176CD139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9779-3FB4-4794-BE95-00CE84AEC235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75734E-1A69-4CAE-8130-6E9ECAAF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A1CCC8-18BC-4DF7-A88F-8FDEEA34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122F-238C-4DAE-AAD7-DE5883D6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8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7B0D4-5F55-4A1C-AAB1-0D8C7147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C3CFE4-8484-4E68-AE51-D322EF6F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9779-3FB4-4794-BE95-00CE84AEC235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A2BF62-50E1-498B-8AA8-310A81D4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9771D-463B-457D-998B-ABE31A3A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122F-238C-4DAE-AAD7-DE5883D6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4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3E0675-209C-4FC7-8AE9-319A1084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9779-3FB4-4794-BE95-00CE84AEC235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C685AD-B460-4F57-B2F3-2D52A06B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D28F46-7202-49CF-A196-FB468379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122F-238C-4DAE-AAD7-DE5883D6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C7DDB-BA6F-4850-8A49-8FA24EE4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8E056-1174-4BAA-AEF9-BD5FB96F4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DF5739-BAC0-4ECB-8C22-8C31CAA1C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F0DAA-7FD1-48E2-AC5F-CCB833C1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9779-3FB4-4794-BE95-00CE84AEC235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4D6ED9-D966-4F3B-96BE-F11E05BF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0F0C6D-B0FE-401A-9238-91DED469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122F-238C-4DAE-AAD7-DE5883D6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0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7F0F8-47B9-4AB7-9F8B-FA5880D9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4C7BBE-3FD2-4471-A818-213F6F387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F74870-5D54-4FEB-8696-96B09B81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FE124-A0C5-4E3E-AFCB-A5C2829D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9779-3FB4-4794-BE95-00CE84AEC235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B6E03E-9C66-415B-9484-7206272F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CD566-71A4-4C89-9804-CCD6A3F2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122F-238C-4DAE-AAD7-DE5883D6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20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E067FD-77B5-441A-9253-0FBDC201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2119A4-BF69-43E2-94CF-19DD63BA6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0D764-5950-47E3-867A-64EA3EF64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99779-3FB4-4794-BE95-00CE84AEC235}" type="datetimeFigureOut">
              <a:rPr lang="ko-KR" altLang="en-US" smtClean="0"/>
              <a:t>2019-01-19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92577-62D3-4296-BA52-4181C601D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3DE0B-473E-4BA4-ABA9-1A07144B7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6122F-238C-4DAE-AAD7-DE5883D6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38A9389-C37A-44AE-9579-B7DAB87A70E5}"/>
              </a:ext>
            </a:extLst>
          </p:cNvPr>
          <p:cNvGrpSpPr/>
          <p:nvPr/>
        </p:nvGrpSpPr>
        <p:grpSpPr>
          <a:xfrm>
            <a:off x="2659774" y="2543560"/>
            <a:ext cx="6872459" cy="1770879"/>
            <a:chOff x="2659774" y="952237"/>
            <a:chExt cx="6872459" cy="17708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92E931-174F-4714-BB7A-75C6F5CE59E6}"/>
                </a:ext>
              </a:extLst>
            </p:cNvPr>
            <p:cNvSpPr txBox="1"/>
            <p:nvPr/>
          </p:nvSpPr>
          <p:spPr>
            <a:xfrm>
              <a:off x="2659774" y="952237"/>
              <a:ext cx="6872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CGV Lab OpenCV Project #1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AEB5A8-FD2F-43EB-BB99-BBFBEA618B11}"/>
                </a:ext>
              </a:extLst>
            </p:cNvPr>
            <p:cNvSpPr txBox="1"/>
            <p:nvPr/>
          </p:nvSpPr>
          <p:spPr>
            <a:xfrm>
              <a:off x="4568819" y="2015230"/>
              <a:ext cx="30543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Paper Piano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57E7242-822C-4540-A399-2B19AD6AE076}"/>
              </a:ext>
            </a:extLst>
          </p:cNvPr>
          <p:cNvSpPr txBox="1"/>
          <p:nvPr/>
        </p:nvSpPr>
        <p:spPr>
          <a:xfrm>
            <a:off x="8374929" y="6273225"/>
            <a:ext cx="3817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2019. 01. 14 ~ 2019. 01. 18</a:t>
            </a:r>
          </a:p>
          <a:p>
            <a:pPr algn="r"/>
            <a:r>
              <a:rPr lang="ko-KR" altLang="en-US" sz="1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김현준 </a:t>
            </a:r>
            <a:r>
              <a:rPr lang="ko-KR" altLang="en-US" sz="16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봉은준</a:t>
            </a:r>
            <a:r>
              <a:rPr lang="ko-KR" altLang="en-US" sz="1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이보배</a:t>
            </a:r>
            <a:r>
              <a:rPr lang="ko-KR" altLang="en-US" sz="1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임강식</a:t>
            </a:r>
            <a:r>
              <a:rPr lang="ko-KR" altLang="en-US" sz="1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조영곤</a:t>
            </a:r>
            <a:r>
              <a:rPr lang="ko-KR" altLang="en-US" sz="1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홍석현</a:t>
            </a:r>
            <a:endParaRPr lang="en-US" altLang="ko-KR" sz="16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77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40499071-683B-45D8-A776-C4EB02E3AF37}"/>
              </a:ext>
            </a:extLst>
          </p:cNvPr>
          <p:cNvSpPr txBox="1">
            <a:spLocks/>
          </p:cNvSpPr>
          <p:nvPr/>
        </p:nvSpPr>
        <p:spPr>
          <a:xfrm>
            <a:off x="545237" y="1515268"/>
            <a:ext cx="3121241" cy="46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피아노 인식 및 음계 설정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5B41186E-5A92-47BC-9205-B250F27E5D8D}"/>
              </a:ext>
            </a:extLst>
          </p:cNvPr>
          <p:cNvSpPr txBox="1">
            <a:spLocks/>
          </p:cNvSpPr>
          <p:nvPr/>
        </p:nvSpPr>
        <p:spPr>
          <a:xfrm>
            <a:off x="545237" y="189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FF2F79-FEF9-4089-8AEB-F58AB1A0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50" y="2450237"/>
            <a:ext cx="5828300" cy="32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1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40499071-683B-45D8-A776-C4EB02E3AF37}"/>
              </a:ext>
            </a:extLst>
          </p:cNvPr>
          <p:cNvSpPr txBox="1">
            <a:spLocks/>
          </p:cNvSpPr>
          <p:nvPr/>
        </p:nvSpPr>
        <p:spPr>
          <a:xfrm>
            <a:off x="545237" y="1515268"/>
            <a:ext cx="3121241" cy="46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피아노 인식 및 음계 설정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5B41186E-5A92-47BC-9205-B250F27E5D8D}"/>
              </a:ext>
            </a:extLst>
          </p:cNvPr>
          <p:cNvSpPr txBox="1">
            <a:spLocks/>
          </p:cNvSpPr>
          <p:nvPr/>
        </p:nvSpPr>
        <p:spPr>
          <a:xfrm>
            <a:off x="545237" y="189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FF2F79-FEF9-4089-8AEB-F58AB1A0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50" y="2450237"/>
            <a:ext cx="5828300" cy="32758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A60F87-A12C-4AE0-8D97-88079F220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51" y="2450237"/>
            <a:ext cx="5828300" cy="32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95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40499071-683B-45D8-A776-C4EB02E3AF37}"/>
              </a:ext>
            </a:extLst>
          </p:cNvPr>
          <p:cNvSpPr txBox="1">
            <a:spLocks/>
          </p:cNvSpPr>
          <p:nvPr/>
        </p:nvSpPr>
        <p:spPr>
          <a:xfrm>
            <a:off x="545237" y="1515268"/>
            <a:ext cx="3121241" cy="46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피아노 인식 및 음계 설정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5B41186E-5A92-47BC-9205-B250F27E5D8D}"/>
              </a:ext>
            </a:extLst>
          </p:cNvPr>
          <p:cNvSpPr txBox="1">
            <a:spLocks/>
          </p:cNvSpPr>
          <p:nvPr/>
        </p:nvSpPr>
        <p:spPr>
          <a:xfrm>
            <a:off x="545237" y="189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FF2F79-FEF9-4089-8AEB-F58AB1A0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50" y="2450237"/>
            <a:ext cx="5828300" cy="32758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24E21F-1128-497B-AACA-C1BDABBB4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50" y="2450236"/>
            <a:ext cx="5828298" cy="32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3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40499071-683B-45D8-A776-C4EB02E3AF37}"/>
              </a:ext>
            </a:extLst>
          </p:cNvPr>
          <p:cNvSpPr txBox="1">
            <a:spLocks/>
          </p:cNvSpPr>
          <p:nvPr/>
        </p:nvSpPr>
        <p:spPr>
          <a:xfrm>
            <a:off x="545237" y="1515268"/>
            <a:ext cx="3121241" cy="46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피아노 인식 및 음계 설정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5B41186E-5A92-47BC-9205-B250F27E5D8D}"/>
              </a:ext>
            </a:extLst>
          </p:cNvPr>
          <p:cNvSpPr txBox="1">
            <a:spLocks/>
          </p:cNvSpPr>
          <p:nvPr/>
        </p:nvSpPr>
        <p:spPr>
          <a:xfrm>
            <a:off x="545237" y="189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FF2F79-FEF9-4089-8AEB-F58AB1A0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50" y="2450237"/>
            <a:ext cx="5828300" cy="32758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A0953D-AA08-438E-BAD2-047C94A73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50" y="2450237"/>
            <a:ext cx="5828300" cy="32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73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40499071-683B-45D8-A776-C4EB02E3AF37}"/>
              </a:ext>
            </a:extLst>
          </p:cNvPr>
          <p:cNvSpPr txBox="1">
            <a:spLocks/>
          </p:cNvSpPr>
          <p:nvPr/>
        </p:nvSpPr>
        <p:spPr>
          <a:xfrm>
            <a:off x="545237" y="1515268"/>
            <a:ext cx="3121241" cy="46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피아노 인식 및 음계 설정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5B41186E-5A92-47BC-9205-B250F27E5D8D}"/>
              </a:ext>
            </a:extLst>
          </p:cNvPr>
          <p:cNvSpPr txBox="1">
            <a:spLocks/>
          </p:cNvSpPr>
          <p:nvPr/>
        </p:nvSpPr>
        <p:spPr>
          <a:xfrm>
            <a:off x="545237" y="189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FF2F79-FEF9-4089-8AEB-F58AB1A0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50" y="2450237"/>
            <a:ext cx="5828300" cy="32758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A3BF27-AE73-4026-A10E-9771566BD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50" y="2439140"/>
            <a:ext cx="5828300" cy="32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4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40499071-683B-45D8-A776-C4EB02E3AF37}"/>
              </a:ext>
            </a:extLst>
          </p:cNvPr>
          <p:cNvSpPr txBox="1">
            <a:spLocks/>
          </p:cNvSpPr>
          <p:nvPr/>
        </p:nvSpPr>
        <p:spPr>
          <a:xfrm>
            <a:off x="545237" y="1515268"/>
            <a:ext cx="3121241" cy="46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피아노 인식 및 음계 설정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5B41186E-5A92-47BC-9205-B250F27E5D8D}"/>
              </a:ext>
            </a:extLst>
          </p:cNvPr>
          <p:cNvSpPr txBox="1">
            <a:spLocks/>
          </p:cNvSpPr>
          <p:nvPr/>
        </p:nvSpPr>
        <p:spPr>
          <a:xfrm>
            <a:off x="545237" y="189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FF2F79-FEF9-4089-8AEB-F58AB1A0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50" y="2450237"/>
            <a:ext cx="5828300" cy="32758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F00021-0CFB-4374-A1B6-041576DB2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50" y="2450236"/>
            <a:ext cx="5828300" cy="32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1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40499071-683B-45D8-A776-C4EB02E3AF37}"/>
              </a:ext>
            </a:extLst>
          </p:cNvPr>
          <p:cNvSpPr txBox="1">
            <a:spLocks/>
          </p:cNvSpPr>
          <p:nvPr/>
        </p:nvSpPr>
        <p:spPr>
          <a:xfrm>
            <a:off x="545237" y="1515268"/>
            <a:ext cx="3121241" cy="46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피아노 인식 및 음계 설정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5B41186E-5A92-47BC-9205-B250F27E5D8D}"/>
              </a:ext>
            </a:extLst>
          </p:cNvPr>
          <p:cNvSpPr txBox="1">
            <a:spLocks/>
          </p:cNvSpPr>
          <p:nvPr/>
        </p:nvSpPr>
        <p:spPr>
          <a:xfrm>
            <a:off x="545237" y="189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06C8CF-395F-47A0-B870-54554734C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42" y="2450234"/>
            <a:ext cx="5737515" cy="33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2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40499071-683B-45D8-A776-C4EB02E3AF37}"/>
              </a:ext>
            </a:extLst>
          </p:cNvPr>
          <p:cNvSpPr txBox="1">
            <a:spLocks/>
          </p:cNvSpPr>
          <p:nvPr/>
        </p:nvSpPr>
        <p:spPr>
          <a:xfrm>
            <a:off x="545237" y="1515268"/>
            <a:ext cx="11101526" cy="4885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유저의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interaction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없이도 지속적으로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transformation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진행할 수 있는 방법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인식하지 않았던 건반의 부분에 대한 개선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개의 손가락을 인식하는 방법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번에 여러 개의 건반을 인식하는 방법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5.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건반을 누르는 시간에 따른 재생 시간 조정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5B41186E-5A92-47BC-9205-B250F27E5D8D}"/>
              </a:ext>
            </a:extLst>
          </p:cNvPr>
          <p:cNvSpPr txBox="1">
            <a:spLocks/>
          </p:cNvSpPr>
          <p:nvPr/>
        </p:nvSpPr>
        <p:spPr>
          <a:xfrm>
            <a:off x="545237" y="189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 사항</a:t>
            </a:r>
          </a:p>
        </p:txBody>
      </p:sp>
    </p:spTree>
    <p:extLst>
      <p:ext uri="{BB962C8B-B14F-4D97-AF65-F5344CB8AC3E}">
        <p14:creationId xmlns:p14="http://schemas.microsoft.com/office/powerpoint/2010/main" val="3511803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38A9389-C37A-44AE-9579-B7DAB87A70E5}"/>
              </a:ext>
            </a:extLst>
          </p:cNvPr>
          <p:cNvGrpSpPr/>
          <p:nvPr/>
        </p:nvGrpSpPr>
        <p:grpSpPr>
          <a:xfrm>
            <a:off x="4837486" y="2543560"/>
            <a:ext cx="2517035" cy="1770879"/>
            <a:chOff x="4837486" y="952237"/>
            <a:chExt cx="2517035" cy="17708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92E931-174F-4714-BB7A-75C6F5CE59E6}"/>
                </a:ext>
              </a:extLst>
            </p:cNvPr>
            <p:cNvSpPr txBox="1"/>
            <p:nvPr/>
          </p:nvSpPr>
          <p:spPr>
            <a:xfrm>
              <a:off x="4837486" y="952237"/>
              <a:ext cx="25170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감사합니다</a:t>
              </a:r>
              <a:endPara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AEB5A8-FD2F-43EB-BB99-BBFBEA618B11}"/>
                </a:ext>
              </a:extLst>
            </p:cNvPr>
            <p:cNvSpPr txBox="1"/>
            <p:nvPr/>
          </p:nvSpPr>
          <p:spPr>
            <a:xfrm>
              <a:off x="6003634" y="2015230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ko-KR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22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63361-2804-4065-AEA3-97CF78C2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37" y="18970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D15B7-3390-407E-AF5F-F8D479F18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37" y="15152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목적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카메라를 이용하여 종이 위에 그려진 피아노 구현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방법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피아노 외곽 인식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image transformation +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음계 위치 설정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손가락 위치 인식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누름 여부 인식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소리 출력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914400" lvl="1" indent="-457200">
              <a:buFont typeface="+mj-lt"/>
              <a:buAutoNum type="arabicParenR"/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제약조건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914400" lvl="1" indent="-457200">
              <a:buFont typeface="Arial" panose="020B0604020202020204" pitchFamily="34" charset="0"/>
              <a:buAutoNum type="arabicParenR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피아노 영역을 나눠 아래는 백색 건반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위는 </a:t>
            </a:r>
            <a:r>
              <a:rPr lang="ko-KR" altLang="en-US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흑색 건반만 인지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914400" lvl="1" indent="-457200">
              <a:buFont typeface="Arial" panose="020B0604020202020204" pitchFamily="34" charset="0"/>
              <a:buAutoNum type="arabicParenR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손가락으로만 가능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914400" lvl="1" indent="-457200">
              <a:buFont typeface="Arial" panose="020B0604020202020204" pitchFamily="34" charset="0"/>
              <a:buAutoNum type="arabicParenR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개의 카메라만 사용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76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D15B7-3390-407E-AF5F-F8D479F18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37" y="151526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사용자가 직접 피아노의 외곽 입력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사용자의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interaction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↑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+ ambiguity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건반과 다른 색의 외곽선 추가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배경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및 조명의 색에 대한 제약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image feature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사용한 피아노 인식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피아노의 단순한 패턴으로 인한 인식률↓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floodFill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사용한 피아노 인식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특정 좌표에 백색 건반이 위치해야 가능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ECBE3A-632E-457A-86E3-B8998EF78515}"/>
              </a:ext>
            </a:extLst>
          </p:cNvPr>
          <p:cNvSpPr txBox="1">
            <a:spLocks/>
          </p:cNvSpPr>
          <p:nvPr/>
        </p:nvSpPr>
        <p:spPr>
          <a:xfrm>
            <a:off x="545237" y="189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 방안</a:t>
            </a:r>
          </a:p>
        </p:txBody>
      </p:sp>
    </p:spTree>
    <p:extLst>
      <p:ext uri="{BB962C8B-B14F-4D97-AF65-F5344CB8AC3E}">
        <p14:creationId xmlns:p14="http://schemas.microsoft.com/office/powerpoint/2010/main" val="14905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D15B7-3390-407E-AF5F-F8D479F18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37" y="151526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사용자가 직접 피아노의 외곽 입력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사용자의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interaction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↑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+ ambiguity</a:t>
            </a:r>
          </a:p>
          <a:p>
            <a:pPr marL="0" indent="0">
              <a:buNone/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건반과 다른 색의 외곽선 추가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배경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및 조명의 색에 대한 제약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image feature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사용한 피아노 인식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피아노의 단순한 패턴으로 인한 인식률↓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floodFill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사용한 피아노 인식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특정 좌표에 백색 건반이 위치해야 가능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ECBE3A-632E-457A-86E3-B8998EF78515}"/>
              </a:ext>
            </a:extLst>
          </p:cNvPr>
          <p:cNvSpPr txBox="1">
            <a:spLocks/>
          </p:cNvSpPr>
          <p:nvPr/>
        </p:nvSpPr>
        <p:spPr>
          <a:xfrm>
            <a:off x="545237" y="189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 방안</a:t>
            </a:r>
          </a:p>
        </p:txBody>
      </p:sp>
    </p:spTree>
    <p:extLst>
      <p:ext uri="{BB962C8B-B14F-4D97-AF65-F5344CB8AC3E}">
        <p14:creationId xmlns:p14="http://schemas.microsoft.com/office/powerpoint/2010/main" val="72607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D15B7-3390-407E-AF5F-F8D479F18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37" y="151526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사용자가 직접 피아노의 외곽 입력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사용자의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interaction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↑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+ ambiguity</a:t>
            </a:r>
          </a:p>
          <a:p>
            <a:pPr marL="0" indent="0">
              <a:buNone/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건반과 다른 색의 외곽선 추가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배경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및 조명의 색에 대한 제약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image feature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사용한 피아노 인식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피아노의 단순한 패턴으로 인한 인식률↓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floodFill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사용한 피아노 인식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특정 좌표에 백색 건반이 위치해야 가능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ECBE3A-632E-457A-86E3-B8998EF78515}"/>
              </a:ext>
            </a:extLst>
          </p:cNvPr>
          <p:cNvSpPr txBox="1">
            <a:spLocks/>
          </p:cNvSpPr>
          <p:nvPr/>
        </p:nvSpPr>
        <p:spPr>
          <a:xfrm>
            <a:off x="545237" y="189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 방안</a:t>
            </a:r>
          </a:p>
        </p:txBody>
      </p:sp>
    </p:spTree>
    <p:extLst>
      <p:ext uri="{BB962C8B-B14F-4D97-AF65-F5344CB8AC3E}">
        <p14:creationId xmlns:p14="http://schemas.microsoft.com/office/powerpoint/2010/main" val="317401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D15B7-3390-407E-AF5F-F8D479F18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37" y="151526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사용자가 직접 피아노의 외곽 입력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사용자의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interaction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↑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+ ambiguity</a:t>
            </a:r>
          </a:p>
          <a:p>
            <a:pPr marL="0" indent="0">
              <a:buNone/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건반과 다른 색의 외곽선 추가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배경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및 조명의 색에 대한 제약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image feature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사용한 피아노 인식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피아노의 단순한 패턴으로 인한 인식률↓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floodFill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사용한 피아노 인식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특정 좌표에 백색 건반이 위치해야 가능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ECBE3A-632E-457A-86E3-B8998EF78515}"/>
              </a:ext>
            </a:extLst>
          </p:cNvPr>
          <p:cNvSpPr txBox="1">
            <a:spLocks/>
          </p:cNvSpPr>
          <p:nvPr/>
        </p:nvSpPr>
        <p:spPr>
          <a:xfrm>
            <a:off x="545237" y="189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 방안</a:t>
            </a:r>
          </a:p>
        </p:txBody>
      </p:sp>
    </p:spTree>
    <p:extLst>
      <p:ext uri="{BB962C8B-B14F-4D97-AF65-F5344CB8AC3E}">
        <p14:creationId xmlns:p14="http://schemas.microsoft.com/office/powerpoint/2010/main" val="165595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40499071-683B-45D8-A776-C4EB02E3AF37}"/>
              </a:ext>
            </a:extLst>
          </p:cNvPr>
          <p:cNvSpPr txBox="1">
            <a:spLocks/>
          </p:cNvSpPr>
          <p:nvPr/>
        </p:nvSpPr>
        <p:spPr>
          <a:xfrm>
            <a:off x="545237" y="15152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피아노 인식 및 음계 설정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5B41186E-5A92-47BC-9205-B250F27E5D8D}"/>
              </a:ext>
            </a:extLst>
          </p:cNvPr>
          <p:cNvSpPr txBox="1">
            <a:spLocks/>
          </p:cNvSpPr>
          <p:nvPr/>
        </p:nvSpPr>
        <p:spPr>
          <a:xfrm>
            <a:off x="545237" y="189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C4E87CC-816F-4D13-A926-5A0FBC20D503}"/>
              </a:ext>
            </a:extLst>
          </p:cNvPr>
          <p:cNvGrpSpPr/>
          <p:nvPr/>
        </p:nvGrpSpPr>
        <p:grpSpPr>
          <a:xfrm>
            <a:off x="4901850" y="991394"/>
            <a:ext cx="2693169" cy="5558610"/>
            <a:chOff x="4901850" y="991394"/>
            <a:chExt cx="2693169" cy="5558610"/>
          </a:xfrm>
        </p:grpSpPr>
        <p:sp>
          <p:nvSpPr>
            <p:cNvPr id="6" name="순서도: 수행의 시작/종료 5">
              <a:extLst>
                <a:ext uri="{FF2B5EF4-FFF2-40B4-BE49-F238E27FC236}">
                  <a16:creationId xmlns:a16="http://schemas.microsoft.com/office/drawing/2014/main" id="{09120D42-C5C5-4442-B9F7-7C5B5510E49C}"/>
                </a:ext>
              </a:extLst>
            </p:cNvPr>
            <p:cNvSpPr/>
            <p:nvPr/>
          </p:nvSpPr>
          <p:spPr>
            <a:xfrm>
              <a:off x="4990837" y="991394"/>
              <a:ext cx="2210541" cy="568171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웹캠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시작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02BE9A9-6C75-4FE2-8201-D381FC6C2D62}"/>
                </a:ext>
              </a:extLst>
            </p:cNvPr>
            <p:cNvCxnSpPr>
              <a:cxnSpLocks/>
              <a:stCxn id="23" idx="2"/>
              <a:endCxn id="10" idx="0"/>
            </p:cNvCxnSpPr>
            <p:nvPr/>
          </p:nvCxnSpPr>
          <p:spPr>
            <a:xfrm flipH="1">
              <a:off x="6096108" y="2250091"/>
              <a:ext cx="2852" cy="1944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2E7B5817-A3F6-4D27-9F62-3A70A6770375}"/>
                </a:ext>
              </a:extLst>
            </p:cNvPr>
            <p:cNvSpPr/>
            <p:nvPr/>
          </p:nvSpPr>
          <p:spPr>
            <a:xfrm>
              <a:off x="4990837" y="2444546"/>
              <a:ext cx="2210541" cy="9144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스페이스바눌렸는가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?</a:t>
              </a:r>
              <a:endParaRPr lang="ko-KR" altLang="en-US" sz="14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0BA066B-7314-41D8-A11C-6BC3E7AC8A09}"/>
                </a:ext>
              </a:extLst>
            </p:cNvPr>
            <p:cNvCxnSpPr>
              <a:cxnSpLocks/>
              <a:stCxn id="6" idx="2"/>
              <a:endCxn id="23" idx="0"/>
            </p:cNvCxnSpPr>
            <p:nvPr/>
          </p:nvCxnSpPr>
          <p:spPr>
            <a:xfrm>
              <a:off x="6096108" y="1559565"/>
              <a:ext cx="2852" cy="1944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처리 22">
              <a:extLst>
                <a:ext uri="{FF2B5EF4-FFF2-40B4-BE49-F238E27FC236}">
                  <a16:creationId xmlns:a16="http://schemas.microsoft.com/office/drawing/2014/main" id="{8AC8419A-6FDC-430B-842C-6BA38CEE28D4}"/>
                </a:ext>
              </a:extLst>
            </p:cNvPr>
            <p:cNvSpPr/>
            <p:nvPr/>
          </p:nvSpPr>
          <p:spPr>
            <a:xfrm>
              <a:off x="5175682" y="1754020"/>
              <a:ext cx="1846555" cy="496071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웹캠에서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프레임</a:t>
              </a:r>
              <a:endParaRPr lang="en-US" altLang="ko-KR" sz="1400" dirty="0">
                <a:solidFill>
                  <a:sysClr val="windowText" lastClr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받아오기</a:t>
              </a:r>
              <a:endParaRPr lang="ko-KR" altLang="en-US" sz="1400" dirty="0">
                <a:solidFill>
                  <a:sysClr val="windowText" lastClr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6D47EA5-EA61-43A8-8610-E393E6B969D2}"/>
                </a:ext>
              </a:extLst>
            </p:cNvPr>
            <p:cNvCxnSpPr>
              <a:cxnSpLocks/>
              <a:stCxn id="10" idx="2"/>
              <a:endCxn id="42" idx="0"/>
            </p:cNvCxnSpPr>
            <p:nvPr/>
          </p:nvCxnSpPr>
          <p:spPr>
            <a:xfrm flipH="1">
              <a:off x="6095894" y="3358946"/>
              <a:ext cx="214" cy="192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순서도: 처리 41">
              <a:extLst>
                <a:ext uri="{FF2B5EF4-FFF2-40B4-BE49-F238E27FC236}">
                  <a16:creationId xmlns:a16="http://schemas.microsoft.com/office/drawing/2014/main" id="{68298F30-1600-417A-9922-E3741D962638}"/>
                </a:ext>
              </a:extLst>
            </p:cNvPr>
            <p:cNvSpPr/>
            <p:nvPr/>
          </p:nvSpPr>
          <p:spPr>
            <a:xfrm>
              <a:off x="4901850" y="3551022"/>
              <a:ext cx="2388087" cy="61264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preprocessing</a:t>
              </a:r>
            </a:p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+morphological operation</a:t>
              </a:r>
              <a:endParaRPr lang="ko-KR" altLang="en-US" sz="1400" dirty="0">
                <a:solidFill>
                  <a:sysClr val="windowText" lastClr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8B24A7-9131-4790-BD73-6547ACD93667}"/>
                </a:ext>
              </a:extLst>
            </p:cNvPr>
            <p:cNvSpPr txBox="1"/>
            <p:nvPr/>
          </p:nvSpPr>
          <p:spPr>
            <a:xfrm>
              <a:off x="5588774" y="3276682"/>
              <a:ext cx="464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Yes</a:t>
              </a:r>
              <a:endPara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56EB875-5882-4084-8B1D-D36819D475DA}"/>
                </a:ext>
              </a:extLst>
            </p:cNvPr>
            <p:cNvCxnSpPr>
              <a:cxnSpLocks/>
              <a:stCxn id="42" idx="2"/>
              <a:endCxn id="49" idx="0"/>
            </p:cNvCxnSpPr>
            <p:nvPr/>
          </p:nvCxnSpPr>
          <p:spPr>
            <a:xfrm>
              <a:off x="6095894" y="4163670"/>
              <a:ext cx="0" cy="1984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순서도: 처리 48">
              <a:extLst>
                <a:ext uri="{FF2B5EF4-FFF2-40B4-BE49-F238E27FC236}">
                  <a16:creationId xmlns:a16="http://schemas.microsoft.com/office/drawing/2014/main" id="{3439D340-C2F1-4A47-BA4C-7F8B88983D3F}"/>
                </a:ext>
              </a:extLst>
            </p:cNvPr>
            <p:cNvSpPr/>
            <p:nvPr/>
          </p:nvSpPr>
          <p:spPr>
            <a:xfrm>
              <a:off x="4901850" y="4362103"/>
              <a:ext cx="2388087" cy="61264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image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transformation</a:t>
              </a:r>
              <a:endParaRPr lang="ko-KR" altLang="en-US" sz="1400" dirty="0">
                <a:solidFill>
                  <a:sysClr val="windowText" lastClr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146B787-41F8-4485-A872-106BEA67E1E8}"/>
                </a:ext>
              </a:extLst>
            </p:cNvPr>
            <p:cNvCxnSpPr>
              <a:cxnSpLocks/>
              <a:stCxn id="49" idx="2"/>
              <a:endCxn id="16" idx="0"/>
            </p:cNvCxnSpPr>
            <p:nvPr/>
          </p:nvCxnSpPr>
          <p:spPr>
            <a:xfrm>
              <a:off x="6095894" y="4974751"/>
              <a:ext cx="0" cy="1984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순서도: 처리 15">
              <a:extLst>
                <a:ext uri="{FF2B5EF4-FFF2-40B4-BE49-F238E27FC236}">
                  <a16:creationId xmlns:a16="http://schemas.microsoft.com/office/drawing/2014/main" id="{E80FE32A-F59F-4656-9098-0FE3DDC21165}"/>
                </a:ext>
              </a:extLst>
            </p:cNvPr>
            <p:cNvSpPr/>
            <p:nvPr/>
          </p:nvSpPr>
          <p:spPr>
            <a:xfrm>
              <a:off x="4901850" y="5173184"/>
              <a:ext cx="2388087" cy="61264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음계 영역 설정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23C005D-0FE4-4BF4-A64C-6B4410D78339}"/>
                </a:ext>
              </a:extLst>
            </p:cNvPr>
            <p:cNvCxnSpPr>
              <a:cxnSpLocks/>
              <a:stCxn id="16" idx="2"/>
              <a:endCxn id="22" idx="0"/>
            </p:cNvCxnSpPr>
            <p:nvPr/>
          </p:nvCxnSpPr>
          <p:spPr>
            <a:xfrm>
              <a:off x="6095894" y="5785832"/>
              <a:ext cx="214" cy="1960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수행의 시작/종료 21">
              <a:extLst>
                <a:ext uri="{FF2B5EF4-FFF2-40B4-BE49-F238E27FC236}">
                  <a16:creationId xmlns:a16="http://schemas.microsoft.com/office/drawing/2014/main" id="{C669D8E2-1D70-49EE-8CE4-B55DE8B085AB}"/>
                </a:ext>
              </a:extLst>
            </p:cNvPr>
            <p:cNvSpPr/>
            <p:nvPr/>
          </p:nvSpPr>
          <p:spPr>
            <a:xfrm>
              <a:off x="4990837" y="5981833"/>
              <a:ext cx="2210541" cy="568171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END</a:t>
              </a:r>
              <a:endParaRPr lang="ko-KR" altLang="en-US" sz="14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613A041-A7B1-4507-A869-06F931BCDAB7}"/>
                </a:ext>
              </a:extLst>
            </p:cNvPr>
            <p:cNvCxnSpPr>
              <a:cxnSpLocks/>
              <a:stCxn id="10" idx="3"/>
              <a:endCxn id="22" idx="3"/>
            </p:cNvCxnSpPr>
            <p:nvPr/>
          </p:nvCxnSpPr>
          <p:spPr>
            <a:xfrm>
              <a:off x="7201378" y="2901746"/>
              <a:ext cx="12700" cy="3364173"/>
            </a:xfrm>
            <a:prstGeom prst="bentConnector3">
              <a:avLst>
                <a:gd name="adj1" fmla="val 277863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FA08967-202F-49B6-8497-2056013D0ED1}"/>
                </a:ext>
              </a:extLst>
            </p:cNvPr>
            <p:cNvSpPr txBox="1"/>
            <p:nvPr/>
          </p:nvSpPr>
          <p:spPr>
            <a:xfrm>
              <a:off x="7190741" y="2638266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No</a:t>
              </a:r>
              <a:endPara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51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40499071-683B-45D8-A776-C4EB02E3AF37}"/>
              </a:ext>
            </a:extLst>
          </p:cNvPr>
          <p:cNvSpPr txBox="1">
            <a:spLocks/>
          </p:cNvSpPr>
          <p:nvPr/>
        </p:nvSpPr>
        <p:spPr>
          <a:xfrm>
            <a:off x="545237" y="15152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손가락 위치 인식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5B41186E-5A92-47BC-9205-B250F27E5D8D}"/>
              </a:ext>
            </a:extLst>
          </p:cNvPr>
          <p:cNvSpPr txBox="1">
            <a:spLocks/>
          </p:cNvSpPr>
          <p:nvPr/>
        </p:nvSpPr>
        <p:spPr>
          <a:xfrm>
            <a:off x="545237" y="189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469E45-BF11-42E6-96A6-1166A51C7553}"/>
              </a:ext>
            </a:extLst>
          </p:cNvPr>
          <p:cNvGrpSpPr/>
          <p:nvPr/>
        </p:nvGrpSpPr>
        <p:grpSpPr>
          <a:xfrm>
            <a:off x="4901850" y="991394"/>
            <a:ext cx="2693169" cy="5558610"/>
            <a:chOff x="4901850" y="991394"/>
            <a:chExt cx="2693169" cy="5558610"/>
          </a:xfrm>
        </p:grpSpPr>
        <p:sp>
          <p:nvSpPr>
            <p:cNvPr id="6" name="순서도: 수행의 시작/종료 5">
              <a:extLst>
                <a:ext uri="{FF2B5EF4-FFF2-40B4-BE49-F238E27FC236}">
                  <a16:creationId xmlns:a16="http://schemas.microsoft.com/office/drawing/2014/main" id="{09120D42-C5C5-4442-B9F7-7C5B5510E49C}"/>
                </a:ext>
              </a:extLst>
            </p:cNvPr>
            <p:cNvSpPr/>
            <p:nvPr/>
          </p:nvSpPr>
          <p:spPr>
            <a:xfrm>
              <a:off x="4990837" y="991394"/>
              <a:ext cx="2210541" cy="568171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웹캠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시작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02BE9A9-6C75-4FE2-8201-D381FC6C2D62}"/>
                </a:ext>
              </a:extLst>
            </p:cNvPr>
            <p:cNvCxnSpPr>
              <a:cxnSpLocks/>
              <a:stCxn id="23" idx="2"/>
              <a:endCxn id="10" idx="0"/>
            </p:cNvCxnSpPr>
            <p:nvPr/>
          </p:nvCxnSpPr>
          <p:spPr>
            <a:xfrm flipH="1">
              <a:off x="6096108" y="2250091"/>
              <a:ext cx="2852" cy="1944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2E7B5817-A3F6-4D27-9F62-3A70A6770375}"/>
                </a:ext>
              </a:extLst>
            </p:cNvPr>
            <p:cNvSpPr/>
            <p:nvPr/>
          </p:nvSpPr>
          <p:spPr>
            <a:xfrm>
              <a:off x="4990837" y="2444546"/>
              <a:ext cx="2210541" cy="9144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스페이스바눌렸는가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?</a:t>
              </a:r>
              <a:endParaRPr lang="ko-KR" altLang="en-US" sz="14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0BA066B-7314-41D8-A11C-6BC3E7AC8A09}"/>
                </a:ext>
              </a:extLst>
            </p:cNvPr>
            <p:cNvCxnSpPr>
              <a:cxnSpLocks/>
              <a:stCxn id="6" idx="2"/>
              <a:endCxn id="23" idx="0"/>
            </p:cNvCxnSpPr>
            <p:nvPr/>
          </p:nvCxnSpPr>
          <p:spPr>
            <a:xfrm>
              <a:off x="6096108" y="1559565"/>
              <a:ext cx="2852" cy="1944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처리 22">
              <a:extLst>
                <a:ext uri="{FF2B5EF4-FFF2-40B4-BE49-F238E27FC236}">
                  <a16:creationId xmlns:a16="http://schemas.microsoft.com/office/drawing/2014/main" id="{8AC8419A-6FDC-430B-842C-6BA38CEE28D4}"/>
                </a:ext>
              </a:extLst>
            </p:cNvPr>
            <p:cNvSpPr/>
            <p:nvPr/>
          </p:nvSpPr>
          <p:spPr>
            <a:xfrm>
              <a:off x="5175682" y="1754020"/>
              <a:ext cx="1846555" cy="496071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웹캠에서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프레임</a:t>
              </a:r>
              <a:endParaRPr lang="en-US" altLang="ko-KR" sz="1400" dirty="0">
                <a:solidFill>
                  <a:sysClr val="windowText" lastClr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받아오기</a:t>
              </a:r>
              <a:endParaRPr lang="ko-KR" altLang="en-US" sz="1400" dirty="0">
                <a:solidFill>
                  <a:sysClr val="windowText" lastClr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6D47EA5-EA61-43A8-8610-E393E6B969D2}"/>
                </a:ext>
              </a:extLst>
            </p:cNvPr>
            <p:cNvCxnSpPr>
              <a:cxnSpLocks/>
              <a:stCxn id="10" idx="2"/>
              <a:endCxn id="42" idx="0"/>
            </p:cNvCxnSpPr>
            <p:nvPr/>
          </p:nvCxnSpPr>
          <p:spPr>
            <a:xfrm flipH="1">
              <a:off x="6095894" y="3358946"/>
              <a:ext cx="214" cy="192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순서도: 처리 41">
              <a:extLst>
                <a:ext uri="{FF2B5EF4-FFF2-40B4-BE49-F238E27FC236}">
                  <a16:creationId xmlns:a16="http://schemas.microsoft.com/office/drawing/2014/main" id="{68298F30-1600-417A-9922-E3741D962638}"/>
                </a:ext>
              </a:extLst>
            </p:cNvPr>
            <p:cNvSpPr/>
            <p:nvPr/>
          </p:nvSpPr>
          <p:spPr>
            <a:xfrm>
              <a:off x="4901850" y="3551022"/>
              <a:ext cx="2388087" cy="61264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image transformation</a:t>
              </a:r>
              <a:endParaRPr lang="ko-KR" altLang="en-US" sz="1400" dirty="0">
                <a:solidFill>
                  <a:sysClr val="windowText" lastClr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8B24A7-9131-4790-BD73-6547ACD93667}"/>
                </a:ext>
              </a:extLst>
            </p:cNvPr>
            <p:cNvSpPr txBox="1"/>
            <p:nvPr/>
          </p:nvSpPr>
          <p:spPr>
            <a:xfrm>
              <a:off x="5588774" y="3276682"/>
              <a:ext cx="464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Yes</a:t>
              </a:r>
              <a:endPara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56EB875-5882-4084-8B1D-D36819D475DA}"/>
                </a:ext>
              </a:extLst>
            </p:cNvPr>
            <p:cNvCxnSpPr>
              <a:cxnSpLocks/>
              <a:stCxn id="42" idx="2"/>
              <a:endCxn id="49" idx="0"/>
            </p:cNvCxnSpPr>
            <p:nvPr/>
          </p:nvCxnSpPr>
          <p:spPr>
            <a:xfrm>
              <a:off x="6095894" y="4163670"/>
              <a:ext cx="0" cy="1984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순서도: 처리 48">
              <a:extLst>
                <a:ext uri="{FF2B5EF4-FFF2-40B4-BE49-F238E27FC236}">
                  <a16:creationId xmlns:a16="http://schemas.microsoft.com/office/drawing/2014/main" id="{3439D340-C2F1-4A47-BA4C-7F8B88983D3F}"/>
                </a:ext>
              </a:extLst>
            </p:cNvPr>
            <p:cNvSpPr/>
            <p:nvPr/>
          </p:nvSpPr>
          <p:spPr>
            <a:xfrm>
              <a:off x="4901850" y="4362103"/>
              <a:ext cx="2388087" cy="61264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background subtraction</a:t>
              </a:r>
              <a:endParaRPr lang="ko-KR" altLang="en-US" sz="1400" dirty="0">
                <a:solidFill>
                  <a:sysClr val="windowText" lastClr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146B787-41F8-4485-A872-106BEA67E1E8}"/>
                </a:ext>
              </a:extLst>
            </p:cNvPr>
            <p:cNvCxnSpPr>
              <a:cxnSpLocks/>
              <a:stCxn id="49" idx="2"/>
              <a:endCxn id="16" idx="0"/>
            </p:cNvCxnSpPr>
            <p:nvPr/>
          </p:nvCxnSpPr>
          <p:spPr>
            <a:xfrm>
              <a:off x="6095894" y="4974751"/>
              <a:ext cx="0" cy="1984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순서도: 처리 15">
              <a:extLst>
                <a:ext uri="{FF2B5EF4-FFF2-40B4-BE49-F238E27FC236}">
                  <a16:creationId xmlns:a16="http://schemas.microsoft.com/office/drawing/2014/main" id="{E80FE32A-F59F-4656-9098-0FE3DDC21165}"/>
                </a:ext>
              </a:extLst>
            </p:cNvPr>
            <p:cNvSpPr/>
            <p:nvPr/>
          </p:nvSpPr>
          <p:spPr>
            <a:xfrm>
              <a:off x="4901850" y="5173184"/>
              <a:ext cx="2388087" cy="61264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contour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를 사용해 손가락</a:t>
              </a:r>
              <a:endParaRPr lang="en-US" altLang="ko-KR" sz="1400" dirty="0">
                <a:solidFill>
                  <a:sysClr val="windowText" lastClr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위치 인식 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23C005D-0FE4-4BF4-A64C-6B4410D78339}"/>
                </a:ext>
              </a:extLst>
            </p:cNvPr>
            <p:cNvCxnSpPr>
              <a:cxnSpLocks/>
              <a:stCxn id="16" idx="2"/>
              <a:endCxn id="22" idx="0"/>
            </p:cNvCxnSpPr>
            <p:nvPr/>
          </p:nvCxnSpPr>
          <p:spPr>
            <a:xfrm>
              <a:off x="6095894" y="5785832"/>
              <a:ext cx="214" cy="1960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수행의 시작/종료 21">
              <a:extLst>
                <a:ext uri="{FF2B5EF4-FFF2-40B4-BE49-F238E27FC236}">
                  <a16:creationId xmlns:a16="http://schemas.microsoft.com/office/drawing/2014/main" id="{C669D8E2-1D70-49EE-8CE4-B55DE8B085AB}"/>
                </a:ext>
              </a:extLst>
            </p:cNvPr>
            <p:cNvSpPr/>
            <p:nvPr/>
          </p:nvSpPr>
          <p:spPr>
            <a:xfrm>
              <a:off x="4990837" y="5981833"/>
              <a:ext cx="2210541" cy="568171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END</a:t>
              </a:r>
              <a:endParaRPr lang="ko-KR" altLang="en-US" sz="14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613A041-A7B1-4507-A869-06F931BCDAB7}"/>
                </a:ext>
              </a:extLst>
            </p:cNvPr>
            <p:cNvCxnSpPr>
              <a:cxnSpLocks/>
              <a:stCxn id="10" idx="3"/>
              <a:endCxn id="22" idx="3"/>
            </p:cNvCxnSpPr>
            <p:nvPr/>
          </p:nvCxnSpPr>
          <p:spPr>
            <a:xfrm>
              <a:off x="7201378" y="2901746"/>
              <a:ext cx="12700" cy="3364173"/>
            </a:xfrm>
            <a:prstGeom prst="bentConnector3">
              <a:avLst>
                <a:gd name="adj1" fmla="val 277863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FA08967-202F-49B6-8497-2056013D0ED1}"/>
                </a:ext>
              </a:extLst>
            </p:cNvPr>
            <p:cNvSpPr txBox="1"/>
            <p:nvPr/>
          </p:nvSpPr>
          <p:spPr>
            <a:xfrm>
              <a:off x="7190741" y="2638266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No</a:t>
              </a:r>
              <a:endPara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837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40499071-683B-45D8-A776-C4EB02E3AF37}"/>
              </a:ext>
            </a:extLst>
          </p:cNvPr>
          <p:cNvSpPr txBox="1">
            <a:spLocks/>
          </p:cNvSpPr>
          <p:nvPr/>
        </p:nvSpPr>
        <p:spPr>
          <a:xfrm>
            <a:off x="545237" y="15152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누름 여부 인식 및 소리 출력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5B41186E-5A92-47BC-9205-B250F27E5D8D}"/>
              </a:ext>
            </a:extLst>
          </p:cNvPr>
          <p:cNvSpPr txBox="1">
            <a:spLocks/>
          </p:cNvSpPr>
          <p:nvPr/>
        </p:nvSpPr>
        <p:spPr>
          <a:xfrm>
            <a:off x="545237" y="189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434060-99B6-4D07-A565-EBA5FF89E043}"/>
              </a:ext>
            </a:extLst>
          </p:cNvPr>
          <p:cNvGrpSpPr/>
          <p:nvPr/>
        </p:nvGrpSpPr>
        <p:grpSpPr>
          <a:xfrm>
            <a:off x="4476955" y="991394"/>
            <a:ext cx="3533094" cy="5628973"/>
            <a:chOff x="4476955" y="991394"/>
            <a:chExt cx="3533094" cy="5628973"/>
          </a:xfrm>
        </p:grpSpPr>
        <p:sp>
          <p:nvSpPr>
            <p:cNvPr id="6" name="순서도: 수행의 시작/종료 5">
              <a:extLst>
                <a:ext uri="{FF2B5EF4-FFF2-40B4-BE49-F238E27FC236}">
                  <a16:creationId xmlns:a16="http://schemas.microsoft.com/office/drawing/2014/main" id="{09120D42-C5C5-4442-B9F7-7C5B5510E49C}"/>
                </a:ext>
              </a:extLst>
            </p:cNvPr>
            <p:cNvSpPr/>
            <p:nvPr/>
          </p:nvSpPr>
          <p:spPr>
            <a:xfrm>
              <a:off x="4990837" y="991394"/>
              <a:ext cx="2210541" cy="568171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웹캠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프레임 인식</a:t>
              </a:r>
            </a:p>
          </p:txBody>
        </p: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2E7B5817-A3F6-4D27-9F62-3A70A6770375}"/>
                </a:ext>
              </a:extLst>
            </p:cNvPr>
            <p:cNvSpPr/>
            <p:nvPr/>
          </p:nvSpPr>
          <p:spPr>
            <a:xfrm>
              <a:off x="4476955" y="1752821"/>
              <a:ext cx="3227661" cy="1335136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transformation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과</a:t>
              </a:r>
              <a:endParaRPr lang="en-US" altLang="ko-KR" sz="14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subtraction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이</a:t>
              </a:r>
              <a:endParaRPr lang="en-US" altLang="ko-KR" sz="14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진행되었는가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?</a:t>
              </a:r>
              <a:endParaRPr lang="ko-KR" altLang="en-US" sz="14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0BA066B-7314-41D8-A11C-6BC3E7AC8A09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6090786" y="1559565"/>
              <a:ext cx="5322" cy="193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6D47EA5-EA61-43A8-8610-E393E6B969D2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6090786" y="5243290"/>
              <a:ext cx="5108" cy="1694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순서도: 처리 41">
              <a:extLst>
                <a:ext uri="{FF2B5EF4-FFF2-40B4-BE49-F238E27FC236}">
                  <a16:creationId xmlns:a16="http://schemas.microsoft.com/office/drawing/2014/main" id="{68298F30-1600-417A-9922-E3741D962638}"/>
                </a:ext>
              </a:extLst>
            </p:cNvPr>
            <p:cNvSpPr/>
            <p:nvPr/>
          </p:nvSpPr>
          <p:spPr>
            <a:xfrm>
              <a:off x="4901850" y="5412741"/>
              <a:ext cx="2388087" cy="44353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ysClr val="windowText" lastClr="0000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위치에 맞는 소리 재생</a:t>
              </a:r>
              <a:endParaRPr lang="ko-KR" altLang="en-US" sz="1400" dirty="0">
                <a:solidFill>
                  <a:sysClr val="windowText" lastClr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23C005D-0FE4-4BF4-A64C-6B4410D78339}"/>
                </a:ext>
              </a:extLst>
            </p:cNvPr>
            <p:cNvCxnSpPr>
              <a:cxnSpLocks/>
              <a:stCxn id="42" idx="2"/>
              <a:endCxn id="22" idx="0"/>
            </p:cNvCxnSpPr>
            <p:nvPr/>
          </p:nvCxnSpPr>
          <p:spPr>
            <a:xfrm>
              <a:off x="6095894" y="5856273"/>
              <a:ext cx="214" cy="1959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수행의 시작/종료 21">
              <a:extLst>
                <a:ext uri="{FF2B5EF4-FFF2-40B4-BE49-F238E27FC236}">
                  <a16:creationId xmlns:a16="http://schemas.microsoft.com/office/drawing/2014/main" id="{C669D8E2-1D70-49EE-8CE4-B55DE8B085AB}"/>
                </a:ext>
              </a:extLst>
            </p:cNvPr>
            <p:cNvSpPr/>
            <p:nvPr/>
          </p:nvSpPr>
          <p:spPr>
            <a:xfrm>
              <a:off x="4990837" y="6052196"/>
              <a:ext cx="2210541" cy="568171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END</a:t>
              </a:r>
              <a:endParaRPr lang="ko-KR" altLang="en-US" sz="14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613A041-A7B1-4507-A869-06F931BCDAB7}"/>
                </a:ext>
              </a:extLst>
            </p:cNvPr>
            <p:cNvCxnSpPr>
              <a:cxnSpLocks/>
              <a:stCxn id="10" idx="3"/>
              <a:endCxn id="22" idx="3"/>
            </p:cNvCxnSpPr>
            <p:nvPr/>
          </p:nvCxnSpPr>
          <p:spPr>
            <a:xfrm flipH="1">
              <a:off x="7201378" y="2420389"/>
              <a:ext cx="503238" cy="3915893"/>
            </a:xfrm>
            <a:prstGeom prst="bentConnector3">
              <a:avLst>
                <a:gd name="adj1" fmla="val -454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FA08967-202F-49B6-8497-2056013D0ED1}"/>
                </a:ext>
              </a:extLst>
            </p:cNvPr>
            <p:cNvSpPr txBox="1"/>
            <p:nvPr/>
          </p:nvSpPr>
          <p:spPr>
            <a:xfrm>
              <a:off x="7605771" y="217899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No</a:t>
              </a:r>
              <a:endPara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7" name="다이아몬드 26">
              <a:extLst>
                <a:ext uri="{FF2B5EF4-FFF2-40B4-BE49-F238E27FC236}">
                  <a16:creationId xmlns:a16="http://schemas.microsoft.com/office/drawing/2014/main" id="{052D2464-2F29-4797-ADD3-A8C246F59076}"/>
                </a:ext>
              </a:extLst>
            </p:cNvPr>
            <p:cNvSpPr/>
            <p:nvPr/>
          </p:nvSpPr>
          <p:spPr>
            <a:xfrm>
              <a:off x="4719596" y="4328890"/>
              <a:ext cx="2742379" cy="9144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이전 프레임보다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4</a:t>
              </a:r>
              <a:r>
                <a:rPr lang="ko-KR" altLang="en-US" sz="1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픽셀 이상</a:t>
              </a:r>
              <a:endParaRPr lang="en-US" altLang="ko-KR" sz="14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내려갔는가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?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972AAFF-F4D7-49FB-9143-683D57129F2E}"/>
                </a:ext>
              </a:extLst>
            </p:cNvPr>
            <p:cNvCxnSpPr>
              <a:cxnSpLocks/>
              <a:stCxn id="54" idx="2"/>
              <a:endCxn id="27" idx="0"/>
            </p:cNvCxnSpPr>
            <p:nvPr/>
          </p:nvCxnSpPr>
          <p:spPr>
            <a:xfrm>
              <a:off x="6090786" y="4159439"/>
              <a:ext cx="0" cy="1694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961308-44FF-44C3-9FAF-38AC6420073F}"/>
                </a:ext>
              </a:extLst>
            </p:cNvPr>
            <p:cNvSpPr txBox="1"/>
            <p:nvPr/>
          </p:nvSpPr>
          <p:spPr>
            <a:xfrm>
              <a:off x="5588774" y="5150512"/>
              <a:ext cx="464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Yes</a:t>
              </a:r>
              <a:endPara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id="{3824C10E-9622-43AC-8612-720991E18C05}"/>
                </a:ext>
              </a:extLst>
            </p:cNvPr>
            <p:cNvSpPr/>
            <p:nvPr/>
          </p:nvSpPr>
          <p:spPr>
            <a:xfrm>
              <a:off x="4719596" y="3245039"/>
              <a:ext cx="2742379" cy="9144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이전 프레임보다 올라갔는가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?</a:t>
              </a: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E68D767-D273-4A40-A968-EF5F16042AA2}"/>
                </a:ext>
              </a:extLst>
            </p:cNvPr>
            <p:cNvCxnSpPr>
              <a:cxnSpLocks/>
              <a:stCxn id="10" idx="2"/>
              <a:endCxn id="54" idx="0"/>
            </p:cNvCxnSpPr>
            <p:nvPr/>
          </p:nvCxnSpPr>
          <p:spPr>
            <a:xfrm>
              <a:off x="6090786" y="3087957"/>
              <a:ext cx="0" cy="1570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41260E30-6735-4CBC-85BC-F0E3AEADBCD3}"/>
                </a:ext>
              </a:extLst>
            </p:cNvPr>
            <p:cNvCxnSpPr>
              <a:cxnSpLocks/>
              <a:stCxn id="54" idx="3"/>
              <a:endCxn id="22" idx="3"/>
            </p:cNvCxnSpPr>
            <p:nvPr/>
          </p:nvCxnSpPr>
          <p:spPr>
            <a:xfrm flipH="1">
              <a:off x="7201378" y="3702239"/>
              <a:ext cx="260597" cy="2634043"/>
            </a:xfrm>
            <a:prstGeom prst="bentConnector3">
              <a:avLst>
                <a:gd name="adj1" fmla="val -8772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54952A4E-105C-4CA4-B461-18917BD7A328}"/>
                </a:ext>
              </a:extLst>
            </p:cNvPr>
            <p:cNvCxnSpPr>
              <a:cxnSpLocks/>
              <a:stCxn id="27" idx="3"/>
              <a:endCxn id="22" idx="3"/>
            </p:cNvCxnSpPr>
            <p:nvPr/>
          </p:nvCxnSpPr>
          <p:spPr>
            <a:xfrm flipH="1">
              <a:off x="7201378" y="4786090"/>
              <a:ext cx="260597" cy="1550192"/>
            </a:xfrm>
            <a:prstGeom prst="bentConnector3">
              <a:avLst>
                <a:gd name="adj1" fmla="val -29212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28C35C5-617F-424A-B9BC-6EE506926B2E}"/>
                </a:ext>
              </a:extLst>
            </p:cNvPr>
            <p:cNvSpPr txBox="1"/>
            <p:nvPr/>
          </p:nvSpPr>
          <p:spPr>
            <a:xfrm>
              <a:off x="5588774" y="3026864"/>
              <a:ext cx="464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Yes</a:t>
              </a:r>
              <a:endPara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2C9AD1A-5025-4E12-9876-93E9E0FB3707}"/>
                </a:ext>
              </a:extLst>
            </p:cNvPr>
            <p:cNvSpPr txBox="1"/>
            <p:nvPr/>
          </p:nvSpPr>
          <p:spPr>
            <a:xfrm>
              <a:off x="7373752" y="3363736"/>
              <a:ext cx="464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Yes</a:t>
              </a:r>
              <a:endPara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6A10E0D-B967-43A8-B0BF-5054D32FB29F}"/>
                </a:ext>
              </a:extLst>
            </p:cNvPr>
            <p:cNvSpPr txBox="1"/>
            <p:nvPr/>
          </p:nvSpPr>
          <p:spPr>
            <a:xfrm>
              <a:off x="5605691" y="4090276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No</a:t>
              </a:r>
              <a:endPara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0D80266-2840-4D88-9393-1E05DE16C788}"/>
                </a:ext>
              </a:extLst>
            </p:cNvPr>
            <p:cNvSpPr txBox="1"/>
            <p:nvPr/>
          </p:nvSpPr>
          <p:spPr>
            <a:xfrm>
              <a:off x="7361615" y="4504021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No</a:t>
              </a:r>
              <a:endPara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48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530</Words>
  <Application>Microsoft Office PowerPoint</Application>
  <PresentationFormat>와이드스크린</PresentationFormat>
  <Paragraphs>133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나눔스퀘어 Bold</vt:lpstr>
      <vt:lpstr>나눔스퀘어 Light</vt:lpstr>
      <vt:lpstr>맑은 고딕</vt:lpstr>
      <vt:lpstr>Arial</vt:lpstr>
      <vt:lpstr>Office 테마</vt:lpstr>
      <vt:lpstr>PowerPoint 프레젠테이션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Seokhyeon Hong</dc:creator>
  <cp:lastModifiedBy>Seokhyeon Hong</cp:lastModifiedBy>
  <cp:revision>16</cp:revision>
  <dcterms:created xsi:type="dcterms:W3CDTF">2019-01-18T17:44:03Z</dcterms:created>
  <dcterms:modified xsi:type="dcterms:W3CDTF">2019-01-19T05:24:35Z</dcterms:modified>
</cp:coreProperties>
</file>