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</p:sldIdLst>
  <p:sldSz cx="32004000" cy="42976800"/>
  <p:notesSz cx="6864350" cy="9996488"/>
  <p:embeddedFontLst>
    <p:embeddedFont>
      <p:font typeface="나눔바른고딕" panose="020B0600000101010101" charset="-127"/>
      <p:regular r:id="rId3"/>
      <p:bold r:id="rId4"/>
    </p:embeddedFont>
    <p:embeddedFont>
      <p:font typeface="맑은 고딕" panose="020B0503020000020004" pitchFamily="50" charset="-127"/>
      <p:regular r:id="rId5"/>
      <p:bold r:id="rId6"/>
    </p:embeddedFont>
    <p:embeddedFont>
      <p:font typeface="메이플스토리" panose="02000300000000000000" pitchFamily="2" charset="-127"/>
      <p:regular r:id="rId7"/>
      <p:bold r:id="rId8"/>
    </p:embeddedFont>
  </p:embeddedFontLst>
  <p:defaultTextStyle>
    <a:defPPr>
      <a:defRPr lang="ko-KR"/>
    </a:defPPr>
    <a:lvl1pPr marL="0" algn="l" defTabSz="4493727" rtl="0" eaLnBrk="1" latinLnBrk="1" hangingPunct="1">
      <a:defRPr sz="8800" kern="1200">
        <a:solidFill>
          <a:schemeClr val="tx1"/>
        </a:solidFill>
        <a:latin typeface="+mn-lt"/>
        <a:ea typeface="+mn-ea"/>
        <a:cs typeface="+mn-cs"/>
      </a:defRPr>
    </a:lvl1pPr>
    <a:lvl2pPr marL="2246864" algn="l" defTabSz="4493727" rtl="0" eaLnBrk="1" latinLnBrk="1" hangingPunct="1">
      <a:defRPr sz="8800" kern="1200">
        <a:solidFill>
          <a:schemeClr val="tx1"/>
        </a:solidFill>
        <a:latin typeface="+mn-lt"/>
        <a:ea typeface="+mn-ea"/>
        <a:cs typeface="+mn-cs"/>
      </a:defRPr>
    </a:lvl2pPr>
    <a:lvl3pPr marL="4493727" algn="l" defTabSz="4493727" rtl="0" eaLnBrk="1" latinLnBrk="1" hangingPunct="1">
      <a:defRPr sz="8800" kern="1200">
        <a:solidFill>
          <a:schemeClr val="tx1"/>
        </a:solidFill>
        <a:latin typeface="+mn-lt"/>
        <a:ea typeface="+mn-ea"/>
        <a:cs typeface="+mn-cs"/>
      </a:defRPr>
    </a:lvl3pPr>
    <a:lvl4pPr marL="6740591" algn="l" defTabSz="4493727" rtl="0" eaLnBrk="1" latinLnBrk="1" hangingPunct="1">
      <a:defRPr sz="8800" kern="1200">
        <a:solidFill>
          <a:schemeClr val="tx1"/>
        </a:solidFill>
        <a:latin typeface="+mn-lt"/>
        <a:ea typeface="+mn-ea"/>
        <a:cs typeface="+mn-cs"/>
      </a:defRPr>
    </a:lvl4pPr>
    <a:lvl5pPr marL="8987455" algn="l" defTabSz="4493727" rtl="0" eaLnBrk="1" latinLnBrk="1" hangingPunct="1">
      <a:defRPr sz="8800" kern="1200">
        <a:solidFill>
          <a:schemeClr val="tx1"/>
        </a:solidFill>
        <a:latin typeface="+mn-lt"/>
        <a:ea typeface="+mn-ea"/>
        <a:cs typeface="+mn-cs"/>
      </a:defRPr>
    </a:lvl5pPr>
    <a:lvl6pPr marL="11234318" algn="l" defTabSz="4493727" rtl="0" eaLnBrk="1" latinLnBrk="1" hangingPunct="1">
      <a:defRPr sz="8800" kern="1200">
        <a:solidFill>
          <a:schemeClr val="tx1"/>
        </a:solidFill>
        <a:latin typeface="+mn-lt"/>
        <a:ea typeface="+mn-ea"/>
        <a:cs typeface="+mn-cs"/>
      </a:defRPr>
    </a:lvl6pPr>
    <a:lvl7pPr marL="13481182" algn="l" defTabSz="4493727" rtl="0" eaLnBrk="1" latinLnBrk="1" hangingPunct="1">
      <a:defRPr sz="8800" kern="1200">
        <a:solidFill>
          <a:schemeClr val="tx1"/>
        </a:solidFill>
        <a:latin typeface="+mn-lt"/>
        <a:ea typeface="+mn-ea"/>
        <a:cs typeface="+mn-cs"/>
      </a:defRPr>
    </a:lvl7pPr>
    <a:lvl8pPr marL="15728046" algn="l" defTabSz="4493727" rtl="0" eaLnBrk="1" latinLnBrk="1" hangingPunct="1">
      <a:defRPr sz="8800" kern="1200">
        <a:solidFill>
          <a:schemeClr val="tx1"/>
        </a:solidFill>
        <a:latin typeface="+mn-lt"/>
        <a:ea typeface="+mn-ea"/>
        <a:cs typeface="+mn-cs"/>
      </a:defRPr>
    </a:lvl8pPr>
    <a:lvl9pPr marL="17974909" algn="l" defTabSz="4493727" rtl="0" eaLnBrk="1" latinLnBrk="1" hangingPunct="1">
      <a:defRPr sz="8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36" userDrawn="1">
          <p15:clr>
            <a:srgbClr val="A4A3A4"/>
          </p15:clr>
        </p15:guide>
        <p15:guide id="2" pos="100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8955"/>
    <a:srgbClr val="EDD569"/>
    <a:srgbClr val="3F628F"/>
    <a:srgbClr val="F18229"/>
    <a:srgbClr val="E94128"/>
    <a:srgbClr val="F7BA7E"/>
    <a:srgbClr val="ED999A"/>
    <a:srgbClr val="93AECA"/>
    <a:srgbClr val="ACD3D0"/>
    <a:srgbClr val="9AC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20"/>
    <p:restoredTop sz="99765" autoAdjust="0"/>
  </p:normalViewPr>
  <p:slideViewPr>
    <p:cSldViewPr>
      <p:cViewPr varScale="1">
        <p:scale>
          <a:sx n="20" d="100"/>
          <a:sy n="20" d="100"/>
        </p:scale>
        <p:origin x="3768" y="14"/>
      </p:cViewPr>
      <p:guideLst>
        <p:guide orient="horz" pos="13536"/>
        <p:guide pos="10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00300" y="13350667"/>
            <a:ext cx="27203400" cy="92121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00600" y="24353520"/>
            <a:ext cx="22402800" cy="10982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46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93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40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987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23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48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728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974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85B2-149D-445C-B023-31AFAF884C2B}" type="datetimeFigureOut">
              <a:rPr lang="ko-KR" altLang="en-US" smtClean="0"/>
              <a:pPr/>
              <a:t>2022-03-05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6073-4EEC-45CC-B46B-E922285A3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95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85B2-149D-445C-B023-31AFAF884C2B}" type="datetimeFigureOut">
              <a:rPr lang="ko-KR" altLang="en-US" smtClean="0"/>
              <a:pPr/>
              <a:t>2022-03-05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6073-4EEC-45CC-B46B-E922285A3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93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779137" y="9868750"/>
            <a:ext cx="30964983" cy="2102480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78638" y="9868750"/>
            <a:ext cx="92367100" cy="2102480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85B2-149D-445C-B023-31AFAF884C2B}" type="datetimeFigureOut">
              <a:rPr lang="ko-KR" altLang="en-US" smtClean="0"/>
              <a:pPr/>
              <a:t>2022-03-05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6073-4EEC-45CC-B46B-E922285A3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56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85B2-149D-445C-B023-31AFAF884C2B}" type="datetimeFigureOut">
              <a:rPr lang="ko-KR" altLang="en-US" smtClean="0"/>
              <a:pPr/>
              <a:t>2022-03-05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6073-4EEC-45CC-B46B-E922285A3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5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8095" y="27616577"/>
            <a:ext cx="27203400" cy="8535670"/>
          </a:xfrm>
        </p:spPr>
        <p:txBody>
          <a:bodyPr anchor="t"/>
          <a:lstStyle>
            <a:lvl1pPr algn="l">
              <a:defRPr sz="197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28095" y="18215404"/>
            <a:ext cx="27203400" cy="9401172"/>
          </a:xfrm>
        </p:spPr>
        <p:txBody>
          <a:bodyPr anchor="b"/>
          <a:lstStyle>
            <a:lvl1pPr marL="0" indent="0">
              <a:buNone/>
              <a:defRPr sz="9800">
                <a:solidFill>
                  <a:schemeClr val="tx1">
                    <a:tint val="75000"/>
                  </a:schemeClr>
                </a:solidFill>
              </a:defRPr>
            </a:lvl1pPr>
            <a:lvl2pPr marL="2246864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493727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3pPr>
            <a:lvl4pPr marL="6740591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4pPr>
            <a:lvl5pPr marL="8987455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5pPr>
            <a:lvl6pPr marL="11234318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6pPr>
            <a:lvl7pPr marL="13481182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7pPr>
            <a:lvl8pPr marL="15728046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8pPr>
            <a:lvl9pPr marL="17974909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85B2-149D-445C-B023-31AFAF884C2B}" type="datetimeFigureOut">
              <a:rPr lang="ko-KR" altLang="en-US" smtClean="0"/>
              <a:pPr/>
              <a:t>2022-03-05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6073-4EEC-45CC-B46B-E922285A3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5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78639" y="57491422"/>
            <a:ext cx="61663262" cy="162625402"/>
          </a:xfrm>
        </p:spPr>
        <p:txBody>
          <a:bodyPr/>
          <a:lstStyle>
            <a:lvl1pPr>
              <a:defRPr sz="13800"/>
            </a:lvl1pPr>
            <a:lvl2pPr>
              <a:defRPr sz="11800"/>
            </a:lvl2pPr>
            <a:lvl3pPr>
              <a:defRPr sz="98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9075302" y="57491422"/>
            <a:ext cx="61668821" cy="162625402"/>
          </a:xfrm>
        </p:spPr>
        <p:txBody>
          <a:bodyPr/>
          <a:lstStyle>
            <a:lvl1pPr>
              <a:defRPr sz="13800"/>
            </a:lvl1pPr>
            <a:lvl2pPr>
              <a:defRPr sz="11800"/>
            </a:lvl2pPr>
            <a:lvl3pPr>
              <a:defRPr sz="98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85B2-149D-445C-B023-31AFAF884C2B}" type="datetimeFigureOut">
              <a:rPr lang="ko-KR" altLang="en-US" smtClean="0"/>
              <a:pPr/>
              <a:t>2022-03-05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6073-4EEC-45CC-B46B-E922285A3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69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1" y="1721066"/>
            <a:ext cx="28803600" cy="71628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00200" y="9620042"/>
            <a:ext cx="14140658" cy="4009175"/>
          </a:xfrm>
        </p:spPr>
        <p:txBody>
          <a:bodyPr anchor="b"/>
          <a:lstStyle>
            <a:lvl1pPr marL="0" indent="0">
              <a:buNone/>
              <a:defRPr sz="11800" b="1"/>
            </a:lvl1pPr>
            <a:lvl2pPr marL="2246864" indent="0">
              <a:buNone/>
              <a:defRPr sz="9800" b="1"/>
            </a:lvl2pPr>
            <a:lvl3pPr marL="4493727" indent="0">
              <a:buNone/>
              <a:defRPr sz="8800" b="1"/>
            </a:lvl3pPr>
            <a:lvl4pPr marL="6740591" indent="0">
              <a:buNone/>
              <a:defRPr sz="7900" b="1"/>
            </a:lvl4pPr>
            <a:lvl5pPr marL="8987455" indent="0">
              <a:buNone/>
              <a:defRPr sz="7900" b="1"/>
            </a:lvl5pPr>
            <a:lvl6pPr marL="11234318" indent="0">
              <a:buNone/>
              <a:defRPr sz="7900" b="1"/>
            </a:lvl6pPr>
            <a:lvl7pPr marL="13481182" indent="0">
              <a:buNone/>
              <a:defRPr sz="7900" b="1"/>
            </a:lvl7pPr>
            <a:lvl8pPr marL="15728046" indent="0">
              <a:buNone/>
              <a:defRPr sz="7900" b="1"/>
            </a:lvl8pPr>
            <a:lvl9pPr marL="17974909" indent="0">
              <a:buNone/>
              <a:defRPr sz="7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00200" y="13629217"/>
            <a:ext cx="14140658" cy="24761405"/>
          </a:xfrm>
        </p:spPr>
        <p:txBody>
          <a:bodyPr/>
          <a:lstStyle>
            <a:lvl1pPr>
              <a:defRPr sz="11800"/>
            </a:lvl1pPr>
            <a:lvl2pPr>
              <a:defRPr sz="98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257590" y="9620042"/>
            <a:ext cx="14146212" cy="4009175"/>
          </a:xfrm>
        </p:spPr>
        <p:txBody>
          <a:bodyPr anchor="b"/>
          <a:lstStyle>
            <a:lvl1pPr marL="0" indent="0">
              <a:buNone/>
              <a:defRPr sz="11800" b="1"/>
            </a:lvl1pPr>
            <a:lvl2pPr marL="2246864" indent="0">
              <a:buNone/>
              <a:defRPr sz="9800" b="1"/>
            </a:lvl2pPr>
            <a:lvl3pPr marL="4493727" indent="0">
              <a:buNone/>
              <a:defRPr sz="8800" b="1"/>
            </a:lvl3pPr>
            <a:lvl4pPr marL="6740591" indent="0">
              <a:buNone/>
              <a:defRPr sz="7900" b="1"/>
            </a:lvl4pPr>
            <a:lvl5pPr marL="8987455" indent="0">
              <a:buNone/>
              <a:defRPr sz="7900" b="1"/>
            </a:lvl5pPr>
            <a:lvl6pPr marL="11234318" indent="0">
              <a:buNone/>
              <a:defRPr sz="7900" b="1"/>
            </a:lvl6pPr>
            <a:lvl7pPr marL="13481182" indent="0">
              <a:buNone/>
              <a:defRPr sz="7900" b="1"/>
            </a:lvl7pPr>
            <a:lvl8pPr marL="15728046" indent="0">
              <a:buNone/>
              <a:defRPr sz="7900" b="1"/>
            </a:lvl8pPr>
            <a:lvl9pPr marL="17974909" indent="0">
              <a:buNone/>
              <a:defRPr sz="7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6257590" y="13629217"/>
            <a:ext cx="14146212" cy="24761405"/>
          </a:xfrm>
        </p:spPr>
        <p:txBody>
          <a:bodyPr/>
          <a:lstStyle>
            <a:lvl1pPr>
              <a:defRPr sz="11800"/>
            </a:lvl1pPr>
            <a:lvl2pPr>
              <a:defRPr sz="98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85B2-149D-445C-B023-31AFAF884C2B}" type="datetimeFigureOut">
              <a:rPr lang="ko-KR" altLang="en-US" smtClean="0"/>
              <a:pPr/>
              <a:t>2022-03-05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6073-4EEC-45CC-B46B-E922285A3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1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85B2-149D-445C-B023-31AFAF884C2B}" type="datetimeFigureOut">
              <a:rPr lang="ko-KR" altLang="en-US" smtClean="0"/>
              <a:pPr/>
              <a:t>2022-03-05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6073-4EEC-45CC-B46B-E922285A3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26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85B2-149D-445C-B023-31AFAF884C2B}" type="datetimeFigureOut">
              <a:rPr lang="ko-KR" altLang="en-US" smtClean="0"/>
              <a:pPr/>
              <a:t>2022-03-05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6073-4EEC-45CC-B46B-E922285A3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26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2" y="1711114"/>
            <a:ext cx="10529095" cy="7282180"/>
          </a:xfrm>
        </p:spPr>
        <p:txBody>
          <a:bodyPr anchor="b"/>
          <a:lstStyle>
            <a:lvl1pPr algn="l">
              <a:defRPr sz="9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12676" y="1711117"/>
            <a:ext cx="17891125" cy="36679508"/>
          </a:xfrm>
        </p:spPr>
        <p:txBody>
          <a:bodyPr/>
          <a:lstStyle>
            <a:lvl1pPr>
              <a:defRPr sz="15700"/>
            </a:lvl1pPr>
            <a:lvl2pPr>
              <a:defRPr sz="13800"/>
            </a:lvl2pPr>
            <a:lvl3pPr>
              <a:defRPr sz="118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2" y="8993297"/>
            <a:ext cx="10529095" cy="29397328"/>
          </a:xfrm>
        </p:spPr>
        <p:txBody>
          <a:bodyPr/>
          <a:lstStyle>
            <a:lvl1pPr marL="0" indent="0">
              <a:buNone/>
              <a:defRPr sz="6900"/>
            </a:lvl1pPr>
            <a:lvl2pPr marL="2246864" indent="0">
              <a:buNone/>
              <a:defRPr sz="5900"/>
            </a:lvl2pPr>
            <a:lvl3pPr marL="4493727" indent="0">
              <a:buNone/>
              <a:defRPr sz="4900"/>
            </a:lvl3pPr>
            <a:lvl4pPr marL="6740591" indent="0">
              <a:buNone/>
              <a:defRPr sz="4400"/>
            </a:lvl4pPr>
            <a:lvl5pPr marL="8987455" indent="0">
              <a:buNone/>
              <a:defRPr sz="4400"/>
            </a:lvl5pPr>
            <a:lvl6pPr marL="11234318" indent="0">
              <a:buNone/>
              <a:defRPr sz="4400"/>
            </a:lvl6pPr>
            <a:lvl7pPr marL="13481182" indent="0">
              <a:buNone/>
              <a:defRPr sz="4400"/>
            </a:lvl7pPr>
            <a:lvl8pPr marL="15728046" indent="0">
              <a:buNone/>
              <a:defRPr sz="4400"/>
            </a:lvl8pPr>
            <a:lvl9pPr marL="17974909" indent="0">
              <a:buNone/>
              <a:defRPr sz="4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85B2-149D-445C-B023-31AFAF884C2B}" type="datetimeFigureOut">
              <a:rPr lang="ko-KR" altLang="en-US" smtClean="0"/>
              <a:pPr/>
              <a:t>2022-03-05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6073-4EEC-45CC-B46B-E922285A3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48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73009" y="30083761"/>
            <a:ext cx="19202400" cy="3551558"/>
          </a:xfrm>
        </p:spPr>
        <p:txBody>
          <a:bodyPr anchor="b"/>
          <a:lstStyle>
            <a:lvl1pPr algn="l">
              <a:defRPr sz="9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273009" y="3840057"/>
            <a:ext cx="19202400" cy="25786080"/>
          </a:xfrm>
        </p:spPr>
        <p:txBody>
          <a:bodyPr/>
          <a:lstStyle>
            <a:lvl1pPr marL="0" indent="0">
              <a:buNone/>
              <a:defRPr sz="15700"/>
            </a:lvl1pPr>
            <a:lvl2pPr marL="2246864" indent="0">
              <a:buNone/>
              <a:defRPr sz="13800"/>
            </a:lvl2pPr>
            <a:lvl3pPr marL="4493727" indent="0">
              <a:buNone/>
              <a:defRPr sz="11800"/>
            </a:lvl3pPr>
            <a:lvl4pPr marL="6740591" indent="0">
              <a:buNone/>
              <a:defRPr sz="9800"/>
            </a:lvl4pPr>
            <a:lvl5pPr marL="8987455" indent="0">
              <a:buNone/>
              <a:defRPr sz="9800"/>
            </a:lvl5pPr>
            <a:lvl6pPr marL="11234318" indent="0">
              <a:buNone/>
              <a:defRPr sz="9800"/>
            </a:lvl6pPr>
            <a:lvl7pPr marL="13481182" indent="0">
              <a:buNone/>
              <a:defRPr sz="9800"/>
            </a:lvl7pPr>
            <a:lvl8pPr marL="15728046" indent="0">
              <a:buNone/>
              <a:defRPr sz="9800"/>
            </a:lvl8pPr>
            <a:lvl9pPr marL="17974909" indent="0">
              <a:buNone/>
              <a:defRPr sz="9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73009" y="33635318"/>
            <a:ext cx="19202400" cy="5043802"/>
          </a:xfrm>
        </p:spPr>
        <p:txBody>
          <a:bodyPr/>
          <a:lstStyle>
            <a:lvl1pPr marL="0" indent="0">
              <a:buNone/>
              <a:defRPr sz="6900"/>
            </a:lvl1pPr>
            <a:lvl2pPr marL="2246864" indent="0">
              <a:buNone/>
              <a:defRPr sz="5900"/>
            </a:lvl2pPr>
            <a:lvl3pPr marL="4493727" indent="0">
              <a:buNone/>
              <a:defRPr sz="4900"/>
            </a:lvl3pPr>
            <a:lvl4pPr marL="6740591" indent="0">
              <a:buNone/>
              <a:defRPr sz="4400"/>
            </a:lvl4pPr>
            <a:lvl5pPr marL="8987455" indent="0">
              <a:buNone/>
              <a:defRPr sz="4400"/>
            </a:lvl5pPr>
            <a:lvl6pPr marL="11234318" indent="0">
              <a:buNone/>
              <a:defRPr sz="4400"/>
            </a:lvl6pPr>
            <a:lvl7pPr marL="13481182" indent="0">
              <a:buNone/>
              <a:defRPr sz="4400"/>
            </a:lvl7pPr>
            <a:lvl8pPr marL="15728046" indent="0">
              <a:buNone/>
              <a:defRPr sz="4400"/>
            </a:lvl8pPr>
            <a:lvl9pPr marL="17974909" indent="0">
              <a:buNone/>
              <a:defRPr sz="4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85B2-149D-445C-B023-31AFAF884C2B}" type="datetimeFigureOut">
              <a:rPr lang="ko-KR" altLang="en-US" smtClean="0"/>
              <a:pPr/>
              <a:t>2022-03-05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6073-4EEC-45CC-B46B-E922285A3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85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00201" y="1721066"/>
            <a:ext cx="28803600" cy="7162800"/>
          </a:xfrm>
          <a:prstGeom prst="rect">
            <a:avLst/>
          </a:prstGeom>
        </p:spPr>
        <p:txBody>
          <a:bodyPr vert="horz" lIns="449373" tIns="224686" rIns="449373" bIns="224686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00201" y="10027923"/>
            <a:ext cx="28803600" cy="28362702"/>
          </a:xfrm>
          <a:prstGeom prst="rect">
            <a:avLst/>
          </a:prstGeom>
        </p:spPr>
        <p:txBody>
          <a:bodyPr vert="horz" lIns="449373" tIns="224686" rIns="449373" bIns="224686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600200" y="39833130"/>
            <a:ext cx="7467600" cy="2288117"/>
          </a:xfrm>
          <a:prstGeom prst="rect">
            <a:avLst/>
          </a:prstGeom>
        </p:spPr>
        <p:txBody>
          <a:bodyPr vert="horz" lIns="449373" tIns="224686" rIns="449373" bIns="224686" rtlCol="0" anchor="ctr"/>
          <a:lstStyle>
            <a:lvl1pPr algn="l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E85B2-149D-445C-B023-31AFAF884C2B}" type="datetimeFigureOut">
              <a:rPr lang="ko-KR" altLang="en-US" smtClean="0"/>
              <a:pPr/>
              <a:t>2022-03-05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34701" y="39833130"/>
            <a:ext cx="10134600" cy="2288117"/>
          </a:xfrm>
          <a:prstGeom prst="rect">
            <a:avLst/>
          </a:prstGeom>
        </p:spPr>
        <p:txBody>
          <a:bodyPr vert="horz" lIns="449373" tIns="224686" rIns="449373" bIns="224686" rtlCol="0" anchor="ctr"/>
          <a:lstStyle>
            <a:lvl1pPr algn="ct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2936201" y="39833130"/>
            <a:ext cx="7467600" cy="2288117"/>
          </a:xfrm>
          <a:prstGeom prst="rect">
            <a:avLst/>
          </a:prstGeom>
        </p:spPr>
        <p:txBody>
          <a:bodyPr vert="horz" lIns="449373" tIns="224686" rIns="449373" bIns="224686" rtlCol="0" anchor="ctr"/>
          <a:lstStyle>
            <a:lvl1pPr algn="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66073-4EEC-45CC-B46B-E922285A35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45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3727" rtl="0" eaLnBrk="1" latinLnBrk="1" hangingPunct="1">
        <a:spcBef>
          <a:spcPct val="0"/>
        </a:spcBef>
        <a:buNone/>
        <a:defRPr sz="2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148" indent="-1685148" algn="l" defTabSz="4493727" rtl="0" eaLnBrk="1" latinLnBrk="1" hangingPunct="1">
        <a:spcBef>
          <a:spcPct val="20000"/>
        </a:spcBef>
        <a:buFont typeface="Arial" panose="020B0604020202020204" pitchFamily="34" charset="0"/>
        <a:buChar char="•"/>
        <a:defRPr sz="15700" kern="1200">
          <a:solidFill>
            <a:schemeClr val="tx1"/>
          </a:solidFill>
          <a:latin typeface="+mn-lt"/>
          <a:ea typeface="+mn-ea"/>
          <a:cs typeface="+mn-cs"/>
        </a:defRPr>
      </a:lvl1pPr>
      <a:lvl2pPr marL="3651153" indent="-1404290" algn="l" defTabSz="4493727" rtl="0" eaLnBrk="1" latinLnBrk="1" hangingPunct="1">
        <a:spcBef>
          <a:spcPct val="20000"/>
        </a:spcBef>
        <a:buFont typeface="Arial" panose="020B0604020202020204" pitchFamily="34" charset="0"/>
        <a:buChar char="–"/>
        <a:defRPr sz="13800" kern="1200">
          <a:solidFill>
            <a:schemeClr val="tx1"/>
          </a:solidFill>
          <a:latin typeface="+mn-lt"/>
          <a:ea typeface="+mn-ea"/>
          <a:cs typeface="+mn-cs"/>
        </a:defRPr>
      </a:lvl2pPr>
      <a:lvl3pPr marL="5617159" indent="-1123432" algn="l" defTabSz="4493727" rtl="0" eaLnBrk="1" latinLnBrk="1" hangingPunct="1">
        <a:spcBef>
          <a:spcPct val="20000"/>
        </a:spcBef>
        <a:buFont typeface="Arial" panose="020B0604020202020204" pitchFamily="34" charset="0"/>
        <a:buChar char="•"/>
        <a:defRPr sz="11800" kern="1200">
          <a:solidFill>
            <a:schemeClr val="tx1"/>
          </a:solidFill>
          <a:latin typeface="+mn-lt"/>
          <a:ea typeface="+mn-ea"/>
          <a:cs typeface="+mn-cs"/>
        </a:defRPr>
      </a:lvl3pPr>
      <a:lvl4pPr marL="7864023" indent="-1123432" algn="l" defTabSz="4493727" rtl="0" eaLnBrk="1" latinLnBrk="1" hangingPunct="1">
        <a:spcBef>
          <a:spcPct val="20000"/>
        </a:spcBef>
        <a:buFont typeface="Arial" panose="020B0604020202020204" pitchFamily="34" charset="0"/>
        <a:buChar char="–"/>
        <a:defRPr sz="9800" kern="1200">
          <a:solidFill>
            <a:schemeClr val="tx1"/>
          </a:solidFill>
          <a:latin typeface="+mn-lt"/>
          <a:ea typeface="+mn-ea"/>
          <a:cs typeface="+mn-cs"/>
        </a:defRPr>
      </a:lvl4pPr>
      <a:lvl5pPr marL="10110887" indent="-1123432" algn="l" defTabSz="4493727" rtl="0" eaLnBrk="1" latinLnBrk="1" hangingPunct="1">
        <a:spcBef>
          <a:spcPct val="20000"/>
        </a:spcBef>
        <a:buFont typeface="Arial" panose="020B0604020202020204" pitchFamily="34" charset="0"/>
        <a:buChar char="»"/>
        <a:defRPr sz="9800" kern="1200">
          <a:solidFill>
            <a:schemeClr val="tx1"/>
          </a:solidFill>
          <a:latin typeface="+mn-lt"/>
          <a:ea typeface="+mn-ea"/>
          <a:cs typeface="+mn-cs"/>
        </a:defRPr>
      </a:lvl5pPr>
      <a:lvl6pPr marL="12357750" indent="-1123432" algn="l" defTabSz="4493727" rtl="0" eaLnBrk="1" latinLnBrk="1" hangingPunct="1">
        <a:spcBef>
          <a:spcPct val="20000"/>
        </a:spcBef>
        <a:buFont typeface="Arial" panose="020B0604020202020204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6pPr>
      <a:lvl7pPr marL="14604614" indent="-1123432" algn="l" defTabSz="4493727" rtl="0" eaLnBrk="1" latinLnBrk="1" hangingPunct="1">
        <a:spcBef>
          <a:spcPct val="20000"/>
        </a:spcBef>
        <a:buFont typeface="Arial" panose="020B0604020202020204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7pPr>
      <a:lvl8pPr marL="16851478" indent="-1123432" algn="l" defTabSz="4493727" rtl="0" eaLnBrk="1" latinLnBrk="1" hangingPunct="1">
        <a:spcBef>
          <a:spcPct val="20000"/>
        </a:spcBef>
        <a:buFont typeface="Arial" panose="020B0604020202020204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8pPr>
      <a:lvl9pPr marL="19098341" indent="-1123432" algn="l" defTabSz="4493727" rtl="0" eaLnBrk="1" latinLnBrk="1" hangingPunct="1">
        <a:spcBef>
          <a:spcPct val="20000"/>
        </a:spcBef>
        <a:buFont typeface="Arial" panose="020B0604020202020204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493727" rtl="0" eaLnBrk="1" latinLnBrk="1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1pPr>
      <a:lvl2pPr marL="2246864" algn="l" defTabSz="4493727" rtl="0" eaLnBrk="1" latinLnBrk="1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4493727" algn="l" defTabSz="4493727" rtl="0" eaLnBrk="1" latinLnBrk="1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6740591" algn="l" defTabSz="4493727" rtl="0" eaLnBrk="1" latinLnBrk="1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87455" algn="l" defTabSz="4493727" rtl="0" eaLnBrk="1" latinLnBrk="1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1234318" algn="l" defTabSz="4493727" rtl="0" eaLnBrk="1" latinLnBrk="1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3481182" algn="l" defTabSz="4493727" rtl="0" eaLnBrk="1" latinLnBrk="1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5728046" algn="l" defTabSz="4493727" rtl="0" eaLnBrk="1" latinLnBrk="1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7974909" algn="l" defTabSz="4493727" rtl="0" eaLnBrk="1" latinLnBrk="1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28">
            <a:extLst>
              <a:ext uri="{FF2B5EF4-FFF2-40B4-BE49-F238E27FC236}">
                <a16:creationId xmlns:a16="http://schemas.microsoft.com/office/drawing/2014/main" id="{2ADCAB06-74EA-47EE-A6CB-0B69251A8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98" y="13292622"/>
            <a:ext cx="15163805" cy="8614318"/>
          </a:xfrm>
          <a:prstGeom prst="rect">
            <a:avLst/>
          </a:prstGeom>
          <a:solidFill>
            <a:srgbClr val="EBF3F5"/>
          </a:solidFill>
          <a:ln w="9525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AutoShape 60">
            <a:extLst>
              <a:ext uri="{FF2B5EF4-FFF2-40B4-BE49-F238E27FC236}">
                <a16:creationId xmlns:a16="http://schemas.microsoft.com/office/drawing/2014/main" id="{AFC14168-72BB-4B18-A0DC-D09AD64A4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2855" y="33916167"/>
            <a:ext cx="15152900" cy="1212082"/>
          </a:xfrm>
          <a:prstGeom prst="roundRect">
            <a:avLst>
              <a:gd name="adj" fmla="val 10506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AutoShape 60">
            <a:extLst>
              <a:ext uri="{FF2B5EF4-FFF2-40B4-BE49-F238E27FC236}">
                <a16:creationId xmlns:a16="http://schemas.microsoft.com/office/drawing/2014/main" id="{60C5C255-DF15-48D5-B471-902F86FC7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5304" y="12522705"/>
            <a:ext cx="15152900" cy="1212082"/>
          </a:xfrm>
          <a:prstGeom prst="roundRect">
            <a:avLst>
              <a:gd name="adj" fmla="val 10506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kern="100" dirty="0">
                <a:solidFill>
                  <a:schemeClr val="bg1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본론</a:t>
            </a:r>
            <a:endParaRPr lang="ko-KR" altLang="en-US" sz="6000" dirty="0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AutoShape 60">
            <a:extLst>
              <a:ext uri="{FF2B5EF4-FFF2-40B4-BE49-F238E27FC236}">
                <a16:creationId xmlns:a16="http://schemas.microsoft.com/office/drawing/2014/main" id="{871F1ECA-2045-4A02-85AE-C4E9FB549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5" y="12522705"/>
            <a:ext cx="15163806" cy="1212082"/>
          </a:xfrm>
          <a:prstGeom prst="roundRect">
            <a:avLst>
              <a:gd name="adj" fmla="val 10506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F45D6E-855D-4ABE-966D-83E465104104}"/>
              </a:ext>
            </a:extLst>
          </p:cNvPr>
          <p:cNvGrpSpPr/>
          <p:nvPr/>
        </p:nvGrpSpPr>
        <p:grpSpPr>
          <a:xfrm>
            <a:off x="497226" y="1935627"/>
            <a:ext cx="31142411" cy="5383019"/>
            <a:chOff x="497227" y="1935627"/>
            <a:chExt cx="30926728" cy="5383019"/>
          </a:xfrm>
          <a:solidFill>
            <a:schemeClr val="accent6">
              <a:lumMod val="75000"/>
              <a:alpha val="90000"/>
            </a:schemeClr>
          </a:solidFill>
          <a:effectLst>
            <a:glow>
              <a:schemeClr val="accent1">
                <a:alpha val="41000"/>
              </a:schemeClr>
            </a:glow>
          </a:effectLst>
        </p:grpSpPr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14A0A156-3517-4A51-B214-C88893213A0F}"/>
                </a:ext>
              </a:extLst>
            </p:cNvPr>
            <p:cNvSpPr/>
            <p:nvPr/>
          </p:nvSpPr>
          <p:spPr>
            <a:xfrm rot="5400000">
              <a:off x="13275320" y="-10829988"/>
              <a:ext cx="5370541" cy="309267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C8EB2DFA-5052-400C-9FEA-61612C57AE76}"/>
                </a:ext>
              </a:extLst>
            </p:cNvPr>
            <p:cNvSpPr/>
            <p:nvPr/>
          </p:nvSpPr>
          <p:spPr>
            <a:xfrm rot="16200000">
              <a:off x="13275320" y="-10842466"/>
              <a:ext cx="5370541" cy="309267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389226" y="21716594"/>
            <a:ext cx="15163806" cy="21112697"/>
          </a:xfrm>
          <a:prstGeom prst="rect">
            <a:avLst/>
          </a:prstGeom>
          <a:solidFill>
            <a:srgbClr val="EBF3F5"/>
          </a:solidFill>
          <a:ln w="38100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800" kern="10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1.) 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데이터 설명 </a:t>
            </a:r>
            <a:endParaRPr lang="en-US" altLang="ko-KR" sz="2800" kern="100" dirty="0">
              <a:solidFill>
                <a:srgbClr val="333333"/>
              </a:solidFill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800" kern="10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본 연구에서 활용한 데이터는 첫째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공공데이터 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[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보건복지부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_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전국 지역보건의료기관 현황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] 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데이터이다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이 데이터는 서울시의 보건소와 일반보건소의 주소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2800" kern="10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시군구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위치 정보가 들어가 있으며 지도위에 데이터를 나타내야 하기 때문에 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Geocoder-</a:t>
            </a:r>
            <a:r>
              <a:rPr lang="en-US" altLang="ko-KR" sz="2800" kern="10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Xr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를 이용해 좌표계를 생성하였다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그리고 서울시에 있는 보건소들만 추출해 사용하였다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데이터의 보건소는 서울 코로나 상설선별진료소 현황 사이트의 주소 위치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랑 일치함을 확인하였으며 상설선별진료소는 </a:t>
            </a:r>
            <a:r>
              <a:rPr lang="ko-KR" altLang="ko-KR" sz="2800" kern="10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확진자랑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접촉한 사람들을 빠르게 검사해주는 시설이다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endParaRPr lang="ko-KR" altLang="ko-KR" sz="2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둘째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, [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서울 전국 고등학교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]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데이터를 사용하였다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한 곳을 제외한 모든 고등학교는 주간운영으로 확인되었다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이 데이터</a:t>
            </a:r>
            <a:r>
              <a:rPr lang="ko-KR" altLang="en-US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는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좌표계가 이미 적재되어 있어 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Geocoder-</a:t>
            </a:r>
            <a:r>
              <a:rPr lang="en-US" altLang="ko-KR" sz="2800" kern="10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Xr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을 사용하지 않았다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서울의 고등학교 수는 총 </a:t>
            </a: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321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개로 확인되었다</a:t>
            </a: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셋</a:t>
            </a:r>
            <a:r>
              <a:rPr lang="ko-KR" altLang="en-US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째</a:t>
            </a: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,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서울공공데이터 </a:t>
            </a: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[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코로나 </a:t>
            </a:r>
            <a:r>
              <a:rPr lang="ko-KR" altLang="en-US" sz="2800" kern="100" dirty="0" err="1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확진자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현황</a:t>
            </a: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]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데이터를 사용하였다</a:t>
            </a: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이 데이터는 서울 지역별 코로나 </a:t>
            </a:r>
            <a:r>
              <a:rPr lang="ko-KR" altLang="en-US" sz="2800" kern="100" dirty="0" err="1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확진자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수가 제공될 뿐만 아니라 </a:t>
            </a:r>
            <a:r>
              <a:rPr lang="ko-KR" altLang="en-US" sz="2800" kern="100" dirty="0" err="1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확진자가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사는 지역 그리고 어디서 접촉했는지에 대한 기록이 나와있다</a:t>
            </a: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800" kern="100" dirty="0">
              <a:solidFill>
                <a:srgbClr val="333333"/>
              </a:solidFill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2.) 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연구 절차 </a:t>
            </a:r>
            <a:endParaRPr lang="en-US" altLang="ko-KR" sz="2800" kern="100" dirty="0">
              <a:solidFill>
                <a:srgbClr val="333333"/>
              </a:solidFill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800" kern="100" dirty="0">
              <a:solidFill>
                <a:srgbClr val="333333"/>
              </a:solidFill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연구 질문에 답하기 위해서 첫째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,</a:t>
            </a:r>
            <a:r>
              <a:rPr lang="ko-KR" altLang="en-US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대한민국 최신 행정구역 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서울 </a:t>
            </a:r>
            <a:r>
              <a:rPr lang="en-US" altLang="ko-KR" sz="2800" kern="10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shp</a:t>
            </a:r>
            <a:r>
              <a:rPr lang="ko-KR" altLang="en-US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파일을 다운 받았다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서울 </a:t>
            </a:r>
            <a:r>
              <a:rPr lang="en-US" altLang="ko-KR" sz="2800" kern="100" dirty="0" err="1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shp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파일과</a:t>
            </a: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서울 코로나 데이터 </a:t>
            </a: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‘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지역구</a:t>
            </a: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＇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를 중심으로 </a:t>
            </a: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Join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하였다</a:t>
            </a: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Join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한 데이터를 단계구분도 등간격을 사용해 </a:t>
            </a: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5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등급으로 범례를 설정하였다</a:t>
            </a: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 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등간격은 최댓값과 최솟값 차이를 </a:t>
            </a: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5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등분하여 동일한 간격으로 묶는 방식이다</a:t>
            </a: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둘째</a:t>
            </a: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서울 전국 고등학교 데이터를 </a:t>
            </a:r>
            <a:r>
              <a:rPr lang="en-US" altLang="ko-KR" sz="2800" kern="100" dirty="0" err="1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Qgis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를 불러온 후 만들어 놓은 서울 </a:t>
            </a:r>
            <a:r>
              <a:rPr lang="en-US" altLang="ko-KR" sz="2800" kern="100" dirty="0" err="1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shp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파일에 나타냈다</a:t>
            </a: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셋째</a:t>
            </a: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, 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[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보건복지부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_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전국 지역보건의료기관 현황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] 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데이터를 서울 </a:t>
            </a:r>
            <a:r>
              <a:rPr lang="en-US" altLang="ko-KR" sz="2800" kern="100" dirty="0" err="1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shp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파일에 나타낸 후 심볼을 변경하여 도형 포인트가 보건소임을 알 수 있게 시각화 하였다</a:t>
            </a: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</a:t>
            </a:r>
            <a:endParaRPr lang="en-US" altLang="ko-KR" sz="2800" kern="100" dirty="0">
              <a:solidFill>
                <a:srgbClr val="333333"/>
              </a:solidFill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넷째</a:t>
            </a: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서울 </a:t>
            </a:r>
            <a:r>
              <a:rPr lang="en-US" altLang="ko-KR" sz="2800" kern="100" dirty="0" err="1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shp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파일의 중심성을 구하고 각 중심성과 보건소 사이의 거리를 구하였다</a:t>
            </a: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사용한 거리분석은 최근접 허브거리 알고리즘이며 이 알고리즘은 피처와 가장 가까운 대상의 거리를 계산한다</a:t>
            </a: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즉 각 서울 행정지역의 중심성에서 가장 가까운 선별소의 거리를 연결한 것이다</a:t>
            </a: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다섯째</a:t>
            </a: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연구질문에서 언급됐던 것처럼 서울행정구역의 고등학교와 선별진료소의 거리를 구하기 위해 최근접 허브거리 알고리즘을 </a:t>
            </a:r>
            <a:r>
              <a:rPr lang="en-US" altLang="ko-KR" sz="2800" kern="100" dirty="0" err="1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Qgis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프로그램을 이용해 실시하였다</a:t>
            </a: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마지막으로 각 지역의 고등학교들이 가장 가까운 선별소의 거리를 선택한 값을 계산하여 기술 통계량 표로 정리하였다</a:t>
            </a: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기술 통계량 계산은 </a:t>
            </a:r>
            <a:r>
              <a:rPr lang="en-US" altLang="ko-KR" sz="2800" kern="100" dirty="0" err="1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shp</a:t>
            </a: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파일을 </a:t>
            </a: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R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프로그램으로 불러온 뒤 계산하였다</a:t>
            </a: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 </a:t>
            </a:r>
            <a:endParaRPr lang="ko-KR" altLang="ko-KR" sz="2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01146" y="1048546"/>
            <a:ext cx="25538490" cy="3928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3" name="Rectangle 28"/>
          <p:cNvSpPr>
            <a:spLocks noChangeArrowheads="1"/>
          </p:cNvSpPr>
          <p:nvPr/>
        </p:nvSpPr>
        <p:spPr bwMode="auto">
          <a:xfrm>
            <a:off x="468318" y="9243778"/>
            <a:ext cx="31118986" cy="29973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2" name="TextBox 3"/>
          <p:cNvSpPr txBox="1">
            <a:spLocks noChangeArrowheads="1"/>
          </p:cNvSpPr>
          <p:nvPr/>
        </p:nvSpPr>
        <p:spPr bwMode="auto">
          <a:xfrm>
            <a:off x="512815" y="9329384"/>
            <a:ext cx="31038457" cy="279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lnSpc>
                <a:spcPts val="5300"/>
              </a:lnSpc>
              <a:defRPr lang="ko-KR" altLang="en-US"/>
            </a:pPr>
            <a:r>
              <a:rPr lang="ko-KR" altLang="ko-KR" sz="36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선별진료소는 지금까지 코로나 감염여부를 확인하기 위한 곳으로 많은 역할을 해주고 있다</a:t>
            </a:r>
            <a:r>
              <a:rPr lang="en-US" altLang="ko-KR" sz="36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36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최근 </a:t>
            </a:r>
            <a:r>
              <a:rPr lang="ko-KR" altLang="ko-KR" sz="3600" kern="10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위드</a:t>
            </a:r>
            <a:r>
              <a:rPr lang="ko-KR" altLang="ko-KR" sz="36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코로나 이후에도 </a:t>
            </a:r>
            <a:r>
              <a:rPr lang="ko-KR" altLang="ko-KR" sz="3600" kern="10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확진자가</a:t>
            </a:r>
            <a:r>
              <a:rPr lang="ko-KR" altLang="ko-KR" sz="36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계속 증가하는 가운데 </a:t>
            </a:r>
            <a:r>
              <a:rPr lang="en-US" altLang="ko-KR" sz="36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11/22</a:t>
            </a:r>
            <a:r>
              <a:rPr lang="ko-KR" altLang="ko-KR" sz="36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일 서울의 모든 고등학교가 전면 등교를 시작하면서 집단감염이 이제 고등학교로부터 나올 확률을 증가할 것으로 판단된다</a:t>
            </a:r>
            <a:r>
              <a:rPr lang="en-US" altLang="ko-KR" sz="36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ko-KR" sz="36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이에 본 연구는 선별진료소와 고등학교의 공간적 위치 중요성을 강조하며 서울의 어느 행정지역에 추가적인 선별소를 설치해야 하는지 거리분석을 통해 알아보고자 한다</a:t>
            </a:r>
            <a:r>
              <a:rPr lang="en-US" altLang="ko-KR" sz="36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endParaRPr lang="ko-KR" altLang="ko-KR" sz="3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5300"/>
              </a:lnSpc>
              <a:defRPr lang="ko-KR" altLang="en-US"/>
            </a:pPr>
            <a:endParaRPr lang="ko-KR" altLang="en-US" sz="4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바탕"/>
            </a:endParaRPr>
          </a:p>
        </p:txBody>
      </p:sp>
      <p:sp>
        <p:nvSpPr>
          <p:cNvPr id="32" name="AutoShape 60"/>
          <p:cNvSpPr>
            <a:spLocks noChangeArrowheads="1"/>
          </p:cNvSpPr>
          <p:nvPr/>
        </p:nvSpPr>
        <p:spPr bwMode="auto">
          <a:xfrm>
            <a:off x="444892" y="7737215"/>
            <a:ext cx="31142411" cy="1212082"/>
          </a:xfrm>
          <a:prstGeom prst="roundRect">
            <a:avLst>
              <a:gd name="adj" fmla="val 10506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lt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"/>
          <p:cNvSpPr txBox="1">
            <a:spLocks noChangeArrowheads="1"/>
          </p:cNvSpPr>
          <p:nvPr/>
        </p:nvSpPr>
        <p:spPr bwMode="auto">
          <a:xfrm>
            <a:off x="378221" y="14192585"/>
            <a:ext cx="15235960" cy="6292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kern="10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11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월 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22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일 이후 전국 고등학교가 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2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년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만에 전면 등교</a:t>
            </a:r>
            <a:r>
              <a:rPr lang="ko-KR" altLang="en-US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를 시작했다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</a:t>
            </a: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2800" kern="100" dirty="0" err="1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백신접종률도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낮은 고등학생들이 이 시점에서 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다른 연령대보다 코로나 감염에 취약할 것으로 예상된다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지금까지의 집단 감염은 교회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시장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직장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등과 같은 시설에서 발생했다면 앞으로의 집단 감염은 고등학교에서 발생할 확률을 심각하게 고려해볼 필요가 있다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이러한 고등학교 집단 감염을 신속하게 대처하기 위해서는 선별진료소의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위치는 중요하다고 할 수 있다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이에 본 연구는 서울시의 고등학교와 선별진료소의 분포가 공간적으로 잘 배치되어 있는지 파악하고자 한다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특히 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서울시의 어떤 행정구역이 고등학교 주변에 추가적인 선별진료소 혹은 임시 선별진료소가 필요한지 </a:t>
            </a: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 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알아보고자 한다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본연구의 질문들은 다음과 같다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2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kern="10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1. 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서울 행정구역 고등학교와 선별진료소와의 평균거리가 가장 높은 지역은 어디인가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?</a:t>
            </a:r>
            <a:endParaRPr lang="ko-KR" altLang="ko-KR" sz="2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kern="100" dirty="0">
                <a:solidFill>
                  <a:srgbClr val="333333"/>
                </a:solidFill>
                <a:effectLst/>
                <a:latin typeface="메이플스토리" panose="02000300000000000000" pitchFamily="2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2. </a:t>
            </a:r>
            <a:r>
              <a:rPr lang="ko-KR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선별진료소 혹은 임시선별진료소가 추가적으로 배치되어야 하는 지역은 어디인가</a:t>
            </a:r>
            <a:r>
              <a:rPr lang="en-US" altLang="ko-KR" sz="2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?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3. 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코로나 누적 </a:t>
            </a:r>
            <a:r>
              <a:rPr lang="ko-KR" altLang="en-US" sz="2800" kern="100" dirty="0" err="1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확진자</a:t>
            </a:r>
            <a:r>
              <a:rPr lang="ko-KR" altLang="en-US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수 지역을 고려할 때 선별진료소가 우선적으로 배치되어야 하는 곳은 어디인가</a:t>
            </a:r>
            <a:r>
              <a:rPr lang="en-US" altLang="ko-KR" sz="28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? </a:t>
            </a:r>
            <a:endParaRPr lang="ko-KR" altLang="ko-KR" sz="2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3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함초롬바탕"/>
            </a:endParaRPr>
          </a:p>
        </p:txBody>
      </p:sp>
      <p:sp>
        <p:nvSpPr>
          <p:cNvPr id="85" name="Rectangle 28"/>
          <p:cNvSpPr>
            <a:spLocks noChangeArrowheads="1"/>
          </p:cNvSpPr>
          <p:nvPr/>
        </p:nvSpPr>
        <p:spPr bwMode="auto">
          <a:xfrm>
            <a:off x="16295423" y="14081577"/>
            <a:ext cx="15430664" cy="19600109"/>
          </a:xfrm>
          <a:prstGeom prst="rect">
            <a:avLst/>
          </a:prstGeom>
          <a:solidFill>
            <a:srgbClr val="EBF3F5"/>
          </a:solidFill>
          <a:ln w="9525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kern="10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000" kern="100" dirty="0">
              <a:solidFill>
                <a:srgbClr val="333333"/>
              </a:solidFill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1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&lt;</a:t>
            </a:r>
            <a:r>
              <a:rPr lang="ko-KR" altLang="en-US" sz="21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그림</a:t>
            </a:r>
            <a:r>
              <a:rPr lang="en-US" altLang="ko-KR" sz="21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1&gt;</a:t>
            </a:r>
            <a:r>
              <a:rPr lang="ko-KR" altLang="en-US" sz="21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과 </a:t>
            </a:r>
            <a:r>
              <a:rPr lang="en-US" altLang="ko-KR" sz="21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&lt;</a:t>
            </a:r>
            <a:r>
              <a:rPr lang="ko-KR" altLang="en-US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그림</a:t>
            </a:r>
            <a:r>
              <a:rPr lang="en-US" altLang="ko-KR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2&gt;</a:t>
            </a:r>
            <a:r>
              <a:rPr lang="ko-KR" altLang="en-US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는 공통적으로 지역별 코로나 </a:t>
            </a:r>
            <a:r>
              <a:rPr lang="ko-KR" altLang="en-US" sz="2100" kern="100" dirty="0" err="1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확진자의</a:t>
            </a:r>
            <a:r>
              <a:rPr lang="ko-KR" altLang="en-US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단계구분도 등간격을 지도에 나타낸 것이다</a:t>
            </a:r>
            <a:r>
              <a:rPr lang="en-US" altLang="ko-KR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</a:t>
            </a:r>
            <a:endParaRPr lang="en-US" altLang="ko-KR" sz="2100" kern="100" dirty="0">
              <a:solidFill>
                <a:srgbClr val="333333"/>
              </a:solidFill>
              <a:effectLst/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1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&lt;</a:t>
            </a:r>
            <a:r>
              <a:rPr lang="ko-KR" altLang="en-US" sz="21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그림</a:t>
            </a:r>
            <a:r>
              <a:rPr lang="en-US" altLang="ko-KR" sz="21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1&gt;</a:t>
            </a:r>
            <a:r>
              <a:rPr lang="ko-KR" altLang="en-US" sz="21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은 서울행정구역의 각 중심성과 선별진료소의 최단거리를 시각화 한 것이며 </a:t>
            </a:r>
            <a:r>
              <a:rPr lang="en-US" altLang="ko-KR" sz="21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&lt;</a:t>
            </a:r>
            <a:r>
              <a:rPr lang="ko-KR" altLang="en-US" sz="21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표</a:t>
            </a:r>
            <a:r>
              <a:rPr lang="en-US" altLang="ko-KR" sz="21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1&gt;</a:t>
            </a:r>
            <a:r>
              <a:rPr lang="ko-KR" altLang="en-US" sz="21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은 시각화를 표로 나타낸 것이다</a:t>
            </a:r>
            <a:r>
              <a:rPr lang="en-US" altLang="ko-KR" sz="21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en-US" altLang="ko-KR" sz="2100" kern="100" dirty="0" err="1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Qgis</a:t>
            </a:r>
            <a:r>
              <a:rPr lang="en-US" altLang="ko-KR" sz="21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21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시각화와 표에서도 확인 할 수 있듯이 강서구의 최단거리가 </a:t>
            </a:r>
            <a:r>
              <a:rPr lang="en-US" altLang="ko-KR" sz="21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3366m</a:t>
            </a:r>
            <a:r>
              <a:rPr lang="ko-KR" altLang="en-US" sz="21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로 중심성에서 선별소까지의 거리가 가장 멀었으며 서대문구는 </a:t>
            </a:r>
            <a:r>
              <a:rPr lang="en-US" altLang="ko-KR" sz="21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272m</a:t>
            </a:r>
            <a:r>
              <a:rPr lang="ko-KR" altLang="en-US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로 중심부와 매우 가까운 것을 확인 할 수 있었다</a:t>
            </a:r>
            <a:r>
              <a:rPr lang="en-US" altLang="ko-KR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</a:t>
            </a:r>
            <a:r>
              <a:rPr lang="ko-KR" altLang="en-US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중구 지역 같은 경우는 데이터에서 확인된 선별진료소 개수가 </a:t>
            </a:r>
            <a:r>
              <a:rPr lang="en-US" altLang="ko-KR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4</a:t>
            </a:r>
            <a:r>
              <a:rPr lang="ko-KR" altLang="en-US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개임에도 볼구하고 최단거리가 </a:t>
            </a:r>
            <a:r>
              <a:rPr lang="en-US" altLang="ko-KR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1269m</a:t>
            </a:r>
            <a:r>
              <a:rPr lang="ko-KR" altLang="en-US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로 중심부에서 엄청 가까운 편은 아니었다</a:t>
            </a:r>
            <a:r>
              <a:rPr lang="en-US" altLang="ko-KR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en-US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반면 서초구 같은 경우는 행정지역 면적이 중구에 비해 큼에도 선별진료소와의 최단거리가 </a:t>
            </a:r>
            <a:r>
              <a:rPr lang="en-US" altLang="ko-KR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1103m</a:t>
            </a:r>
            <a:r>
              <a:rPr lang="ko-KR" altLang="en-US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로 조금 더 짧았다</a:t>
            </a:r>
            <a:r>
              <a:rPr lang="en-US" altLang="ko-KR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&lt;</a:t>
            </a:r>
            <a:r>
              <a:rPr lang="ko-KR" altLang="en-US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그림</a:t>
            </a:r>
            <a:r>
              <a:rPr lang="en-US" altLang="ko-KR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2&gt;</a:t>
            </a:r>
            <a:r>
              <a:rPr lang="ko-KR" altLang="en-US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는 서울행정구역 각 고등학교들과 가장 가까운 선별진료소의 거리를 시각화 한 것이며 </a:t>
            </a:r>
            <a:r>
              <a:rPr lang="en-US" altLang="ko-KR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&lt;</a:t>
            </a:r>
            <a:r>
              <a:rPr lang="ko-KR" altLang="en-US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표</a:t>
            </a:r>
            <a:r>
              <a:rPr lang="en-US" altLang="ko-KR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2&gt;</a:t>
            </a:r>
            <a:r>
              <a:rPr lang="ko-KR" altLang="en-US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는 서울행정구역에 있는 각 고등학교들을 대상으로 연결된 선별진료소 거리들을 기술 통계량 표로 나타낸 것이다</a:t>
            </a:r>
            <a:r>
              <a:rPr lang="en-US" altLang="ko-KR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en-US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강서구에 있는 고등학교들은 선별소와의 평균거리가 </a:t>
            </a:r>
            <a:r>
              <a:rPr lang="en-US" altLang="ko-KR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2372m</a:t>
            </a:r>
            <a:r>
              <a:rPr lang="ko-KR" altLang="en-US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로 </a:t>
            </a:r>
            <a:r>
              <a:rPr lang="en-US" altLang="ko-KR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25</a:t>
            </a:r>
            <a:r>
              <a:rPr lang="ko-KR" altLang="en-US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개 행정구역 중 </a:t>
            </a:r>
            <a:r>
              <a:rPr lang="en-US" altLang="ko-KR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2</a:t>
            </a:r>
            <a:r>
              <a:rPr lang="ko-KR" altLang="en-US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순위로 높은 거리로 나타났다</a:t>
            </a:r>
            <a:r>
              <a:rPr lang="en-US" altLang="ko-KR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en-US" altLang="ko-KR" sz="2100" kern="100" dirty="0" err="1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Qgis</a:t>
            </a:r>
            <a:r>
              <a:rPr lang="en-US" altLang="ko-KR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시각화 된 결과물로도 알 수 있듯이 상당히 거리가 멀어 강서구의 많은 고등학교들은 양천구 선별진료소 가는 것이 더 가까운 이동경로로 나타났다</a:t>
            </a:r>
            <a:r>
              <a:rPr lang="en-US" altLang="ko-KR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en-US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강남구 같은 경우도 대부분의 고등학교는 자기지역의 선별진료소로 연결된 것 보다 송파구와 서초구의 선별진료소로 연결된 경로가 더 많았다</a:t>
            </a:r>
            <a:r>
              <a:rPr lang="en-US" altLang="ko-KR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강남구와 강서구 같은 경우는 코로나 </a:t>
            </a:r>
            <a:r>
              <a:rPr lang="ko-KR" altLang="en-US" sz="2100" kern="100" dirty="0" err="1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확진자</a:t>
            </a:r>
            <a:r>
              <a:rPr lang="ko-KR" altLang="en-US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등간격도 상당히 높아 평균거리와 </a:t>
            </a:r>
            <a:r>
              <a:rPr lang="ko-KR" altLang="en-US" sz="2100" kern="100" dirty="0" err="1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확진자</a:t>
            </a:r>
            <a:r>
              <a:rPr lang="ko-KR" altLang="en-US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수를 고려할 때</a:t>
            </a:r>
            <a:r>
              <a:rPr lang="en-US" altLang="ko-KR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,</a:t>
            </a:r>
            <a:r>
              <a:rPr lang="ko-KR" altLang="en-US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강남구와 강서구 지역에 추가적인 선별진료소가 필요해 보인다</a:t>
            </a:r>
            <a:r>
              <a:rPr lang="en-US" altLang="ko-KR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en-US" sz="21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  </a:t>
            </a:r>
            <a:endParaRPr lang="ko-KR" altLang="ko-KR" sz="2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2" name="Rectangle 28"/>
          <p:cNvSpPr>
            <a:spLocks noChangeArrowheads="1"/>
          </p:cNvSpPr>
          <p:nvPr/>
        </p:nvSpPr>
        <p:spPr bwMode="auto">
          <a:xfrm>
            <a:off x="16380144" y="35334934"/>
            <a:ext cx="15152900" cy="7494357"/>
          </a:xfrm>
          <a:prstGeom prst="rect">
            <a:avLst/>
          </a:prstGeom>
          <a:solidFill>
            <a:srgbClr val="EBF3F5"/>
          </a:solidFill>
          <a:ln w="9525">
            <a:noFill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서울에 있는 대부분의 고등학교 학생들은 </a:t>
            </a:r>
            <a:r>
              <a:rPr lang="ko-KR" altLang="en-US" sz="2400" kern="100" dirty="0" err="1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위드</a:t>
            </a:r>
            <a:r>
              <a:rPr lang="ko-KR" altLang="en-US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코로나 이후 대면으로 수업을 나가기 때문에 학생 한명이 코로나에 걸린다면 그 고등학교의 전교생이 선별진료소에 가서 코로나 검사를 받아야하는 번거로움이 발생할 수 있다</a:t>
            </a:r>
            <a:r>
              <a:rPr lang="en-US" altLang="ko-KR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en-US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이때 해당 고등학교와 지역 간의 거리가 멀다면 추가적인 감염 위협이 있을 수도 있고 효율성도 상당히 낮아진다</a:t>
            </a:r>
            <a:r>
              <a:rPr lang="en-US" altLang="ko-KR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 </a:t>
            </a:r>
            <a:r>
              <a:rPr lang="ko-KR" altLang="en-US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따라서 이러한 공간적 접근 방식으로 고등학교와 선별진료소 간의 거리를 분석한 연구는 추후 유용할 것으로 생각된다</a:t>
            </a:r>
            <a:r>
              <a:rPr lang="en-US" altLang="ko-KR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이러한 최단 거리 분석은 고등학교 대상의 연구 뿐만 아니라 </a:t>
            </a:r>
            <a:r>
              <a:rPr lang="en-US" altLang="ko-KR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65</a:t>
            </a:r>
            <a:r>
              <a:rPr lang="ko-KR" altLang="en-US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세 이상의 어르신들의 거리분석에도 유용하게 사용될 수 있다고 생각된다</a:t>
            </a:r>
            <a:r>
              <a:rPr lang="en-US" altLang="ko-KR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en-US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현재 </a:t>
            </a:r>
            <a:r>
              <a:rPr lang="ko-KR" altLang="en-US" sz="2400" kern="100" dirty="0" err="1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위중증</a:t>
            </a:r>
            <a:r>
              <a:rPr lang="ko-KR" altLang="en-US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환자가 최다인 현 시점에서 </a:t>
            </a:r>
            <a:r>
              <a:rPr lang="en-US" altLang="ko-KR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65</a:t>
            </a:r>
            <a:r>
              <a:rPr lang="ko-KR" altLang="en-US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세 이상의 인구분포와 선별진료소와의 접근성 분석을 확장연구 한다면 이 연구는 좋은 선행 연구가 될 것이다</a:t>
            </a:r>
            <a:r>
              <a:rPr lang="en-US" altLang="ko-KR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kern="100" dirty="0">
              <a:solidFill>
                <a:srgbClr val="333333"/>
              </a:solidFill>
              <a:latin typeface="맑은 고딕" panose="020B0503020000020004" pitchFamily="50" charset="-127"/>
              <a:ea typeface="메이플스토리" panose="02000300000000000000" pitchFamily="2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본 연구는 다음과 같은 한계를 가지고 있다</a:t>
            </a:r>
            <a:r>
              <a:rPr lang="en-US" altLang="ko-KR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en-US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첫째</a:t>
            </a:r>
            <a:r>
              <a:rPr lang="en-US" altLang="ko-KR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임시선별소의 데이터를 가져오지 않았다</a:t>
            </a:r>
            <a:r>
              <a:rPr lang="en-US" altLang="ko-KR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en-US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현재 대한민국 서울은 공식적인 선별진료소가 아니라 임시선별진료소도 많이 설치되어 있다</a:t>
            </a:r>
            <a:r>
              <a:rPr lang="en-US" altLang="ko-KR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따라서 거의 모든 선별진료소를 가져와서 거리분석을 해야 조금 더 유용한 결과가 나올 것이다</a:t>
            </a:r>
            <a:r>
              <a:rPr lang="en-US" altLang="ko-KR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둘째</a:t>
            </a:r>
            <a:r>
              <a:rPr lang="en-US" altLang="ko-KR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코로나 </a:t>
            </a:r>
            <a:r>
              <a:rPr lang="ko-KR" altLang="en-US" sz="2400" kern="100" dirty="0" err="1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확진자</a:t>
            </a:r>
            <a:r>
              <a:rPr lang="ko-KR" altLang="en-US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데이터에서 환자의 접촉 데이터 정보를 이용하지 않았다</a:t>
            </a:r>
            <a:r>
              <a:rPr lang="en-US" altLang="ko-KR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en-US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이것을 이용하면 접촉지역의 공간을 레이어로 만들고 </a:t>
            </a:r>
            <a:r>
              <a:rPr lang="en-US" altLang="ko-KR" sz="2400" kern="100" dirty="0" err="1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Qgis</a:t>
            </a:r>
            <a:r>
              <a:rPr lang="ko-KR" altLang="en-US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에서 버퍼분석을 실시 할 수 있을 것이다</a:t>
            </a:r>
            <a:r>
              <a:rPr lang="en-US" altLang="ko-KR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en-US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혹은 사회학에서 많이 사용되는 네트워크분석을 통해 서울의 어떤 지역은 어느 시설의 감염경로가 많았는지</a:t>
            </a:r>
            <a:r>
              <a:rPr lang="en-US" altLang="ko-KR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, </a:t>
            </a:r>
            <a:r>
              <a:rPr lang="ko-KR" altLang="en-US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등을 시각화 해볼 수 있을 것이다</a:t>
            </a:r>
            <a:r>
              <a:rPr lang="en-US" altLang="ko-KR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 </a:t>
            </a:r>
            <a:r>
              <a:rPr lang="ko-KR" altLang="en-US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이것은 본 연구와 같은 데이터를 사용할 수 있음으로 추후 바로 후속 연구에 도입할 수 있는 이점이 있다</a:t>
            </a:r>
            <a:r>
              <a:rPr lang="en-US" altLang="ko-KR" sz="2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600" dirty="0"/>
              <a:t>참고문헌</a:t>
            </a:r>
            <a:r>
              <a:rPr lang="en-US" altLang="ko-KR" sz="1600" dirty="0"/>
              <a:t>: </a:t>
            </a:r>
            <a:r>
              <a:rPr lang="ko-KR" altLang="en-US" sz="1600" dirty="0"/>
              <a:t>대한지리학회지 제</a:t>
            </a:r>
            <a:r>
              <a:rPr lang="en-US" altLang="ko-KR" sz="1600" dirty="0"/>
              <a:t>56</a:t>
            </a:r>
            <a:r>
              <a:rPr lang="ko-KR" altLang="en-US" sz="1600" dirty="0"/>
              <a:t>권 제</a:t>
            </a:r>
            <a:r>
              <a:rPr lang="en-US" altLang="ko-KR" sz="1600" dirty="0"/>
              <a:t>2</a:t>
            </a:r>
            <a:r>
              <a:rPr lang="ko-KR" altLang="en-US" sz="1600" dirty="0"/>
              <a:t>호 </a:t>
            </a:r>
            <a:r>
              <a:rPr lang="en-US" altLang="ko-KR" sz="1600" dirty="0"/>
              <a:t>2021(231~244) * </a:t>
            </a:r>
            <a:r>
              <a:rPr lang="ko-KR" altLang="en-US" sz="1600" dirty="0"/>
              <a:t>코로나</a:t>
            </a:r>
            <a:r>
              <a:rPr lang="en-US" altLang="ko-KR" sz="1600" dirty="0"/>
              <a:t>-19 </a:t>
            </a:r>
            <a:r>
              <a:rPr lang="ko-KR" altLang="en-US" sz="1600" dirty="0"/>
              <a:t>상설선별진료소 및 임시선별검사소의 공간적 접근성 분석 </a:t>
            </a:r>
            <a:r>
              <a:rPr lang="en-US" altLang="ko-KR" sz="1600" dirty="0"/>
              <a:t>- </a:t>
            </a:r>
            <a:r>
              <a:rPr lang="ko-KR" altLang="en-US" sz="1600" dirty="0"/>
              <a:t>서울시를 사례로 </a:t>
            </a:r>
            <a:r>
              <a:rPr lang="ko-KR" altLang="en-US" sz="1600" dirty="0" err="1"/>
              <a:t>강전영</a:t>
            </a:r>
            <a:r>
              <a:rPr lang="ko-KR" altLang="en-US" sz="1600" dirty="0"/>
              <a:t>*･박진우**</a:t>
            </a:r>
            <a:r>
              <a:rPr lang="en-US" altLang="ko-KR" sz="5400" kern="100" dirty="0">
                <a:solidFill>
                  <a:srgbClr val="333333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</a:t>
            </a:r>
            <a:endParaRPr lang="en-US" sz="5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DADAE087-0E97-DB49-A615-8AA9FE59B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92" y="203885"/>
            <a:ext cx="4794838" cy="15845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4" name="Text Box 28">
            <a:extLst>
              <a:ext uri="{FF2B5EF4-FFF2-40B4-BE49-F238E27FC236}">
                <a16:creationId xmlns:a16="http://schemas.microsoft.com/office/drawing/2014/main" id="{AAA4DE6B-B0E1-40AC-B308-D78E7EEB1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3467" y="2196703"/>
            <a:ext cx="11718779" cy="254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341" tIns="42670" rIns="85341" bIns="42670">
            <a:spAutoFit/>
          </a:bodyPr>
          <a:lstStyle>
            <a:lvl1pPr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854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854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854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854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 fontAlgn="base" latinLnBrk="0"/>
            <a:r>
              <a:rPr lang="ko-KR" altLang="ko-KR" sz="8000" kern="100" dirty="0"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선별진료소 접근성 분석</a:t>
            </a:r>
            <a:br>
              <a:rPr lang="en-US" altLang="ko-KR" sz="8000" kern="100" dirty="0"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</a:br>
            <a:r>
              <a:rPr lang="en-US" altLang="ko-KR" sz="8000" kern="100" dirty="0"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- </a:t>
            </a:r>
            <a:r>
              <a:rPr lang="ko-KR" altLang="en-US" sz="8000" kern="100" dirty="0"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서울 고등학교를 중심으로 </a:t>
            </a:r>
            <a:r>
              <a:rPr lang="en-US" altLang="ko-KR" sz="8000" kern="100" dirty="0">
                <a:solidFill>
                  <a:srgbClr val="FFC000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-</a:t>
            </a:r>
            <a:endParaRPr lang="en-US" altLang="ko-KR" sz="80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CFA3C8E-0533-4B83-8EAA-7F96B75ACF75}"/>
              </a:ext>
            </a:extLst>
          </p:cNvPr>
          <p:cNvGrpSpPr/>
          <p:nvPr/>
        </p:nvGrpSpPr>
        <p:grpSpPr>
          <a:xfrm>
            <a:off x="24184245" y="15034791"/>
            <a:ext cx="7348799" cy="5692914"/>
            <a:chOff x="1319720" y="1226820"/>
            <a:chExt cx="6932739" cy="4816138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B268A63-AD81-4EBD-BD57-4CC0181E3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9720" y="1226820"/>
              <a:ext cx="6932739" cy="481613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E9176BD-23D5-46D3-8C95-89D1E0FAF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51854" y="4684595"/>
              <a:ext cx="916785" cy="128797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94BBB77-9017-49AA-AFF1-199C730C8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72661" y="22015128"/>
            <a:ext cx="7374379" cy="6994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A596760-D0BF-42E6-9DB4-2B37C66705AE}"/>
              </a:ext>
            </a:extLst>
          </p:cNvPr>
          <p:cNvSpPr txBox="1"/>
          <p:nvPr/>
        </p:nvSpPr>
        <p:spPr>
          <a:xfrm>
            <a:off x="24635168" y="21193473"/>
            <a:ext cx="6488511" cy="412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effectLst/>
                <a:latin typeface="메이플스토리" panose="02000300000000000000" pitchFamily="2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표</a:t>
            </a:r>
            <a:r>
              <a:rPr lang="en-US" altLang="ko-KR" sz="1800" kern="100" dirty="0"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2</a:t>
            </a:r>
            <a:r>
              <a:rPr lang="en-US" altLang="ko-KR" sz="2000" dirty="0">
                <a:effectLst/>
                <a:latin typeface="메이플스토리" panose="02000300000000000000" pitchFamily="2" charset="-127"/>
                <a:cs typeface="Times New Roman" panose="02020603050405020304" pitchFamily="18" charset="0"/>
              </a:rPr>
              <a:t>&gt;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행정구역 고등학교와 선별진료소와의 이동거리 기술통계 분석표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3" name="Text Box 28">
            <a:extLst>
              <a:ext uri="{FF2B5EF4-FFF2-40B4-BE49-F238E27FC236}">
                <a16:creationId xmlns:a16="http://schemas.microsoft.com/office/drawing/2014/main" id="{B110A247-A26C-43D6-98F8-32CF73CC6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7146" y="5281654"/>
            <a:ext cx="5676553" cy="917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5341" tIns="42670" rIns="85341" bIns="42670">
            <a:spAutoFit/>
          </a:bodyPr>
          <a:lstStyle>
            <a:lvl1pPr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854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854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854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854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 fontAlgn="base" latinLnBrk="0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5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데이터 분석 연습 </a:t>
            </a:r>
            <a:endParaRPr lang="en-US" altLang="ko-KR" sz="5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 Box 28">
            <a:extLst>
              <a:ext uri="{FF2B5EF4-FFF2-40B4-BE49-F238E27FC236}">
                <a16:creationId xmlns:a16="http://schemas.microsoft.com/office/drawing/2014/main" id="{8FA6F3DA-05C5-4C81-B591-2DE4193B5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2711" y="6350826"/>
            <a:ext cx="9840289" cy="82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5341" tIns="42670" rIns="85341" bIns="42670">
            <a:spAutoFit/>
          </a:bodyPr>
          <a:lstStyle>
            <a:lvl1pPr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854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854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854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854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 fontAlgn="base" latinLnBrk="0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4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20162209 </a:t>
            </a:r>
            <a:r>
              <a:rPr lang="ko-KR" altLang="en-US" sz="4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사회학과 김종태 </a:t>
            </a:r>
            <a:endParaRPr lang="en-US" altLang="ko-KR" sz="5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 Box 28">
            <a:extLst>
              <a:ext uri="{FF2B5EF4-FFF2-40B4-BE49-F238E27FC236}">
                <a16:creationId xmlns:a16="http://schemas.microsoft.com/office/drawing/2014/main" id="{901A4114-2F1D-4F48-8752-89A3030A7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30222" y="6241868"/>
            <a:ext cx="5676553" cy="917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5341" tIns="42670" rIns="85341" bIns="42670">
            <a:spAutoFit/>
          </a:bodyPr>
          <a:lstStyle>
            <a:lvl1pPr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854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854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854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854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 fontAlgn="base" latinLnBrk="0"/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5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지도교수</a:t>
            </a:r>
            <a:r>
              <a:rPr lang="en-US" altLang="ko-KR" sz="5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: </a:t>
            </a:r>
            <a:r>
              <a:rPr lang="ko-KR" altLang="en-US" sz="54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김미영 </a:t>
            </a:r>
            <a:endParaRPr lang="en-US" altLang="ko-KR" sz="54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 Box 28">
            <a:extLst>
              <a:ext uri="{FF2B5EF4-FFF2-40B4-BE49-F238E27FC236}">
                <a16:creationId xmlns:a16="http://schemas.microsoft.com/office/drawing/2014/main" id="{E8279347-CA66-498B-997D-95A5E187B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2491" y="7870560"/>
            <a:ext cx="5676553" cy="917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5341" tIns="42670" rIns="85341" bIns="42670">
            <a:spAutoFit/>
          </a:bodyPr>
          <a:lstStyle>
            <a:lvl1pPr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854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854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854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854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 fontAlgn="base" latinLnBrk="0"/>
            <a:r>
              <a:rPr lang="ko-KR" altLang="en-US" sz="5400" kern="100" dirty="0">
                <a:solidFill>
                  <a:schemeClr val="bg1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요약</a:t>
            </a:r>
            <a:endParaRPr lang="en-US" altLang="ko-KR" sz="16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 Box 28">
            <a:extLst>
              <a:ext uri="{FF2B5EF4-FFF2-40B4-BE49-F238E27FC236}">
                <a16:creationId xmlns:a16="http://schemas.microsoft.com/office/drawing/2014/main" id="{6F01EBA9-1F5B-4DA8-8520-60481CE69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399" y="12736928"/>
            <a:ext cx="1688790" cy="1009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341" tIns="42670" rIns="85341" bIns="42670">
            <a:spAutoFit/>
          </a:bodyPr>
          <a:lstStyle>
            <a:lvl1pPr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854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854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854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854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 fontAlgn="base" latinLnBrk="0"/>
            <a:r>
              <a:rPr lang="ko-KR" altLang="ko-KR" sz="60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서론</a:t>
            </a:r>
            <a:r>
              <a:rPr lang="ko-KR" altLang="ko-KR" sz="1800" kern="10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4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4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FAF00D2-C8D8-4D7C-973F-E2634446CB69}"/>
              </a:ext>
            </a:extLst>
          </p:cNvPr>
          <p:cNvGrpSpPr/>
          <p:nvPr/>
        </p:nvGrpSpPr>
        <p:grpSpPr>
          <a:xfrm>
            <a:off x="412650" y="20727705"/>
            <a:ext cx="15163806" cy="1793462"/>
            <a:chOff x="328918" y="20493063"/>
            <a:chExt cx="15163806" cy="1793462"/>
          </a:xfrm>
        </p:grpSpPr>
        <p:sp>
          <p:nvSpPr>
            <p:cNvPr id="52" name="AutoShape 60">
              <a:extLst>
                <a:ext uri="{FF2B5EF4-FFF2-40B4-BE49-F238E27FC236}">
                  <a16:creationId xmlns:a16="http://schemas.microsoft.com/office/drawing/2014/main" id="{1277FFFC-2A58-4204-AB0E-910F1ED78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18" y="20493063"/>
              <a:ext cx="15163806" cy="1212082"/>
            </a:xfrm>
            <a:prstGeom prst="roundRect">
              <a:avLst>
                <a:gd name="adj" fmla="val 10506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lt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Text Box 28">
              <a:extLst>
                <a:ext uri="{FF2B5EF4-FFF2-40B4-BE49-F238E27FC236}">
                  <a16:creationId xmlns:a16="http://schemas.microsoft.com/office/drawing/2014/main" id="{58F8410D-ACD4-4599-B687-72B9639AF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2844" y="20630691"/>
              <a:ext cx="2095953" cy="1655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5341" tIns="42670" rIns="85341" bIns="42670">
              <a:spAutoFit/>
            </a:bodyPr>
            <a:lstStyle>
              <a:lvl1pPr defTabSz="85407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5407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2pPr>
              <a:lvl3pPr marL="1143000" indent="-228600" defTabSz="85407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3pPr>
              <a:lvl4pPr marL="1600200" indent="-228600" defTabSz="85407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4pPr>
              <a:lvl5pPr marL="2057400" indent="-228600" defTabSz="854075"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5pPr>
              <a:lvl6pPr marL="2514600" indent="-228600" defTabSz="8540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6pPr>
              <a:lvl7pPr marL="2971800" indent="-228600" defTabSz="8540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7pPr>
              <a:lvl8pPr marL="3429000" indent="-228600" defTabSz="8540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8pPr>
              <a:lvl9pPr marL="3886200" indent="-228600" defTabSz="8540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ＭＳ Ｐゴシック" charset="0"/>
                </a:defRPr>
              </a:lvl9pPr>
            </a:lstStyle>
            <a:p>
              <a:pPr algn="ctr" fontAlgn="base" latinLnBrk="0"/>
              <a:r>
                <a:rPr lang="ko-KR" altLang="en-US" sz="5400" kern="100" dirty="0">
                  <a:solidFill>
                    <a:schemeClr val="bg1"/>
                  </a:solidFill>
                  <a:latin typeface="맑은 고딕" panose="020B0503020000020004" pitchFamily="50" charset="-127"/>
                  <a:ea typeface="메이플스토리" panose="02000300000000000000" pitchFamily="2" charset="-127"/>
                  <a:cs typeface="Times New Roman" panose="02020603050405020304" pitchFamily="18" charset="0"/>
                </a:rPr>
                <a:t>방법론</a:t>
              </a:r>
              <a:r>
                <a:rPr lang="ko-KR" altLang="ko-KR" sz="1800" kern="100" dirty="0">
                  <a:solidFill>
                    <a:srgbClr val="333333"/>
                  </a:solidFill>
                  <a:effectLst/>
                  <a:latin typeface="맑은 고딕" panose="020B0503020000020004" pitchFamily="50" charset="-127"/>
                  <a:ea typeface="메이플스토리" panose="02000300000000000000" pitchFamily="2" charset="-127"/>
                  <a:cs typeface="Times New Roman" panose="02020603050405020304" pitchFamily="18" charset="0"/>
                </a:rPr>
                <a:t> </a:t>
              </a:r>
              <a:endPara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ctr" fontAlgn="base" latinLnBrk="0"/>
              <a:r>
                <a:rPr lang="ko-KR" altLang="en-US" sz="48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4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8B4FF3FA-DE0B-4199-8CB9-BF5D5F65B1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72385" y="15034791"/>
            <a:ext cx="7284209" cy="569291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F1DC817-B688-4480-9F85-D5551F75C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04308" y="18947745"/>
            <a:ext cx="943280" cy="150796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F7B014A-2A1A-4800-89AF-CA318BD875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50949" y="22015128"/>
            <a:ext cx="4959944" cy="69943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FA86994-8558-4BD6-BFBD-44485B6A230C}"/>
              </a:ext>
            </a:extLst>
          </p:cNvPr>
          <p:cNvSpPr txBox="1"/>
          <p:nvPr/>
        </p:nvSpPr>
        <p:spPr>
          <a:xfrm>
            <a:off x="16917899" y="21181172"/>
            <a:ext cx="6379537" cy="412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effectLst/>
                <a:latin typeface="메이플스토리" panose="02000300000000000000" pitchFamily="2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1</a:t>
            </a:r>
            <a:r>
              <a:rPr lang="en-US" altLang="ko-KR" sz="2000" dirty="0">
                <a:effectLst/>
                <a:latin typeface="메이플스토리" panose="02000300000000000000" pitchFamily="2" charset="-127"/>
                <a:cs typeface="Times New Roman" panose="02020603050405020304" pitchFamily="18" charset="0"/>
              </a:rPr>
              <a:t>&gt;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행정구역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중심성</a:t>
            </a:r>
            <a:r>
              <a:rPr lang="ko-KR" altLang="en-US" sz="1800" kern="100" dirty="0"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과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선별진료소와의 이동거리 기술통계 분석표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D76821-EF0A-41A4-B786-6F8936C9E3FB}"/>
              </a:ext>
            </a:extLst>
          </p:cNvPr>
          <p:cNvSpPr txBox="1"/>
          <p:nvPr/>
        </p:nvSpPr>
        <p:spPr>
          <a:xfrm>
            <a:off x="16672385" y="14313926"/>
            <a:ext cx="6685343" cy="412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effectLst/>
                <a:latin typeface="메이플스토리" panose="02000300000000000000" pitchFamily="2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ko-KR" altLang="en-US" sz="1800" kern="100" dirty="0"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그림</a:t>
            </a:r>
            <a:r>
              <a:rPr lang="en-US" altLang="ko-KR" sz="1800" kern="100" dirty="0"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1</a:t>
            </a:r>
            <a:r>
              <a:rPr lang="en-US" altLang="ko-KR" sz="2000" dirty="0">
                <a:effectLst/>
                <a:latin typeface="메이플스토리" panose="02000300000000000000" pitchFamily="2" charset="-127"/>
                <a:cs typeface="Times New Roman" panose="02020603050405020304" pitchFamily="18" charset="0"/>
              </a:rPr>
              <a:t>&gt;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행정구역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중심성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선별진료소와의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최단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이동거리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Qgis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시각화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F53200-CDF9-42F5-A7BE-AA51979385F4}"/>
              </a:ext>
            </a:extLst>
          </p:cNvPr>
          <p:cNvSpPr txBox="1"/>
          <p:nvPr/>
        </p:nvSpPr>
        <p:spPr>
          <a:xfrm>
            <a:off x="24157976" y="14312721"/>
            <a:ext cx="7348799" cy="412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effectLst/>
                <a:latin typeface="메이플스토리" panose="02000300000000000000" pitchFamily="2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ko-KR" altLang="en-US" sz="1800" kern="100" dirty="0"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그림</a:t>
            </a:r>
            <a:r>
              <a:rPr lang="en-US" altLang="ko-KR" sz="1800" kern="100" dirty="0"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2</a:t>
            </a:r>
            <a:r>
              <a:rPr lang="en-US" altLang="ko-KR" sz="2000" dirty="0">
                <a:effectLst/>
                <a:latin typeface="메이플스토리" panose="02000300000000000000" pitchFamily="2" charset="-127"/>
                <a:cs typeface="Times New Roman" panose="02020603050405020304" pitchFamily="18" charset="0"/>
              </a:rPr>
              <a:t>&gt; </a:t>
            </a:r>
            <a:r>
              <a:rPr lang="ko-KR" altLang="en-US" sz="1800" kern="100" dirty="0"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서울 행정구역 고등학교와 선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별진료소와의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최단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이동거리 </a:t>
            </a:r>
            <a:r>
              <a:rPr lang="en-US" altLang="ko-KR" sz="1800" kern="100" dirty="0" err="1"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Qgis</a:t>
            </a:r>
            <a:r>
              <a:rPr lang="en-US" altLang="ko-KR" sz="1800" kern="100" dirty="0"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시각화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3" name="Text Box 28">
            <a:extLst>
              <a:ext uri="{FF2B5EF4-FFF2-40B4-BE49-F238E27FC236}">
                <a16:creationId xmlns:a16="http://schemas.microsoft.com/office/drawing/2014/main" id="{A8366E67-1A1C-43FE-B929-AE1D76B72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0904" y="34122852"/>
            <a:ext cx="4423513" cy="917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5341" tIns="42670" rIns="85341" bIns="42670">
            <a:spAutoFit/>
          </a:bodyPr>
          <a:lstStyle>
            <a:lvl1pPr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8540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854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854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854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8540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 fontAlgn="base" latinLnBrk="0"/>
            <a:r>
              <a:rPr lang="ko-KR" altLang="en-US" sz="5400" kern="100" dirty="0">
                <a:solidFill>
                  <a:schemeClr val="bg1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의의 </a:t>
            </a:r>
            <a:r>
              <a:rPr lang="en-US" altLang="ko-KR" sz="5400" kern="100" dirty="0">
                <a:solidFill>
                  <a:schemeClr val="bg1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&amp; </a:t>
            </a:r>
            <a:r>
              <a:rPr lang="ko-KR" altLang="en-US" sz="5400" kern="100" dirty="0">
                <a:solidFill>
                  <a:schemeClr val="bg1"/>
                </a:solidFill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한계점</a:t>
            </a:r>
            <a:r>
              <a:rPr lang="ko-KR" altLang="en-US" sz="4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4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001F56-5708-40FD-ABBF-D2585A32AB54}"/>
              </a:ext>
            </a:extLst>
          </p:cNvPr>
          <p:cNvSpPr txBox="1"/>
          <p:nvPr/>
        </p:nvSpPr>
        <p:spPr>
          <a:xfrm>
            <a:off x="4589028" y="36860978"/>
            <a:ext cx="6685343" cy="4124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effectLst/>
                <a:latin typeface="메이플스토리" panose="02000300000000000000" pitchFamily="2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ko-KR" altLang="en-US" sz="1800" kern="100" dirty="0"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그림</a:t>
            </a:r>
            <a:r>
              <a:rPr lang="en-US" altLang="ko-KR" sz="1800" kern="100" dirty="0"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0</a:t>
            </a:r>
            <a:r>
              <a:rPr lang="en-US" altLang="ko-KR" sz="2000" dirty="0">
                <a:effectLst/>
                <a:latin typeface="메이플스토리" panose="02000300000000000000" pitchFamily="2" charset="-127"/>
                <a:cs typeface="Times New Roman" panose="02020603050405020304" pitchFamily="18" charset="0"/>
              </a:rPr>
              <a:t>&gt;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서울행정구역 별 코로나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확진자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 수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(11/19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일 기준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메이플스토리" panose="02000300000000000000" pitchFamily="2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A8004CC-E71C-430E-A63E-3B4B976E08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1878" y="37556929"/>
            <a:ext cx="11727874" cy="487440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216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1067</Words>
  <Application>Microsoft Office PowerPoint</Application>
  <PresentationFormat>사용자 지정</PresentationFormat>
  <Paragraphs>85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나눔바른고딕</vt:lpstr>
      <vt:lpstr>맑은 고딕</vt:lpstr>
      <vt:lpstr>메이플스토리</vt:lpstr>
      <vt:lpstr>Office 테마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Junhee Han</dc:creator>
  <cp:lastModifiedBy>김종태</cp:lastModifiedBy>
  <cp:revision>217</cp:revision>
  <cp:lastPrinted>2016-09-22T05:18:30Z</cp:lastPrinted>
  <dcterms:created xsi:type="dcterms:W3CDTF">2015-07-22T04:47:15Z</dcterms:created>
  <dcterms:modified xsi:type="dcterms:W3CDTF">2022-03-04T17:59:34Z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C:\Users\user\Desktop\황우리포스터발표0922.pptx</vt:lpwstr>
  </property>
</Properties>
</file>