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6"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6D9F-38E1-499C-9127-793C622F4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DF0E13-1AF6-4DC1-9DD6-EB389D757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85277-C4F9-49F2-B5F7-E6463D5CC208}"/>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5" name="Footer Placeholder 4">
            <a:extLst>
              <a:ext uri="{FF2B5EF4-FFF2-40B4-BE49-F238E27FC236}">
                <a16:creationId xmlns:a16="http://schemas.microsoft.com/office/drawing/2014/main" id="{8D439EF0-5338-438B-AE9C-57E4678D4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DD03B-BF4F-4D1A-8BB4-3210F6F1405C}"/>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186367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69FC-D53E-4F80-A4CD-20C76F8AC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7DD1A-51FC-46E6-8479-28D522FDA1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6F84C-E228-418F-AA6F-4CE9CB853692}"/>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5" name="Footer Placeholder 4">
            <a:extLst>
              <a:ext uri="{FF2B5EF4-FFF2-40B4-BE49-F238E27FC236}">
                <a16:creationId xmlns:a16="http://schemas.microsoft.com/office/drawing/2014/main" id="{2F0E1763-D118-4969-8BB6-345FD5136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7A80-B90B-4CBD-86F3-23DB8AE921EA}"/>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205034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92D29-4D73-4E41-88EE-4AA3322050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41CE82-6E86-434A-A56F-C2D03DA3B3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EFFA7-AF99-460E-A4F1-E8B029B6C68B}"/>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5" name="Footer Placeholder 4">
            <a:extLst>
              <a:ext uri="{FF2B5EF4-FFF2-40B4-BE49-F238E27FC236}">
                <a16:creationId xmlns:a16="http://schemas.microsoft.com/office/drawing/2014/main" id="{7D3233E9-EBE3-4D39-A7F1-C16607D85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6F4A6-DFAB-4664-924B-52FB075046A6}"/>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214061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B279-5328-41BC-8118-A945D21BC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46B8A-5CD7-4BFB-9D26-3FC9268366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2BF40-C27A-4F36-9089-DF9AB6702036}"/>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5" name="Footer Placeholder 4">
            <a:extLst>
              <a:ext uri="{FF2B5EF4-FFF2-40B4-BE49-F238E27FC236}">
                <a16:creationId xmlns:a16="http://schemas.microsoft.com/office/drawing/2014/main" id="{7FFC6C98-9E40-41D5-95FE-AA0B33EFB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AD9A5-DFC2-46D5-B312-AEAAA2344702}"/>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182632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F8F4-BC71-4243-8471-239DF0AD47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E9795-1434-40FD-AFCB-361331F66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7F6085-BBD4-42DA-959C-BE7970828606}"/>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5" name="Footer Placeholder 4">
            <a:extLst>
              <a:ext uri="{FF2B5EF4-FFF2-40B4-BE49-F238E27FC236}">
                <a16:creationId xmlns:a16="http://schemas.microsoft.com/office/drawing/2014/main" id="{2FEDAB15-ED15-4920-A909-BE66304F9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B1C56-8624-4E76-8F28-8F65D638615C}"/>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208183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BD49-A1E9-4C22-A49A-7569557CC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3006F-BF63-4E80-93D5-63907695EF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59924E-AEB6-44A2-B890-449737A0A8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59E28-F960-440D-8144-871E061400EE}"/>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6" name="Footer Placeholder 5">
            <a:extLst>
              <a:ext uri="{FF2B5EF4-FFF2-40B4-BE49-F238E27FC236}">
                <a16:creationId xmlns:a16="http://schemas.microsoft.com/office/drawing/2014/main" id="{ED78592C-5CAC-435B-9F71-F3AEA0B36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D06A7-076B-410B-AFBA-D5DA2D25372F}"/>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194375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EE30-6A37-4225-BABD-85591814E3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212EC7-C0D7-4C34-B2EA-7FF2FC572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2377E0-21FE-4C90-B73E-1E0FDFE64B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D6DCB1-E4ED-4CDB-B8E1-E26181EE7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C609A9-D56F-4E9D-9EDD-F3595E9C7B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03FEE9-B4F0-4DD3-84DD-BB1EC7DBEDD8}"/>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8" name="Footer Placeholder 7">
            <a:extLst>
              <a:ext uri="{FF2B5EF4-FFF2-40B4-BE49-F238E27FC236}">
                <a16:creationId xmlns:a16="http://schemas.microsoft.com/office/drawing/2014/main" id="{07954496-0FF6-4E6C-A387-9C8F35FEDD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A00E5-AAB6-4EA8-B2D5-984BA7954F8C}"/>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401758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F23B-FE13-46F5-8950-C1573E1F7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3569B8-A6A0-4062-96B4-AA9AFCD01D6A}"/>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4" name="Footer Placeholder 3">
            <a:extLst>
              <a:ext uri="{FF2B5EF4-FFF2-40B4-BE49-F238E27FC236}">
                <a16:creationId xmlns:a16="http://schemas.microsoft.com/office/drawing/2014/main" id="{EE436864-43D1-47B0-BD20-42E65A71B3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E0116-6D41-4E4C-9E97-3EA4C5057311}"/>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59074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BC52B-44C7-4461-8A24-AE5630EA98F6}"/>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3" name="Footer Placeholder 2">
            <a:extLst>
              <a:ext uri="{FF2B5EF4-FFF2-40B4-BE49-F238E27FC236}">
                <a16:creationId xmlns:a16="http://schemas.microsoft.com/office/drawing/2014/main" id="{4DB30340-1081-4894-B93C-8F9ADCA15A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83AAD0-C69F-4A88-8171-DD03E0BB8A30}"/>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317684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B15E-C799-44A6-B43D-897682782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58AA8-46B8-4CD5-B25E-C3679D9C3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0600E-FB00-4853-A252-49CC926D7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D09E50-9243-4425-8F32-6E8C91E88845}"/>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6" name="Footer Placeholder 5">
            <a:extLst>
              <a:ext uri="{FF2B5EF4-FFF2-40B4-BE49-F238E27FC236}">
                <a16:creationId xmlns:a16="http://schemas.microsoft.com/office/drawing/2014/main" id="{1D1A62F5-E27A-48F8-B823-86B7990A0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A4B72-FE96-48DE-9243-A5CB46582C96}"/>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77318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D225-78FA-459E-9E3F-276A44CBA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16DF4E-B7FB-45DD-82F7-C77C9AA61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D9EB5-FDCF-4CB0-9929-8944EC1C3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11D6C1-0F9D-4FB7-8C3E-990846BBFAB3}"/>
              </a:ext>
            </a:extLst>
          </p:cNvPr>
          <p:cNvSpPr>
            <a:spLocks noGrp="1"/>
          </p:cNvSpPr>
          <p:nvPr>
            <p:ph type="dt" sz="half" idx="10"/>
          </p:nvPr>
        </p:nvSpPr>
        <p:spPr/>
        <p:txBody>
          <a:bodyPr/>
          <a:lstStyle/>
          <a:p>
            <a:fld id="{999F4E93-D53D-4181-8CB2-892BD8905473}" type="datetimeFigureOut">
              <a:rPr lang="en-US" smtClean="0"/>
              <a:t>1/7/2019</a:t>
            </a:fld>
            <a:endParaRPr lang="en-US"/>
          </a:p>
        </p:txBody>
      </p:sp>
      <p:sp>
        <p:nvSpPr>
          <p:cNvPr id="6" name="Footer Placeholder 5">
            <a:extLst>
              <a:ext uri="{FF2B5EF4-FFF2-40B4-BE49-F238E27FC236}">
                <a16:creationId xmlns:a16="http://schemas.microsoft.com/office/drawing/2014/main" id="{F31C26E3-DD7F-4E51-927E-BA19ACC0C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5BA68-3289-4E7B-A59F-FEE3126C89E5}"/>
              </a:ext>
            </a:extLst>
          </p:cNvPr>
          <p:cNvSpPr>
            <a:spLocks noGrp="1"/>
          </p:cNvSpPr>
          <p:nvPr>
            <p:ph type="sldNum" sz="quarter" idx="12"/>
          </p:nvPr>
        </p:nvSpPr>
        <p:spPr/>
        <p:txBody>
          <a:bodyPr/>
          <a:lstStyle/>
          <a:p>
            <a:fld id="{FDB41FD2-F290-4A90-96D6-362147B61200}" type="slidenum">
              <a:rPr lang="en-US" smtClean="0"/>
              <a:t>‹#›</a:t>
            </a:fld>
            <a:endParaRPr lang="en-US"/>
          </a:p>
        </p:txBody>
      </p:sp>
    </p:spTree>
    <p:extLst>
      <p:ext uri="{BB962C8B-B14F-4D97-AF65-F5344CB8AC3E}">
        <p14:creationId xmlns:p14="http://schemas.microsoft.com/office/powerpoint/2010/main" val="240199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0A65E-1A7A-4616-AD17-F5CAC8F4E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48E0A1-D11C-4520-A60A-332A579D8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A93EE-F1E7-4B06-9E89-F41F267F8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F4E93-D53D-4181-8CB2-892BD8905473}" type="datetimeFigureOut">
              <a:rPr lang="en-US" smtClean="0"/>
              <a:t>1/7/2019</a:t>
            </a:fld>
            <a:endParaRPr lang="en-US"/>
          </a:p>
        </p:txBody>
      </p:sp>
      <p:sp>
        <p:nvSpPr>
          <p:cNvPr id="5" name="Footer Placeholder 4">
            <a:extLst>
              <a:ext uri="{FF2B5EF4-FFF2-40B4-BE49-F238E27FC236}">
                <a16:creationId xmlns:a16="http://schemas.microsoft.com/office/drawing/2014/main" id="{15416105-B10A-465D-A789-B40E29C13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156B68-B50D-45A6-B10D-C115BC615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41FD2-F290-4A90-96D6-362147B61200}" type="slidenum">
              <a:rPr lang="en-US" smtClean="0"/>
              <a:t>‹#›</a:t>
            </a:fld>
            <a:endParaRPr lang="en-US"/>
          </a:p>
        </p:txBody>
      </p:sp>
    </p:spTree>
    <p:extLst>
      <p:ext uri="{BB962C8B-B14F-4D97-AF65-F5344CB8AC3E}">
        <p14:creationId xmlns:p14="http://schemas.microsoft.com/office/powerpoint/2010/main" val="350110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4F48-B321-41D0-981E-B638478BD185}"/>
              </a:ext>
            </a:extLst>
          </p:cNvPr>
          <p:cNvSpPr>
            <a:spLocks noGrp="1"/>
          </p:cNvSpPr>
          <p:nvPr>
            <p:ph type="ctrTitle"/>
          </p:nvPr>
        </p:nvSpPr>
        <p:spPr/>
        <p:txBody>
          <a:bodyPr/>
          <a:lstStyle/>
          <a:p>
            <a:r>
              <a:rPr lang="en-US" dirty="0"/>
              <a:t>Exploring Correlates of Age and Religion</a:t>
            </a:r>
          </a:p>
        </p:txBody>
      </p:sp>
      <p:sp>
        <p:nvSpPr>
          <p:cNvPr id="3" name="Subtitle 2">
            <a:extLst>
              <a:ext uri="{FF2B5EF4-FFF2-40B4-BE49-F238E27FC236}">
                <a16:creationId xmlns:a16="http://schemas.microsoft.com/office/drawing/2014/main" id="{2819890C-70BA-4DF5-AAF9-2AF299833007}"/>
              </a:ext>
            </a:extLst>
          </p:cNvPr>
          <p:cNvSpPr>
            <a:spLocks noGrp="1"/>
          </p:cNvSpPr>
          <p:nvPr>
            <p:ph type="subTitle" idx="1"/>
          </p:nvPr>
        </p:nvSpPr>
        <p:spPr/>
        <p:txBody>
          <a:bodyPr/>
          <a:lstStyle/>
          <a:p>
            <a:r>
              <a:rPr lang="en-US" dirty="0"/>
              <a:t>Ian </a:t>
            </a:r>
            <a:r>
              <a:rPr lang="en-US" dirty="0" err="1"/>
              <a:t>Reucroft</a:t>
            </a:r>
            <a:endParaRPr lang="en-US" dirty="0"/>
          </a:p>
          <a:p>
            <a:r>
              <a:rPr lang="en-US" dirty="0"/>
              <a:t>1/7/2018</a:t>
            </a:r>
          </a:p>
        </p:txBody>
      </p:sp>
    </p:spTree>
    <p:extLst>
      <p:ext uri="{BB962C8B-B14F-4D97-AF65-F5344CB8AC3E}">
        <p14:creationId xmlns:p14="http://schemas.microsoft.com/office/powerpoint/2010/main" val="3190520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3F7A-357A-4A14-BF9C-7A0CF885742F}"/>
              </a:ext>
            </a:extLst>
          </p:cNvPr>
          <p:cNvSpPr>
            <a:spLocks noGrp="1"/>
          </p:cNvSpPr>
          <p:nvPr>
            <p:ph type="title"/>
          </p:nvPr>
        </p:nvSpPr>
        <p:spPr/>
        <p:txBody>
          <a:bodyPr/>
          <a:lstStyle/>
          <a:p>
            <a:pPr algn="ctr"/>
            <a:r>
              <a:rPr lang="en-US" dirty="0"/>
              <a:t>CLASSIFICATION APPROACHES</a:t>
            </a:r>
          </a:p>
        </p:txBody>
      </p:sp>
      <p:sp>
        <p:nvSpPr>
          <p:cNvPr id="3" name="Content Placeholder 2">
            <a:extLst>
              <a:ext uri="{FF2B5EF4-FFF2-40B4-BE49-F238E27FC236}">
                <a16:creationId xmlns:a16="http://schemas.microsoft.com/office/drawing/2014/main" id="{EC1EB4AE-8329-407D-A773-78FB471E8F03}"/>
              </a:ext>
            </a:extLst>
          </p:cNvPr>
          <p:cNvSpPr>
            <a:spLocks noGrp="1"/>
          </p:cNvSpPr>
          <p:nvPr>
            <p:ph idx="1"/>
          </p:nvPr>
        </p:nvSpPr>
        <p:spPr/>
        <p:txBody>
          <a:bodyPr/>
          <a:lstStyle/>
          <a:p>
            <a:r>
              <a:rPr lang="en-US" dirty="0"/>
              <a:t>Predicting religion using:</a:t>
            </a:r>
          </a:p>
          <a:p>
            <a:pPr lvl="1"/>
            <a:r>
              <a:rPr lang="en-US" dirty="0"/>
              <a:t>Body type </a:t>
            </a:r>
          </a:p>
          <a:p>
            <a:pPr lvl="1"/>
            <a:r>
              <a:rPr lang="en-US" dirty="0"/>
              <a:t>Drug use</a:t>
            </a:r>
          </a:p>
          <a:p>
            <a:pPr lvl="1"/>
            <a:r>
              <a:rPr lang="en-US" dirty="0"/>
              <a:t>Drinking</a:t>
            </a:r>
          </a:p>
          <a:p>
            <a:pPr lvl="1"/>
            <a:r>
              <a:rPr lang="en-US" dirty="0"/>
              <a:t>Sex (M or F)</a:t>
            </a:r>
          </a:p>
          <a:p>
            <a:pPr lvl="1"/>
            <a:r>
              <a:rPr lang="en-US" dirty="0"/>
              <a:t>Total length of essays</a:t>
            </a:r>
          </a:p>
          <a:p>
            <a:pPr lvl="1"/>
            <a:r>
              <a:rPr lang="en-US" dirty="0"/>
              <a:t>Number of blank essays</a:t>
            </a:r>
          </a:p>
          <a:p>
            <a:pPr lvl="1"/>
            <a:r>
              <a:rPr lang="en-US" dirty="0"/>
              <a:t>Length of essay 4 (favorite books, TV shows, movies)</a:t>
            </a:r>
          </a:p>
          <a:p>
            <a:pPr lvl="1"/>
            <a:r>
              <a:rPr lang="en-US" dirty="0"/>
              <a:t>Number of times “family” mentioned in essay 5 (things you couldn’t live without)</a:t>
            </a:r>
          </a:p>
          <a:p>
            <a:pPr lvl="1"/>
            <a:r>
              <a:rPr lang="en-US" dirty="0"/>
              <a:t>Age</a:t>
            </a:r>
          </a:p>
        </p:txBody>
      </p:sp>
    </p:spTree>
    <p:extLst>
      <p:ext uri="{BB962C8B-B14F-4D97-AF65-F5344CB8AC3E}">
        <p14:creationId xmlns:p14="http://schemas.microsoft.com/office/powerpoint/2010/main" val="85693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D211-086B-4789-9970-8707C7AED24E}"/>
              </a:ext>
            </a:extLst>
          </p:cNvPr>
          <p:cNvSpPr>
            <a:spLocks noGrp="1"/>
          </p:cNvSpPr>
          <p:nvPr>
            <p:ph type="title"/>
          </p:nvPr>
        </p:nvSpPr>
        <p:spPr/>
        <p:txBody>
          <a:bodyPr/>
          <a:lstStyle/>
          <a:p>
            <a:r>
              <a:rPr lang="en-US" dirty="0"/>
              <a:t>Religious Classifications</a:t>
            </a:r>
          </a:p>
        </p:txBody>
      </p:sp>
      <p:sp>
        <p:nvSpPr>
          <p:cNvPr id="3" name="Content Placeholder 2">
            <a:extLst>
              <a:ext uri="{FF2B5EF4-FFF2-40B4-BE49-F238E27FC236}">
                <a16:creationId xmlns:a16="http://schemas.microsoft.com/office/drawing/2014/main" id="{C1BA919B-FC42-4FAF-B5BF-819A39AD088B}"/>
              </a:ext>
            </a:extLst>
          </p:cNvPr>
          <p:cNvSpPr>
            <a:spLocks noGrp="1"/>
          </p:cNvSpPr>
          <p:nvPr>
            <p:ph idx="1"/>
          </p:nvPr>
        </p:nvSpPr>
        <p:spPr/>
        <p:txBody>
          <a:bodyPr>
            <a:normAutofit fontScale="92500" lnSpcReduction="10000"/>
          </a:bodyPr>
          <a:lstStyle/>
          <a:p>
            <a:r>
              <a:rPr lang="en-US" dirty="0"/>
              <a:t>Simplified to only the main religious category, ignoring how strongly the individual subscribed to the belief</a:t>
            </a:r>
          </a:p>
          <a:p>
            <a:r>
              <a:rPr lang="en-US" dirty="0"/>
              <a:t>'other’ : 0</a:t>
            </a:r>
          </a:p>
          <a:p>
            <a:r>
              <a:rPr lang="en-US" dirty="0"/>
              <a:t>'</a:t>
            </a:r>
            <a:r>
              <a:rPr lang="en-US" dirty="0" err="1"/>
              <a:t>christianity</a:t>
            </a:r>
            <a:r>
              <a:rPr lang="en-US" dirty="0"/>
              <a:t>’ : 1 </a:t>
            </a:r>
          </a:p>
          <a:p>
            <a:r>
              <a:rPr lang="en-US" dirty="0"/>
              <a:t>'</a:t>
            </a:r>
            <a:r>
              <a:rPr lang="en-US" dirty="0" err="1"/>
              <a:t>catholicism</a:t>
            </a:r>
            <a:r>
              <a:rPr lang="en-US" dirty="0"/>
              <a:t>’ : 2 </a:t>
            </a:r>
          </a:p>
          <a:p>
            <a:r>
              <a:rPr lang="en-US" dirty="0"/>
              <a:t>'</a:t>
            </a:r>
            <a:r>
              <a:rPr lang="en-US" dirty="0" err="1"/>
              <a:t>judaism</a:t>
            </a:r>
            <a:r>
              <a:rPr lang="en-US" dirty="0"/>
              <a:t>’ : 3</a:t>
            </a:r>
          </a:p>
          <a:p>
            <a:r>
              <a:rPr lang="en-US" dirty="0"/>
              <a:t>'</a:t>
            </a:r>
            <a:r>
              <a:rPr lang="en-US" dirty="0" err="1"/>
              <a:t>islam</a:t>
            </a:r>
            <a:r>
              <a:rPr lang="en-US" dirty="0"/>
              <a:t>’ : 4</a:t>
            </a:r>
          </a:p>
          <a:p>
            <a:r>
              <a:rPr lang="en-US" dirty="0"/>
              <a:t>'</a:t>
            </a:r>
            <a:r>
              <a:rPr lang="en-US" dirty="0" err="1"/>
              <a:t>buddhism</a:t>
            </a:r>
            <a:r>
              <a:rPr lang="en-US" dirty="0"/>
              <a:t>’ : 5 </a:t>
            </a:r>
          </a:p>
          <a:p>
            <a:r>
              <a:rPr lang="en-US" dirty="0"/>
              <a:t>'agnosticism’ : 6 </a:t>
            </a:r>
          </a:p>
          <a:p>
            <a:r>
              <a:rPr lang="en-US" dirty="0"/>
              <a:t>'atheism’ : 7</a:t>
            </a:r>
          </a:p>
        </p:txBody>
      </p:sp>
    </p:spTree>
    <p:extLst>
      <p:ext uri="{BB962C8B-B14F-4D97-AF65-F5344CB8AC3E}">
        <p14:creationId xmlns:p14="http://schemas.microsoft.com/office/powerpoint/2010/main" val="224861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ACECF36-CF3F-4C19-913C-38D3491FF1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35872"/>
            <a:ext cx="5017643" cy="3378970"/>
          </a:xfrm>
        </p:spPr>
      </p:pic>
      <p:sp>
        <p:nvSpPr>
          <p:cNvPr id="4" name="Title 1">
            <a:extLst>
              <a:ext uri="{FF2B5EF4-FFF2-40B4-BE49-F238E27FC236}">
                <a16:creationId xmlns:a16="http://schemas.microsoft.com/office/drawing/2014/main" id="{B28412E6-840F-4503-9027-0334E463DA56}"/>
              </a:ext>
            </a:extLst>
          </p:cNvPr>
          <p:cNvSpPr>
            <a:spLocks noGrp="1"/>
          </p:cNvSpPr>
          <p:nvPr>
            <p:ph type="title"/>
          </p:nvPr>
        </p:nvSpPr>
        <p:spPr/>
        <p:txBody>
          <a:bodyPr/>
          <a:lstStyle/>
          <a:p>
            <a:pPr algn="ctr"/>
            <a:r>
              <a:rPr lang="en-US" dirty="0"/>
              <a:t>CLASSIFICATION APPROACHES</a:t>
            </a:r>
            <a:br>
              <a:rPr lang="en-US" dirty="0"/>
            </a:br>
            <a:r>
              <a:rPr lang="en-US" dirty="0"/>
              <a:t>Choosing best K for KNN</a:t>
            </a:r>
          </a:p>
        </p:txBody>
      </p:sp>
      <p:sp>
        <p:nvSpPr>
          <p:cNvPr id="7" name="Content Placeholder 2">
            <a:extLst>
              <a:ext uri="{FF2B5EF4-FFF2-40B4-BE49-F238E27FC236}">
                <a16:creationId xmlns:a16="http://schemas.microsoft.com/office/drawing/2014/main" id="{2BDC3A5C-4207-4660-AF82-8B5C145458D0}"/>
              </a:ext>
            </a:extLst>
          </p:cNvPr>
          <p:cNvSpPr txBox="1">
            <a:spLocks/>
          </p:cNvSpPr>
          <p:nvPr/>
        </p:nvSpPr>
        <p:spPr>
          <a:xfrm>
            <a:off x="6925704" y="2887579"/>
            <a:ext cx="3818495" cy="2165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Chose K = 8, since accuracy already plateaued by that point, and there are 8 religious classifications in the data</a:t>
            </a:r>
          </a:p>
        </p:txBody>
      </p:sp>
    </p:spTree>
    <p:extLst>
      <p:ext uri="{BB962C8B-B14F-4D97-AF65-F5344CB8AC3E}">
        <p14:creationId xmlns:p14="http://schemas.microsoft.com/office/powerpoint/2010/main" val="18508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DD4395-B44D-4A47-9540-94F3B6804901}"/>
              </a:ext>
            </a:extLst>
          </p:cNvPr>
          <p:cNvSpPr>
            <a:spLocks noGrp="1"/>
          </p:cNvSpPr>
          <p:nvPr>
            <p:ph type="title"/>
          </p:nvPr>
        </p:nvSpPr>
        <p:spPr/>
        <p:txBody>
          <a:bodyPr/>
          <a:lstStyle/>
          <a:p>
            <a:pPr algn="ctr"/>
            <a:r>
              <a:rPr lang="en-US" dirty="0"/>
              <a:t>CLASSIFICATION APPROACHES</a:t>
            </a:r>
            <a:br>
              <a:rPr lang="en-US" dirty="0"/>
            </a:br>
            <a:r>
              <a:rPr lang="en-US" dirty="0"/>
              <a:t>Runtime</a:t>
            </a:r>
          </a:p>
        </p:txBody>
      </p:sp>
      <p:graphicFrame>
        <p:nvGraphicFramePr>
          <p:cNvPr id="5" name="Table 4">
            <a:extLst>
              <a:ext uri="{FF2B5EF4-FFF2-40B4-BE49-F238E27FC236}">
                <a16:creationId xmlns:a16="http://schemas.microsoft.com/office/drawing/2014/main" id="{A2BD292C-E4F1-4C2F-B9CF-5FB4CAAD939A}"/>
              </a:ext>
            </a:extLst>
          </p:cNvPr>
          <p:cNvGraphicFramePr>
            <a:graphicFrameLocks noGrp="1"/>
          </p:cNvGraphicFramePr>
          <p:nvPr>
            <p:extLst>
              <p:ext uri="{D42A27DB-BD31-4B8C-83A1-F6EECF244321}">
                <p14:modId xmlns:p14="http://schemas.microsoft.com/office/powerpoint/2010/main" val="3055985094"/>
              </p:ext>
            </p:extLst>
          </p:nvPr>
        </p:nvGraphicFramePr>
        <p:xfrm>
          <a:off x="838200" y="2087863"/>
          <a:ext cx="10515600" cy="192024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862300933"/>
                    </a:ext>
                  </a:extLst>
                </a:gridCol>
                <a:gridCol w="3505200">
                  <a:extLst>
                    <a:ext uri="{9D8B030D-6E8A-4147-A177-3AD203B41FA5}">
                      <a16:colId xmlns:a16="http://schemas.microsoft.com/office/drawing/2014/main" val="2524314149"/>
                    </a:ext>
                  </a:extLst>
                </a:gridCol>
                <a:gridCol w="3505200">
                  <a:extLst>
                    <a:ext uri="{9D8B030D-6E8A-4147-A177-3AD203B41FA5}">
                      <a16:colId xmlns:a16="http://schemas.microsoft.com/office/drawing/2014/main" val="1871997396"/>
                    </a:ext>
                  </a:extLst>
                </a:gridCol>
              </a:tblGrid>
              <a:tr h="370840">
                <a:tc>
                  <a:txBody>
                    <a:bodyPr/>
                    <a:lstStyle/>
                    <a:p>
                      <a:pPr algn="ctr"/>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a:t>Support Vector Machine</a:t>
                      </a:r>
                    </a:p>
                    <a:p>
                      <a:pPr algn="ctr"/>
                      <a:endParaRPr lang="en-US" dirty="0"/>
                    </a:p>
                  </a:txBody>
                  <a:tcPr>
                    <a:solidFill>
                      <a:schemeClr val="bg1">
                        <a:lumMod val="85000"/>
                      </a:schemeClr>
                    </a:solidFill>
                  </a:tcPr>
                </a:tc>
                <a:tc>
                  <a:txBody>
                    <a:bodyPr/>
                    <a:lstStyle/>
                    <a:p>
                      <a:pPr algn="ctr"/>
                      <a:r>
                        <a:rPr lang="en-US" dirty="0"/>
                        <a:t>K-Nearest Neighbors</a:t>
                      </a:r>
                    </a:p>
                  </a:txBody>
                  <a:tcPr>
                    <a:solidFill>
                      <a:schemeClr val="bg1">
                        <a:lumMod val="85000"/>
                      </a:schemeClr>
                    </a:solidFill>
                  </a:tcPr>
                </a:tc>
                <a:extLst>
                  <a:ext uri="{0D108BD9-81ED-4DB2-BD59-A6C34878D82A}">
                    <a16:rowId xmlns:a16="http://schemas.microsoft.com/office/drawing/2014/main" val="1086005575"/>
                  </a:ext>
                </a:extLst>
              </a:tr>
              <a:tr h="370840">
                <a:tc>
                  <a:txBody>
                    <a:bodyPr/>
                    <a:lstStyle/>
                    <a:p>
                      <a:pPr algn="ctr"/>
                      <a:r>
                        <a:rPr lang="en-US" dirty="0"/>
                        <a:t>Time to fit (s)</a:t>
                      </a:r>
                    </a:p>
                    <a:p>
                      <a:pPr algn="ctr"/>
                      <a:endParaRPr lang="en-US" dirty="0"/>
                    </a:p>
                  </a:txBody>
                  <a:tcPr>
                    <a:solidFill>
                      <a:schemeClr val="bg1">
                        <a:lumMod val="85000"/>
                      </a:schemeClr>
                    </a:solidFill>
                  </a:tcPr>
                </a:tc>
                <a:tc>
                  <a:txBody>
                    <a:bodyPr/>
                    <a:lstStyle/>
                    <a:p>
                      <a:pPr algn="ctr"/>
                      <a:r>
                        <a:rPr lang="en-US" dirty="0"/>
                        <a:t>36.805</a:t>
                      </a:r>
                    </a:p>
                  </a:txBody>
                  <a:tcPr/>
                </a:tc>
                <a:tc>
                  <a:txBody>
                    <a:bodyPr/>
                    <a:lstStyle/>
                    <a:p>
                      <a:pPr algn="ctr"/>
                      <a:r>
                        <a:rPr lang="en-US" dirty="0"/>
                        <a:t>0.219</a:t>
                      </a:r>
                    </a:p>
                  </a:txBody>
                  <a:tcPr/>
                </a:tc>
                <a:extLst>
                  <a:ext uri="{0D108BD9-81ED-4DB2-BD59-A6C34878D82A}">
                    <a16:rowId xmlns:a16="http://schemas.microsoft.com/office/drawing/2014/main" val="423476431"/>
                  </a:ext>
                </a:extLst>
              </a:tr>
              <a:tr h="370840">
                <a:tc>
                  <a:txBody>
                    <a:bodyPr/>
                    <a:lstStyle/>
                    <a:p>
                      <a:pPr algn="ctr"/>
                      <a:r>
                        <a:rPr lang="en-US" dirty="0"/>
                        <a:t>Time to predict (s)</a:t>
                      </a:r>
                    </a:p>
                    <a:p>
                      <a:pPr algn="ctr"/>
                      <a:endParaRPr lang="en-US" dirty="0"/>
                    </a:p>
                  </a:txBody>
                  <a:tcPr>
                    <a:solidFill>
                      <a:schemeClr val="bg1">
                        <a:lumMod val="85000"/>
                      </a:schemeClr>
                    </a:solidFill>
                  </a:tcPr>
                </a:tc>
                <a:tc>
                  <a:txBody>
                    <a:bodyPr/>
                    <a:lstStyle/>
                    <a:p>
                      <a:pPr algn="ctr"/>
                      <a:r>
                        <a:rPr lang="en-US" dirty="0"/>
                        <a:t>0.062</a:t>
                      </a:r>
                    </a:p>
                  </a:txBody>
                  <a:tcPr/>
                </a:tc>
                <a:tc>
                  <a:txBody>
                    <a:bodyPr/>
                    <a:lstStyle/>
                    <a:p>
                      <a:pPr algn="ctr"/>
                      <a:r>
                        <a:rPr lang="en-US" dirty="0"/>
                        <a:t>0.375</a:t>
                      </a:r>
                    </a:p>
                  </a:txBody>
                  <a:tcPr/>
                </a:tc>
                <a:extLst>
                  <a:ext uri="{0D108BD9-81ED-4DB2-BD59-A6C34878D82A}">
                    <a16:rowId xmlns:a16="http://schemas.microsoft.com/office/drawing/2014/main" val="3313297658"/>
                  </a:ext>
                </a:extLst>
              </a:tr>
            </a:tbl>
          </a:graphicData>
        </a:graphic>
      </p:graphicFrame>
      <p:sp>
        <p:nvSpPr>
          <p:cNvPr id="6" name="TextBox 5">
            <a:extLst>
              <a:ext uri="{FF2B5EF4-FFF2-40B4-BE49-F238E27FC236}">
                <a16:creationId xmlns:a16="http://schemas.microsoft.com/office/drawing/2014/main" id="{F6E61029-5180-4160-8A5D-F53F702DB9DF}"/>
              </a:ext>
            </a:extLst>
          </p:cNvPr>
          <p:cNvSpPr txBox="1"/>
          <p:nvPr/>
        </p:nvSpPr>
        <p:spPr>
          <a:xfrm>
            <a:off x="2405695" y="4620127"/>
            <a:ext cx="7380610" cy="369332"/>
          </a:xfrm>
          <a:prstGeom prst="rect">
            <a:avLst/>
          </a:prstGeom>
          <a:noFill/>
        </p:spPr>
        <p:txBody>
          <a:bodyPr wrap="none" rtlCol="0">
            <a:spAutoFit/>
          </a:bodyPr>
          <a:lstStyle/>
          <a:p>
            <a:r>
              <a:rPr lang="en-US" dirty="0"/>
              <a:t>SVM takes longer to fit, but then predicts relatively quickly compared to KNN</a:t>
            </a:r>
          </a:p>
        </p:txBody>
      </p:sp>
    </p:spTree>
    <p:extLst>
      <p:ext uri="{BB962C8B-B14F-4D97-AF65-F5344CB8AC3E}">
        <p14:creationId xmlns:p14="http://schemas.microsoft.com/office/powerpoint/2010/main" val="343729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961CC-ABAB-409E-BA29-D9373795A82E}"/>
              </a:ext>
            </a:extLst>
          </p:cNvPr>
          <p:cNvSpPr>
            <a:spLocks noGrp="1"/>
          </p:cNvSpPr>
          <p:nvPr>
            <p:ph type="title"/>
          </p:nvPr>
        </p:nvSpPr>
        <p:spPr/>
        <p:txBody>
          <a:bodyPr/>
          <a:lstStyle/>
          <a:p>
            <a:pPr algn="ctr"/>
            <a:r>
              <a:rPr lang="en-US" dirty="0"/>
              <a:t>CLASSIFICATION APPROACHES</a:t>
            </a:r>
            <a:br>
              <a:rPr lang="en-US" dirty="0"/>
            </a:br>
            <a:r>
              <a:rPr lang="en-US" dirty="0"/>
              <a:t>Accuracy</a:t>
            </a:r>
          </a:p>
        </p:txBody>
      </p:sp>
      <p:graphicFrame>
        <p:nvGraphicFramePr>
          <p:cNvPr id="8" name="Content Placeholder 7">
            <a:extLst>
              <a:ext uri="{FF2B5EF4-FFF2-40B4-BE49-F238E27FC236}">
                <a16:creationId xmlns:a16="http://schemas.microsoft.com/office/drawing/2014/main" id="{83EFF347-BE68-46CC-B2FC-C2A93418D9D8}"/>
              </a:ext>
            </a:extLst>
          </p:cNvPr>
          <p:cNvGraphicFramePr>
            <a:graphicFrameLocks noGrp="1"/>
          </p:cNvGraphicFramePr>
          <p:nvPr>
            <p:ph idx="1"/>
            <p:extLst>
              <p:ext uri="{D42A27DB-BD31-4B8C-83A1-F6EECF244321}">
                <p14:modId xmlns:p14="http://schemas.microsoft.com/office/powerpoint/2010/main" val="3874822240"/>
              </p:ext>
            </p:extLst>
          </p:nvPr>
        </p:nvGraphicFramePr>
        <p:xfrm>
          <a:off x="838200" y="2679867"/>
          <a:ext cx="10515600" cy="192024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487358039"/>
                    </a:ext>
                  </a:extLst>
                </a:gridCol>
                <a:gridCol w="3505200">
                  <a:extLst>
                    <a:ext uri="{9D8B030D-6E8A-4147-A177-3AD203B41FA5}">
                      <a16:colId xmlns:a16="http://schemas.microsoft.com/office/drawing/2014/main" val="4292961041"/>
                    </a:ext>
                  </a:extLst>
                </a:gridCol>
                <a:gridCol w="3505200">
                  <a:extLst>
                    <a:ext uri="{9D8B030D-6E8A-4147-A177-3AD203B41FA5}">
                      <a16:colId xmlns:a16="http://schemas.microsoft.com/office/drawing/2014/main" val="2245674324"/>
                    </a:ext>
                  </a:extLst>
                </a:gridCol>
              </a:tblGrid>
              <a:tr h="370840">
                <a:tc>
                  <a:txBody>
                    <a:bodyPr/>
                    <a:lstStyle/>
                    <a:p>
                      <a:pPr algn="ctr"/>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a:t>Support Vector Machine</a:t>
                      </a:r>
                    </a:p>
                    <a:p>
                      <a:pPr algn="ctr"/>
                      <a:endParaRPr lang="en-US" dirty="0"/>
                    </a:p>
                  </a:txBody>
                  <a:tcPr>
                    <a:solidFill>
                      <a:schemeClr val="bg1">
                        <a:lumMod val="85000"/>
                      </a:schemeClr>
                    </a:solidFill>
                  </a:tcPr>
                </a:tc>
                <a:tc>
                  <a:txBody>
                    <a:bodyPr/>
                    <a:lstStyle/>
                    <a:p>
                      <a:pPr algn="ctr"/>
                      <a:r>
                        <a:rPr lang="en-US" dirty="0"/>
                        <a:t>K-Nearest Neighbors</a:t>
                      </a:r>
                    </a:p>
                  </a:txBody>
                  <a:tcPr>
                    <a:solidFill>
                      <a:schemeClr val="bg1">
                        <a:lumMod val="85000"/>
                      </a:schemeClr>
                    </a:solidFill>
                  </a:tcPr>
                </a:tc>
                <a:extLst>
                  <a:ext uri="{0D108BD9-81ED-4DB2-BD59-A6C34878D82A}">
                    <a16:rowId xmlns:a16="http://schemas.microsoft.com/office/drawing/2014/main" val="3921244697"/>
                  </a:ext>
                </a:extLst>
              </a:tr>
              <a:tr h="370840">
                <a:tc>
                  <a:txBody>
                    <a:bodyPr/>
                    <a:lstStyle/>
                    <a:p>
                      <a:pPr algn="ctr"/>
                      <a:r>
                        <a:rPr lang="en-US" dirty="0"/>
                        <a:t>Training/Validation Set</a:t>
                      </a:r>
                    </a:p>
                    <a:p>
                      <a:pPr algn="ctr"/>
                      <a:endParaRPr lang="en-US" dirty="0"/>
                    </a:p>
                  </a:txBody>
                  <a:tcPr>
                    <a:solidFill>
                      <a:schemeClr val="bg1">
                        <a:lumMod val="85000"/>
                      </a:schemeClr>
                    </a:solidFill>
                  </a:tcPr>
                </a:tc>
                <a:tc>
                  <a:txBody>
                    <a:bodyPr/>
                    <a:lstStyle/>
                    <a:p>
                      <a:pPr algn="ctr"/>
                      <a:r>
                        <a:rPr lang="en-US" dirty="0"/>
                        <a:t>0.213</a:t>
                      </a:r>
                    </a:p>
                  </a:txBody>
                  <a:tcPr/>
                </a:tc>
                <a:tc>
                  <a:txBody>
                    <a:bodyPr/>
                    <a:lstStyle/>
                    <a:p>
                      <a:pPr algn="ctr"/>
                      <a:r>
                        <a:rPr lang="en-US" dirty="0"/>
                        <a:t>0.406</a:t>
                      </a:r>
                    </a:p>
                  </a:txBody>
                  <a:tcPr/>
                </a:tc>
                <a:extLst>
                  <a:ext uri="{0D108BD9-81ED-4DB2-BD59-A6C34878D82A}">
                    <a16:rowId xmlns:a16="http://schemas.microsoft.com/office/drawing/2014/main" val="2826174616"/>
                  </a:ext>
                </a:extLst>
              </a:tr>
              <a:tr h="370840">
                <a:tc>
                  <a:txBody>
                    <a:bodyPr/>
                    <a:lstStyle/>
                    <a:p>
                      <a:pPr algn="ctr"/>
                      <a:r>
                        <a:rPr lang="en-US" dirty="0"/>
                        <a:t>Prediction/Test Set</a:t>
                      </a:r>
                    </a:p>
                    <a:p>
                      <a:pPr algn="ctr"/>
                      <a:endParaRPr lang="en-US" dirty="0"/>
                    </a:p>
                  </a:txBody>
                  <a:tcPr>
                    <a:solidFill>
                      <a:schemeClr val="bg1">
                        <a:lumMod val="85000"/>
                      </a:schemeClr>
                    </a:solidFill>
                  </a:tcPr>
                </a:tc>
                <a:tc>
                  <a:txBody>
                    <a:bodyPr/>
                    <a:lstStyle/>
                    <a:p>
                      <a:pPr algn="ctr"/>
                      <a:r>
                        <a:rPr lang="en-US" dirty="0"/>
                        <a:t>0.208</a:t>
                      </a:r>
                    </a:p>
                  </a:txBody>
                  <a:tcPr/>
                </a:tc>
                <a:tc>
                  <a:txBody>
                    <a:bodyPr/>
                    <a:lstStyle/>
                    <a:p>
                      <a:pPr algn="ctr"/>
                      <a:r>
                        <a:rPr lang="en-US" dirty="0"/>
                        <a:t>0.246</a:t>
                      </a:r>
                    </a:p>
                  </a:txBody>
                  <a:tcPr/>
                </a:tc>
                <a:extLst>
                  <a:ext uri="{0D108BD9-81ED-4DB2-BD59-A6C34878D82A}">
                    <a16:rowId xmlns:a16="http://schemas.microsoft.com/office/drawing/2014/main" val="1147488195"/>
                  </a:ext>
                </a:extLst>
              </a:tr>
            </a:tbl>
          </a:graphicData>
        </a:graphic>
      </p:graphicFrame>
      <p:sp>
        <p:nvSpPr>
          <p:cNvPr id="9" name="TextBox 8">
            <a:extLst>
              <a:ext uri="{FF2B5EF4-FFF2-40B4-BE49-F238E27FC236}">
                <a16:creationId xmlns:a16="http://schemas.microsoft.com/office/drawing/2014/main" id="{AE065258-77ED-4ACF-91EC-F48DF9768FDD}"/>
              </a:ext>
            </a:extLst>
          </p:cNvPr>
          <p:cNvSpPr txBox="1"/>
          <p:nvPr/>
        </p:nvSpPr>
        <p:spPr>
          <a:xfrm>
            <a:off x="2369600" y="5089357"/>
            <a:ext cx="8109905" cy="646331"/>
          </a:xfrm>
          <a:prstGeom prst="rect">
            <a:avLst/>
          </a:prstGeom>
          <a:noFill/>
        </p:spPr>
        <p:txBody>
          <a:bodyPr wrap="square" rtlCol="0">
            <a:spAutoFit/>
          </a:bodyPr>
          <a:lstStyle/>
          <a:p>
            <a:r>
              <a:rPr lang="en-US" dirty="0"/>
              <a:t>Though KNN yielded better fit to the training set, both KNN and SVM had relatively low accuracy when presented with the test set</a:t>
            </a:r>
          </a:p>
        </p:txBody>
      </p:sp>
    </p:spTree>
    <p:extLst>
      <p:ext uri="{BB962C8B-B14F-4D97-AF65-F5344CB8AC3E}">
        <p14:creationId xmlns:p14="http://schemas.microsoft.com/office/powerpoint/2010/main" val="411036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5DCCBB-D61F-40E4-B232-659BCAC88E7E}"/>
              </a:ext>
            </a:extLst>
          </p:cNvPr>
          <p:cNvGraphicFramePr>
            <a:graphicFrameLocks noGrp="1"/>
          </p:cNvGraphicFramePr>
          <p:nvPr>
            <p:ph idx="1"/>
            <p:extLst>
              <p:ext uri="{D42A27DB-BD31-4B8C-83A1-F6EECF244321}">
                <p14:modId xmlns:p14="http://schemas.microsoft.com/office/powerpoint/2010/main" val="659026145"/>
              </p:ext>
            </p:extLst>
          </p:nvPr>
        </p:nvGraphicFramePr>
        <p:xfrm>
          <a:off x="657725" y="1814195"/>
          <a:ext cx="5597227" cy="4678680"/>
        </p:xfrm>
        <a:graphic>
          <a:graphicData uri="http://schemas.openxmlformats.org/drawingml/2006/table">
            <a:tbl>
              <a:tblPr firstRow="1" bandRow="1">
                <a:tableStyleId>{5940675A-B579-460E-94D1-54222C63F5DA}</a:tableStyleId>
              </a:tblPr>
              <a:tblGrid>
                <a:gridCol w="1311212">
                  <a:extLst>
                    <a:ext uri="{9D8B030D-6E8A-4147-A177-3AD203B41FA5}">
                      <a16:colId xmlns:a16="http://schemas.microsoft.com/office/drawing/2014/main" val="2935811121"/>
                    </a:ext>
                  </a:extLst>
                </a:gridCol>
                <a:gridCol w="1123097">
                  <a:extLst>
                    <a:ext uri="{9D8B030D-6E8A-4147-A177-3AD203B41FA5}">
                      <a16:colId xmlns:a16="http://schemas.microsoft.com/office/drawing/2014/main" val="2916191673"/>
                    </a:ext>
                  </a:extLst>
                </a:gridCol>
                <a:gridCol w="1123097">
                  <a:extLst>
                    <a:ext uri="{9D8B030D-6E8A-4147-A177-3AD203B41FA5}">
                      <a16:colId xmlns:a16="http://schemas.microsoft.com/office/drawing/2014/main" val="1568485938"/>
                    </a:ext>
                  </a:extLst>
                </a:gridCol>
                <a:gridCol w="1089327">
                  <a:extLst>
                    <a:ext uri="{9D8B030D-6E8A-4147-A177-3AD203B41FA5}">
                      <a16:colId xmlns:a16="http://schemas.microsoft.com/office/drawing/2014/main" val="3919373159"/>
                    </a:ext>
                  </a:extLst>
                </a:gridCol>
                <a:gridCol w="950494">
                  <a:extLst>
                    <a:ext uri="{9D8B030D-6E8A-4147-A177-3AD203B41FA5}">
                      <a16:colId xmlns:a16="http://schemas.microsoft.com/office/drawing/2014/main" val="340234707"/>
                    </a:ext>
                  </a:extLst>
                </a:gridCol>
              </a:tblGrid>
              <a:tr h="370840">
                <a:tc>
                  <a:txBody>
                    <a:bodyPr/>
                    <a:lstStyle/>
                    <a:p>
                      <a:pPr algn="ctr"/>
                      <a:endParaRPr lang="en-US" sz="14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1400" dirty="0"/>
                        <a:t>SVM</a:t>
                      </a:r>
                    </a:p>
                    <a:p>
                      <a:pPr algn="ctr"/>
                      <a:r>
                        <a:rPr lang="en-US" sz="1400" dirty="0"/>
                        <a:t>(Validation)</a:t>
                      </a:r>
                    </a:p>
                  </a:txBody>
                  <a:tcPr>
                    <a:solidFill>
                      <a:schemeClr val="bg1">
                        <a:lumMod val="85000"/>
                      </a:schemeClr>
                    </a:solidFill>
                  </a:tcPr>
                </a:tc>
                <a:tc>
                  <a:txBody>
                    <a:bodyPr/>
                    <a:lstStyle/>
                    <a:p>
                      <a:pPr algn="ctr"/>
                      <a:r>
                        <a:rPr lang="en-US" sz="1400" dirty="0"/>
                        <a:t>KNN</a:t>
                      </a:r>
                    </a:p>
                    <a:p>
                      <a:pPr algn="ctr"/>
                      <a:r>
                        <a:rPr lang="en-US" sz="1400" dirty="0"/>
                        <a:t>(Validation)</a:t>
                      </a:r>
                    </a:p>
                  </a:txBody>
                  <a:tcPr>
                    <a:solidFill>
                      <a:schemeClr val="bg1">
                        <a:lumMod val="85000"/>
                      </a:schemeClr>
                    </a:solidFill>
                  </a:tcPr>
                </a:tc>
                <a:tc>
                  <a:txBody>
                    <a:bodyPr/>
                    <a:lstStyle/>
                    <a:p>
                      <a:pPr algn="ctr"/>
                      <a:r>
                        <a:rPr lang="en-US" sz="1400" dirty="0"/>
                        <a:t>SVM</a:t>
                      </a:r>
                    </a:p>
                    <a:p>
                      <a:pPr algn="ctr"/>
                      <a:r>
                        <a:rPr lang="en-US" sz="1400" dirty="0"/>
                        <a:t>(Test)</a:t>
                      </a:r>
                    </a:p>
                  </a:txBody>
                  <a:tcPr>
                    <a:solidFill>
                      <a:schemeClr val="bg1">
                        <a:lumMod val="85000"/>
                      </a:schemeClr>
                    </a:solidFill>
                  </a:tcPr>
                </a:tc>
                <a:tc>
                  <a:txBody>
                    <a:bodyPr/>
                    <a:lstStyle/>
                    <a:p>
                      <a:pPr algn="ctr"/>
                      <a:r>
                        <a:rPr lang="en-US" sz="1400" dirty="0"/>
                        <a:t>KNN</a:t>
                      </a:r>
                    </a:p>
                    <a:p>
                      <a:pPr algn="ctr"/>
                      <a:r>
                        <a:rPr lang="en-US" sz="1400" dirty="0"/>
                        <a:t>(Test)</a:t>
                      </a:r>
                    </a:p>
                  </a:txBody>
                  <a:tcPr>
                    <a:solidFill>
                      <a:schemeClr val="bg1">
                        <a:lumMod val="85000"/>
                      </a:schemeClr>
                    </a:solidFill>
                  </a:tcPr>
                </a:tc>
                <a:extLst>
                  <a:ext uri="{0D108BD9-81ED-4DB2-BD59-A6C34878D82A}">
                    <a16:rowId xmlns:a16="http://schemas.microsoft.com/office/drawing/2014/main" val="855634105"/>
                  </a:ext>
                </a:extLst>
              </a:tr>
              <a:tr h="370840">
                <a:tc>
                  <a:txBody>
                    <a:bodyPr/>
                    <a:lstStyle/>
                    <a:p>
                      <a:pPr algn="ctr"/>
                      <a:r>
                        <a:rPr lang="en-US" sz="1400" dirty="0"/>
                        <a:t>0 : Other</a:t>
                      </a:r>
                    </a:p>
                    <a:p>
                      <a:pPr algn="ctr"/>
                      <a:endParaRPr lang="en-US" sz="1400" dirty="0"/>
                    </a:p>
                  </a:txBody>
                  <a:tcPr>
                    <a:solidFill>
                      <a:schemeClr val="bg1">
                        <a:lumMod val="85000"/>
                      </a:schemeClr>
                    </a:solidFill>
                  </a:tcPr>
                </a:tc>
                <a:tc>
                  <a:txBody>
                    <a:bodyPr/>
                    <a:lstStyle/>
                    <a:p>
                      <a:pPr algn="ctr"/>
                      <a:r>
                        <a:rPr lang="en-US" sz="1400" dirty="0"/>
                        <a:t>0.361</a:t>
                      </a:r>
                    </a:p>
                  </a:txBody>
                  <a:tcPr/>
                </a:tc>
                <a:tc>
                  <a:txBody>
                    <a:bodyPr/>
                    <a:lstStyle/>
                    <a:p>
                      <a:pPr algn="ctr"/>
                      <a:r>
                        <a:rPr lang="en-US" sz="1400" dirty="0"/>
                        <a:t>0.387</a:t>
                      </a:r>
                    </a:p>
                  </a:txBody>
                  <a:tcPr/>
                </a:tc>
                <a:tc>
                  <a:txBody>
                    <a:bodyPr/>
                    <a:lstStyle/>
                    <a:p>
                      <a:pPr algn="ctr"/>
                      <a:r>
                        <a:rPr lang="en-US" sz="1400" dirty="0"/>
                        <a:t>0.667</a:t>
                      </a:r>
                    </a:p>
                  </a:txBody>
                  <a:tcPr/>
                </a:tc>
                <a:tc>
                  <a:txBody>
                    <a:bodyPr/>
                    <a:lstStyle/>
                    <a:p>
                      <a:pPr algn="ctr"/>
                      <a:r>
                        <a:rPr lang="en-US" sz="1400" dirty="0"/>
                        <a:t>0.261</a:t>
                      </a:r>
                    </a:p>
                  </a:txBody>
                  <a:tcPr/>
                </a:tc>
                <a:extLst>
                  <a:ext uri="{0D108BD9-81ED-4DB2-BD59-A6C34878D82A}">
                    <a16:rowId xmlns:a16="http://schemas.microsoft.com/office/drawing/2014/main" val="3015049285"/>
                  </a:ext>
                </a:extLst>
              </a:tr>
              <a:tr h="0">
                <a:tc>
                  <a:txBody>
                    <a:bodyPr/>
                    <a:lstStyle/>
                    <a:p>
                      <a:pPr algn="ctr"/>
                      <a:r>
                        <a:rPr lang="en-US" sz="1400" dirty="0"/>
                        <a:t>1 : Christianity</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0.386</a:t>
                      </a:r>
                    </a:p>
                  </a:txBody>
                  <a:tcPr/>
                </a:tc>
                <a:tc>
                  <a:txBody>
                    <a:bodyPr/>
                    <a:lstStyle/>
                    <a:p>
                      <a:pPr algn="ctr"/>
                      <a:r>
                        <a:rPr lang="en-US" sz="1400" dirty="0"/>
                        <a:t>0</a:t>
                      </a:r>
                    </a:p>
                  </a:txBody>
                  <a:tcPr/>
                </a:tc>
                <a:tc>
                  <a:txBody>
                    <a:bodyPr/>
                    <a:lstStyle/>
                    <a:p>
                      <a:pPr algn="ctr"/>
                      <a:r>
                        <a:rPr lang="en-US" sz="1400" dirty="0"/>
                        <a:t>0.247</a:t>
                      </a:r>
                    </a:p>
                  </a:txBody>
                  <a:tcPr/>
                </a:tc>
                <a:extLst>
                  <a:ext uri="{0D108BD9-81ED-4DB2-BD59-A6C34878D82A}">
                    <a16:rowId xmlns:a16="http://schemas.microsoft.com/office/drawing/2014/main" val="3423900819"/>
                  </a:ext>
                </a:extLst>
              </a:tr>
              <a:tr h="533400">
                <a:tc>
                  <a:txBody>
                    <a:bodyPr/>
                    <a:lstStyle/>
                    <a:p>
                      <a:pPr algn="ctr"/>
                      <a:r>
                        <a:rPr lang="en-US" sz="1400" dirty="0"/>
                        <a:t>2 : Catholicism</a:t>
                      </a:r>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0.392</a:t>
                      </a:r>
                    </a:p>
                  </a:txBody>
                  <a:tcPr/>
                </a:tc>
                <a:tc>
                  <a:txBody>
                    <a:bodyPr/>
                    <a:lstStyle/>
                    <a:p>
                      <a:pPr algn="ctr"/>
                      <a:r>
                        <a:rPr lang="en-US" sz="1400" dirty="0"/>
                        <a:t>0</a:t>
                      </a:r>
                    </a:p>
                  </a:txBody>
                  <a:tcPr/>
                </a:tc>
                <a:tc>
                  <a:txBody>
                    <a:bodyPr/>
                    <a:lstStyle/>
                    <a:p>
                      <a:pPr algn="ctr"/>
                      <a:r>
                        <a:rPr lang="en-US" sz="1400" dirty="0"/>
                        <a:t>0.212</a:t>
                      </a:r>
                    </a:p>
                  </a:txBody>
                  <a:tcPr/>
                </a:tc>
                <a:extLst>
                  <a:ext uri="{0D108BD9-81ED-4DB2-BD59-A6C34878D82A}">
                    <a16:rowId xmlns:a16="http://schemas.microsoft.com/office/drawing/2014/main" val="3994446485"/>
                  </a:ext>
                </a:extLst>
              </a:tr>
              <a:tr h="426720">
                <a:tc>
                  <a:txBody>
                    <a:bodyPr/>
                    <a:lstStyle/>
                    <a:p>
                      <a:pPr algn="ctr"/>
                      <a:r>
                        <a:rPr lang="en-US" sz="1400" dirty="0"/>
                        <a:t>3 : Judaism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0.339</a:t>
                      </a:r>
                    </a:p>
                  </a:txBody>
                  <a:tcPr/>
                </a:tc>
                <a:tc>
                  <a:txBody>
                    <a:bodyPr/>
                    <a:lstStyle/>
                    <a:p>
                      <a:pPr algn="ctr"/>
                      <a:r>
                        <a:rPr lang="en-US" sz="1400" dirty="0"/>
                        <a:t>0</a:t>
                      </a:r>
                    </a:p>
                  </a:txBody>
                  <a:tcPr/>
                </a:tc>
                <a:tc>
                  <a:txBody>
                    <a:bodyPr/>
                    <a:lstStyle/>
                    <a:p>
                      <a:pPr algn="ctr"/>
                      <a:r>
                        <a:rPr lang="en-US" sz="1400" dirty="0"/>
                        <a:t>0.095</a:t>
                      </a:r>
                    </a:p>
                  </a:txBody>
                  <a:tcPr/>
                </a:tc>
                <a:extLst>
                  <a:ext uri="{0D108BD9-81ED-4DB2-BD59-A6C34878D82A}">
                    <a16:rowId xmlns:a16="http://schemas.microsoft.com/office/drawing/2014/main" val="949689777"/>
                  </a:ext>
                </a:extLst>
              </a:tr>
              <a:tr h="320040">
                <a:tc>
                  <a:txBody>
                    <a:bodyPr/>
                    <a:lstStyle/>
                    <a:p>
                      <a:pPr algn="ctr"/>
                      <a:r>
                        <a:rPr lang="en-US" sz="1400" dirty="0"/>
                        <a:t>4 : Islam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0.800</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937888747"/>
                  </a:ext>
                </a:extLst>
              </a:tr>
              <a:tr h="213360">
                <a:tc>
                  <a:txBody>
                    <a:bodyPr/>
                    <a:lstStyle/>
                    <a:p>
                      <a:pPr algn="ctr"/>
                      <a:r>
                        <a:rPr lang="en-US" sz="1400" dirty="0"/>
                        <a:t>5 : Buddhism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0.337</a:t>
                      </a:r>
                    </a:p>
                  </a:txBody>
                  <a:tcPr/>
                </a:tc>
                <a:tc>
                  <a:txBody>
                    <a:bodyPr/>
                    <a:lstStyle/>
                    <a:p>
                      <a:pPr algn="ctr"/>
                      <a:r>
                        <a:rPr lang="en-US" sz="1400" dirty="0"/>
                        <a:t>0</a:t>
                      </a:r>
                    </a:p>
                  </a:txBody>
                  <a:tcPr/>
                </a:tc>
                <a:tc>
                  <a:txBody>
                    <a:bodyPr/>
                    <a:lstStyle/>
                    <a:p>
                      <a:pPr algn="ctr"/>
                      <a:r>
                        <a:rPr lang="en-US" sz="1400" dirty="0"/>
                        <a:t>0.063</a:t>
                      </a:r>
                    </a:p>
                  </a:txBody>
                  <a:tcPr/>
                </a:tc>
                <a:extLst>
                  <a:ext uri="{0D108BD9-81ED-4DB2-BD59-A6C34878D82A}">
                    <a16:rowId xmlns:a16="http://schemas.microsoft.com/office/drawing/2014/main" val="2899507604"/>
                  </a:ext>
                </a:extLst>
              </a:tr>
              <a:tr h="320040">
                <a:tc>
                  <a:txBody>
                    <a:bodyPr/>
                    <a:lstStyle/>
                    <a:p>
                      <a:pPr algn="ctr"/>
                      <a:r>
                        <a:rPr lang="en-US" sz="1400" dirty="0"/>
                        <a:t>6 : Agnosticism</a:t>
                      </a:r>
                    </a:p>
                    <a:p>
                      <a:pPr algn="ctr"/>
                      <a:endParaRPr lang="en-US" sz="1400" dirty="0"/>
                    </a:p>
                  </a:txBody>
                  <a:tcPr>
                    <a:solidFill>
                      <a:schemeClr val="bg1">
                        <a:lumMod val="85000"/>
                      </a:schemeClr>
                    </a:solidFill>
                  </a:tcPr>
                </a:tc>
                <a:tc>
                  <a:txBody>
                    <a:bodyPr/>
                    <a:lstStyle/>
                    <a:p>
                      <a:pPr algn="ctr"/>
                      <a:r>
                        <a:rPr lang="en-US" sz="1400" dirty="0"/>
                        <a:t>0.213</a:t>
                      </a:r>
                    </a:p>
                  </a:txBody>
                  <a:tcPr/>
                </a:tc>
                <a:tc>
                  <a:txBody>
                    <a:bodyPr/>
                    <a:lstStyle/>
                    <a:p>
                      <a:pPr algn="ctr"/>
                      <a:r>
                        <a:rPr lang="en-US" sz="1400" dirty="0"/>
                        <a:t>0.444</a:t>
                      </a:r>
                    </a:p>
                  </a:txBody>
                  <a:tcPr/>
                </a:tc>
                <a:tc>
                  <a:txBody>
                    <a:bodyPr/>
                    <a:lstStyle/>
                    <a:p>
                      <a:pPr algn="ctr"/>
                      <a:r>
                        <a:rPr lang="en-US" sz="1400" dirty="0"/>
                        <a:t>0.213</a:t>
                      </a:r>
                    </a:p>
                  </a:txBody>
                  <a:tcPr/>
                </a:tc>
                <a:tc>
                  <a:txBody>
                    <a:bodyPr/>
                    <a:lstStyle/>
                    <a:p>
                      <a:pPr algn="ctr"/>
                      <a:r>
                        <a:rPr lang="en-US" sz="1400" dirty="0"/>
                        <a:t>0.264</a:t>
                      </a:r>
                    </a:p>
                  </a:txBody>
                  <a:tcPr/>
                </a:tc>
                <a:extLst>
                  <a:ext uri="{0D108BD9-81ED-4DB2-BD59-A6C34878D82A}">
                    <a16:rowId xmlns:a16="http://schemas.microsoft.com/office/drawing/2014/main" val="1805243632"/>
                  </a:ext>
                </a:extLst>
              </a:tr>
              <a:tr h="320040">
                <a:tc>
                  <a:txBody>
                    <a:bodyPr/>
                    <a:lstStyle/>
                    <a:p>
                      <a:pPr algn="ctr"/>
                      <a:r>
                        <a:rPr lang="en-US" sz="1400" dirty="0"/>
                        <a:t>7 : Atheism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0.457</a:t>
                      </a:r>
                    </a:p>
                  </a:txBody>
                  <a:tcPr/>
                </a:tc>
                <a:tc>
                  <a:txBody>
                    <a:bodyPr/>
                    <a:lstStyle/>
                    <a:p>
                      <a:pPr algn="ctr"/>
                      <a:r>
                        <a:rPr lang="en-US" sz="1400" dirty="0"/>
                        <a:t>0</a:t>
                      </a:r>
                    </a:p>
                  </a:txBody>
                  <a:tcPr/>
                </a:tc>
                <a:tc>
                  <a:txBody>
                    <a:bodyPr/>
                    <a:lstStyle/>
                    <a:p>
                      <a:pPr algn="ctr"/>
                      <a:r>
                        <a:rPr lang="en-US" sz="1400" dirty="0"/>
                        <a:t>0.263</a:t>
                      </a:r>
                    </a:p>
                  </a:txBody>
                  <a:tcPr/>
                </a:tc>
                <a:extLst>
                  <a:ext uri="{0D108BD9-81ED-4DB2-BD59-A6C34878D82A}">
                    <a16:rowId xmlns:a16="http://schemas.microsoft.com/office/drawing/2014/main" val="1506696291"/>
                  </a:ext>
                </a:extLst>
              </a:tr>
            </a:tbl>
          </a:graphicData>
        </a:graphic>
      </p:graphicFrame>
      <p:sp>
        <p:nvSpPr>
          <p:cNvPr id="4" name="Title 1">
            <a:extLst>
              <a:ext uri="{FF2B5EF4-FFF2-40B4-BE49-F238E27FC236}">
                <a16:creationId xmlns:a16="http://schemas.microsoft.com/office/drawing/2014/main" id="{7940995A-B1AB-40B4-8703-9221D9C68693}"/>
              </a:ext>
            </a:extLst>
          </p:cNvPr>
          <p:cNvSpPr>
            <a:spLocks noGrp="1"/>
          </p:cNvSpPr>
          <p:nvPr>
            <p:ph type="title"/>
          </p:nvPr>
        </p:nvSpPr>
        <p:spPr/>
        <p:txBody>
          <a:bodyPr/>
          <a:lstStyle/>
          <a:p>
            <a:pPr algn="ctr"/>
            <a:r>
              <a:rPr lang="en-US" dirty="0"/>
              <a:t>CLASSIFICATION APPROACHES</a:t>
            </a:r>
            <a:br>
              <a:rPr lang="en-US" dirty="0"/>
            </a:br>
            <a:r>
              <a:rPr lang="en-US" dirty="0"/>
              <a:t>Precision</a:t>
            </a:r>
          </a:p>
        </p:txBody>
      </p:sp>
      <p:sp>
        <p:nvSpPr>
          <p:cNvPr id="6" name="TextBox 5">
            <a:extLst>
              <a:ext uri="{FF2B5EF4-FFF2-40B4-BE49-F238E27FC236}">
                <a16:creationId xmlns:a16="http://schemas.microsoft.com/office/drawing/2014/main" id="{47ACE1D0-09A0-47B9-ACAF-9DC4A1E1D103}"/>
              </a:ext>
            </a:extLst>
          </p:cNvPr>
          <p:cNvSpPr txBox="1"/>
          <p:nvPr/>
        </p:nvSpPr>
        <p:spPr>
          <a:xfrm>
            <a:off x="6412211" y="2141620"/>
            <a:ext cx="5426864" cy="3970318"/>
          </a:xfrm>
          <a:prstGeom prst="rect">
            <a:avLst/>
          </a:prstGeom>
          <a:noFill/>
        </p:spPr>
        <p:txBody>
          <a:bodyPr wrap="square" rtlCol="0">
            <a:spAutoFit/>
          </a:bodyPr>
          <a:lstStyle/>
          <a:p>
            <a:r>
              <a:rPr lang="en-US" dirty="0"/>
              <a:t>Precision measures how many “positive” responses were true positive responses vs. false positive responses.</a:t>
            </a:r>
          </a:p>
          <a:p>
            <a:endParaRPr lang="en-US" dirty="0"/>
          </a:p>
          <a:p>
            <a:r>
              <a:rPr lang="en-US" dirty="0"/>
              <a:t>SVM model performed poorly with respect to most categories, but was able to correctly identify individuals labeled as “Other” in the test set notably more than any other category.</a:t>
            </a:r>
          </a:p>
          <a:p>
            <a:endParaRPr lang="en-US" dirty="0"/>
          </a:p>
          <a:p>
            <a:r>
              <a:rPr lang="en-US" dirty="0"/>
              <a:t>KNN model produced variable but mostly unremarkable results. It could correctly identify individuals whose religion was “Islam” in the training set but was performed poorly at labeling such individuals in the test set. This could indicate overfitting. </a:t>
            </a:r>
          </a:p>
        </p:txBody>
      </p:sp>
    </p:spTree>
    <p:extLst>
      <p:ext uri="{BB962C8B-B14F-4D97-AF65-F5344CB8AC3E}">
        <p14:creationId xmlns:p14="http://schemas.microsoft.com/office/powerpoint/2010/main" val="160320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40995A-B1AB-40B4-8703-9221D9C68693}"/>
              </a:ext>
            </a:extLst>
          </p:cNvPr>
          <p:cNvSpPr>
            <a:spLocks noGrp="1"/>
          </p:cNvSpPr>
          <p:nvPr>
            <p:ph type="title"/>
          </p:nvPr>
        </p:nvSpPr>
        <p:spPr/>
        <p:txBody>
          <a:bodyPr/>
          <a:lstStyle/>
          <a:p>
            <a:pPr algn="ctr"/>
            <a:r>
              <a:rPr lang="en-US" dirty="0"/>
              <a:t>CLASSIFICATION APPROACHES</a:t>
            </a:r>
            <a:br>
              <a:rPr lang="en-US" dirty="0"/>
            </a:br>
            <a:r>
              <a:rPr lang="en-US" dirty="0"/>
              <a:t>Recall</a:t>
            </a:r>
          </a:p>
        </p:txBody>
      </p:sp>
      <p:graphicFrame>
        <p:nvGraphicFramePr>
          <p:cNvPr id="5" name="Content Placeholder 4">
            <a:extLst>
              <a:ext uri="{FF2B5EF4-FFF2-40B4-BE49-F238E27FC236}">
                <a16:creationId xmlns:a16="http://schemas.microsoft.com/office/drawing/2014/main" id="{7C926FBA-D793-4CCC-BFF8-3B839B17677D}"/>
              </a:ext>
            </a:extLst>
          </p:cNvPr>
          <p:cNvGraphicFramePr>
            <a:graphicFrameLocks/>
          </p:cNvGraphicFramePr>
          <p:nvPr>
            <p:extLst>
              <p:ext uri="{D42A27DB-BD31-4B8C-83A1-F6EECF244321}">
                <p14:modId xmlns:p14="http://schemas.microsoft.com/office/powerpoint/2010/main" val="3397743509"/>
              </p:ext>
            </p:extLst>
          </p:nvPr>
        </p:nvGraphicFramePr>
        <p:xfrm>
          <a:off x="801587" y="1814195"/>
          <a:ext cx="5294413" cy="4678680"/>
        </p:xfrm>
        <a:graphic>
          <a:graphicData uri="http://schemas.openxmlformats.org/drawingml/2006/table">
            <a:tbl>
              <a:tblPr firstRow="1" bandRow="1">
                <a:tableStyleId>{5940675A-B579-460E-94D1-54222C63F5DA}</a:tableStyleId>
              </a:tblPr>
              <a:tblGrid>
                <a:gridCol w="1311212">
                  <a:extLst>
                    <a:ext uri="{9D8B030D-6E8A-4147-A177-3AD203B41FA5}">
                      <a16:colId xmlns:a16="http://schemas.microsoft.com/office/drawing/2014/main" val="2935811121"/>
                    </a:ext>
                  </a:extLst>
                </a:gridCol>
                <a:gridCol w="1057148">
                  <a:extLst>
                    <a:ext uri="{9D8B030D-6E8A-4147-A177-3AD203B41FA5}">
                      <a16:colId xmlns:a16="http://schemas.microsoft.com/office/drawing/2014/main" val="2916191673"/>
                    </a:ext>
                  </a:extLst>
                </a:gridCol>
                <a:gridCol w="1057148">
                  <a:extLst>
                    <a:ext uri="{9D8B030D-6E8A-4147-A177-3AD203B41FA5}">
                      <a16:colId xmlns:a16="http://schemas.microsoft.com/office/drawing/2014/main" val="1568485938"/>
                    </a:ext>
                  </a:extLst>
                </a:gridCol>
                <a:gridCol w="934452">
                  <a:extLst>
                    <a:ext uri="{9D8B030D-6E8A-4147-A177-3AD203B41FA5}">
                      <a16:colId xmlns:a16="http://schemas.microsoft.com/office/drawing/2014/main" val="3805146691"/>
                    </a:ext>
                  </a:extLst>
                </a:gridCol>
                <a:gridCol w="934453">
                  <a:extLst>
                    <a:ext uri="{9D8B030D-6E8A-4147-A177-3AD203B41FA5}">
                      <a16:colId xmlns:a16="http://schemas.microsoft.com/office/drawing/2014/main" val="1243343273"/>
                    </a:ext>
                  </a:extLst>
                </a:gridCol>
              </a:tblGrid>
              <a:tr h="370840">
                <a:tc>
                  <a:txBody>
                    <a:bodyPr/>
                    <a:lstStyle/>
                    <a:p>
                      <a:pPr algn="ctr"/>
                      <a:endParaRPr lang="en-US" sz="14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1400" dirty="0"/>
                        <a:t>SVM</a:t>
                      </a:r>
                    </a:p>
                    <a:p>
                      <a:pPr algn="ctr"/>
                      <a:r>
                        <a:rPr lang="en-US" sz="1400" dirty="0"/>
                        <a:t>(Validation)</a:t>
                      </a:r>
                    </a:p>
                  </a:txBody>
                  <a:tcPr>
                    <a:solidFill>
                      <a:schemeClr val="bg1">
                        <a:lumMod val="85000"/>
                      </a:schemeClr>
                    </a:solidFill>
                  </a:tcPr>
                </a:tc>
                <a:tc>
                  <a:txBody>
                    <a:bodyPr/>
                    <a:lstStyle/>
                    <a:p>
                      <a:pPr algn="ctr"/>
                      <a:r>
                        <a:rPr lang="en-US" sz="1400" dirty="0"/>
                        <a:t>KNN</a:t>
                      </a:r>
                    </a:p>
                    <a:p>
                      <a:pPr algn="ctr"/>
                      <a:r>
                        <a:rPr lang="en-US" sz="1400" dirty="0"/>
                        <a:t>(Validation)</a:t>
                      </a:r>
                    </a:p>
                  </a:txBody>
                  <a:tcPr>
                    <a:solidFill>
                      <a:schemeClr val="bg1">
                        <a:lumMod val="85000"/>
                      </a:schemeClr>
                    </a:solidFill>
                  </a:tcPr>
                </a:tc>
                <a:tc>
                  <a:txBody>
                    <a:bodyPr/>
                    <a:lstStyle/>
                    <a:p>
                      <a:pPr algn="ctr"/>
                      <a:r>
                        <a:rPr lang="en-US" sz="1400" dirty="0"/>
                        <a:t>SVM</a:t>
                      </a:r>
                    </a:p>
                    <a:p>
                      <a:pPr algn="ctr"/>
                      <a:r>
                        <a:rPr lang="en-US" sz="1400" dirty="0"/>
                        <a:t>(Test)</a:t>
                      </a:r>
                    </a:p>
                  </a:txBody>
                  <a:tcPr>
                    <a:solidFill>
                      <a:schemeClr val="bg1">
                        <a:lumMod val="85000"/>
                      </a:schemeClr>
                    </a:solidFill>
                  </a:tcPr>
                </a:tc>
                <a:tc>
                  <a:txBody>
                    <a:bodyPr/>
                    <a:lstStyle/>
                    <a:p>
                      <a:pPr algn="ctr"/>
                      <a:r>
                        <a:rPr lang="en-US" sz="1400" dirty="0"/>
                        <a:t>KNN</a:t>
                      </a:r>
                    </a:p>
                    <a:p>
                      <a:pPr algn="ctr"/>
                      <a:r>
                        <a:rPr lang="en-US" sz="1400" dirty="0"/>
                        <a:t>(Test)</a:t>
                      </a:r>
                    </a:p>
                  </a:txBody>
                  <a:tcPr>
                    <a:solidFill>
                      <a:schemeClr val="bg1">
                        <a:lumMod val="85000"/>
                      </a:schemeClr>
                    </a:solidFill>
                  </a:tcPr>
                </a:tc>
                <a:extLst>
                  <a:ext uri="{0D108BD9-81ED-4DB2-BD59-A6C34878D82A}">
                    <a16:rowId xmlns:a16="http://schemas.microsoft.com/office/drawing/2014/main" val="855634105"/>
                  </a:ext>
                </a:extLst>
              </a:tr>
              <a:tr h="370840">
                <a:tc>
                  <a:txBody>
                    <a:bodyPr/>
                    <a:lstStyle/>
                    <a:p>
                      <a:pPr algn="ctr"/>
                      <a:r>
                        <a:rPr lang="en-US" sz="1400" dirty="0"/>
                        <a:t>0 : Other</a:t>
                      </a:r>
                    </a:p>
                    <a:p>
                      <a:pPr algn="ctr"/>
                      <a:endParaRPr lang="en-US" sz="1400" dirty="0"/>
                    </a:p>
                  </a:txBody>
                  <a:tcPr>
                    <a:solidFill>
                      <a:schemeClr val="bg1">
                        <a:lumMod val="85000"/>
                      </a:schemeClr>
                    </a:solidFill>
                  </a:tcPr>
                </a:tc>
                <a:tc>
                  <a:txBody>
                    <a:bodyPr/>
                    <a:lstStyle/>
                    <a:p>
                      <a:pPr algn="ctr"/>
                      <a:r>
                        <a:rPr lang="en-US" sz="1400" dirty="0"/>
                        <a:t>0.003</a:t>
                      </a:r>
                    </a:p>
                  </a:txBody>
                  <a:tcPr/>
                </a:tc>
                <a:tc>
                  <a:txBody>
                    <a:bodyPr/>
                    <a:lstStyle/>
                    <a:p>
                      <a:pPr algn="ctr"/>
                      <a:r>
                        <a:rPr lang="en-US" sz="1400" dirty="0"/>
                        <a:t>0.598</a:t>
                      </a:r>
                    </a:p>
                  </a:txBody>
                  <a:tcPr/>
                </a:tc>
                <a:tc>
                  <a:txBody>
                    <a:bodyPr/>
                    <a:lstStyle/>
                    <a:p>
                      <a:pPr algn="ctr"/>
                      <a:r>
                        <a:rPr lang="en-US" sz="1400" dirty="0"/>
                        <a:t>0.004</a:t>
                      </a:r>
                    </a:p>
                  </a:txBody>
                  <a:tcPr/>
                </a:tc>
                <a:tc>
                  <a:txBody>
                    <a:bodyPr/>
                    <a:lstStyle/>
                    <a:p>
                      <a:pPr algn="ctr"/>
                      <a:r>
                        <a:rPr lang="en-US" sz="1400" dirty="0"/>
                        <a:t>0.400</a:t>
                      </a:r>
                    </a:p>
                  </a:txBody>
                  <a:tcPr/>
                </a:tc>
                <a:extLst>
                  <a:ext uri="{0D108BD9-81ED-4DB2-BD59-A6C34878D82A}">
                    <a16:rowId xmlns:a16="http://schemas.microsoft.com/office/drawing/2014/main" val="3015049285"/>
                  </a:ext>
                </a:extLst>
              </a:tr>
              <a:tr h="0">
                <a:tc>
                  <a:txBody>
                    <a:bodyPr/>
                    <a:lstStyle/>
                    <a:p>
                      <a:pPr algn="ctr"/>
                      <a:r>
                        <a:rPr lang="en-US" sz="1400" dirty="0"/>
                        <a:t>1 : Christianity</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0.495</a:t>
                      </a:r>
                    </a:p>
                  </a:txBody>
                  <a:tcPr/>
                </a:tc>
                <a:tc>
                  <a:txBody>
                    <a:bodyPr/>
                    <a:lstStyle/>
                    <a:p>
                      <a:pPr algn="ctr"/>
                      <a:r>
                        <a:rPr lang="en-US" sz="1400" dirty="0"/>
                        <a:t>0</a:t>
                      </a:r>
                    </a:p>
                  </a:txBody>
                  <a:tcPr/>
                </a:tc>
                <a:tc>
                  <a:txBody>
                    <a:bodyPr/>
                    <a:lstStyle/>
                    <a:p>
                      <a:pPr algn="ctr"/>
                      <a:r>
                        <a:rPr lang="en-US" sz="1400" dirty="0"/>
                        <a:t>0.305</a:t>
                      </a:r>
                    </a:p>
                  </a:txBody>
                  <a:tcPr/>
                </a:tc>
                <a:extLst>
                  <a:ext uri="{0D108BD9-81ED-4DB2-BD59-A6C34878D82A}">
                    <a16:rowId xmlns:a16="http://schemas.microsoft.com/office/drawing/2014/main" val="3423900819"/>
                  </a:ext>
                </a:extLst>
              </a:tr>
              <a:tr h="533400">
                <a:tc>
                  <a:txBody>
                    <a:bodyPr/>
                    <a:lstStyle/>
                    <a:p>
                      <a:pPr algn="ctr"/>
                      <a:r>
                        <a:rPr lang="en-US" sz="1400" dirty="0"/>
                        <a:t>2 : Catholicism</a:t>
                      </a:r>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0.342</a:t>
                      </a:r>
                    </a:p>
                  </a:txBody>
                  <a:tcPr/>
                </a:tc>
                <a:tc>
                  <a:txBody>
                    <a:bodyPr/>
                    <a:lstStyle/>
                    <a:p>
                      <a:pPr algn="ctr"/>
                      <a:r>
                        <a:rPr lang="en-US" sz="1400" dirty="0"/>
                        <a:t>0</a:t>
                      </a:r>
                    </a:p>
                  </a:txBody>
                  <a:tcPr/>
                </a:tc>
                <a:tc>
                  <a:txBody>
                    <a:bodyPr/>
                    <a:lstStyle/>
                    <a:p>
                      <a:pPr algn="ctr"/>
                      <a:r>
                        <a:rPr lang="en-US" sz="1400" dirty="0"/>
                        <a:t>0.191</a:t>
                      </a:r>
                    </a:p>
                  </a:txBody>
                  <a:tcPr/>
                </a:tc>
                <a:extLst>
                  <a:ext uri="{0D108BD9-81ED-4DB2-BD59-A6C34878D82A}">
                    <a16:rowId xmlns:a16="http://schemas.microsoft.com/office/drawing/2014/main" val="3994446485"/>
                  </a:ext>
                </a:extLst>
              </a:tr>
              <a:tr h="426720">
                <a:tc>
                  <a:txBody>
                    <a:bodyPr/>
                    <a:lstStyle/>
                    <a:p>
                      <a:pPr algn="ctr"/>
                      <a:r>
                        <a:rPr lang="en-US" sz="1400" dirty="0"/>
                        <a:t>3 : Judaism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0.116</a:t>
                      </a:r>
                    </a:p>
                  </a:txBody>
                  <a:tcPr/>
                </a:tc>
                <a:tc>
                  <a:txBody>
                    <a:bodyPr/>
                    <a:lstStyle/>
                    <a:p>
                      <a:pPr algn="ctr"/>
                      <a:r>
                        <a:rPr lang="en-US" sz="1400" dirty="0"/>
                        <a:t>0</a:t>
                      </a:r>
                    </a:p>
                  </a:txBody>
                  <a:tcPr/>
                </a:tc>
                <a:tc>
                  <a:txBody>
                    <a:bodyPr/>
                    <a:lstStyle/>
                    <a:p>
                      <a:pPr algn="ctr"/>
                      <a:r>
                        <a:rPr lang="en-US" sz="1400" dirty="0"/>
                        <a:t>0.036</a:t>
                      </a:r>
                    </a:p>
                  </a:txBody>
                  <a:tcPr/>
                </a:tc>
                <a:extLst>
                  <a:ext uri="{0D108BD9-81ED-4DB2-BD59-A6C34878D82A}">
                    <a16:rowId xmlns:a16="http://schemas.microsoft.com/office/drawing/2014/main" val="949689777"/>
                  </a:ext>
                </a:extLst>
              </a:tr>
              <a:tr h="320040">
                <a:tc>
                  <a:txBody>
                    <a:bodyPr/>
                    <a:lstStyle/>
                    <a:p>
                      <a:pPr algn="ctr"/>
                      <a:r>
                        <a:rPr lang="en-US" sz="1400" dirty="0"/>
                        <a:t>4 : Islam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0.044</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937888747"/>
                  </a:ext>
                </a:extLst>
              </a:tr>
              <a:tr h="213360">
                <a:tc>
                  <a:txBody>
                    <a:bodyPr/>
                    <a:lstStyle/>
                    <a:p>
                      <a:pPr algn="ctr"/>
                      <a:r>
                        <a:rPr lang="en-US" sz="1400" dirty="0"/>
                        <a:t>5 : Buddhism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0.072</a:t>
                      </a:r>
                    </a:p>
                  </a:txBody>
                  <a:tcPr/>
                </a:tc>
                <a:tc>
                  <a:txBody>
                    <a:bodyPr/>
                    <a:lstStyle/>
                    <a:p>
                      <a:pPr algn="ctr"/>
                      <a:r>
                        <a:rPr lang="en-US" sz="1400" dirty="0"/>
                        <a:t>0</a:t>
                      </a:r>
                    </a:p>
                  </a:txBody>
                  <a:tcPr/>
                </a:tc>
                <a:tc>
                  <a:txBody>
                    <a:bodyPr/>
                    <a:lstStyle/>
                    <a:p>
                      <a:pPr algn="ctr"/>
                      <a:r>
                        <a:rPr lang="en-US" sz="1400" dirty="0"/>
                        <a:t>0.012</a:t>
                      </a:r>
                    </a:p>
                  </a:txBody>
                  <a:tcPr/>
                </a:tc>
                <a:extLst>
                  <a:ext uri="{0D108BD9-81ED-4DB2-BD59-A6C34878D82A}">
                    <a16:rowId xmlns:a16="http://schemas.microsoft.com/office/drawing/2014/main" val="2899507604"/>
                  </a:ext>
                </a:extLst>
              </a:tr>
              <a:tr h="320040">
                <a:tc>
                  <a:txBody>
                    <a:bodyPr/>
                    <a:lstStyle/>
                    <a:p>
                      <a:pPr algn="ctr"/>
                      <a:r>
                        <a:rPr lang="en-US" sz="1400" dirty="0"/>
                        <a:t>6 : Agnosticism</a:t>
                      </a:r>
                    </a:p>
                    <a:p>
                      <a:pPr algn="ctr"/>
                      <a:endParaRPr lang="en-US" sz="1400" dirty="0"/>
                    </a:p>
                  </a:txBody>
                  <a:tcPr>
                    <a:solidFill>
                      <a:schemeClr val="bg1">
                        <a:lumMod val="85000"/>
                      </a:schemeClr>
                    </a:solidFill>
                  </a:tcPr>
                </a:tc>
                <a:tc>
                  <a:txBody>
                    <a:bodyPr/>
                    <a:lstStyle/>
                    <a:p>
                      <a:pPr algn="ctr"/>
                      <a:r>
                        <a:rPr lang="en-US" sz="1400" dirty="0"/>
                        <a:t>0.999</a:t>
                      </a:r>
                    </a:p>
                  </a:txBody>
                  <a:tcPr/>
                </a:tc>
                <a:tc>
                  <a:txBody>
                    <a:bodyPr/>
                    <a:lstStyle/>
                    <a:p>
                      <a:pPr algn="ctr"/>
                      <a:r>
                        <a:rPr lang="en-US" sz="1400" dirty="0"/>
                        <a:t>0.429</a:t>
                      </a:r>
                    </a:p>
                  </a:txBody>
                  <a:tcPr/>
                </a:tc>
                <a:tc>
                  <a:txBody>
                    <a:bodyPr/>
                    <a:lstStyle/>
                    <a:p>
                      <a:pPr algn="ctr"/>
                      <a:r>
                        <a:rPr lang="en-US" sz="1400" dirty="0"/>
                        <a:t>1</a:t>
                      </a:r>
                    </a:p>
                  </a:txBody>
                  <a:tcPr/>
                </a:tc>
                <a:tc>
                  <a:txBody>
                    <a:bodyPr/>
                    <a:lstStyle/>
                    <a:p>
                      <a:pPr algn="ctr"/>
                      <a:r>
                        <a:rPr lang="en-US" sz="1400" dirty="0"/>
                        <a:t>0.263</a:t>
                      </a:r>
                    </a:p>
                  </a:txBody>
                  <a:tcPr/>
                </a:tc>
                <a:extLst>
                  <a:ext uri="{0D108BD9-81ED-4DB2-BD59-A6C34878D82A}">
                    <a16:rowId xmlns:a16="http://schemas.microsoft.com/office/drawing/2014/main" val="1805243632"/>
                  </a:ext>
                </a:extLst>
              </a:tr>
              <a:tr h="320040">
                <a:tc>
                  <a:txBody>
                    <a:bodyPr/>
                    <a:lstStyle/>
                    <a:p>
                      <a:pPr algn="ctr"/>
                      <a:r>
                        <a:rPr lang="en-US" sz="1400" dirty="0"/>
                        <a:t>7 : Atheism</a:t>
                      </a:r>
                    </a:p>
                    <a:p>
                      <a:pPr algn="ctr"/>
                      <a:endParaRPr lang="en-US" sz="1400" dirty="0"/>
                    </a:p>
                  </a:txBody>
                  <a:tcPr>
                    <a:solidFill>
                      <a:schemeClr val="bg1">
                        <a:lumMod val="85000"/>
                      </a:schemeClr>
                    </a:solidFill>
                  </a:tcPr>
                </a:tc>
                <a:tc>
                  <a:txBody>
                    <a:bodyPr/>
                    <a:lstStyle/>
                    <a:p>
                      <a:pPr algn="ctr"/>
                      <a:r>
                        <a:rPr lang="en-US" sz="1400" dirty="0"/>
                        <a:t>0</a:t>
                      </a:r>
                    </a:p>
                  </a:txBody>
                  <a:tcPr/>
                </a:tc>
                <a:tc>
                  <a:txBody>
                    <a:bodyPr/>
                    <a:lstStyle/>
                    <a:p>
                      <a:pPr algn="ctr"/>
                      <a:r>
                        <a:rPr lang="en-US" sz="1400" dirty="0"/>
                        <a:t>0.342</a:t>
                      </a:r>
                    </a:p>
                  </a:txBody>
                  <a:tcPr/>
                </a:tc>
                <a:tc>
                  <a:txBody>
                    <a:bodyPr/>
                    <a:lstStyle/>
                    <a:p>
                      <a:pPr algn="ctr"/>
                      <a:r>
                        <a:rPr lang="en-US" sz="1400" dirty="0"/>
                        <a:t>0</a:t>
                      </a:r>
                    </a:p>
                  </a:txBody>
                  <a:tcPr/>
                </a:tc>
                <a:tc>
                  <a:txBody>
                    <a:bodyPr/>
                    <a:lstStyle/>
                    <a:p>
                      <a:pPr algn="ctr"/>
                      <a:r>
                        <a:rPr lang="en-US" sz="1400" dirty="0"/>
                        <a:t>0.184</a:t>
                      </a:r>
                    </a:p>
                  </a:txBody>
                  <a:tcPr/>
                </a:tc>
                <a:extLst>
                  <a:ext uri="{0D108BD9-81ED-4DB2-BD59-A6C34878D82A}">
                    <a16:rowId xmlns:a16="http://schemas.microsoft.com/office/drawing/2014/main" val="1506696291"/>
                  </a:ext>
                </a:extLst>
              </a:tr>
            </a:tbl>
          </a:graphicData>
        </a:graphic>
      </p:graphicFrame>
      <p:sp>
        <p:nvSpPr>
          <p:cNvPr id="6" name="TextBox 5">
            <a:extLst>
              <a:ext uri="{FF2B5EF4-FFF2-40B4-BE49-F238E27FC236}">
                <a16:creationId xmlns:a16="http://schemas.microsoft.com/office/drawing/2014/main" id="{DC3F5242-EAB1-4238-9500-D470AF04F7CC}"/>
              </a:ext>
            </a:extLst>
          </p:cNvPr>
          <p:cNvSpPr txBox="1"/>
          <p:nvPr/>
        </p:nvSpPr>
        <p:spPr>
          <a:xfrm>
            <a:off x="6412211" y="2141620"/>
            <a:ext cx="5426864" cy="3693319"/>
          </a:xfrm>
          <a:prstGeom prst="rect">
            <a:avLst/>
          </a:prstGeom>
          <a:noFill/>
        </p:spPr>
        <p:txBody>
          <a:bodyPr wrap="square" rtlCol="0">
            <a:spAutoFit/>
          </a:bodyPr>
          <a:lstStyle/>
          <a:p>
            <a:r>
              <a:rPr lang="en-US" dirty="0"/>
              <a:t>Recall measures the proportion of correct “positive” classifications over the total number of “positive” items in the set.</a:t>
            </a:r>
          </a:p>
          <a:p>
            <a:endParaRPr lang="en-US" dirty="0"/>
          </a:p>
          <a:p>
            <a:r>
              <a:rPr lang="en-US" dirty="0"/>
              <a:t>SVM model was very good at identifying individuals labeled as Agnostic in both the training and test set, mislabeling very few of these samples. However it was very poor at identifying any other classification</a:t>
            </a:r>
          </a:p>
          <a:p>
            <a:endParaRPr lang="en-US" dirty="0"/>
          </a:p>
          <a:p>
            <a:r>
              <a:rPr lang="en-US" dirty="0"/>
              <a:t>KNN model produced variable but mostly unremarkable results. Though it succeeded in identifying some groups over others, for most of the religions it was not significantly better than chance.</a:t>
            </a:r>
          </a:p>
        </p:txBody>
      </p:sp>
    </p:spTree>
    <p:extLst>
      <p:ext uri="{BB962C8B-B14F-4D97-AF65-F5344CB8AC3E}">
        <p14:creationId xmlns:p14="http://schemas.microsoft.com/office/powerpoint/2010/main" val="191477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9F29-0D24-40B5-A911-D3256E56F405}"/>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a16="http://schemas.microsoft.com/office/drawing/2014/main" id="{A7724613-6F32-406A-AE59-8963E2227925}"/>
              </a:ext>
            </a:extLst>
          </p:cNvPr>
          <p:cNvSpPr>
            <a:spLocks noGrp="1"/>
          </p:cNvSpPr>
          <p:nvPr>
            <p:ph idx="1"/>
          </p:nvPr>
        </p:nvSpPr>
        <p:spPr>
          <a:xfrm>
            <a:off x="838200" y="1825624"/>
            <a:ext cx="10515600" cy="4924091"/>
          </a:xfrm>
        </p:spPr>
        <p:txBody>
          <a:bodyPr>
            <a:normAutofit fontScale="62500" lnSpcReduction="20000"/>
          </a:bodyPr>
          <a:lstStyle/>
          <a:p>
            <a:r>
              <a:rPr lang="en-US" dirty="0"/>
              <a:t>The various models demonstrated some ability to pick out certain categories (e.g. SVM identified Agnostic individuals very well), but mostly were only somewhat better than or worse than chance.</a:t>
            </a:r>
          </a:p>
          <a:p>
            <a:endParaRPr lang="en-US" dirty="0"/>
          </a:p>
          <a:p>
            <a:r>
              <a:rPr lang="en-US" dirty="0"/>
              <a:t>MLR took longer to train than KNN regression, but KNNR produced predictions more quickly</a:t>
            </a:r>
          </a:p>
          <a:p>
            <a:r>
              <a:rPr lang="en-US" dirty="0"/>
              <a:t>SVM took much longer to train but produced predictions much faster than KNN</a:t>
            </a:r>
          </a:p>
          <a:p>
            <a:endParaRPr lang="en-US" dirty="0"/>
          </a:p>
          <a:p>
            <a:r>
              <a:rPr lang="en-US" dirty="0"/>
              <a:t>The low effectiveness of these classifiers may at least in part be due to overfitting (in the cases where the fit to the training data was excellent but the ability to predict was poor)</a:t>
            </a:r>
          </a:p>
          <a:p>
            <a:endParaRPr lang="en-US" dirty="0"/>
          </a:p>
          <a:p>
            <a:r>
              <a:rPr lang="en-US" dirty="0"/>
              <a:t>A future step may be to link multiple layers of </a:t>
            </a:r>
            <a:r>
              <a:rPr lang="en-US" dirty="0" err="1"/>
              <a:t>perceptrons</a:t>
            </a:r>
            <a:r>
              <a:rPr lang="en-US" dirty="0"/>
              <a:t> and train that network on the data used here</a:t>
            </a:r>
          </a:p>
          <a:p>
            <a:endParaRPr lang="en-US" dirty="0"/>
          </a:p>
          <a:p>
            <a:r>
              <a:rPr lang="en-US" dirty="0"/>
              <a:t>Other data that may be useful would be other forms of numerical data</a:t>
            </a:r>
          </a:p>
          <a:p>
            <a:pPr lvl="1"/>
            <a:r>
              <a:rPr lang="en-US" dirty="0"/>
              <a:t>Weight (in </a:t>
            </a:r>
            <a:r>
              <a:rPr lang="en-US" dirty="0" err="1"/>
              <a:t>lbs</a:t>
            </a:r>
            <a:r>
              <a:rPr lang="en-US" dirty="0"/>
              <a:t>/</a:t>
            </a:r>
            <a:r>
              <a:rPr lang="en-US" dirty="0" err="1"/>
              <a:t>kgs</a:t>
            </a:r>
            <a:r>
              <a:rPr lang="en-US" dirty="0"/>
              <a:t>, as opposed to self-reported description)</a:t>
            </a:r>
          </a:p>
          <a:p>
            <a:pPr lvl="1"/>
            <a:r>
              <a:rPr lang="en-US" dirty="0"/>
              <a:t># of times attended religious observance this year</a:t>
            </a:r>
          </a:p>
          <a:p>
            <a:pPr lvl="1"/>
            <a:r>
              <a:rPr lang="en-US" dirty="0"/>
              <a:t># of pets owned</a:t>
            </a:r>
          </a:p>
          <a:p>
            <a:pPr lvl="1"/>
            <a:r>
              <a:rPr lang="en-US" dirty="0"/>
              <a:t>Etc.</a:t>
            </a:r>
          </a:p>
        </p:txBody>
      </p:sp>
    </p:spTree>
    <p:extLst>
      <p:ext uri="{BB962C8B-B14F-4D97-AF65-F5344CB8AC3E}">
        <p14:creationId xmlns:p14="http://schemas.microsoft.com/office/powerpoint/2010/main" val="211925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3EDB-14C2-4FE4-8DFF-24D1D85D7501}"/>
              </a:ext>
            </a:extLst>
          </p:cNvPr>
          <p:cNvSpPr>
            <a:spLocks noGrp="1"/>
          </p:cNvSpPr>
          <p:nvPr>
            <p:ph type="title"/>
          </p:nvPr>
        </p:nvSpPr>
        <p:spPr/>
        <p:txBody>
          <a:bodyPr/>
          <a:lstStyle/>
          <a:p>
            <a:r>
              <a:rPr lang="en-US" dirty="0"/>
              <a:t>Creating new columns</a:t>
            </a:r>
          </a:p>
        </p:txBody>
      </p:sp>
      <p:sp>
        <p:nvSpPr>
          <p:cNvPr id="3" name="Content Placeholder 2">
            <a:extLst>
              <a:ext uri="{FF2B5EF4-FFF2-40B4-BE49-F238E27FC236}">
                <a16:creationId xmlns:a16="http://schemas.microsoft.com/office/drawing/2014/main" id="{36FBA3AB-4CFD-44D6-A400-6649F3C58567}"/>
              </a:ext>
            </a:extLst>
          </p:cNvPr>
          <p:cNvSpPr>
            <a:spLocks noGrp="1"/>
          </p:cNvSpPr>
          <p:nvPr>
            <p:ph idx="1"/>
          </p:nvPr>
        </p:nvSpPr>
        <p:spPr>
          <a:xfrm>
            <a:off x="838200" y="1825624"/>
            <a:ext cx="10515600" cy="4803775"/>
          </a:xfrm>
        </p:spPr>
        <p:txBody>
          <a:bodyPr>
            <a:normAutofit/>
          </a:bodyPr>
          <a:lstStyle/>
          <a:p>
            <a:r>
              <a:rPr lang="en-US" dirty="0"/>
              <a:t>Curious about relations involving the following features:</a:t>
            </a:r>
          </a:p>
          <a:p>
            <a:pPr lvl="1"/>
            <a:r>
              <a:rPr lang="en-US" dirty="0"/>
              <a:t>Number of essays left blank</a:t>
            </a:r>
          </a:p>
          <a:p>
            <a:pPr lvl="2"/>
            <a:r>
              <a:rPr lang="en-US" dirty="0"/>
              <a:t>Checked for </a:t>
            </a:r>
            <a:r>
              <a:rPr lang="en-US" dirty="0" err="1"/>
              <a:t>NaN</a:t>
            </a:r>
            <a:r>
              <a:rPr lang="en-US" dirty="0"/>
              <a:t> entries in essay columns, then summed those along the row</a:t>
            </a:r>
          </a:p>
          <a:p>
            <a:pPr marL="4572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essay_cols</a:t>
            </a:r>
            <a:r>
              <a:rPr lang="en-US" sz="1200" dirty="0">
                <a:latin typeface="Courier New" panose="02070309020205020404" pitchFamily="49" charset="0"/>
                <a:cs typeface="Courier New" panose="02070309020205020404" pitchFamily="49" charset="0"/>
              </a:rPr>
              <a:t> = 	["essay0","essay1","essay2","essay3","essay4","essay5","essay6","essay7","essay8","essay9"]</a:t>
            </a:r>
          </a:p>
          <a:p>
            <a:pPr marL="4572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blank_essay_count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essay_cols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isnull</a:t>
            </a:r>
            <a:r>
              <a:rPr lang="en-US" sz="1200" dirty="0">
                <a:latin typeface="Courier New" panose="02070309020205020404" pitchFamily="49" charset="0"/>
                <a:cs typeface="Courier New" panose="02070309020205020404" pitchFamily="49" charset="0"/>
              </a:rPr>
              <a:t>().sum(axis=1)</a:t>
            </a:r>
          </a:p>
          <a:p>
            <a:pPr marL="457200" lvl="1" indent="0">
              <a:buNone/>
            </a:pPr>
            <a:endParaRPr lang="en-US" sz="1200" dirty="0">
              <a:latin typeface="Courier New" panose="02070309020205020404" pitchFamily="49" charset="0"/>
              <a:cs typeface="Courier New" panose="02070309020205020404" pitchFamily="49" charset="0"/>
            </a:endParaRPr>
          </a:p>
          <a:p>
            <a:pPr lvl="1"/>
            <a:r>
              <a:rPr lang="en-US" dirty="0"/>
              <a:t>Length of Essay 4 (Favorite books, TV shows, movies)</a:t>
            </a:r>
          </a:p>
          <a:p>
            <a:pPr lvl="2"/>
            <a:r>
              <a:rPr lang="en-US" dirty="0"/>
              <a:t>Split essay4 strings where space occurred, then counted number of items</a:t>
            </a:r>
          </a:p>
          <a:p>
            <a:pPr marL="914400" lvl="2" indent="0">
              <a:buNone/>
            </a:pPr>
            <a:r>
              <a:rPr lang="en-US" sz="1200" dirty="0" err="1">
                <a:latin typeface="Courier New" panose="02070309020205020404" pitchFamily="49" charset="0"/>
                <a:cs typeface="Courier New" panose="02070309020205020404" pitchFamily="49" charset="0"/>
              </a:rPr>
              <a:t>df</a:t>
            </a:r>
            <a:r>
              <a:rPr lang="en-US" sz="1200" dirty="0">
                <a:latin typeface="Courier New" panose="02070309020205020404" pitchFamily="49" charset="0"/>
                <a:cs typeface="Courier New" panose="02070309020205020404" pitchFamily="49" charset="0"/>
              </a:rPr>
              <a:t>['essay4_len'] = df.essay4.str.split().</a:t>
            </a:r>
            <a:r>
              <a:rPr lang="en-US" sz="1200" dirty="0" err="1">
                <a:latin typeface="Courier New" panose="02070309020205020404" pitchFamily="49" charset="0"/>
                <a:cs typeface="Courier New" panose="02070309020205020404" pitchFamily="49" charset="0"/>
              </a:rPr>
              <a:t>str.len</a:t>
            </a:r>
            <a:r>
              <a:rPr lang="en-US" sz="1200" dirty="0">
                <a:latin typeface="Courier New" panose="02070309020205020404" pitchFamily="49" charset="0"/>
                <a:cs typeface="Courier New" panose="02070309020205020404" pitchFamily="49" charset="0"/>
              </a:rPr>
              <a:t>() </a:t>
            </a:r>
          </a:p>
          <a:p>
            <a:pPr lvl="1"/>
            <a:endParaRPr lang="en-US" dirty="0"/>
          </a:p>
          <a:p>
            <a:pPr lvl="1"/>
            <a:r>
              <a:rPr lang="en-US" dirty="0"/>
              <a:t>Number of times “family” is mentioned in Essay 5 (Things you could not live without)</a:t>
            </a:r>
          </a:p>
          <a:p>
            <a:pPr lvl="2"/>
            <a:r>
              <a:rPr lang="en-US" dirty="0"/>
              <a:t>Counted wherever the string “family” occurred in essay5</a:t>
            </a:r>
          </a:p>
          <a:p>
            <a:pPr marL="914400" lvl="2" indent="0">
              <a:buNone/>
            </a:pPr>
            <a:r>
              <a:rPr lang="en-US" sz="1300" dirty="0" err="1">
                <a:latin typeface="Courier New" panose="02070309020205020404" pitchFamily="49" charset="0"/>
                <a:cs typeface="Courier New" panose="02070309020205020404" pitchFamily="49" charset="0"/>
              </a:rPr>
              <a:t>df</a:t>
            </a:r>
            <a:r>
              <a:rPr lang="en-US" sz="1300" dirty="0">
                <a:latin typeface="Courier New" panose="02070309020205020404" pitchFamily="49" charset="0"/>
                <a:cs typeface="Courier New" panose="02070309020205020404" pitchFamily="49" charset="0"/>
              </a:rPr>
              <a:t>['essay5_family'] = [df.essay5[</a:t>
            </a:r>
            <a:r>
              <a:rPr lang="en-US" sz="1300" dirty="0" err="1">
                <a:latin typeface="Courier New" panose="02070309020205020404" pitchFamily="49" charset="0"/>
                <a:cs typeface="Courier New" panose="02070309020205020404" pitchFamily="49" charset="0"/>
              </a:rPr>
              <a:t>i</a:t>
            </a:r>
            <a:r>
              <a:rPr lang="en-US" sz="1300" dirty="0">
                <a:latin typeface="Courier New" panose="02070309020205020404" pitchFamily="49" charset="0"/>
                <a:cs typeface="Courier New" panose="02070309020205020404" pitchFamily="49" charset="0"/>
              </a:rPr>
              <a:t>].count('family') for </a:t>
            </a:r>
            <a:r>
              <a:rPr lang="en-US" sz="1300" dirty="0" err="1">
                <a:latin typeface="Courier New" panose="02070309020205020404" pitchFamily="49" charset="0"/>
                <a:cs typeface="Courier New" panose="02070309020205020404" pitchFamily="49" charset="0"/>
              </a:rPr>
              <a:t>i</a:t>
            </a:r>
            <a:r>
              <a:rPr lang="en-US" sz="1300" dirty="0">
                <a:latin typeface="Courier New" panose="02070309020205020404" pitchFamily="49" charset="0"/>
                <a:cs typeface="Courier New" panose="02070309020205020404" pitchFamily="49" charset="0"/>
              </a:rPr>
              <a:t> in range(</a:t>
            </a:r>
            <a:r>
              <a:rPr lang="en-US" sz="1300" dirty="0" err="1">
                <a:latin typeface="Courier New" panose="02070309020205020404" pitchFamily="49" charset="0"/>
                <a:cs typeface="Courier New" panose="02070309020205020404" pitchFamily="49" charset="0"/>
              </a:rPr>
              <a:t>len</a:t>
            </a:r>
            <a:r>
              <a:rPr lang="en-US" sz="1300" dirty="0">
                <a:latin typeface="Courier New" panose="02070309020205020404" pitchFamily="49" charset="0"/>
                <a:cs typeface="Courier New" panose="02070309020205020404" pitchFamily="49" charset="0"/>
              </a:rPr>
              <a:t>(df.essay5))]</a:t>
            </a:r>
          </a:p>
        </p:txBody>
      </p:sp>
    </p:spTree>
    <p:extLst>
      <p:ext uri="{BB962C8B-B14F-4D97-AF65-F5344CB8AC3E}">
        <p14:creationId xmlns:p14="http://schemas.microsoft.com/office/powerpoint/2010/main" val="104285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3231-9CB3-479E-B305-01BD6D45A91A}"/>
              </a:ext>
            </a:extLst>
          </p:cNvPr>
          <p:cNvSpPr>
            <a:spLocks noGrp="1"/>
          </p:cNvSpPr>
          <p:nvPr>
            <p:ph type="title"/>
          </p:nvPr>
        </p:nvSpPr>
        <p:spPr/>
        <p:txBody>
          <a:bodyPr/>
          <a:lstStyle/>
          <a:p>
            <a:r>
              <a:rPr lang="en-US" dirty="0"/>
              <a:t>Creating new columns</a:t>
            </a:r>
          </a:p>
        </p:txBody>
      </p:sp>
      <p:sp>
        <p:nvSpPr>
          <p:cNvPr id="3" name="Content Placeholder 2">
            <a:extLst>
              <a:ext uri="{FF2B5EF4-FFF2-40B4-BE49-F238E27FC236}">
                <a16:creationId xmlns:a16="http://schemas.microsoft.com/office/drawing/2014/main" id="{5A691DF0-1C81-4357-AB59-3A7AC6663473}"/>
              </a:ext>
            </a:extLst>
          </p:cNvPr>
          <p:cNvSpPr>
            <a:spLocks noGrp="1"/>
          </p:cNvSpPr>
          <p:nvPr>
            <p:ph idx="1"/>
          </p:nvPr>
        </p:nvSpPr>
        <p:spPr/>
        <p:txBody>
          <a:bodyPr/>
          <a:lstStyle/>
          <a:p>
            <a:r>
              <a:rPr lang="en-US" dirty="0"/>
              <a:t>Other categorical data were converted to a numerical form by assigning each possible answer to a number, e.g.</a:t>
            </a:r>
          </a:p>
          <a:p>
            <a:pPr marL="0" indent="0">
              <a:buNone/>
            </a:pPr>
            <a:endParaRPr lang="en-US" dirty="0"/>
          </a:p>
          <a:p>
            <a:pPr marL="0" indent="0">
              <a:buNone/>
            </a:pPr>
            <a:r>
              <a:rPr lang="en-US" sz="2000" dirty="0" err="1">
                <a:latin typeface="Courier New" panose="02070309020205020404" pitchFamily="49" charset="0"/>
                <a:cs typeface="Courier New" panose="02070309020205020404" pitchFamily="49" charset="0"/>
              </a:rPr>
              <a:t>drugs_map</a:t>
            </a:r>
            <a:r>
              <a:rPr lang="en-US" sz="2000" dirty="0">
                <a:latin typeface="Courier New" panose="02070309020205020404" pitchFamily="49" charset="0"/>
                <a:cs typeface="Courier New" panose="02070309020205020404" pitchFamily="49" charset="0"/>
              </a:rPr>
              <a:t> = {'never': 0, 'sometimes': 1, 'often': 2}</a:t>
            </a:r>
          </a:p>
          <a:p>
            <a:pPr marL="0" indent="0">
              <a:buNone/>
            </a:pPr>
            <a:r>
              <a:rPr lang="en-US" sz="2000" dirty="0" err="1">
                <a:latin typeface="Courier New" panose="02070309020205020404" pitchFamily="49" charset="0"/>
                <a:cs typeface="Courier New" panose="02070309020205020404" pitchFamily="49" charset="0"/>
              </a:rPr>
              <a:t>df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drugs_code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df.drugs.map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drugs_map</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058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5499-B3CC-4F44-808C-596723345193}"/>
              </a:ext>
            </a:extLst>
          </p:cNvPr>
          <p:cNvSpPr>
            <a:spLocks noGrp="1"/>
          </p:cNvSpPr>
          <p:nvPr>
            <p:ph type="title"/>
          </p:nvPr>
        </p:nvSpPr>
        <p:spPr/>
        <p:txBody>
          <a:bodyPr/>
          <a:lstStyle/>
          <a:p>
            <a:r>
              <a:rPr lang="en-US" dirty="0"/>
              <a:t>Exploring the dataset</a:t>
            </a:r>
          </a:p>
        </p:txBody>
      </p:sp>
      <p:sp>
        <p:nvSpPr>
          <p:cNvPr id="11" name="Content Placeholder 10">
            <a:extLst>
              <a:ext uri="{FF2B5EF4-FFF2-40B4-BE49-F238E27FC236}">
                <a16:creationId xmlns:a16="http://schemas.microsoft.com/office/drawing/2014/main" id="{DC9B3A98-E4D4-4922-8F76-BB2B556AAB1E}"/>
              </a:ext>
            </a:extLst>
          </p:cNvPr>
          <p:cNvSpPr>
            <a:spLocks noGrp="1"/>
          </p:cNvSpPr>
          <p:nvPr>
            <p:ph idx="1"/>
          </p:nvPr>
        </p:nvSpPr>
        <p:spPr/>
        <p:txBody>
          <a:bodyPr/>
          <a:lstStyle/>
          <a:p>
            <a:r>
              <a:rPr lang="en-US" dirty="0"/>
              <a:t>Do any of the features of interest correlate with age or religion?</a:t>
            </a:r>
          </a:p>
        </p:txBody>
      </p:sp>
    </p:spTree>
    <p:extLst>
      <p:ext uri="{BB962C8B-B14F-4D97-AF65-F5344CB8AC3E}">
        <p14:creationId xmlns:p14="http://schemas.microsoft.com/office/powerpoint/2010/main" val="321991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3D62-D8F4-43E4-BA1F-036FAB20D0EB}"/>
              </a:ext>
            </a:extLst>
          </p:cNvPr>
          <p:cNvSpPr>
            <a:spLocks noGrp="1"/>
          </p:cNvSpPr>
          <p:nvPr>
            <p:ph type="title"/>
          </p:nvPr>
        </p:nvSpPr>
        <p:spPr/>
        <p:txBody>
          <a:bodyPr/>
          <a:lstStyle/>
          <a:p>
            <a:r>
              <a:rPr lang="en-US" dirty="0"/>
              <a:t>Relation to age? Grouping among 3 features?</a:t>
            </a:r>
          </a:p>
        </p:txBody>
      </p:sp>
      <p:pic>
        <p:nvPicPr>
          <p:cNvPr id="4" name="Picture 3">
            <a:extLst>
              <a:ext uri="{FF2B5EF4-FFF2-40B4-BE49-F238E27FC236}">
                <a16:creationId xmlns:a16="http://schemas.microsoft.com/office/drawing/2014/main" id="{E4158562-397E-49FB-BE1D-99A91081B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9" y="1427859"/>
            <a:ext cx="3232928" cy="2210691"/>
          </a:xfrm>
          <a:prstGeom prst="rect">
            <a:avLst/>
          </a:prstGeom>
        </p:spPr>
      </p:pic>
      <p:pic>
        <p:nvPicPr>
          <p:cNvPr id="5" name="Picture 4">
            <a:extLst>
              <a:ext uri="{FF2B5EF4-FFF2-40B4-BE49-F238E27FC236}">
                <a16:creationId xmlns:a16="http://schemas.microsoft.com/office/drawing/2014/main" id="{6D7FE417-290B-4DDA-9739-CA1911030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1427859"/>
            <a:ext cx="3232928" cy="2210691"/>
          </a:xfrm>
          <a:prstGeom prst="rect">
            <a:avLst/>
          </a:prstGeom>
        </p:spPr>
      </p:pic>
      <p:pic>
        <p:nvPicPr>
          <p:cNvPr id="6" name="Picture 5">
            <a:extLst>
              <a:ext uri="{FF2B5EF4-FFF2-40B4-BE49-F238E27FC236}">
                <a16:creationId xmlns:a16="http://schemas.microsoft.com/office/drawing/2014/main" id="{EAC96758-2270-4FFD-8AE8-ED56A8057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439" y="4171059"/>
            <a:ext cx="3232928" cy="2210691"/>
          </a:xfrm>
          <a:prstGeom prst="rect">
            <a:avLst/>
          </a:prstGeom>
        </p:spPr>
      </p:pic>
      <p:pic>
        <p:nvPicPr>
          <p:cNvPr id="8" name="Picture 7">
            <a:extLst>
              <a:ext uri="{FF2B5EF4-FFF2-40B4-BE49-F238E27FC236}">
                <a16:creationId xmlns:a16="http://schemas.microsoft.com/office/drawing/2014/main" id="{7940BCAD-9322-473C-A80C-6D8F9005EC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900" y="4018659"/>
            <a:ext cx="3232928" cy="2134952"/>
          </a:xfrm>
          <a:prstGeom prst="rect">
            <a:avLst/>
          </a:prstGeom>
        </p:spPr>
      </p:pic>
      <p:sp>
        <p:nvSpPr>
          <p:cNvPr id="9" name="Content Placeholder 10">
            <a:extLst>
              <a:ext uri="{FF2B5EF4-FFF2-40B4-BE49-F238E27FC236}">
                <a16:creationId xmlns:a16="http://schemas.microsoft.com/office/drawing/2014/main" id="{089E4AD8-E6B4-4553-BA06-62A0E1C5437E}"/>
              </a:ext>
            </a:extLst>
          </p:cNvPr>
          <p:cNvSpPr>
            <a:spLocks noGrp="1"/>
          </p:cNvSpPr>
          <p:nvPr>
            <p:ph idx="1"/>
          </p:nvPr>
        </p:nvSpPr>
        <p:spPr>
          <a:xfrm>
            <a:off x="7560360" y="1690688"/>
            <a:ext cx="3793439" cy="4486275"/>
          </a:xfrm>
        </p:spPr>
        <p:txBody>
          <a:bodyPr>
            <a:normAutofit fontScale="92500" lnSpcReduction="10000"/>
          </a:bodyPr>
          <a:lstStyle/>
          <a:p>
            <a:r>
              <a:rPr lang="en-US" dirty="0"/>
              <a:t>Lower number of higher age individuals who leave essays blank, write long entries for essay 4, and mention “family” multiple times in essay 5</a:t>
            </a:r>
          </a:p>
          <a:p>
            <a:r>
              <a:rPr lang="en-US" dirty="0"/>
              <a:t>Possible clustering when looking at the 3 features pictured in red (mostly just due to the small number of discrete values at play)</a:t>
            </a:r>
          </a:p>
        </p:txBody>
      </p:sp>
    </p:spTree>
    <p:extLst>
      <p:ext uri="{BB962C8B-B14F-4D97-AF65-F5344CB8AC3E}">
        <p14:creationId xmlns:p14="http://schemas.microsoft.com/office/powerpoint/2010/main" val="312757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FED1-E0C8-47E5-84DB-07CF7F388B2E}"/>
              </a:ext>
            </a:extLst>
          </p:cNvPr>
          <p:cNvSpPr>
            <a:spLocks noGrp="1"/>
          </p:cNvSpPr>
          <p:nvPr>
            <p:ph type="title"/>
          </p:nvPr>
        </p:nvSpPr>
        <p:spPr/>
        <p:txBody>
          <a:bodyPr/>
          <a:lstStyle/>
          <a:p>
            <a:r>
              <a:rPr lang="en-US" dirty="0"/>
              <a:t>Relation to religion?</a:t>
            </a:r>
          </a:p>
        </p:txBody>
      </p:sp>
      <p:pic>
        <p:nvPicPr>
          <p:cNvPr id="5" name="Content Placeholder 4">
            <a:extLst>
              <a:ext uri="{FF2B5EF4-FFF2-40B4-BE49-F238E27FC236}">
                <a16:creationId xmlns:a16="http://schemas.microsoft.com/office/drawing/2014/main" id="{B8CD1CBF-1160-4682-B283-E190456D1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900" y="2235609"/>
            <a:ext cx="4827100" cy="3378970"/>
          </a:xfrm>
        </p:spPr>
      </p:pic>
      <p:sp>
        <p:nvSpPr>
          <p:cNvPr id="6" name="Content Placeholder 10">
            <a:extLst>
              <a:ext uri="{FF2B5EF4-FFF2-40B4-BE49-F238E27FC236}">
                <a16:creationId xmlns:a16="http://schemas.microsoft.com/office/drawing/2014/main" id="{F2E866E5-F98A-4503-AC66-F7E5B13DEF24}"/>
              </a:ext>
            </a:extLst>
          </p:cNvPr>
          <p:cNvSpPr txBox="1">
            <a:spLocks/>
          </p:cNvSpPr>
          <p:nvPr/>
        </p:nvSpPr>
        <p:spPr>
          <a:xfrm>
            <a:off x="6715125" y="2506662"/>
            <a:ext cx="46386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Individuals of certain religious classifications mention “family” fewer times than others.</a:t>
            </a:r>
          </a:p>
        </p:txBody>
      </p:sp>
    </p:spTree>
    <p:extLst>
      <p:ext uri="{BB962C8B-B14F-4D97-AF65-F5344CB8AC3E}">
        <p14:creationId xmlns:p14="http://schemas.microsoft.com/office/powerpoint/2010/main" val="83903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C340-680F-46F8-9531-7FA0584F5DE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854346D-1999-452D-8533-1A9A2581DA6E}"/>
              </a:ext>
            </a:extLst>
          </p:cNvPr>
          <p:cNvSpPr>
            <a:spLocks noGrp="1"/>
          </p:cNvSpPr>
          <p:nvPr>
            <p:ph idx="1"/>
          </p:nvPr>
        </p:nvSpPr>
        <p:spPr/>
        <p:txBody>
          <a:bodyPr/>
          <a:lstStyle/>
          <a:p>
            <a:r>
              <a:rPr lang="en-US" dirty="0"/>
              <a:t>Given the observed trends:</a:t>
            </a:r>
          </a:p>
          <a:p>
            <a:pPr marL="514350" indent="-514350">
              <a:buAutoNum type="arabicPeriod"/>
            </a:pPr>
            <a:r>
              <a:rPr lang="en-US" dirty="0"/>
              <a:t>Can age be predicted with number of blank responses, essay 4 length, and number of “family” mentions in essay 5?</a:t>
            </a:r>
          </a:p>
          <a:p>
            <a:pPr marL="514350" indent="-514350">
              <a:buAutoNum type="arabicPeriod"/>
            </a:pPr>
            <a:r>
              <a:rPr lang="en-US" dirty="0"/>
              <a:t>Can religion be predicted with some combination of factors potentially associated with religions? (e.g. abstaining from drinking and drugs, being more likely or less likely to mention family as something they can’t live without)</a:t>
            </a:r>
          </a:p>
        </p:txBody>
      </p:sp>
    </p:spTree>
    <p:extLst>
      <p:ext uri="{BB962C8B-B14F-4D97-AF65-F5344CB8AC3E}">
        <p14:creationId xmlns:p14="http://schemas.microsoft.com/office/powerpoint/2010/main" val="275271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288B327-FB81-46A9-BDD6-4F91EE5256C0}"/>
              </a:ext>
            </a:extLst>
          </p:cNvPr>
          <p:cNvGraphicFramePr>
            <a:graphicFrameLocks noGrp="1"/>
          </p:cNvGraphicFramePr>
          <p:nvPr>
            <p:ph idx="1"/>
            <p:extLst>
              <p:ext uri="{D42A27DB-BD31-4B8C-83A1-F6EECF244321}">
                <p14:modId xmlns:p14="http://schemas.microsoft.com/office/powerpoint/2010/main" val="1974399489"/>
              </p:ext>
            </p:extLst>
          </p:nvPr>
        </p:nvGraphicFramePr>
        <p:xfrm>
          <a:off x="838200" y="1825625"/>
          <a:ext cx="10515600" cy="320040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820662696"/>
                    </a:ext>
                  </a:extLst>
                </a:gridCol>
                <a:gridCol w="3505200">
                  <a:extLst>
                    <a:ext uri="{9D8B030D-6E8A-4147-A177-3AD203B41FA5}">
                      <a16:colId xmlns:a16="http://schemas.microsoft.com/office/drawing/2014/main" val="2843200799"/>
                    </a:ext>
                  </a:extLst>
                </a:gridCol>
                <a:gridCol w="3505200">
                  <a:extLst>
                    <a:ext uri="{9D8B030D-6E8A-4147-A177-3AD203B41FA5}">
                      <a16:colId xmlns:a16="http://schemas.microsoft.com/office/drawing/2014/main" val="3031646877"/>
                    </a:ext>
                  </a:extLst>
                </a:gridCol>
              </a:tblGrid>
              <a:tr h="370840">
                <a:tc>
                  <a:txBody>
                    <a:bodyPr/>
                    <a:lstStyle/>
                    <a:p>
                      <a:pPr algn="ctr"/>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dirty="0"/>
                        <a:t>Multiple Linear Regression</a:t>
                      </a:r>
                    </a:p>
                    <a:p>
                      <a:pPr algn="ctr"/>
                      <a:endParaRPr lang="en-US" dirty="0"/>
                    </a:p>
                  </a:txBody>
                  <a:tcPr>
                    <a:solidFill>
                      <a:schemeClr val="bg1">
                        <a:lumMod val="85000"/>
                      </a:schemeClr>
                    </a:solidFill>
                  </a:tcPr>
                </a:tc>
                <a:tc>
                  <a:txBody>
                    <a:bodyPr/>
                    <a:lstStyle/>
                    <a:p>
                      <a:pPr algn="ctr"/>
                      <a:r>
                        <a:rPr lang="en-US" dirty="0"/>
                        <a:t>KNN Regression</a:t>
                      </a:r>
                    </a:p>
                  </a:txBody>
                  <a:tcPr>
                    <a:solidFill>
                      <a:schemeClr val="bg1">
                        <a:lumMod val="85000"/>
                      </a:schemeClr>
                    </a:solidFill>
                  </a:tcPr>
                </a:tc>
                <a:extLst>
                  <a:ext uri="{0D108BD9-81ED-4DB2-BD59-A6C34878D82A}">
                    <a16:rowId xmlns:a16="http://schemas.microsoft.com/office/drawing/2014/main" val="3431123920"/>
                  </a:ext>
                </a:extLst>
              </a:tr>
              <a:tr h="370840">
                <a:tc>
                  <a:txBody>
                    <a:bodyPr/>
                    <a:lstStyle/>
                    <a:p>
                      <a:pPr algn="ctr"/>
                      <a:r>
                        <a:rPr lang="en-US" dirty="0"/>
                        <a:t>Time to fit (s)</a:t>
                      </a:r>
                    </a:p>
                    <a:p>
                      <a:pPr algn="ctr"/>
                      <a:endParaRPr lang="en-US" dirty="0"/>
                    </a:p>
                  </a:txBody>
                  <a:tcPr>
                    <a:solidFill>
                      <a:schemeClr val="bg1">
                        <a:lumMod val="85000"/>
                      </a:schemeClr>
                    </a:solidFill>
                  </a:tcPr>
                </a:tc>
                <a:tc>
                  <a:txBody>
                    <a:bodyPr/>
                    <a:lstStyle/>
                    <a:p>
                      <a:pPr algn="ctr"/>
                      <a:r>
                        <a:rPr lang="en-US" dirty="0"/>
                        <a:t>0.051</a:t>
                      </a:r>
                    </a:p>
                  </a:txBody>
                  <a:tcPr/>
                </a:tc>
                <a:tc>
                  <a:txBody>
                    <a:bodyPr/>
                    <a:lstStyle/>
                    <a:p>
                      <a:pPr algn="ctr"/>
                      <a:r>
                        <a:rPr lang="en-US" dirty="0"/>
                        <a:t>0.140</a:t>
                      </a:r>
                    </a:p>
                  </a:txBody>
                  <a:tcPr/>
                </a:tc>
                <a:extLst>
                  <a:ext uri="{0D108BD9-81ED-4DB2-BD59-A6C34878D82A}">
                    <a16:rowId xmlns:a16="http://schemas.microsoft.com/office/drawing/2014/main" val="2430848479"/>
                  </a:ext>
                </a:extLst>
              </a:tr>
              <a:tr h="370840">
                <a:tc>
                  <a:txBody>
                    <a:bodyPr/>
                    <a:lstStyle/>
                    <a:p>
                      <a:pPr algn="ctr"/>
                      <a:r>
                        <a:rPr lang="en-US" dirty="0"/>
                        <a:t>Time to predict (s)</a:t>
                      </a:r>
                    </a:p>
                    <a:p>
                      <a:pPr algn="ctr"/>
                      <a:endParaRPr lang="en-US" dirty="0"/>
                    </a:p>
                  </a:txBody>
                  <a:tcPr>
                    <a:solidFill>
                      <a:schemeClr val="bg1">
                        <a:lumMod val="85000"/>
                      </a:schemeClr>
                    </a:solidFill>
                  </a:tcPr>
                </a:tc>
                <a:tc>
                  <a:txBody>
                    <a:bodyPr/>
                    <a:lstStyle/>
                    <a:p>
                      <a:pPr algn="ctr"/>
                      <a:r>
                        <a:rPr lang="en-US" dirty="0"/>
                        <a:t>0.011</a:t>
                      </a:r>
                    </a:p>
                  </a:txBody>
                  <a:tcPr/>
                </a:tc>
                <a:tc>
                  <a:txBody>
                    <a:bodyPr/>
                    <a:lstStyle/>
                    <a:p>
                      <a:pPr algn="ctr"/>
                      <a:r>
                        <a:rPr lang="en-US" dirty="0"/>
                        <a:t>0.062</a:t>
                      </a:r>
                    </a:p>
                  </a:txBody>
                  <a:tcPr/>
                </a:tc>
                <a:extLst>
                  <a:ext uri="{0D108BD9-81ED-4DB2-BD59-A6C34878D82A}">
                    <a16:rowId xmlns:a16="http://schemas.microsoft.com/office/drawing/2014/main" val="4051315325"/>
                  </a:ext>
                </a:extLst>
              </a:tr>
              <a:tr h="370840">
                <a:tc>
                  <a:txBody>
                    <a:bodyPr/>
                    <a:lstStyle/>
                    <a:p>
                      <a:pPr algn="ctr"/>
                      <a:r>
                        <a:rPr lang="en-US" dirty="0"/>
                        <a:t>Validation Set, R</a:t>
                      </a:r>
                      <a:r>
                        <a:rPr lang="en-US" baseline="30000" dirty="0"/>
                        <a:t>2</a:t>
                      </a:r>
                    </a:p>
                    <a:p>
                      <a:pPr algn="ctr"/>
                      <a:endParaRPr lang="en-US" dirty="0"/>
                    </a:p>
                  </a:txBody>
                  <a:tcPr>
                    <a:solidFill>
                      <a:schemeClr val="bg1">
                        <a:lumMod val="85000"/>
                      </a:schemeClr>
                    </a:solidFill>
                  </a:tcPr>
                </a:tc>
                <a:tc>
                  <a:txBody>
                    <a:bodyPr/>
                    <a:lstStyle/>
                    <a:p>
                      <a:pPr algn="ctr"/>
                      <a:r>
                        <a:rPr lang="en-US" dirty="0"/>
                        <a:t>0.019</a:t>
                      </a:r>
                    </a:p>
                  </a:txBody>
                  <a:tcPr/>
                </a:tc>
                <a:tc>
                  <a:txBody>
                    <a:bodyPr/>
                    <a:lstStyle/>
                    <a:p>
                      <a:pPr algn="ctr"/>
                      <a:r>
                        <a:rPr lang="en-US" dirty="0"/>
                        <a:t>0.918</a:t>
                      </a:r>
                    </a:p>
                  </a:txBody>
                  <a:tcPr/>
                </a:tc>
                <a:extLst>
                  <a:ext uri="{0D108BD9-81ED-4DB2-BD59-A6C34878D82A}">
                    <a16:rowId xmlns:a16="http://schemas.microsoft.com/office/drawing/2014/main" val="1937410829"/>
                  </a:ext>
                </a:extLst>
              </a:tr>
              <a:tr h="370840">
                <a:tc>
                  <a:txBody>
                    <a:bodyPr/>
                    <a:lstStyle/>
                    <a:p>
                      <a:pPr algn="ctr"/>
                      <a:r>
                        <a:rPr lang="en-US" dirty="0"/>
                        <a:t>Prediction/Test Set, R</a:t>
                      </a:r>
                      <a:r>
                        <a:rPr lang="en-US" baseline="30000" dirty="0"/>
                        <a:t>2</a:t>
                      </a:r>
                    </a:p>
                    <a:p>
                      <a:pPr algn="ctr"/>
                      <a:endParaRPr lang="en-US" dirty="0"/>
                    </a:p>
                  </a:txBody>
                  <a:tcPr>
                    <a:solidFill>
                      <a:schemeClr val="bg1">
                        <a:lumMod val="85000"/>
                      </a:schemeClr>
                    </a:solidFill>
                  </a:tcPr>
                </a:tc>
                <a:tc>
                  <a:txBody>
                    <a:bodyPr/>
                    <a:lstStyle/>
                    <a:p>
                      <a:pPr algn="ctr"/>
                      <a:r>
                        <a:rPr lang="en-US" dirty="0"/>
                        <a:t>0.017</a:t>
                      </a:r>
                    </a:p>
                  </a:txBody>
                  <a:tcPr/>
                </a:tc>
                <a:tc>
                  <a:txBody>
                    <a:bodyPr/>
                    <a:lstStyle/>
                    <a:p>
                      <a:pPr algn="ctr"/>
                      <a:r>
                        <a:rPr lang="en-US" dirty="0"/>
                        <a:t>-0.188</a:t>
                      </a:r>
                    </a:p>
                  </a:txBody>
                  <a:tcPr/>
                </a:tc>
                <a:extLst>
                  <a:ext uri="{0D108BD9-81ED-4DB2-BD59-A6C34878D82A}">
                    <a16:rowId xmlns:a16="http://schemas.microsoft.com/office/drawing/2014/main" val="3141244844"/>
                  </a:ext>
                </a:extLst>
              </a:tr>
            </a:tbl>
          </a:graphicData>
        </a:graphic>
      </p:graphicFrame>
      <p:sp>
        <p:nvSpPr>
          <p:cNvPr id="7" name="Title 1">
            <a:extLst>
              <a:ext uri="{FF2B5EF4-FFF2-40B4-BE49-F238E27FC236}">
                <a16:creationId xmlns:a16="http://schemas.microsoft.com/office/drawing/2014/main" id="{C9420D66-AABD-4F0F-84F2-CCFE8C21FDCF}"/>
              </a:ext>
            </a:extLst>
          </p:cNvPr>
          <p:cNvSpPr>
            <a:spLocks noGrp="1"/>
          </p:cNvSpPr>
          <p:nvPr>
            <p:ph type="title"/>
          </p:nvPr>
        </p:nvSpPr>
        <p:spPr>
          <a:xfrm>
            <a:off x="838200" y="279400"/>
            <a:ext cx="10515600" cy="1325563"/>
          </a:xfrm>
        </p:spPr>
        <p:txBody>
          <a:bodyPr/>
          <a:lstStyle/>
          <a:p>
            <a:pPr algn="ctr"/>
            <a:r>
              <a:rPr lang="en-US" dirty="0"/>
              <a:t>REGRESSION APPROACHES</a:t>
            </a:r>
          </a:p>
        </p:txBody>
      </p:sp>
    </p:spTree>
    <p:extLst>
      <p:ext uri="{BB962C8B-B14F-4D97-AF65-F5344CB8AC3E}">
        <p14:creationId xmlns:p14="http://schemas.microsoft.com/office/powerpoint/2010/main" val="343956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73DAF-DBE2-48A8-B1D6-66DA84FE506C}"/>
              </a:ext>
            </a:extLst>
          </p:cNvPr>
          <p:cNvSpPr>
            <a:spLocks noGrp="1"/>
          </p:cNvSpPr>
          <p:nvPr>
            <p:ph idx="1"/>
          </p:nvPr>
        </p:nvSpPr>
        <p:spPr/>
        <p:txBody>
          <a:bodyPr/>
          <a:lstStyle/>
          <a:p>
            <a:r>
              <a:rPr lang="en-US" dirty="0"/>
              <a:t>On the same dataset, MLR displayed significantly better runtime for fitting and predicting as compared to KNNR on average</a:t>
            </a:r>
          </a:p>
          <a:p>
            <a:r>
              <a:rPr lang="en-US" dirty="0"/>
              <a:t>MLR resulted in a poor fit for the training data as well as the test data</a:t>
            </a:r>
          </a:p>
          <a:p>
            <a:pPr lvl="1"/>
            <a:r>
              <a:rPr lang="en-US" dirty="0"/>
              <a:t>Individual age cannot reliably be predicted from these 3 features using that model</a:t>
            </a:r>
          </a:p>
          <a:p>
            <a:r>
              <a:rPr lang="en-US" dirty="0"/>
              <a:t>KNN regression produced good fit to the training data, but poor results when predicting age from the test data</a:t>
            </a:r>
          </a:p>
          <a:p>
            <a:pPr lvl="1"/>
            <a:r>
              <a:rPr lang="en-US" dirty="0"/>
              <a:t>Possible overfitting to the training data</a:t>
            </a:r>
          </a:p>
          <a:p>
            <a:endParaRPr lang="en-US" dirty="0"/>
          </a:p>
        </p:txBody>
      </p:sp>
      <p:sp>
        <p:nvSpPr>
          <p:cNvPr id="4" name="Title 1">
            <a:extLst>
              <a:ext uri="{FF2B5EF4-FFF2-40B4-BE49-F238E27FC236}">
                <a16:creationId xmlns:a16="http://schemas.microsoft.com/office/drawing/2014/main" id="{9D1F7B36-5A38-4C01-AF0C-AE39C97C1E3B}"/>
              </a:ext>
            </a:extLst>
          </p:cNvPr>
          <p:cNvSpPr>
            <a:spLocks noGrp="1"/>
          </p:cNvSpPr>
          <p:nvPr>
            <p:ph type="title"/>
          </p:nvPr>
        </p:nvSpPr>
        <p:spPr/>
        <p:txBody>
          <a:bodyPr/>
          <a:lstStyle/>
          <a:p>
            <a:pPr algn="ctr"/>
            <a:r>
              <a:rPr lang="en-US" dirty="0"/>
              <a:t>REGRESSION APPROACHES</a:t>
            </a:r>
          </a:p>
        </p:txBody>
      </p:sp>
    </p:spTree>
    <p:extLst>
      <p:ext uri="{BB962C8B-B14F-4D97-AF65-F5344CB8AC3E}">
        <p14:creationId xmlns:p14="http://schemas.microsoft.com/office/powerpoint/2010/main" val="4176920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1087</Words>
  <Application>Microsoft Office PowerPoint</Application>
  <PresentationFormat>Widescreen</PresentationFormat>
  <Paragraphs>220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Exploring Correlates of Age and Religion</vt:lpstr>
      <vt:lpstr>Creating new columns</vt:lpstr>
      <vt:lpstr>Creating new columns</vt:lpstr>
      <vt:lpstr>Exploring the dataset</vt:lpstr>
      <vt:lpstr>Relation to age? Grouping among 3 features?</vt:lpstr>
      <vt:lpstr>Relation to religion?</vt:lpstr>
      <vt:lpstr>Questions</vt:lpstr>
      <vt:lpstr>REGRESSION APPROACHES</vt:lpstr>
      <vt:lpstr>REGRESSION APPROACHES</vt:lpstr>
      <vt:lpstr>CLASSIFICATION APPROACHES</vt:lpstr>
      <vt:lpstr>Religious Classifications</vt:lpstr>
      <vt:lpstr>CLASSIFICATION APPROACHES Choosing best K for KNN</vt:lpstr>
      <vt:lpstr>CLASSIFICATION APPROACHES Runtime</vt:lpstr>
      <vt:lpstr>CLASSIFICATION APPROACHES Accuracy</vt:lpstr>
      <vt:lpstr>CLASSIFICATION APPROACHES Precision</vt:lpstr>
      <vt:lpstr>CLASSIFICATION APPROACHES Recall</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Correlates of Age and Religion</dc:title>
  <dc:creator>Ian Reucroft</dc:creator>
  <cp:lastModifiedBy>Ian Reucroft</cp:lastModifiedBy>
  <cp:revision>31</cp:revision>
  <dcterms:created xsi:type="dcterms:W3CDTF">2019-01-07T18:54:28Z</dcterms:created>
  <dcterms:modified xsi:type="dcterms:W3CDTF">2019-01-07T22:54:11Z</dcterms:modified>
</cp:coreProperties>
</file>