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  <p:sldMasterId id="2147483668" r:id="rId2"/>
  </p:sldMasterIdLst>
  <p:notesMasterIdLst>
    <p:notesMasterId r:id="rId13"/>
  </p:notesMasterIdLst>
  <p:sldIdLst>
    <p:sldId id="256" r:id="rId3"/>
    <p:sldId id="257" r:id="rId4"/>
    <p:sldId id="259" r:id="rId5"/>
    <p:sldId id="264" r:id="rId6"/>
    <p:sldId id="265" r:id="rId7"/>
    <p:sldId id="267" r:id="rId8"/>
    <p:sldId id="268" r:id="rId9"/>
    <p:sldId id="269" r:id="rId10"/>
    <p:sldId id="270" r:id="rId11"/>
    <p:sldId id="27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ang Yi Oh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3786BC-283C-427C-B7FC-3685F49367D0}">
  <a:tblStyle styleId="{1C3786BC-283C-427C-B7FC-3685F49367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13" autoAdjust="0"/>
  </p:normalViewPr>
  <p:slideViewPr>
    <p:cSldViewPr snapToGrid="0">
      <p:cViewPr varScale="1">
        <p:scale>
          <a:sx n="67" d="100"/>
          <a:sy n="67" d="100"/>
        </p:scale>
        <p:origin x="126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a0a84a7db_1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SG" dirty="0"/>
              <a:t>Good morning. Our team consists of Jordan, Jiang Yi, Joel (myself), Samuel, and Yucheng. Our database project focuses on developing an air passenger arrival database system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g30a0a84a7db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0ab304a8e8_6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0ab304a8e8_6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will conclude our presentation, now we will move on to our video demonstration.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a0a84a7db_1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our table of contents: We will begin with an introduction, followed by the system architecture design and requirements, overall system architecture, implementation phases, discussion, and finally, a video demonstration of our GUI.</a:t>
            </a:r>
            <a:endParaRPr dirty="0"/>
          </a:p>
        </p:txBody>
      </p:sp>
      <p:sp>
        <p:nvSpPr>
          <p:cNvPr id="112" name="Google Shape;112;g30a0a84a7db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a1a4ce8d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a1a4ce8d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Air Passenger Arrival Data Management System is an innovative solution that consolidates fragmented air passenger data into a unified, real-time database. By integrating information on arrivals, origins, stay duration, and airlines, it provides tourism authorities with powerful tools for data-driven decision-making. This system enables more effective resource allocation, targeted marketing, and improved tourist experiences, ultimately fostering sustainable tourism practices and potentially boosting tourism revenue.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a1a4ce8df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slide presents the key entities in our air passenger arrival database system.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have four entities: </a:t>
            </a:r>
            <a:r>
              <a:rPr lang="en" b="1">
                <a:solidFill>
                  <a:schemeClr val="dk1"/>
                </a:solidFill>
              </a:rPr>
              <a:t>Passenger</a:t>
            </a:r>
            <a:r>
              <a:rPr lang="en">
                <a:solidFill>
                  <a:schemeClr val="dk1"/>
                </a:solidFill>
              </a:rPr>
              <a:t>, which stores visitor details like name, age, gender, and references to country, airline, and length of stay. </a:t>
            </a:r>
            <a:r>
              <a:rPr lang="en" b="1">
                <a:solidFill>
                  <a:schemeClr val="dk1"/>
                </a:solidFill>
              </a:rPr>
              <a:t>Countries</a:t>
            </a:r>
            <a:r>
              <a:rPr lang="en">
                <a:solidFill>
                  <a:schemeClr val="dk1"/>
                </a:solidFill>
              </a:rPr>
              <a:t> records visitor numbers by country, </a:t>
            </a:r>
            <a:r>
              <a:rPr lang="en" b="1">
                <a:solidFill>
                  <a:schemeClr val="dk1"/>
                </a:solidFill>
              </a:rPr>
              <a:t>Airlines</a:t>
            </a:r>
            <a:r>
              <a:rPr lang="en">
                <a:solidFill>
                  <a:schemeClr val="dk1"/>
                </a:solidFill>
              </a:rPr>
              <a:t> tracks visitor numbers by airline, and </a:t>
            </a:r>
            <a:r>
              <a:rPr lang="en" b="1">
                <a:solidFill>
                  <a:schemeClr val="dk1"/>
                </a:solidFill>
              </a:rPr>
              <a:t>Length_of_Stay</a:t>
            </a:r>
            <a:r>
              <a:rPr lang="en">
                <a:solidFill>
                  <a:schemeClr val="dk1"/>
                </a:solidFill>
              </a:rPr>
              <a:t> stores data on how long visitors stay in Singapore.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These entities ensure our system can efficiently manage and analyze passenger data, supporting detailed queries for insights."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fa1a4ce8d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a743d55d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our Entity Relationship Diagram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total we have 4 entities and 3 relationships which is One to Many</a:t>
            </a:r>
            <a:endParaRPr/>
          </a:p>
        </p:txBody>
      </p:sp>
      <p:sp>
        <p:nvSpPr>
          <p:cNvPr id="171" name="Google Shape;171;g30a743d55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a0a84a7db_1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database management system consists of 4 basic and 3 advanced features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is CRUD Function refer back to ER Diagram</a:t>
            </a:r>
            <a:endParaRPr/>
          </a:p>
        </p:txBody>
      </p:sp>
      <p:sp>
        <p:nvSpPr>
          <p:cNvPr id="186" name="Google Shape;186;g30a0a84a7db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a1a4ce8df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Features include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Analyse Airlie Popularity: Compare passenger count across airlines that entering singapore and determine the most popular one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Tourism Duration : Categories length of stay in ranges to identify the most common stay durationbased on visit lengths and allowing the users of this dbms to tailor tourism  strategies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Airline Trend: Identify relationships and trends between country of origin and airlines for analysis of  travel routes and airline preferences through comparative data </a:t>
            </a:r>
            <a:endParaRPr/>
          </a:p>
        </p:txBody>
      </p:sp>
      <p:sp>
        <p:nvSpPr>
          <p:cNvPr id="195" name="Google Shape;195;g2fa1a4ce8d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a8ac308a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a8ac308a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I will be talking about the constraints. The primary Key Constraint ensures that each rows in a table is uniquely identifiable, for example pid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Null Constraint Ensure ensures that a column cannot have NULL values especially for primary keys like. pid, enforces that certain fields must always have a value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for Foreign Key Constraint it is to Establish a relationship between two tables, restricting actions that would invalidate the relationship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0a8ac308a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0a8ac308a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Referential Integrity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 constraints ensure data consistency across tables while Domain Constraint Ensure that an attribute’s value must come from a predefined set or domain for example Gender attribute restricting to (‘M’, ‘F’). In this case we used a Check Constraint to enforce domain integrity by limiting the values that can be placed in a column or set of columns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067" y="0"/>
            <a:ext cx="91521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695131" y="2220370"/>
            <a:ext cx="3853543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695131" y="978549"/>
            <a:ext cx="3853543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37931"/>
            <a:ext cx="7886700" cy="46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935441"/>
            <a:ext cx="7886700" cy="369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6327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6327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6327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286"/>
            <a:ext cx="9144000" cy="513892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628650" y="1501973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100"/>
              <a:buFont typeface="Arial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628650" y="237931"/>
            <a:ext cx="7886700" cy="46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628650" y="979715"/>
            <a:ext cx="3886200" cy="365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629150" y="979715"/>
            <a:ext cx="3886200" cy="365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6387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63879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6387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37931"/>
            <a:ext cx="7886700" cy="46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979715"/>
            <a:ext cx="2395393" cy="365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3209828" y="985789"/>
            <a:ext cx="2542496" cy="365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6387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63879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6387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5938108" y="985789"/>
            <a:ext cx="2615978" cy="365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425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628650" y="980334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  <a:defRPr sz="1800" b="1">
                <a:solidFill>
                  <a:srgbClr val="75707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629841" y="1598268"/>
            <a:ext cx="3868340" cy="304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3"/>
          </p:nvPr>
        </p:nvSpPr>
        <p:spPr>
          <a:xfrm>
            <a:off x="4627959" y="980334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  <a:defRPr sz="1800" b="1">
                <a:solidFill>
                  <a:srgbClr val="75707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4"/>
          </p:nvPr>
        </p:nvSpPr>
        <p:spPr>
          <a:xfrm>
            <a:off x="4629150" y="1598268"/>
            <a:ext cx="3887391" cy="304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6327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6327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6327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628650" y="237931"/>
            <a:ext cx="7886700" cy="46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dt" idx="10"/>
          </p:nvPr>
        </p:nvSpPr>
        <p:spPr>
          <a:xfrm>
            <a:off x="628650" y="46327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ftr" idx="11"/>
          </p:nvPr>
        </p:nvSpPr>
        <p:spPr>
          <a:xfrm>
            <a:off x="3028950" y="46327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6457950" y="46327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dt" idx="10"/>
          </p:nvPr>
        </p:nvSpPr>
        <p:spPr>
          <a:xfrm>
            <a:off x="628650" y="46327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ftr" idx="11"/>
          </p:nvPr>
        </p:nvSpPr>
        <p:spPr>
          <a:xfrm>
            <a:off x="3028950" y="46327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6457950" y="46327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48986" y="0"/>
            <a:ext cx="9144000" cy="5138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628650" y="237931"/>
            <a:ext cx="7886700" cy="46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628650" y="935441"/>
            <a:ext cx="7886700" cy="369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6327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028950" y="46327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457950" y="46327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 descr="{&quot;HashCode&quot;:25343853,&quot;Placement&quot;:&quot;Header&quot;,&quot;Top&quot;:0.0,&quot;Left&quot;:439.8707,&quot;SlideWidth&quot;:960,&quot;SlideHeight&quot;:540}"/>
          <p:cNvSpPr txBox="1"/>
          <p:nvPr/>
        </p:nvSpPr>
        <p:spPr>
          <a:xfrm>
            <a:off x="4189769" y="0"/>
            <a:ext cx="764463" cy="22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SIT Internal</a:t>
            </a:r>
            <a:endParaRPr sz="11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subTitle" idx="1"/>
          </p:nvPr>
        </p:nvSpPr>
        <p:spPr>
          <a:xfrm>
            <a:off x="367925" y="1148475"/>
            <a:ext cx="51699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rPr lang="en" sz="2000" b="1"/>
              <a:t>Database </a:t>
            </a:r>
            <a:r>
              <a:rPr lang="en" sz="2000" b="1">
                <a:latin typeface="Arial"/>
                <a:ea typeface="Arial"/>
                <a:cs typeface="Arial"/>
                <a:sym typeface="Arial"/>
              </a:rPr>
              <a:t>Project: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Air Passenger Arrival Database System</a:t>
            </a:r>
            <a:endParaRPr sz="2000" b="1"/>
          </a:p>
        </p:txBody>
      </p:sp>
      <p:sp>
        <p:nvSpPr>
          <p:cNvPr id="109" name="Google Shape;109;p22"/>
          <p:cNvSpPr txBox="1"/>
          <p:nvPr/>
        </p:nvSpPr>
        <p:spPr>
          <a:xfrm>
            <a:off x="367925" y="2046675"/>
            <a:ext cx="3849600" cy="17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Group member: 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 sz="1500" b="1">
                <a:solidFill>
                  <a:schemeClr val="dk1"/>
                </a:solidFill>
              </a:rPr>
              <a:t>Jordan Gho Jun Sheng (2200564)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 sz="1500" b="1">
                <a:solidFill>
                  <a:schemeClr val="dk1"/>
                </a:solidFill>
              </a:rPr>
              <a:t>Oh Jiang Yi (2200548)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 sz="1500" b="1">
                <a:solidFill>
                  <a:schemeClr val="dk1"/>
                </a:solidFill>
              </a:rPr>
              <a:t>Tan Jeng Siang Joel (2201062)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 sz="1500" b="1">
                <a:solidFill>
                  <a:schemeClr val="dk1"/>
                </a:solidFill>
              </a:rPr>
              <a:t>Yeo Chin Seng Samuel (2201066)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 sz="1500" b="1">
                <a:solidFill>
                  <a:schemeClr val="dk1"/>
                </a:solidFill>
              </a:rPr>
              <a:t>Yuan Yucheng (2203365)</a:t>
            </a:r>
            <a:endParaRPr sz="15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55"/>
    </mc:Choice>
    <mc:Fallback>
      <p:transition spd="slow" advTm="1065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>
            <a:spLocks noGrp="1"/>
          </p:cNvSpPr>
          <p:nvPr>
            <p:ph type="title"/>
          </p:nvPr>
        </p:nvSpPr>
        <p:spPr>
          <a:xfrm>
            <a:off x="628650" y="1501973"/>
            <a:ext cx="7886700" cy="213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Demonstration</a:t>
            </a:r>
            <a:endParaRPr/>
          </a:p>
        </p:txBody>
      </p:sp>
      <p:sp>
        <p:nvSpPr>
          <p:cNvPr id="281" name="Google Shape;281;p43"/>
          <p:cNvSpPr txBox="1"/>
          <p:nvPr/>
        </p:nvSpPr>
        <p:spPr>
          <a:xfrm>
            <a:off x="6312300" y="4428275"/>
            <a:ext cx="251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Oh Jiang Yi &amp; Yeo Chin Seng Samuel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70"/>
    </mc:Choice>
    <mc:Fallback>
      <p:transition spd="slow" advTm="547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99650" y="237925"/>
            <a:ext cx="8215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Table of Content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6457950" y="46327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6" name="Google Shape;116;p23"/>
          <p:cNvSpPr txBox="1"/>
          <p:nvPr/>
        </p:nvSpPr>
        <p:spPr>
          <a:xfrm>
            <a:off x="628650" y="978750"/>
            <a:ext cx="7231500" cy="28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arenR"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arenR"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(CRUD)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arenR"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(Complex Functions)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arenR"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arenR"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demonstration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3"/>
          <p:cNvSpPr txBox="1"/>
          <p:nvPr/>
        </p:nvSpPr>
        <p:spPr>
          <a:xfrm>
            <a:off x="6776650" y="4278525"/>
            <a:ext cx="154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 Jeng Siang Joel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6"/>
    </mc:Choice>
    <mc:Fallback>
      <p:transition spd="slow" advTm="250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608100" y="1175050"/>
            <a:ext cx="7927800" cy="3344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Air Passenger Arrival Data Management System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Transforming fragmented data into actionable insights: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Unifies air passenger information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Enables real-time arrival analysis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Empowers data-driven tourism management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Boosts efficiency and potential revenue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452050" y="390325"/>
            <a:ext cx="8215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6836175" y="4358825"/>
            <a:ext cx="154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 Jeng Siang Joel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568"/>
    </mc:Choice>
    <mc:Fallback>
      <p:transition spd="slow" advTm="3156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628650" y="237931"/>
            <a:ext cx="7886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System Requirement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0"/>
          <p:cNvSpPr txBox="1">
            <a:spLocks noGrp="1"/>
          </p:cNvSpPr>
          <p:nvPr>
            <p:ph type="sldNum" idx="12"/>
          </p:nvPr>
        </p:nvSpPr>
        <p:spPr>
          <a:xfrm>
            <a:off x="6457950" y="46327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166" name="Google Shape;166;p30"/>
          <p:cNvGraphicFramePr/>
          <p:nvPr/>
        </p:nvGraphicFramePr>
        <p:xfrm>
          <a:off x="973925" y="949350"/>
          <a:ext cx="7327100" cy="3283560"/>
        </p:xfrm>
        <a:graphic>
          <a:graphicData uri="http://schemas.openxmlformats.org/drawingml/2006/table">
            <a:tbl>
              <a:tblPr>
                <a:noFill/>
                <a:tableStyleId>{1C3786BC-283C-427C-B7FC-3685F49367D0}</a:tableStyleId>
              </a:tblPr>
              <a:tblGrid>
                <a:gridCol w="140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Entity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Attributes</a:t>
                      </a:r>
                      <a:endParaRPr sz="1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Passenger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Stores essential details about visitors travelling to Singapore.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pid INT (</a:t>
                      </a:r>
                      <a:r>
                        <a:rPr lang="en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PK)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,Name VARCHAR(50) ,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 INT,  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Gender VARCHAR(2),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lid VARCHAR(15) (FK),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aid VARCHAR(15) (FK),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 VARCHAR(20) (FK)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Countries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 information about visitor numbers by country.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 VARCHAR(20),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ccount INT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Airlines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 information about visitors numbers by airline.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aid VARCHAR(15)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acount INT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Length_of_Stay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 information about how long visitors stay in Singapore.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lid VARCHAR(15)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loscount INT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" name="Google Shape;167;p30"/>
          <p:cNvSpPr txBox="1"/>
          <p:nvPr/>
        </p:nvSpPr>
        <p:spPr>
          <a:xfrm>
            <a:off x="3006900" y="4346900"/>
            <a:ext cx="31302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1: Entity-Description-Attributes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6836175" y="4358825"/>
            <a:ext cx="154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 Jeng Siang Joel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914"/>
    </mc:Choice>
    <mc:Fallback>
      <p:transition spd="slow" advTm="3091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628650" y="237931"/>
            <a:ext cx="7886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ER Diagram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1"/>
          <p:cNvSpPr txBox="1">
            <a:spLocks noGrp="1"/>
          </p:cNvSpPr>
          <p:nvPr>
            <p:ph type="sldNum" idx="12"/>
          </p:nvPr>
        </p:nvSpPr>
        <p:spPr>
          <a:xfrm>
            <a:off x="6457950" y="46327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75" name="Google Shape;175;p31"/>
          <p:cNvSpPr txBox="1"/>
          <p:nvPr/>
        </p:nvSpPr>
        <p:spPr>
          <a:xfrm>
            <a:off x="3089713" y="4460600"/>
            <a:ext cx="29646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 2: ER Diagram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225" y="691412"/>
            <a:ext cx="6685609" cy="376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 txBox="1"/>
          <p:nvPr/>
        </p:nvSpPr>
        <p:spPr>
          <a:xfrm>
            <a:off x="6967650" y="4452075"/>
            <a:ext cx="154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Jordan Gho Jun Sheng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354"/>
    </mc:Choice>
    <mc:Fallback>
      <p:transition spd="slow" advTm="1835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title"/>
          </p:nvPr>
        </p:nvSpPr>
        <p:spPr>
          <a:xfrm>
            <a:off x="628650" y="237931"/>
            <a:ext cx="7886700" cy="46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100"/>
              <a:buFont typeface="Arial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Implementation (CRUD functions)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3"/>
          <p:cNvSpPr txBox="1">
            <a:spLocks noGrp="1"/>
          </p:cNvSpPr>
          <p:nvPr>
            <p:ph type="sldNum" idx="12"/>
          </p:nvPr>
        </p:nvSpPr>
        <p:spPr>
          <a:xfrm>
            <a:off x="6457950" y="46327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190" name="Google Shape;190;p33"/>
          <p:cNvGraphicFramePr/>
          <p:nvPr/>
        </p:nvGraphicFramePr>
        <p:xfrm>
          <a:off x="106925" y="935600"/>
          <a:ext cx="8930150" cy="3461645"/>
        </p:xfrm>
        <a:graphic>
          <a:graphicData uri="http://schemas.openxmlformats.org/drawingml/2006/table">
            <a:tbl>
              <a:tblPr>
                <a:noFill/>
                <a:tableStyleId>{1C3786BC-283C-427C-B7FC-3685F49367D0}</a:tableStyleId>
              </a:tblPr>
              <a:tblGrid>
                <a:gridCol w="44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Functionality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Passenger by Name, Age, Gender, Length of Stay, Airline, Country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 system to add passenger arrival data to any of the tables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Read Passenger Arrival by Name, Age, Gender, Length of Stay, Airline, Country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 system to view amount of passenger depending on the tables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 Passenger by Name, Age, Gender, Length of Stay, Airline, Country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 system to update passenger arrival data from any of the tables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 Passenger by Name, Age, Gender, Length of Stay, Airline, Country</a:t>
                      </a:r>
                      <a:endParaRPr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 system to remove passenger arrival data from any of the tables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1" name="Google Shape;191;p33"/>
          <p:cNvSpPr txBox="1"/>
          <p:nvPr/>
        </p:nvSpPr>
        <p:spPr>
          <a:xfrm>
            <a:off x="3327750" y="4239725"/>
            <a:ext cx="24885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2: CRUD Functions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6967650" y="4452075"/>
            <a:ext cx="154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Jordan Gho Jun Sheng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64"/>
    </mc:Choice>
    <mc:Fallback>
      <p:transition spd="slow" advTm="1156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>
            <a:spLocks noGrp="1"/>
          </p:cNvSpPr>
          <p:nvPr>
            <p:ph type="title"/>
          </p:nvPr>
        </p:nvSpPr>
        <p:spPr>
          <a:xfrm>
            <a:off x="628650" y="237931"/>
            <a:ext cx="7886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100"/>
              <a:buFont typeface="Arial"/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Implementation (Complex functions)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4"/>
          <p:cNvSpPr txBox="1">
            <a:spLocks noGrp="1"/>
          </p:cNvSpPr>
          <p:nvPr>
            <p:ph type="sldNum" idx="12"/>
          </p:nvPr>
        </p:nvSpPr>
        <p:spPr>
          <a:xfrm>
            <a:off x="6457950" y="46327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199" name="Google Shape;199;p34"/>
          <p:cNvGraphicFramePr/>
          <p:nvPr/>
        </p:nvGraphicFramePr>
        <p:xfrm>
          <a:off x="410000" y="878850"/>
          <a:ext cx="7978000" cy="3670021"/>
        </p:xfrm>
        <a:graphic>
          <a:graphicData uri="http://schemas.openxmlformats.org/drawingml/2006/table">
            <a:tbl>
              <a:tblPr>
                <a:noFill/>
                <a:tableStyleId>{1C3786BC-283C-427C-B7FC-3685F49367D0}</a:tableStyleId>
              </a:tblPr>
              <a:tblGrid>
                <a:gridCol w="29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Functionalities 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 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Analyse Airline Popularity 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Compares passenger counts across airlines entering Singapore to determine the most popular carriers. Generates a visualisation of airline popularity based on incoming visitor data.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3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Analyse Tourism Duration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Categorising lengths into ranges and identify the most common duration. Provides insights for tailoring tourism strategies based on visit lengths.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3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Analyse Airline Trend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Analyses and identify relationships and trends between passenger country of origin and airlines, travel routes and airline preferences through comparative data analysis and charting.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0" name="Google Shape;200;p34"/>
          <p:cNvSpPr txBox="1"/>
          <p:nvPr/>
        </p:nvSpPr>
        <p:spPr>
          <a:xfrm>
            <a:off x="3327750" y="4404225"/>
            <a:ext cx="24885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3: Complex Functions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6967650" y="4452075"/>
            <a:ext cx="154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Jordan Gho Jun Sheng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496"/>
    </mc:Choice>
    <mc:Fallback>
      <p:transition spd="slow" advTm="5249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xfrm>
            <a:off x="628650" y="237931"/>
            <a:ext cx="7886700" cy="462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" name="Google Shape;207;p35"/>
          <p:cNvGrpSpPr/>
          <p:nvPr/>
        </p:nvGrpSpPr>
        <p:grpSpPr>
          <a:xfrm>
            <a:off x="1114350" y="699931"/>
            <a:ext cx="6915300" cy="1712419"/>
            <a:chOff x="1114350" y="699931"/>
            <a:chExt cx="6915300" cy="1712419"/>
          </a:xfrm>
        </p:grpSpPr>
        <p:sp>
          <p:nvSpPr>
            <p:cNvPr id="208" name="Google Shape;208;p35"/>
            <p:cNvSpPr txBox="1"/>
            <p:nvPr/>
          </p:nvSpPr>
          <p:spPr>
            <a:xfrm>
              <a:off x="1114350" y="2039150"/>
              <a:ext cx="69153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Fig 3: Primary Key and foreign keys  “</a:t>
              </a:r>
              <a:r>
                <a:rPr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passengers” table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9" name="Google Shape;209;p35"/>
            <p:cNvGrpSpPr/>
            <p:nvPr/>
          </p:nvGrpSpPr>
          <p:grpSpPr>
            <a:xfrm>
              <a:off x="1114350" y="699931"/>
              <a:ext cx="6915150" cy="1339207"/>
              <a:chOff x="600075" y="1215806"/>
              <a:chExt cx="6915150" cy="1339207"/>
            </a:xfrm>
          </p:grpSpPr>
          <p:grpSp>
            <p:nvGrpSpPr>
              <p:cNvPr id="210" name="Google Shape;210;p35"/>
              <p:cNvGrpSpPr/>
              <p:nvPr/>
            </p:nvGrpSpPr>
            <p:grpSpPr>
              <a:xfrm>
                <a:off x="600075" y="1764438"/>
                <a:ext cx="6915150" cy="790575"/>
                <a:chOff x="152400" y="2561575"/>
                <a:chExt cx="6915150" cy="790575"/>
              </a:xfrm>
            </p:grpSpPr>
            <p:pic>
              <p:nvPicPr>
                <p:cNvPr id="211" name="Google Shape;211;p35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152400" y="2561575"/>
                  <a:ext cx="6915150" cy="2476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12" name="Google Shape;212;p35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157163" y="2809225"/>
                  <a:ext cx="6905625" cy="542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213" name="Google Shape;213;p3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601213" y="1215806"/>
                <a:ext cx="6912864" cy="5486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14" name="Google Shape;214;p35"/>
          <p:cNvGrpSpPr/>
          <p:nvPr/>
        </p:nvGrpSpPr>
        <p:grpSpPr>
          <a:xfrm>
            <a:off x="1114375" y="2477563"/>
            <a:ext cx="6915300" cy="2176088"/>
            <a:chOff x="1114375" y="2477563"/>
            <a:chExt cx="6915300" cy="2176088"/>
          </a:xfrm>
        </p:grpSpPr>
        <p:pic>
          <p:nvPicPr>
            <p:cNvPr id="215" name="Google Shape;215;p35"/>
            <p:cNvPicPr preferRelativeResize="0"/>
            <p:nvPr/>
          </p:nvPicPr>
          <p:blipFill rotWithShape="1">
            <a:blip r:embed="rId7">
              <a:alphaModFix/>
            </a:blip>
            <a:srcRect b="10112"/>
            <a:stretch/>
          </p:blipFill>
          <p:spPr>
            <a:xfrm>
              <a:off x="1134002" y="2477563"/>
              <a:ext cx="6823124" cy="5398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35"/>
            <p:cNvPicPr preferRelativeResize="0"/>
            <p:nvPr/>
          </p:nvPicPr>
          <p:blipFill rotWithShape="1">
            <a:blip r:embed="rId8">
              <a:alphaModFix/>
            </a:blip>
            <a:srcRect l="714"/>
            <a:stretch/>
          </p:blipFill>
          <p:spPr>
            <a:xfrm>
              <a:off x="1160352" y="4030957"/>
              <a:ext cx="6823125" cy="315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167388" y="3405971"/>
              <a:ext cx="6862226" cy="2665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35"/>
            <p:cNvSpPr txBox="1"/>
            <p:nvPr/>
          </p:nvSpPr>
          <p:spPr>
            <a:xfrm>
              <a:off x="1114375" y="4280450"/>
              <a:ext cx="69153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Fig 6: Primary Key ”</a:t>
              </a:r>
              <a:r>
                <a:rPr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airplanes” table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35"/>
            <p:cNvSpPr txBox="1"/>
            <p:nvPr/>
          </p:nvSpPr>
          <p:spPr>
            <a:xfrm>
              <a:off x="1114375" y="3657750"/>
              <a:ext cx="69153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Fig 5: Primary Key ”</a:t>
              </a:r>
              <a:r>
                <a:rPr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countries” table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35"/>
            <p:cNvSpPr txBox="1"/>
            <p:nvPr/>
          </p:nvSpPr>
          <p:spPr>
            <a:xfrm>
              <a:off x="1114375" y="3035050"/>
              <a:ext cx="69153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Fig 4: Primary Key ”</a:t>
              </a:r>
              <a:r>
                <a:rPr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length_of_stay” table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35"/>
          <p:cNvSpPr txBox="1"/>
          <p:nvPr/>
        </p:nvSpPr>
        <p:spPr>
          <a:xfrm>
            <a:off x="6967650" y="4452075"/>
            <a:ext cx="154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Yuan Yucheng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717"/>
    </mc:Choice>
    <mc:Fallback>
      <p:transition spd="slow" advTm="257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628650" y="237931"/>
            <a:ext cx="7886700" cy="462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7" name="Google Shape;227;p36"/>
          <p:cNvGrpSpPr/>
          <p:nvPr/>
        </p:nvGrpSpPr>
        <p:grpSpPr>
          <a:xfrm>
            <a:off x="490513" y="952800"/>
            <a:ext cx="4637587" cy="2329013"/>
            <a:chOff x="490513" y="952800"/>
            <a:chExt cx="4637587" cy="2329013"/>
          </a:xfrm>
        </p:grpSpPr>
        <p:pic>
          <p:nvPicPr>
            <p:cNvPr id="228" name="Google Shape;228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9601" y="952800"/>
              <a:ext cx="4568499" cy="2064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36"/>
            <p:cNvSpPr txBox="1"/>
            <p:nvPr/>
          </p:nvSpPr>
          <p:spPr>
            <a:xfrm>
              <a:off x="490513" y="2908613"/>
              <a:ext cx="44241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Fig 7: Referential Integrity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Google Shape;230;p36"/>
          <p:cNvGrpSpPr/>
          <p:nvPr/>
        </p:nvGrpSpPr>
        <p:grpSpPr>
          <a:xfrm>
            <a:off x="2876538" y="3300400"/>
            <a:ext cx="6010275" cy="1077563"/>
            <a:chOff x="2876538" y="3300400"/>
            <a:chExt cx="6010275" cy="1077563"/>
          </a:xfrm>
        </p:grpSpPr>
        <p:pic>
          <p:nvPicPr>
            <p:cNvPr id="231" name="Google Shape;231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76538" y="3300400"/>
              <a:ext cx="6010275" cy="68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36"/>
            <p:cNvSpPr txBox="1"/>
            <p:nvPr/>
          </p:nvSpPr>
          <p:spPr>
            <a:xfrm>
              <a:off x="3669625" y="4004763"/>
              <a:ext cx="44241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Fig 8: Check Constraints for Age and Gender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36"/>
          <p:cNvSpPr/>
          <p:nvPr/>
        </p:nvSpPr>
        <p:spPr>
          <a:xfrm>
            <a:off x="537850" y="1599625"/>
            <a:ext cx="512100" cy="1418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6"/>
          <p:cNvSpPr txBox="1"/>
          <p:nvPr/>
        </p:nvSpPr>
        <p:spPr>
          <a:xfrm>
            <a:off x="6967650" y="4452075"/>
            <a:ext cx="154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Yuan Yucheng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015"/>
    </mc:Choice>
    <mc:Fallback>
      <p:transition spd="slow" advTm="230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6.8|2.4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T APril 2018">
  <a:themeElements>
    <a:clrScheme name="Custom 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4509C"/>
      </a:accent2>
      <a:accent3>
        <a:srgbClr val="669900"/>
      </a:accent3>
      <a:accent4>
        <a:srgbClr val="FF6600"/>
      </a:accent4>
      <a:accent5>
        <a:srgbClr val="CC0000"/>
      </a:accent5>
      <a:accent6>
        <a:srgbClr val="7F7F7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1057</Words>
  <Application>Microsoft Office PowerPoint</Application>
  <PresentationFormat>On-screen Show (16:9)</PresentationFormat>
  <Paragraphs>112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Simple Light</vt:lpstr>
      <vt:lpstr>SIT APril 2018</vt:lpstr>
      <vt:lpstr>PowerPoint Presentation</vt:lpstr>
      <vt:lpstr>Table of Content</vt:lpstr>
      <vt:lpstr>Background</vt:lpstr>
      <vt:lpstr>System Requirement </vt:lpstr>
      <vt:lpstr>ER Diagram</vt:lpstr>
      <vt:lpstr>Implementation (CRUD functions)</vt:lpstr>
      <vt:lpstr>Implementation (Complex functions)</vt:lpstr>
      <vt:lpstr>Constraints</vt:lpstr>
      <vt:lpstr>Constraints</vt:lpstr>
      <vt:lpstr>Video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Jiang Yi</dc:creator>
  <cp:lastModifiedBy>OH JIANG YI</cp:lastModifiedBy>
  <cp:revision>2</cp:revision>
  <dcterms:modified xsi:type="dcterms:W3CDTF">2024-10-12T06:53:22Z</dcterms:modified>
</cp:coreProperties>
</file>