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99" r:id="rId5"/>
    <p:sldId id="261" r:id="rId6"/>
    <p:sldId id="287" r:id="rId7"/>
    <p:sldId id="284" r:id="rId8"/>
    <p:sldId id="294" r:id="rId9"/>
    <p:sldId id="296" r:id="rId10"/>
    <p:sldId id="300" r:id="rId11"/>
    <p:sldId id="302" r:id="rId12"/>
    <p:sldId id="303" r:id="rId13"/>
    <p:sldId id="301" r:id="rId14"/>
    <p:sldId id="274" r:id="rId15"/>
    <p:sldId id="276" r:id="rId16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3D53044-740E-4A99-AF15-52E5730BECC3}" type="datetimeFigureOut">
              <a:rPr lang="en-GB"/>
              <a:pPr>
                <a:defRPr/>
              </a:pPr>
              <a:t>09/11/2015</a:t>
            </a:fld>
            <a:endParaRPr lang="en-GB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8EBFF21-723A-4E42-B0A6-A754E07086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58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6FE8F8-9C14-4263-A42F-2A5545E21ED5}" type="datetimeFigureOut">
              <a:rPr lang="en-GB"/>
              <a:pPr>
                <a:defRPr/>
              </a:pPr>
              <a:t>09/11/2015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9061C1-9F7F-4AAF-B086-2567CC1717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216D64-03BE-437A-8B44-7F48C0C53ED9}" type="slidenum">
              <a:rPr lang="en-GB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mtClean="0"/>
              <a:t>OK so how might a researcher or policy analyst actually use this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A5FC5-F368-4C13-931A-2095AA17BCA4}" type="slidenum">
              <a:rPr lang="en-GB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B8A55-7D00-46EF-A1ED-B89A0512A8D4}" type="slidenum">
              <a:rPr lang="en-GB" sz="1200">
                <a:solidFill>
                  <a:srgbClr val="000000"/>
                </a:solidFill>
                <a:latin typeface="Calibri" pitchFamily="34" charset="0"/>
              </a:rPr>
              <a:pPr algn="r"/>
              <a:t>8</a:t>
            </a:fld>
            <a:endParaRPr lang="en-GB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F0EC-DD11-4F75-83CE-F8DB05F964B5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7DA1-3192-48BA-8557-E4ECAC0CD5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1B53C-906C-43EB-9C84-02D923B2E308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2C30D-929B-4583-BD3A-CC3024577A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36BF-90CE-4864-A842-7A30DAEBB3F7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36F55-4580-4290-A435-1890C6D8AE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B0987-5E73-42BF-818E-45FA15B4F2A5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DA5F7-3B3C-4752-948A-E114F4B0C1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E2718-6238-4780-BBDE-B6A410C89D0F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96B1F-2570-4774-919C-631EDF0EC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72A82-6D91-462B-9BFD-D94125F541C2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E5707-ED1B-44F3-9D54-36EF05E637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C673-7822-4361-AD90-6729697DDEE1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AA93A-913B-4C19-BB44-95AB649D58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7CF09-2328-4E0A-AF7D-181AF8860608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762B9-3F53-437B-8248-EA29BB5D71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5EAD-F100-4CB7-BAF8-C240C34D398D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B075E-A527-4AFC-B729-ACBE46C433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52FA-1012-46FA-93A3-0B4AEDBB2DAE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DFCD1-E52D-48DF-9C44-F6C75DA372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8C800-057A-46F2-A4AA-5EE7CC4F19B9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E610-087B-43C7-9DEE-C03B5A466D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780CE0-4859-472E-AC98-D31A12178859}" type="datetimeFigureOut">
              <a:rPr lang="en-US"/>
              <a:pPr>
                <a:defRPr/>
              </a:pPr>
              <a:t>11/9/2015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C5CAF2-F1AF-493F-8D95-5E9F0DF477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dataportal1-wiserd.cf.ac.u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ubtitle 2"/>
          <p:cNvSpPr>
            <a:spLocks noGrp="1"/>
          </p:cNvSpPr>
          <p:nvPr>
            <p:ph type="subTitle" idx="1"/>
          </p:nvPr>
        </p:nvSpPr>
        <p:spPr>
          <a:xfrm>
            <a:off x="825617" y="2496269"/>
            <a:ext cx="7643812" cy="1752600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 </a:t>
            </a:r>
            <a:r>
              <a:rPr lang="en-GB" sz="2400" dirty="0" smtClean="0"/>
              <a:t>E</a:t>
            </a:r>
            <a:r>
              <a:rPr lang="en-GB" sz="2400" b="1" dirty="0" smtClean="0"/>
              <a:t>SRC </a:t>
            </a:r>
            <a:r>
              <a:rPr lang="en-GB" sz="2400" b="1" dirty="0"/>
              <a:t>Festival of Social Science 2015 – WISERD Data Portal demonstration</a:t>
            </a:r>
          </a:p>
          <a:p>
            <a:r>
              <a:rPr lang="en-GB" sz="2400" b="1" dirty="0" smtClean="0">
                <a:solidFill>
                  <a:srgbClr val="7F7F7F"/>
                </a:solidFill>
              </a:rPr>
              <a:t>11</a:t>
            </a:r>
            <a:r>
              <a:rPr lang="en-GB" sz="2400" b="1" baseline="30000" dirty="0" smtClean="0">
                <a:solidFill>
                  <a:srgbClr val="7F7F7F"/>
                </a:solidFill>
              </a:rPr>
              <a:t>th</a:t>
            </a:r>
            <a:r>
              <a:rPr lang="en-GB" sz="2400" b="1" dirty="0" smtClean="0">
                <a:solidFill>
                  <a:srgbClr val="7F7F7F"/>
                </a:solidFill>
              </a:rPr>
              <a:t> November 2015</a:t>
            </a:r>
            <a:endParaRPr lang="en-GB" sz="2400" b="1" dirty="0" smtClean="0">
              <a:solidFill>
                <a:srgbClr val="7F7F7F"/>
              </a:solidFill>
            </a:endParaRPr>
          </a:p>
          <a:p>
            <a:endParaRPr lang="en-GB" sz="2400" b="1" dirty="0" smtClean="0">
              <a:solidFill>
                <a:srgbClr val="7F7F7F"/>
              </a:solidFill>
            </a:endParaRPr>
          </a:p>
          <a:p>
            <a:r>
              <a:rPr lang="en-GB" sz="2000" dirty="0" smtClean="0">
                <a:solidFill>
                  <a:srgbClr val="7F7F7F"/>
                </a:solidFill>
              </a:rPr>
              <a:t>Scott </a:t>
            </a:r>
            <a:r>
              <a:rPr lang="en-GB" sz="2000" dirty="0" smtClean="0">
                <a:solidFill>
                  <a:srgbClr val="7F7F7F"/>
                </a:solidFill>
              </a:rPr>
              <a:t>Orford, Ian Harvey, Sam Jones</a:t>
            </a:r>
            <a:endParaRPr lang="en-GB" sz="2000" dirty="0" smtClean="0">
              <a:solidFill>
                <a:srgbClr val="7F7F7F"/>
              </a:solidFill>
            </a:endParaRPr>
          </a:p>
          <a:p>
            <a:r>
              <a:rPr lang="en-GB" sz="2000" dirty="0" smtClean="0">
                <a:solidFill>
                  <a:srgbClr val="7F7F7F"/>
                </a:solidFill>
              </a:rPr>
              <a:t>Wales Institute of Social and Economic Research, Data and Methods (WISERD)</a:t>
            </a:r>
          </a:p>
          <a:p>
            <a:endParaRPr lang="en-GB" sz="2000" dirty="0" smtClean="0">
              <a:solidFill>
                <a:srgbClr val="7F7F7F"/>
              </a:solidFill>
            </a:endParaRPr>
          </a:p>
          <a:p>
            <a:endParaRPr lang="en-GB" sz="2000" dirty="0" smtClean="0">
              <a:solidFill>
                <a:srgbClr val="7F7F7F"/>
              </a:solidFill>
            </a:endParaRPr>
          </a:p>
        </p:txBody>
      </p:sp>
      <p:pic>
        <p:nvPicPr>
          <p:cNvPr id="15362" name="Picture 4" descr="Wiserd Data Portal WISERD Green cr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566" y="0"/>
            <a:ext cx="791686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97" y="1662372"/>
            <a:ext cx="2088232" cy="838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62372"/>
            <a:ext cx="5139716" cy="85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6" b="44791"/>
          <a:stretch/>
        </p:blipFill>
        <p:spPr bwMode="auto">
          <a:xfrm>
            <a:off x="251520" y="2092044"/>
            <a:ext cx="8714790" cy="27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2491" y="548680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7030A0"/>
                </a:solidFill>
                <a:latin typeface="+mn-lt"/>
              </a:rPr>
              <a:t>The WISERD </a:t>
            </a:r>
            <a:r>
              <a:rPr lang="en-GB" sz="3200" b="1" dirty="0" err="1" smtClean="0">
                <a:solidFill>
                  <a:srgbClr val="7030A0"/>
                </a:solidFill>
                <a:latin typeface="+mn-lt"/>
              </a:rPr>
              <a:t>DataPortal</a:t>
            </a:r>
            <a:r>
              <a:rPr lang="en-GB" sz="3200" b="1" dirty="0" smtClean="0">
                <a:solidFill>
                  <a:srgbClr val="7030A0"/>
                </a:solidFill>
                <a:latin typeface="+mn-lt"/>
              </a:rPr>
              <a:t> Home Page</a:t>
            </a:r>
            <a:endParaRPr lang="en-GB" sz="32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9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 r="768" b="3565"/>
          <a:stretch/>
        </p:blipFill>
        <p:spPr bwMode="auto">
          <a:xfrm>
            <a:off x="107504" y="692696"/>
            <a:ext cx="893364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4790" y="115702"/>
            <a:ext cx="6699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7030A0"/>
                </a:solidFill>
                <a:latin typeface="+mn-lt"/>
              </a:rPr>
              <a:t>Meta-data Survey Question Tables</a:t>
            </a:r>
            <a:endParaRPr lang="en-GB" sz="32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6355" r="2120" b="3969"/>
          <a:stretch/>
        </p:blipFill>
        <p:spPr bwMode="auto">
          <a:xfrm>
            <a:off x="134175" y="764704"/>
            <a:ext cx="862632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41947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+mn-lt"/>
              </a:rPr>
              <a:t>Word Cloud of WISERD Knowing Locality transcript</a:t>
            </a:r>
            <a:endParaRPr lang="en-GB" sz="24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07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b="4388"/>
          <a:stretch/>
        </p:blipFill>
        <p:spPr bwMode="auto">
          <a:xfrm>
            <a:off x="299886" y="908720"/>
            <a:ext cx="8772106" cy="49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18864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7030A0"/>
                </a:solidFill>
                <a:latin typeface="+mn-lt"/>
              </a:rPr>
              <a:t>NOMIS data mapping tool </a:t>
            </a:r>
            <a:endParaRPr lang="en-GB" sz="28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10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-25400" y="-100013"/>
            <a:ext cx="9288463" cy="1143001"/>
          </a:xfrm>
        </p:spPr>
        <p:txBody>
          <a:bodyPr/>
          <a:lstStyle/>
          <a:p>
            <a:r>
              <a:rPr lang="en-GB" sz="3600" b="1" smtClean="0">
                <a:solidFill>
                  <a:srgbClr val="7030A0"/>
                </a:solidFill>
              </a:rPr>
              <a:t>Future Developments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611188" y="908050"/>
            <a:ext cx="8229600" cy="4525963"/>
          </a:xfrm>
        </p:spPr>
        <p:txBody>
          <a:bodyPr/>
          <a:lstStyle/>
          <a:p>
            <a:r>
              <a:rPr lang="en-GB" sz="2400" dirty="0" smtClean="0"/>
              <a:t>To develop further </a:t>
            </a:r>
            <a:r>
              <a:rPr lang="en-GB" sz="2400" dirty="0" smtClean="0"/>
              <a:t>links between metadata </a:t>
            </a:r>
            <a:r>
              <a:rPr lang="en-GB" sz="2400" dirty="0" smtClean="0"/>
              <a:t>to source data via data </a:t>
            </a:r>
            <a:r>
              <a:rPr lang="en-GB" sz="2400" dirty="0" smtClean="0"/>
              <a:t>feeds to NOMIS, ONS, WG……</a:t>
            </a:r>
            <a:endParaRPr lang="en-GB" sz="2400" dirty="0" smtClean="0"/>
          </a:p>
          <a:p>
            <a:r>
              <a:rPr lang="en-GB" sz="2400" dirty="0" smtClean="0"/>
              <a:t>Explore </a:t>
            </a:r>
            <a:r>
              <a:rPr lang="en-GB" sz="2400" dirty="0" smtClean="0"/>
              <a:t>methods of publishing/harvesting metadata and data</a:t>
            </a:r>
          </a:p>
          <a:p>
            <a:pPr lvl="1"/>
            <a:r>
              <a:rPr lang="en-GB" sz="2000" dirty="0" smtClean="0"/>
              <a:t>JSON</a:t>
            </a:r>
            <a:r>
              <a:rPr lang="en-GB" sz="2000" dirty="0" smtClean="0"/>
              <a:t> </a:t>
            </a:r>
            <a:r>
              <a:rPr lang="en-GB" sz="2000" dirty="0" smtClean="0"/>
              <a:t>based feeds </a:t>
            </a:r>
            <a:r>
              <a:rPr lang="en-GB" sz="2000" dirty="0" smtClean="0"/>
              <a:t>of text and map data</a:t>
            </a:r>
            <a:endParaRPr lang="en-GB" sz="2000" dirty="0" smtClean="0"/>
          </a:p>
          <a:p>
            <a:r>
              <a:rPr lang="en-GB" sz="2400" dirty="0" smtClean="0"/>
              <a:t>Negotiate </a:t>
            </a:r>
            <a:r>
              <a:rPr lang="en-GB" sz="2400" dirty="0" smtClean="0"/>
              <a:t>and explore direct data access:</a:t>
            </a:r>
          </a:p>
          <a:p>
            <a:pPr lvl="1"/>
            <a:r>
              <a:rPr lang="en-GB" sz="2000" dirty="0" smtClean="0"/>
              <a:t>Secure login (e.g. Shibboleth </a:t>
            </a:r>
            <a:r>
              <a:rPr lang="en-GB" sz="2000" dirty="0" smtClean="0"/>
              <a:t>authentication; Oauth2)</a:t>
            </a:r>
            <a:endParaRPr lang="en-GB" sz="2000" dirty="0" smtClean="0"/>
          </a:p>
          <a:p>
            <a:r>
              <a:rPr lang="en-GB" sz="2400" dirty="0" smtClean="0"/>
              <a:t>Explore and manage disclosure </a:t>
            </a:r>
            <a:r>
              <a:rPr lang="en-GB" sz="2400" dirty="0" smtClean="0"/>
              <a:t>risks of source data and search indexes</a:t>
            </a:r>
          </a:p>
          <a:p>
            <a:r>
              <a:rPr lang="en-GB" sz="2400" dirty="0" smtClean="0"/>
              <a:t>Reports and exporting data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2"/>
          <p:cNvSpPr>
            <a:spLocks noGrp="1"/>
          </p:cNvSpPr>
          <p:nvPr>
            <p:ph idx="1"/>
          </p:nvPr>
        </p:nvSpPr>
        <p:spPr>
          <a:xfrm>
            <a:off x="250825" y="2492375"/>
            <a:ext cx="8229600" cy="201612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://dataportal1-wiserd.cf.ac.uk/</a:t>
            </a:r>
            <a:endParaRPr lang="en-GB" dirty="0" smtClean="0"/>
          </a:p>
          <a:p>
            <a:pPr marL="0" indent="0" algn="ctr">
              <a:buFont typeface="Arial" charset="0"/>
              <a:buNone/>
            </a:pPr>
            <a:endParaRPr lang="en-GB" dirty="0" smtClean="0"/>
          </a:p>
          <a:p>
            <a:pPr marL="0" indent="0" algn="ctr">
              <a:buFont typeface="Arial" charset="0"/>
              <a:buNone/>
            </a:pPr>
            <a:endParaRPr lang="en-GB" dirty="0" smtClean="0"/>
          </a:p>
        </p:txBody>
      </p:sp>
      <p:pic>
        <p:nvPicPr>
          <p:cNvPr id="33794" name="Picture 4" descr="Wiserd Data Portal WISERD Green cr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76250"/>
            <a:ext cx="791686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1"/>
          </a:xfrm>
        </p:spPr>
        <p:txBody>
          <a:bodyPr/>
          <a:lstStyle/>
          <a:p>
            <a:r>
              <a:rPr lang="en-GB" sz="5400" b="1" dirty="0" err="1">
                <a:solidFill>
                  <a:srgbClr val="7030A0"/>
                </a:solidFill>
              </a:rPr>
              <a:t>W</a:t>
            </a:r>
            <a:r>
              <a:rPr lang="en-GB" sz="5400" b="1" dirty="0" err="1" smtClean="0">
                <a:solidFill>
                  <a:srgbClr val="7030A0"/>
                </a:solidFill>
              </a:rPr>
              <a:t>iser</a:t>
            </a:r>
            <a:r>
              <a:rPr lang="en-GB" sz="8000" b="1" dirty="0" err="1" smtClean="0">
                <a:solidFill>
                  <a:srgbClr val="7030A0"/>
                </a:solidFill>
              </a:rPr>
              <a:t>Data</a:t>
            </a:r>
            <a:endParaRPr lang="en-GB" sz="6000" b="1" dirty="0" smtClean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525962"/>
          </a:xfrm>
        </p:spPr>
        <p:txBody>
          <a:bodyPr/>
          <a:lstStyle/>
          <a:p>
            <a:pPr>
              <a:defRPr/>
            </a:pPr>
            <a:r>
              <a:rPr lang="en-GB" sz="2800" dirty="0" smtClean="0"/>
              <a:t>Data key resource for social science </a:t>
            </a:r>
            <a:r>
              <a:rPr lang="en-GB" sz="2800" dirty="0" smtClean="0"/>
              <a:t>/ policy research</a:t>
            </a:r>
            <a:endParaRPr lang="en-GB" sz="2800" dirty="0" smtClean="0"/>
          </a:p>
          <a:p>
            <a:pPr>
              <a:defRPr/>
            </a:pPr>
            <a:r>
              <a:rPr lang="en-GB" sz="2800" dirty="0" smtClean="0"/>
              <a:t>Large number of datasets available in Wales/UK </a:t>
            </a:r>
            <a:r>
              <a:rPr lang="en-GB" sz="2800" b="1" dirty="0" smtClean="0"/>
              <a:t>BUT:</a:t>
            </a:r>
          </a:p>
          <a:p>
            <a:pPr lvl="1">
              <a:defRPr/>
            </a:pPr>
            <a:r>
              <a:rPr lang="en-GB" sz="2400" dirty="0" smtClean="0"/>
              <a:t>Lack of awareness/knowledge about what data exists</a:t>
            </a:r>
          </a:p>
          <a:p>
            <a:pPr lvl="1">
              <a:defRPr/>
            </a:pPr>
            <a:r>
              <a:rPr lang="en-GB" sz="2400" dirty="0" smtClean="0"/>
              <a:t>Discovering data is not straightforward</a:t>
            </a:r>
          </a:p>
          <a:p>
            <a:pPr lvl="1">
              <a:defRPr/>
            </a:pPr>
            <a:r>
              <a:rPr lang="en-GB" sz="2400" i="1" dirty="0" smtClean="0"/>
              <a:t>£££ </a:t>
            </a:r>
            <a:r>
              <a:rPr lang="en-GB" sz="2400" dirty="0" smtClean="0"/>
              <a:t>data is under-used</a:t>
            </a:r>
          </a:p>
          <a:p>
            <a:pPr>
              <a:defRPr/>
            </a:pPr>
            <a:r>
              <a:rPr lang="en-GB" dirty="0"/>
              <a:t>Awareness and discovery of social science data needs </a:t>
            </a:r>
            <a:r>
              <a:rPr lang="en-GB" dirty="0" smtClean="0"/>
              <a:t>improving</a:t>
            </a:r>
            <a:endParaRPr lang="en-GB" dirty="0" smtClean="0"/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GB" dirty="0"/>
              <a:t>Existing data needs to be </a:t>
            </a:r>
            <a:r>
              <a:rPr lang="en-GB" dirty="0" smtClean="0"/>
              <a:t>optimised/repurposed/reused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95288" y="30163"/>
            <a:ext cx="8229600" cy="1143000"/>
          </a:xfrm>
        </p:spPr>
        <p:txBody>
          <a:bodyPr/>
          <a:lstStyle/>
          <a:p>
            <a:r>
              <a:rPr lang="en-GB" b="1" smtClean="0">
                <a:solidFill>
                  <a:srgbClr val="7030A0"/>
                </a:solidFill>
              </a:rPr>
              <a:t>WISERD DataPortal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95288" y="908050"/>
            <a:ext cx="8229600" cy="4525963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Data: </a:t>
            </a:r>
          </a:p>
          <a:p>
            <a:pPr lvl="1"/>
            <a:r>
              <a:rPr lang="en-GB" b="1" dirty="0" smtClean="0"/>
              <a:t>Standards compliant meta-data for search and discovery</a:t>
            </a:r>
            <a:endParaRPr lang="en-GB" dirty="0" smtClean="0"/>
          </a:p>
          <a:p>
            <a:pPr lvl="2"/>
            <a:r>
              <a:rPr lang="en-GB" dirty="0" smtClean="0"/>
              <a:t>Quantitative / Qualitative socio-economic data</a:t>
            </a:r>
          </a:p>
          <a:p>
            <a:pPr lvl="2"/>
            <a:r>
              <a:rPr lang="en-GB" dirty="0" smtClean="0"/>
              <a:t>Web mapping services (WMS) feeds</a:t>
            </a:r>
          </a:p>
          <a:p>
            <a:pPr lvl="2"/>
            <a:r>
              <a:rPr lang="en-GB" dirty="0" smtClean="0"/>
              <a:t>API data feeds (</a:t>
            </a:r>
            <a:r>
              <a:rPr lang="en-GB" dirty="0" smtClean="0"/>
              <a:t>NOMIS)</a:t>
            </a:r>
            <a:endParaRPr lang="en-GB" dirty="0" smtClean="0"/>
          </a:p>
          <a:p>
            <a:pPr lvl="2"/>
            <a:r>
              <a:rPr lang="en-GB" b="1" dirty="0" smtClean="0"/>
              <a:t>Geographic </a:t>
            </a:r>
            <a:r>
              <a:rPr lang="en-GB" dirty="0" smtClean="0"/>
              <a:t>as well as thematic and temporal metadata searches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Portal: </a:t>
            </a:r>
          </a:p>
          <a:p>
            <a:pPr lvl="1"/>
            <a:r>
              <a:rPr lang="en-GB" b="1" dirty="0" smtClean="0"/>
              <a:t>Web-based </a:t>
            </a:r>
            <a:r>
              <a:rPr lang="en-GB" dirty="0" smtClean="0"/>
              <a:t>system for discovering data resources-  allows remote 24/7 searching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6" name="Group 36"/>
          <p:cNvGrpSpPr>
            <a:grpSpLocks/>
          </p:cNvGrpSpPr>
          <p:nvPr/>
        </p:nvGrpSpPr>
        <p:grpSpPr bwMode="auto">
          <a:xfrm>
            <a:off x="1331913" y="1484313"/>
            <a:ext cx="6264275" cy="4410075"/>
            <a:chOff x="1" y="0"/>
            <a:chExt cx="5785" cy="4320"/>
          </a:xfrm>
        </p:grpSpPr>
        <p:pic>
          <p:nvPicPr>
            <p:cNvPr id="4609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" y="0"/>
              <a:ext cx="5785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3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2" y="342"/>
              <a:ext cx="3794" cy="3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7030A0"/>
                </a:solidFill>
              </a:rPr>
              <a:t>Mash up of metadata, source data and mapping data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1042988" y="1484313"/>
            <a:ext cx="2016125" cy="2016125"/>
          </a:xfrm>
          <a:prstGeom prst="ellipse">
            <a:avLst/>
          </a:prstGeom>
          <a:solidFill>
            <a:srgbClr val="993366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924300" y="3716338"/>
            <a:ext cx="2016125" cy="2016125"/>
          </a:xfrm>
          <a:prstGeom prst="ellipse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/>
              <a:t>Mapping Data</a:t>
            </a:r>
          </a:p>
          <a:p>
            <a:pPr algn="ctr"/>
            <a:r>
              <a:rPr lang="en-GB" dirty="0"/>
              <a:t>(e.g. </a:t>
            </a:r>
            <a:r>
              <a:rPr lang="en-GB" dirty="0" err="1" smtClean="0"/>
              <a:t>OpenStreetmap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372225" y="1341438"/>
            <a:ext cx="2016125" cy="2016125"/>
          </a:xfrm>
          <a:prstGeom prst="ellipse">
            <a:avLst/>
          </a:prstGeom>
          <a:solidFill>
            <a:schemeClr val="accent1">
              <a:alpha val="60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AutoShape 37"/>
          <p:cNvSpPr>
            <a:spLocks noChangeArrowheads="1"/>
          </p:cNvSpPr>
          <p:nvPr/>
        </p:nvSpPr>
        <p:spPr bwMode="auto">
          <a:xfrm rot="1237793">
            <a:off x="2555875" y="2349500"/>
            <a:ext cx="1081088" cy="863600"/>
          </a:xfrm>
          <a:prstGeom prst="rightArrow">
            <a:avLst>
              <a:gd name="adj1" fmla="val 50000"/>
              <a:gd name="adj2" fmla="val 31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AutoShape 38"/>
          <p:cNvSpPr>
            <a:spLocks noChangeArrowheads="1"/>
          </p:cNvSpPr>
          <p:nvPr/>
        </p:nvSpPr>
        <p:spPr bwMode="auto">
          <a:xfrm rot="9775473">
            <a:off x="5795963" y="2349500"/>
            <a:ext cx="1008062" cy="863600"/>
          </a:xfrm>
          <a:prstGeom prst="rightArrow">
            <a:avLst>
              <a:gd name="adj1" fmla="val 50000"/>
              <a:gd name="adj2" fmla="val 291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AutoShape 39"/>
          <p:cNvSpPr>
            <a:spLocks noChangeArrowheads="1"/>
          </p:cNvSpPr>
          <p:nvPr/>
        </p:nvSpPr>
        <p:spPr bwMode="auto">
          <a:xfrm rot="16200000">
            <a:off x="4500563" y="3357563"/>
            <a:ext cx="863600" cy="863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1331913" y="1844675"/>
            <a:ext cx="1727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Meta-data</a:t>
            </a:r>
          </a:p>
          <a:p>
            <a:pPr>
              <a:spcBef>
                <a:spcPct val="50000"/>
              </a:spcBef>
            </a:pPr>
            <a:r>
              <a:rPr lang="en-GB"/>
              <a:t>(WISERD)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732588" y="1628775"/>
            <a:ext cx="15478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Source Data </a:t>
            </a:r>
          </a:p>
          <a:p>
            <a:pPr>
              <a:spcBef>
                <a:spcPct val="50000"/>
              </a:spcBef>
            </a:pPr>
            <a:r>
              <a:rPr lang="en-GB"/>
              <a:t>(e.g. NOMIS)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7585075" cy="1143000"/>
          </a:xfrm>
        </p:spPr>
        <p:txBody>
          <a:bodyPr/>
          <a:lstStyle/>
          <a:p>
            <a:r>
              <a:rPr lang="en-GB" b="1" smtClean="0">
                <a:solidFill>
                  <a:srgbClr val="7030A0"/>
                </a:solidFill>
              </a:rPr>
              <a:t>Example Queries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68313" y="1401763"/>
            <a:ext cx="8229600" cy="4114800"/>
          </a:xfrm>
        </p:spPr>
        <p:txBody>
          <a:bodyPr/>
          <a:lstStyle/>
          <a:p>
            <a:r>
              <a:rPr lang="en-GB" sz="2800" b="1" smtClean="0"/>
              <a:t>Text: “</a:t>
            </a:r>
            <a:r>
              <a:rPr lang="en-GB" sz="2800" smtClean="0"/>
              <a:t>Show me all the surveys conducted in Wales that contain questions on health.”</a:t>
            </a:r>
          </a:p>
          <a:p>
            <a:r>
              <a:rPr lang="en-GB" sz="2800" b="1" smtClean="0"/>
              <a:t>Spatial: “</a:t>
            </a:r>
            <a:r>
              <a:rPr lang="en-GB" sz="2800" smtClean="0"/>
              <a:t>I need to find out what socio-economic data exists for Cardiff.”</a:t>
            </a:r>
          </a:p>
          <a:p>
            <a:r>
              <a:rPr lang="en-GB" sz="2800" b="1" smtClean="0"/>
              <a:t>Spatial: “</a:t>
            </a:r>
            <a:r>
              <a:rPr lang="en-GB" sz="2800" smtClean="0"/>
              <a:t>Show me all the existing data for this (user-defined) area”</a:t>
            </a:r>
          </a:p>
          <a:p>
            <a:r>
              <a:rPr lang="en-GB" sz="2800" b="1" smtClean="0"/>
              <a:t>Text/Spatial: “</a:t>
            </a:r>
            <a:r>
              <a:rPr lang="en-GB" sz="2800" smtClean="0"/>
              <a:t>I’m conducting a project on schools in Merthyr Tydfil – I want a printed report of all the relevant data within the Merthyr UA”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052513"/>
            <a:ext cx="8229600" cy="4525962"/>
          </a:xfrm>
        </p:spPr>
        <p:txBody>
          <a:bodyPr/>
          <a:lstStyle/>
          <a:p>
            <a:pPr marL="514350" indent="-457200">
              <a:defRPr/>
            </a:pPr>
            <a:r>
              <a:rPr lang="en-GB" sz="2400" b="1" dirty="0"/>
              <a:t>WISERD Metadatabase innovations:</a:t>
            </a:r>
          </a:p>
          <a:p>
            <a:pPr marL="914400" lvl="1" indent="-457200">
              <a:defRPr/>
            </a:pPr>
            <a:r>
              <a:rPr lang="en-GB" sz="2000" dirty="0"/>
              <a:t>Metadata for surveys down to question-response level in a fully relational database</a:t>
            </a:r>
          </a:p>
          <a:p>
            <a:pPr marL="914400" lvl="1" indent="-457200">
              <a:defRPr/>
            </a:pPr>
            <a:r>
              <a:rPr lang="en-GB" sz="2000" dirty="0"/>
              <a:t>Semi-automated metadata generation for qualitative research data (keywords and place names)</a:t>
            </a:r>
          </a:p>
          <a:p>
            <a:pPr>
              <a:defRPr/>
            </a:pPr>
            <a:r>
              <a:rPr lang="en-GB" sz="2400" b="1" dirty="0" smtClean="0"/>
              <a:t>Good metadata is the basis for effective:</a:t>
            </a:r>
          </a:p>
          <a:p>
            <a:pPr lvl="1">
              <a:defRPr/>
            </a:pPr>
            <a:r>
              <a:rPr lang="en-GB" sz="2000" dirty="0" smtClean="0"/>
              <a:t>Data discovery</a:t>
            </a:r>
          </a:p>
          <a:p>
            <a:pPr lvl="1">
              <a:defRPr/>
            </a:pPr>
            <a:r>
              <a:rPr lang="en-GB" sz="2000" dirty="0" smtClean="0"/>
              <a:t>Data management</a:t>
            </a:r>
          </a:p>
          <a:p>
            <a:pPr lvl="1">
              <a:defRPr/>
            </a:pPr>
            <a:r>
              <a:rPr lang="en-GB" sz="2000" dirty="0" smtClean="0"/>
              <a:t>Data sharing</a:t>
            </a:r>
          </a:p>
          <a:p>
            <a:pPr lvl="1">
              <a:defRPr/>
            </a:pPr>
            <a:r>
              <a:rPr lang="en-GB" sz="2000" dirty="0" smtClean="0"/>
              <a:t>Data harvesting</a:t>
            </a:r>
          </a:p>
          <a:p>
            <a:pPr lvl="1">
              <a:defRPr/>
            </a:pPr>
            <a:r>
              <a:rPr lang="en-GB" sz="2000" dirty="0" smtClean="0"/>
              <a:t>Data publishing</a:t>
            </a:r>
          </a:p>
          <a:p>
            <a:pPr lvl="1">
              <a:defRPr/>
            </a:pPr>
            <a:r>
              <a:rPr lang="en-GB" sz="2000" dirty="0" smtClean="0"/>
              <a:t>Data archiving</a:t>
            </a:r>
          </a:p>
          <a:p>
            <a:pPr marL="1314450" lvl="2" indent="-457200">
              <a:defRPr/>
            </a:pPr>
            <a:endParaRPr lang="en-GB" sz="2000" dirty="0" smtClean="0"/>
          </a:p>
          <a:p>
            <a:pPr lvl="1">
              <a:defRPr/>
            </a:pPr>
            <a:endParaRPr lang="en-GB" dirty="0"/>
          </a:p>
        </p:txBody>
      </p:sp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395288" y="9525"/>
            <a:ext cx="8229600" cy="1143000"/>
          </a:xfrm>
        </p:spPr>
        <p:txBody>
          <a:bodyPr/>
          <a:lstStyle/>
          <a:p>
            <a:r>
              <a:rPr lang="en-GB" b="1" smtClean="0">
                <a:solidFill>
                  <a:srgbClr val="7030A0"/>
                </a:solidFill>
              </a:rPr>
              <a:t>WISERD Metadatabase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46075" y="1931988"/>
            <a:ext cx="2500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>
                <a:solidFill>
                  <a:srgbClr val="7030A0"/>
                </a:solidFill>
              </a:rPr>
              <a:t>Standards compliant metadata</a:t>
            </a:r>
          </a:p>
        </p:txBody>
      </p:sp>
      <p:pic>
        <p:nvPicPr>
          <p:cNvPr id="22531" name="Picture 5" descr="WISERD Meta-Database 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85750"/>
            <a:ext cx="58578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6912768" cy="452596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GB" sz="2400" b="1" dirty="0"/>
              <a:t> </a:t>
            </a:r>
            <a:r>
              <a:rPr lang="en-GB" sz="2400" b="1" dirty="0" smtClean="0"/>
              <a:t>  </a:t>
            </a:r>
            <a:r>
              <a:rPr lang="en-GB" sz="2400" b="1" dirty="0" smtClean="0"/>
              <a:t>Surveys Include</a:t>
            </a:r>
            <a:r>
              <a:rPr lang="en-GB" sz="2400" dirty="0" smtClean="0"/>
              <a:t>:</a:t>
            </a:r>
            <a:endParaRPr lang="en-GB" sz="2400" dirty="0" smtClean="0"/>
          </a:p>
          <a:p>
            <a:pPr lvl="1">
              <a:defRPr/>
            </a:pPr>
            <a:r>
              <a:rPr lang="en-GB" sz="1400" dirty="0" smtClean="0"/>
              <a:t>Census (1991, 2001)</a:t>
            </a:r>
          </a:p>
          <a:p>
            <a:pPr lvl="1">
              <a:defRPr/>
            </a:pPr>
            <a:r>
              <a:rPr lang="en-GB" sz="1400" dirty="0"/>
              <a:t>Labour Force </a:t>
            </a:r>
            <a:r>
              <a:rPr lang="en-GB" sz="1400" dirty="0" smtClean="0"/>
              <a:t>Surveys </a:t>
            </a:r>
            <a:endParaRPr lang="en-GB" sz="1400" dirty="0"/>
          </a:p>
          <a:p>
            <a:pPr lvl="1">
              <a:defRPr/>
            </a:pPr>
            <a:r>
              <a:rPr lang="en-GB" sz="1400" dirty="0" smtClean="0"/>
              <a:t>Living in Wales Surveys (2004-2008)</a:t>
            </a:r>
          </a:p>
          <a:p>
            <a:pPr lvl="1">
              <a:defRPr/>
            </a:pPr>
            <a:r>
              <a:rPr lang="en-GB" sz="1400" dirty="0" smtClean="0"/>
              <a:t>National Survey for Wales </a:t>
            </a:r>
          </a:p>
          <a:p>
            <a:pPr lvl="1">
              <a:defRPr/>
            </a:pPr>
            <a:r>
              <a:rPr lang="en-GB" sz="1400" dirty="0"/>
              <a:t>Shelter Cymru </a:t>
            </a:r>
            <a:r>
              <a:rPr lang="en-GB" sz="1400" dirty="0" smtClean="0"/>
              <a:t>HAC data</a:t>
            </a:r>
            <a:endParaRPr lang="en-GB" sz="1400" dirty="0"/>
          </a:p>
          <a:p>
            <a:pPr lvl="1">
              <a:defRPr/>
            </a:pPr>
            <a:r>
              <a:rPr lang="en-GB" sz="1400" dirty="0" smtClean="0"/>
              <a:t>Skills Surveys (various - 1997-2006)</a:t>
            </a:r>
          </a:p>
          <a:p>
            <a:pPr lvl="1">
              <a:defRPr/>
            </a:pPr>
            <a:r>
              <a:rPr lang="en-GB" sz="1400" dirty="0" smtClean="0"/>
              <a:t>Social Change and Economic Life Surveys (1986-1987)</a:t>
            </a:r>
          </a:p>
          <a:p>
            <a:pPr lvl="1">
              <a:defRPr/>
            </a:pPr>
            <a:r>
              <a:rPr lang="en-GB" sz="1400" dirty="0" smtClean="0"/>
              <a:t>Wales Rural Obs. Rural Business Surveys (2004-2010)</a:t>
            </a:r>
          </a:p>
          <a:p>
            <a:pPr lvl="1">
              <a:defRPr/>
            </a:pPr>
            <a:r>
              <a:rPr lang="en-GB" sz="1400" dirty="0" smtClean="0"/>
              <a:t>Wales Rural Obs. Household Surveys (2004-2010)</a:t>
            </a:r>
          </a:p>
          <a:p>
            <a:pPr lvl="1">
              <a:defRPr/>
            </a:pPr>
            <a:r>
              <a:rPr lang="en-GB" sz="1400" dirty="0"/>
              <a:t>Welsh Health </a:t>
            </a:r>
            <a:r>
              <a:rPr lang="en-GB" sz="1400" dirty="0" smtClean="0"/>
              <a:t>Surveys </a:t>
            </a:r>
            <a:endParaRPr lang="en-GB" sz="1400" dirty="0" smtClean="0"/>
          </a:p>
          <a:p>
            <a:pPr lvl="1">
              <a:defRPr/>
            </a:pPr>
            <a:r>
              <a:rPr lang="en-GB" sz="1400" dirty="0" smtClean="0"/>
              <a:t>Welsh </a:t>
            </a:r>
            <a:r>
              <a:rPr lang="en-GB" sz="1400" dirty="0" smtClean="0"/>
              <a:t>Election Study </a:t>
            </a:r>
          </a:p>
          <a:p>
            <a:pPr lvl="1">
              <a:defRPr/>
            </a:pPr>
            <a:r>
              <a:rPr lang="en-GB" sz="1400" dirty="0" smtClean="0"/>
              <a:t>Welsh Referendum Study</a:t>
            </a:r>
            <a:endParaRPr lang="en-GB" sz="1400" dirty="0"/>
          </a:p>
          <a:p>
            <a:pPr lvl="1">
              <a:defRPr/>
            </a:pPr>
            <a:r>
              <a:rPr lang="en-GB" sz="1400" dirty="0" smtClean="0"/>
              <a:t>Working in Britain Surveys (1999-2002)</a:t>
            </a:r>
          </a:p>
          <a:p>
            <a:pPr lvl="1">
              <a:defRPr/>
            </a:pPr>
            <a:r>
              <a:rPr lang="en-GB" sz="1400" dirty="0" smtClean="0"/>
              <a:t>Workplace Employment Relations Surveys (1998-2011</a:t>
            </a:r>
            <a:r>
              <a:rPr lang="en-GB" sz="1400" dirty="0" smtClean="0"/>
              <a:t>)</a:t>
            </a:r>
          </a:p>
          <a:p>
            <a:pPr lvl="1">
              <a:defRPr/>
            </a:pPr>
            <a:r>
              <a:rPr lang="en-GB" sz="1400" dirty="0" smtClean="0"/>
              <a:t>WISERD Knowing Localities Stakeholder Interviews</a:t>
            </a:r>
            <a:endParaRPr lang="en-GB" sz="1400" dirty="0" smtClean="0"/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endParaRPr lang="en-GB" sz="2800" dirty="0" smtClean="0"/>
          </a:p>
          <a:p>
            <a:pPr>
              <a:defRPr/>
            </a:pPr>
            <a:endParaRPr lang="en-GB" dirty="0" smtClean="0"/>
          </a:p>
        </p:txBody>
      </p:sp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2051050" y="404813"/>
            <a:ext cx="489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>
                <a:solidFill>
                  <a:srgbClr val="7030A0"/>
                </a:solidFill>
              </a:rPr>
              <a:t>The WISERD Metadatabase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23850" y="-171450"/>
            <a:ext cx="8229600" cy="1143000"/>
          </a:xfrm>
        </p:spPr>
        <p:txBody>
          <a:bodyPr/>
          <a:lstStyle/>
          <a:p>
            <a:r>
              <a:rPr lang="en-GB" sz="4000" b="1" smtClean="0">
                <a:solidFill>
                  <a:srgbClr val="7030A0"/>
                </a:solidFill>
              </a:rPr>
              <a:t>DataPortal Core functionality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r>
              <a:rPr lang="en-GB" sz="2800" dirty="0" smtClean="0"/>
              <a:t>Textual database searching</a:t>
            </a:r>
          </a:p>
          <a:p>
            <a:pPr lvl="1"/>
            <a:r>
              <a:rPr lang="en-GB" sz="2000" dirty="0" smtClean="0"/>
              <a:t>Keyword </a:t>
            </a:r>
            <a:r>
              <a:rPr lang="en-GB" sz="2000" dirty="0" smtClean="0"/>
              <a:t> / term search </a:t>
            </a:r>
            <a:endParaRPr lang="en-GB" sz="2000" dirty="0" smtClean="0"/>
          </a:p>
          <a:p>
            <a:r>
              <a:rPr lang="en-GB" sz="2800" dirty="0" smtClean="0"/>
              <a:t>Geographic/spatial searching</a:t>
            </a:r>
          </a:p>
          <a:p>
            <a:pPr lvl="1"/>
            <a:r>
              <a:rPr lang="en-GB" sz="2000" dirty="0" smtClean="0"/>
              <a:t>Place name </a:t>
            </a:r>
            <a:r>
              <a:rPr lang="en-GB" sz="2000" dirty="0" smtClean="0"/>
              <a:t>gazetteer</a:t>
            </a:r>
            <a:endParaRPr lang="en-GB" sz="2000" dirty="0" smtClean="0"/>
          </a:p>
          <a:p>
            <a:pPr lvl="1"/>
            <a:r>
              <a:rPr lang="en-GB" sz="2000" dirty="0" smtClean="0"/>
              <a:t>Drop pin + circular distance buffer</a:t>
            </a:r>
          </a:p>
          <a:p>
            <a:pPr lvl="1"/>
            <a:r>
              <a:rPr lang="en-GB" sz="2000" dirty="0" smtClean="0"/>
              <a:t>Click and drag rectangular search area</a:t>
            </a:r>
          </a:p>
          <a:p>
            <a:pPr lvl="1"/>
            <a:r>
              <a:rPr lang="en-GB" sz="2000" dirty="0" smtClean="0"/>
              <a:t>Draw ‘freehand’ search area</a:t>
            </a:r>
          </a:p>
          <a:p>
            <a:r>
              <a:rPr lang="en-GB" sz="2800" dirty="0" smtClean="0"/>
              <a:t>Metadata </a:t>
            </a:r>
            <a:r>
              <a:rPr lang="en-GB" sz="2800" dirty="0" smtClean="0"/>
              <a:t>reporting</a:t>
            </a:r>
          </a:p>
          <a:p>
            <a:pPr lvl="1"/>
            <a:r>
              <a:rPr lang="en-GB" sz="2000" dirty="0" smtClean="0"/>
              <a:t>Tabular output of question and responses</a:t>
            </a:r>
            <a:endParaRPr lang="en-GB" sz="2000" dirty="0" smtClean="0"/>
          </a:p>
          <a:p>
            <a:r>
              <a:rPr lang="en-GB" sz="2800" dirty="0" smtClean="0"/>
              <a:t>Metadata visualisation</a:t>
            </a:r>
          </a:p>
          <a:p>
            <a:pPr lvl="1"/>
            <a:r>
              <a:rPr lang="en-GB" sz="2000" dirty="0" smtClean="0"/>
              <a:t>Mapping</a:t>
            </a:r>
            <a:endParaRPr lang="en-GB" sz="2000" dirty="0" smtClean="0"/>
          </a:p>
          <a:p>
            <a:pPr lvl="1"/>
            <a:r>
              <a:rPr lang="en-GB" sz="2000" dirty="0" smtClean="0"/>
              <a:t>Word clouds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507</Words>
  <Application>Microsoft Office PowerPoint</Application>
  <PresentationFormat>On-screen Show (4:3)</PresentationFormat>
  <Paragraphs>93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WiserData</vt:lpstr>
      <vt:lpstr>WISERD DataPortal</vt:lpstr>
      <vt:lpstr>Mash up of metadata, source data and mapping data</vt:lpstr>
      <vt:lpstr>Example Queries</vt:lpstr>
      <vt:lpstr>WISERD Metadatabase</vt:lpstr>
      <vt:lpstr>PowerPoint Presentation</vt:lpstr>
      <vt:lpstr>PowerPoint Presentation</vt:lpstr>
      <vt:lpstr>DataPortal Core functionality</vt:lpstr>
      <vt:lpstr>PowerPoint Presentation</vt:lpstr>
      <vt:lpstr>PowerPoint Presentation</vt:lpstr>
      <vt:lpstr>PowerPoint Presentation</vt:lpstr>
      <vt:lpstr>PowerPoint Presentation</vt:lpstr>
      <vt:lpstr>Future Developments</vt:lpstr>
      <vt:lpstr>PowerPoint Presentation</vt:lpstr>
    </vt:vector>
  </TitlesOfParts>
  <Company>University of Glamorgan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LCSS-IS</dc:creator>
  <cp:lastModifiedBy>insrv</cp:lastModifiedBy>
  <cp:revision>22</cp:revision>
  <dcterms:created xsi:type="dcterms:W3CDTF">2012-06-12T11:08:15Z</dcterms:created>
  <dcterms:modified xsi:type="dcterms:W3CDTF">2015-11-09T13:27:46Z</dcterms:modified>
</cp:coreProperties>
</file>