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302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1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CCCC"/>
    <a:srgbClr val="FFCCFF"/>
    <a:srgbClr val="CCECFF"/>
    <a:srgbClr val="006699"/>
    <a:srgbClr val="FF0000"/>
    <a:srgbClr val="00339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88091" autoAdjust="0"/>
  </p:normalViewPr>
  <p:slideViewPr>
    <p:cSldViewPr>
      <p:cViewPr varScale="1">
        <p:scale>
          <a:sx n="73" d="100"/>
          <a:sy n="73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CC0418-CB2D-4722-A98D-20D8B3CA6FD1}" type="datetimeFigureOut">
              <a:rPr lang="en-US"/>
              <a:pPr>
                <a:defRPr/>
              </a:pPr>
              <a:t>27-Aug-16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AB56AE-A80C-49E6-88A5-CD40E6BBD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9468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5B717B6-7F1B-4FF5-A16A-E16EDF1E8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2552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AC300C-8A41-4C11-ACFE-57E378D817F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36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971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9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0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9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432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336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0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0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709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259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352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10" descr="logo-ivy_240408_HighRes_ISO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2888" y="39688"/>
            <a:ext cx="128111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LetterHead_Footer_241008_v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0163"/>
            <a:ext cx="822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1000" y="6365875"/>
            <a:ext cx="685800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83A0066-D767-4028-984A-369CFD8055B8}" type="slidenum">
              <a:rPr lang="en-US" altLang="en-US" sz="1000"/>
              <a:pPr eaLnBrk="1" hangingPunct="1"/>
              <a:t>‹#›</a:t>
            </a:fld>
            <a:endParaRPr lang="en-US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304800" y="6303963"/>
            <a:ext cx="822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  <a:p>
            <a:pPr algn="l">
              <a:defRPr/>
            </a:pPr>
            <a:r>
              <a:rPr lang="en-US" sz="800" dirty="0"/>
              <a:t>  </a:t>
            </a:r>
            <a:r>
              <a:rPr lang="en-US" sz="800" b="0" dirty="0"/>
              <a:t>Copyright © Ivy Professional School - All Rights Reserved</a:t>
            </a:r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ivyproschool" TargetMode="External"/><Relationship Id="rId3" Type="http://schemas.openxmlformats.org/officeDocument/2006/relationships/hyperlink" Target="http://www.ivyproschool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www.ivyproschool.com/blo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acebook.com/pages/Kolkata-India/Ivy-Professional-School/174170936811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jpeg"/><Relationship Id="rId10" Type="http://schemas.openxmlformats.org/officeDocument/2006/relationships/hyperlink" Target="http://www.youtube.com/watch?v=9SzSTkbb6zw" TargetMode="External"/><Relationship Id="rId4" Type="http://schemas.openxmlformats.org/officeDocument/2006/relationships/hyperlink" Target="mailto:info@ivyproschool.com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le 1"/>
          <p:cNvSpPr>
            <a:spLocks noGrp="1"/>
          </p:cNvSpPr>
          <p:nvPr>
            <p:ph type="ctrTitle"/>
          </p:nvPr>
        </p:nvSpPr>
        <p:spPr>
          <a:xfrm>
            <a:off x="3729404" y="3499339"/>
            <a:ext cx="4980842" cy="1406769"/>
          </a:xfrm>
        </p:spPr>
        <p:txBody>
          <a:bodyPr/>
          <a:lstStyle/>
          <a:p>
            <a:r>
              <a:rPr lang="en-US" sz="2585" dirty="0"/>
              <a:t>Business Analytics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Linear Regression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dirty="0" smtClean="0"/>
              <a:t>Regression Equation..!!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044212" y="1600200"/>
            <a:ext cx="11723" cy="43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55936" y="5946531"/>
            <a:ext cx="6526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4150172"/>
            <a:ext cx="285582" cy="255691"/>
          </a:xfrm>
          <a:prstGeom prst="rect">
            <a:avLst/>
          </a:prstGeom>
          <a:blipFill rotWithShape="0">
            <a:blip r:embed="rId2" cstate="print"/>
            <a:stretch>
              <a:fillRect l="-20000" r="-180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531" y="3541943"/>
            <a:ext cx="285582" cy="255691"/>
          </a:xfrm>
          <a:prstGeom prst="rect">
            <a:avLst/>
          </a:prstGeom>
          <a:blipFill rotWithShape="0">
            <a:blip r:embed="rId3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890" y="2924752"/>
            <a:ext cx="285582" cy="255691"/>
          </a:xfrm>
          <a:prstGeom prst="rect">
            <a:avLst/>
          </a:prstGeom>
          <a:blipFill rotWithShape="0">
            <a:blip r:embed="rId4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2352138"/>
            <a:ext cx="285582" cy="255691"/>
          </a:xfrm>
          <a:prstGeom prst="rect">
            <a:avLst/>
          </a:prstGeom>
          <a:blipFill rotWithShape="0">
            <a:blip r:embed="rId5" cstate="print"/>
            <a:stretch>
              <a:fillRect l="-20000" r="-18000" b="-6522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5236" y="6120683"/>
            <a:ext cx="403957" cy="255691"/>
          </a:xfrm>
          <a:prstGeom prst="rect">
            <a:avLst/>
          </a:prstGeom>
          <a:blipFill rotWithShape="0">
            <a:blip r:embed="rId6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3678" y="6125678"/>
            <a:ext cx="403957" cy="255691"/>
          </a:xfrm>
          <a:prstGeom prst="rect">
            <a:avLst/>
          </a:prstGeom>
          <a:blipFill rotWithShape="0">
            <a:blip r:embed="rId7" cstate="print"/>
            <a:stretch>
              <a:fillRect l="-12676" r="-14085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789" y="6120683"/>
            <a:ext cx="403957" cy="255691"/>
          </a:xfrm>
          <a:prstGeom prst="rect">
            <a:avLst/>
          </a:prstGeom>
          <a:blipFill rotWithShape="0">
            <a:blip r:embed="rId8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56850" y="6120683"/>
            <a:ext cx="403957" cy="255691"/>
          </a:xfrm>
          <a:prstGeom prst="rect">
            <a:avLst/>
          </a:prstGeom>
          <a:blipFill rotWithShape="0">
            <a:blip r:embed="rId9" cstate="print"/>
            <a:stretch>
              <a:fillRect l="-12500" r="-125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28687" name="TextBox 25"/>
          <p:cNvSpPr txBox="1">
            <a:spLocks noChangeArrowheads="1"/>
          </p:cNvSpPr>
          <p:nvPr/>
        </p:nvSpPr>
        <p:spPr bwMode="auto">
          <a:xfrm>
            <a:off x="7747490" y="6031523"/>
            <a:ext cx="833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Sales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069124" y="2139462"/>
            <a:ext cx="3691304" cy="3260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06666" y="4174882"/>
            <a:ext cx="21980" cy="177751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69123" y="4174881"/>
            <a:ext cx="1437543" cy="1172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95851" y="2924908"/>
            <a:ext cx="36634" cy="302162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44213" y="2924908"/>
            <a:ext cx="2851638" cy="1318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36224" y="2351943"/>
            <a:ext cx="51289" cy="3594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069124" y="2351943"/>
            <a:ext cx="34671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5432181" y="2296259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4" name="Flowchart: Connector 33"/>
          <p:cNvSpPr/>
          <p:nvPr/>
        </p:nvSpPr>
        <p:spPr>
          <a:xfrm>
            <a:off x="4824047" y="2864828"/>
            <a:ext cx="191966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5" name="Flowchart: Connector 34"/>
          <p:cNvSpPr/>
          <p:nvPr/>
        </p:nvSpPr>
        <p:spPr>
          <a:xfrm>
            <a:off x="3371850" y="4111869"/>
            <a:ext cx="191965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cxnSp>
        <p:nvCxnSpPr>
          <p:cNvPr id="36" name="Straight Connector 35"/>
          <p:cNvCxnSpPr/>
          <p:nvPr/>
        </p:nvCxnSpPr>
        <p:spPr>
          <a:xfrm>
            <a:off x="4169020" y="3565282"/>
            <a:ext cx="13188" cy="238711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69123" y="3565282"/>
            <a:ext cx="2099897" cy="3663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4050324" y="3505200"/>
            <a:ext cx="190500" cy="167054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9" name="Left Brace 38"/>
          <p:cNvSpPr/>
          <p:nvPr/>
        </p:nvSpPr>
        <p:spPr>
          <a:xfrm>
            <a:off x="1556238" y="5373566"/>
            <a:ext cx="463062" cy="572965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427" y="5696585"/>
            <a:ext cx="1231877" cy="255691"/>
          </a:xfrm>
          <a:prstGeom prst="rect">
            <a:avLst/>
          </a:prstGeom>
          <a:blipFill rotWithShape="0">
            <a:blip r:embed="rId10" cstate="print"/>
            <a:stretch>
              <a:fillRect l="-7763" t="-28261" r="-10046" b="-50000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3596054" y="3812931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2" name="Flowchart: Connector 41"/>
          <p:cNvSpPr/>
          <p:nvPr/>
        </p:nvSpPr>
        <p:spPr>
          <a:xfrm>
            <a:off x="5222631" y="2693377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3" name="Flowchart: Connector 42"/>
          <p:cNvSpPr/>
          <p:nvPr/>
        </p:nvSpPr>
        <p:spPr>
          <a:xfrm>
            <a:off x="2451589" y="4724400"/>
            <a:ext cx="190500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rgbClr val="FFFF00"/>
              </a:solidFill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7533543" y="4712677"/>
            <a:ext cx="190500" cy="167054"/>
          </a:xfrm>
          <a:prstGeom prst="flowChartConnector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5" name="Cloud Callout 44"/>
          <p:cNvSpPr/>
          <p:nvPr/>
        </p:nvSpPr>
        <p:spPr>
          <a:xfrm>
            <a:off x="6781800" y="3565282"/>
            <a:ext cx="1975339" cy="734157"/>
          </a:xfrm>
          <a:prstGeom prst="cloudCallout">
            <a:avLst>
              <a:gd name="adj1" fmla="val -5993"/>
              <a:gd name="adj2" fmla="val 98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 dirty="0"/>
              <a:t>Outlier</a:t>
            </a:r>
          </a:p>
        </p:txBody>
      </p:sp>
      <p:sp>
        <p:nvSpPr>
          <p:cNvPr id="46" name="Oval 45"/>
          <p:cNvSpPr/>
          <p:nvPr/>
        </p:nvSpPr>
        <p:spPr>
          <a:xfrm>
            <a:off x="1482969" y="3390900"/>
            <a:ext cx="704850" cy="587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pic>
        <p:nvPicPr>
          <p:cNvPr id="28709" name="Picture 2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87562" y="1178169"/>
            <a:ext cx="3156438" cy="47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0" name="Picture 18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87561" y="1770184"/>
            <a:ext cx="2961543" cy="46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1" name="Picture 51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87562" y="2357804"/>
            <a:ext cx="3009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12" name="Picture 52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34100" y="2904393"/>
            <a:ext cx="3009900" cy="45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3867150" y="5936272"/>
            <a:ext cx="704850" cy="587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140677" y="1663212"/>
            <a:ext cx="167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latin typeface="Comic Sans MS" pitchFamily="66" charset="0"/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3348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altLang="en-US" dirty="0" smtClean="0"/>
              <a:t>Multiple Linear Regression..!!</a:t>
            </a:r>
            <a:endParaRPr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600200"/>
            <a:ext cx="8932985" cy="122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8440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585" dirty="0">
                <a:latin typeface="+mj-lt"/>
                <a:ea typeface="+mj-ea"/>
                <a:cs typeface="+mj-cs"/>
              </a:rPr>
              <a:t>Sales = price_own + price_comp + prom1 + prom2 + promn + ....seasonality + error</a:t>
            </a:r>
            <a:endParaRPr lang="en-US" sz="2585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3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altLang="en-US" dirty="0" smtClean="0"/>
              <a:t>Dummy Variable..!!</a:t>
            </a:r>
            <a:endParaRPr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338" y="1107831"/>
            <a:ext cx="8932985" cy="196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8440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85" dirty="0">
                <a:latin typeface="Comic Sans MS" pitchFamily="66" charset="0"/>
              </a:rPr>
              <a:t>It is an artificial variable.</a:t>
            </a:r>
          </a:p>
          <a:p>
            <a:pPr defTabSz="8440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585" dirty="0">
              <a:latin typeface="Comic Sans MS" pitchFamily="66" charset="0"/>
            </a:endParaRPr>
          </a:p>
          <a:p>
            <a:pPr defTabSz="8440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85" dirty="0">
                <a:latin typeface="Comic Sans MS" pitchFamily="66" charset="0"/>
              </a:rPr>
              <a:t>Why should I need it???</a:t>
            </a:r>
          </a:p>
          <a:p>
            <a:pPr defTabSz="8440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585" dirty="0">
              <a:latin typeface="Comic Sans MS" pitchFamily="66" charset="0"/>
              <a:ea typeface="+mj-ea"/>
              <a:cs typeface="+mj-cs"/>
            </a:endParaRPr>
          </a:p>
          <a:p>
            <a:pPr defTabSz="84405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585" dirty="0"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32643" y="1670538"/>
            <a:ext cx="8612065" cy="387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altLang="en-US" sz="2585" dirty="0" smtClean="0">
                <a:latin typeface="+mj-lt"/>
                <a:ea typeface="+mj-ea"/>
                <a:cs typeface="+mj-cs"/>
              </a:rPr>
              <a:t>ANOVA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altLang="en-US" sz="2585" dirty="0" smtClean="0">
                <a:latin typeface="+mj-lt"/>
                <a:ea typeface="+mj-ea"/>
                <a:cs typeface="+mj-cs"/>
              </a:rPr>
              <a:t>R </a:t>
            </a:r>
            <a:r>
              <a:rPr lang="en-US" altLang="en-US" sz="2585" dirty="0">
                <a:latin typeface="+mj-lt"/>
                <a:ea typeface="+mj-ea"/>
                <a:cs typeface="+mj-cs"/>
              </a:rPr>
              <a:t>Square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altLang="en-US" sz="2585" dirty="0">
                <a:latin typeface="+mj-lt"/>
                <a:ea typeface="+mj-ea"/>
                <a:cs typeface="+mj-cs"/>
              </a:rPr>
              <a:t>Adjusted R </a:t>
            </a:r>
            <a:r>
              <a:rPr lang="en-US" altLang="en-US" sz="2585" dirty="0" smtClean="0">
                <a:latin typeface="+mj-lt"/>
                <a:ea typeface="+mj-ea"/>
                <a:cs typeface="+mj-cs"/>
              </a:rPr>
              <a:t>Square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altLang="en-US" sz="2585" dirty="0" smtClean="0"/>
              <a:t>P value</a:t>
            </a:r>
            <a:endParaRPr lang="en-US" altLang="en-US" sz="2585" dirty="0">
              <a:latin typeface="+mj-lt"/>
              <a:ea typeface="+mj-ea"/>
              <a:cs typeface="+mj-cs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altLang="en-US" sz="2585" dirty="0">
                <a:latin typeface="+mj-lt"/>
                <a:ea typeface="+mj-ea"/>
                <a:cs typeface="+mj-cs"/>
              </a:rPr>
              <a:t>AVP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altLang="en-US" sz="2585" dirty="0" smtClean="0">
                <a:latin typeface="+mj-lt"/>
                <a:ea typeface="+mj-ea"/>
                <a:cs typeface="+mj-cs"/>
              </a:rPr>
              <a:t>MAPE</a:t>
            </a:r>
            <a:endParaRPr lang="en-US" altLang="en-US" sz="2585" dirty="0">
              <a:latin typeface="+mj-lt"/>
              <a:ea typeface="+mj-ea"/>
              <a:cs typeface="+mj-cs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smtClean="0"/>
              <a:t>Model Validation..!!</a:t>
            </a:r>
          </a:p>
        </p:txBody>
      </p:sp>
    </p:spTree>
    <p:extLst>
      <p:ext uri="{BB962C8B-B14F-4D97-AF65-F5344CB8AC3E}">
        <p14:creationId xmlns:p14="http://schemas.microsoft.com/office/powerpoint/2010/main" xmlns="" val="2125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015" y="1029287"/>
            <a:ext cx="8792308" cy="5424267"/>
          </a:xfrm>
          <a:prstGeom prst="rect">
            <a:avLst/>
          </a:prstGeom>
          <a:blipFill rotWithShape="0">
            <a:blip r:embed="rId2" cstate="print"/>
            <a:stretch>
              <a:fillRect l="-1152" t="-1037" r="-320"/>
            </a:stretch>
          </a:blipFill>
        </p:spPr>
        <p:txBody>
          <a:bodyPr/>
          <a:lstStyle/>
          <a:p>
            <a:r>
              <a:rPr lang="en-US" sz="2215">
                <a:noFill/>
              </a:rPr>
              <a:t> </a:t>
            </a:r>
          </a:p>
        </p:txBody>
      </p:sp>
      <p:sp>
        <p:nvSpPr>
          <p:cNvPr id="5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93776" y="64008"/>
            <a:ext cx="7516368" cy="704088"/>
          </a:xfrm>
          <a:blipFill rotWithShape="0">
            <a:blip r:embed="rId3" cstate="print"/>
            <a:stretch>
              <a:fillRect l="-2676" b="-33913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178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457200" y="152400"/>
            <a:ext cx="7391400" cy="838200"/>
          </a:xfrm>
          <a:blipFill rotWithShape="0">
            <a:blip r:embed="rId2" cstate="print"/>
            <a:stretch>
              <a:fillRect l="-2676" b="-33913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1905000"/>
            <a:ext cx="8372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002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sz="3200" dirty="0" smtClean="0"/>
              <a:t>Model output and validation.. ANOVA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633046" y="1600200"/>
            <a:ext cx="6761285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215"/>
          </a:p>
        </p:txBody>
      </p:sp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46" y="1529862"/>
            <a:ext cx="7948246" cy="400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80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 cstate="print"/>
            <a:stretch>
              <a:fillRect l="-1622" b="-18261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633046" y="1600200"/>
            <a:ext cx="6761285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215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1459523"/>
            <a:ext cx="7400192" cy="344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36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 cstate="print"/>
            <a:stretch>
              <a:fillRect l="-1622" b="-18261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633046" y="1600200"/>
            <a:ext cx="6761285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215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39" y="1529862"/>
            <a:ext cx="8831874" cy="372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06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 cstate="print"/>
            <a:stretch>
              <a:fillRect l="-1622" b="-18261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33046" y="1600200"/>
            <a:ext cx="6761285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215"/>
          </a:p>
        </p:txBody>
      </p:sp>
      <p:pic>
        <p:nvPicPr>
          <p:cNvPr id="36869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046" y="1459523"/>
            <a:ext cx="8364415" cy="414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52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28651" y="967154"/>
            <a:ext cx="7886700" cy="1223597"/>
          </a:xfrm>
        </p:spPr>
        <p:txBody>
          <a:bodyPr/>
          <a:lstStyle/>
          <a:p>
            <a:pPr algn="ctr" defTabSz="842618"/>
            <a:r>
              <a:rPr altLang="en-US" sz="4431">
                <a:latin typeface="Comic Sans MS" pitchFamily="66" charset="0"/>
              </a:rPr>
              <a:t>What is Regression??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42951" y="3297116"/>
            <a:ext cx="7886700" cy="122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844058" fontAlgn="auto">
              <a:lnSpc>
                <a:spcPts val="2031"/>
              </a:lnSpc>
              <a:spcAft>
                <a:spcPts val="0"/>
              </a:spcAft>
              <a:defRPr/>
            </a:pPr>
            <a:r>
              <a:rPr lang="en-US" altLang="en-US" sz="4431" dirty="0">
                <a:latin typeface="Comic Sans MS" pitchFamily="66" charset="0"/>
                <a:ea typeface="+mj-ea"/>
                <a:cs typeface="+mj-cs"/>
              </a:rPr>
              <a:t>It’s a relationship!!</a:t>
            </a:r>
          </a:p>
        </p:txBody>
      </p:sp>
      <p:pic>
        <p:nvPicPr>
          <p:cNvPr id="20484" name="Picture 4" descr="lov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031" y="3288324"/>
            <a:ext cx="1521069" cy="139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lov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2254" y="3429000"/>
            <a:ext cx="1521069" cy="139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41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 cstate="print"/>
            <a:stretch>
              <a:fillRect l="-1622" b="-18261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33046" y="1600200"/>
            <a:ext cx="6761285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215"/>
          </a:p>
        </p:txBody>
      </p:sp>
      <p:pic>
        <p:nvPicPr>
          <p:cNvPr id="37893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92" y="1318846"/>
            <a:ext cx="8647235" cy="42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2250831" y="1600200"/>
            <a:ext cx="1336431" cy="633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10" name="Oval 9"/>
          <p:cNvSpPr/>
          <p:nvPr/>
        </p:nvSpPr>
        <p:spPr>
          <a:xfrm>
            <a:off x="6049108" y="1529862"/>
            <a:ext cx="1336431" cy="633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</p:spTree>
    <p:extLst>
      <p:ext uri="{BB962C8B-B14F-4D97-AF65-F5344CB8AC3E}">
        <p14:creationId xmlns:p14="http://schemas.microsoft.com/office/powerpoint/2010/main" xmlns="" val="23773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 cstate="print"/>
            <a:stretch>
              <a:fillRect l="-1622" b="-18261"/>
            </a:stretch>
          </a:blipFill>
        </p:spPr>
        <p:txBody>
          <a:bodyPr/>
          <a:lstStyle/>
          <a:p>
            <a:r>
              <a:rPr>
                <a:noFill/>
              </a:rPr>
              <a:t> 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633046" y="1600200"/>
            <a:ext cx="6761285" cy="43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215"/>
          </a:p>
        </p:txBody>
      </p:sp>
      <p:sp>
        <p:nvSpPr>
          <p:cNvPr id="3" name="TextBox 2"/>
          <p:cNvSpPr txBox="1"/>
          <p:nvPr/>
        </p:nvSpPr>
        <p:spPr>
          <a:xfrm>
            <a:off x="455736" y="1600200"/>
            <a:ext cx="8231065" cy="3274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3776" indent="-263776" algn="l" defTabSz="84405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585" dirty="0">
                <a:latin typeface="Comic Sans MS" panose="030F0702030302020204" pitchFamily="66" charset="0"/>
              </a:rPr>
              <a:t>Mean Absolute Percentage Error</a:t>
            </a:r>
          </a:p>
          <a:p>
            <a:pPr algn="l"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85" dirty="0">
              <a:latin typeface="Comic Sans MS" panose="030F0702030302020204" pitchFamily="66" charset="0"/>
            </a:endParaRPr>
          </a:p>
          <a:p>
            <a:pPr marL="263776" indent="-263776" algn="l" defTabSz="84405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585" dirty="0">
                <a:latin typeface="Comic Sans MS" panose="030F0702030302020204" pitchFamily="66" charset="0"/>
              </a:rPr>
              <a:t>How different the predictions are from the actual</a:t>
            </a:r>
          </a:p>
          <a:p>
            <a:pPr algn="l"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85" dirty="0">
              <a:latin typeface="Comic Sans MS" panose="030F0702030302020204" pitchFamily="66" charset="0"/>
            </a:endParaRPr>
          </a:p>
          <a:p>
            <a:pPr marL="263776" indent="-263776" algn="l" defTabSz="84405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585" dirty="0">
                <a:latin typeface="Comic Sans MS" panose="030F0702030302020204" pitchFamily="66" charset="0"/>
              </a:rPr>
              <a:t>Ranges from 0 to 1</a:t>
            </a:r>
          </a:p>
          <a:p>
            <a:pPr algn="l"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85" dirty="0">
              <a:latin typeface="Comic Sans MS" panose="030F0702030302020204" pitchFamily="66" charset="0"/>
            </a:endParaRPr>
          </a:p>
          <a:p>
            <a:pPr marL="263776" indent="-263776" algn="l" defTabSz="844058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585" dirty="0">
                <a:latin typeface="Comic Sans MS" panose="030F0702030302020204" pitchFamily="66" charset="0"/>
              </a:rPr>
              <a:t>Lesser the MAPE better the model is</a:t>
            </a:r>
          </a:p>
        </p:txBody>
      </p:sp>
    </p:spTree>
    <p:extLst>
      <p:ext uri="{BB962C8B-B14F-4D97-AF65-F5344CB8AC3E}">
        <p14:creationId xmlns:p14="http://schemas.microsoft.com/office/powerpoint/2010/main" xmlns="" val="1078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28651" y="455735"/>
            <a:ext cx="7886700" cy="370742"/>
          </a:xfrm>
        </p:spPr>
        <p:txBody>
          <a:bodyPr/>
          <a:lstStyle/>
          <a:p>
            <a:pPr defTabSz="842618"/>
            <a:r>
              <a:rPr altLang="en-US" dirty="0" smtClean="0"/>
              <a:t>Assumption </a:t>
            </a:r>
            <a:r>
              <a:rPr dirty="0" smtClean="0"/>
              <a:t>Diagnostics</a:t>
            </a:r>
            <a:r>
              <a:rPr altLang="en-US" dirty="0" smtClean="0"/>
              <a:t>!</a:t>
            </a:r>
            <a:endParaRPr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1016" y="1735015"/>
            <a:ext cx="8612065" cy="310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sz="2585" dirty="0">
                <a:latin typeface="+mn-lt"/>
              </a:rPr>
              <a:t>Normality 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sz="2585" dirty="0">
                <a:latin typeface="+mn-lt"/>
              </a:rPr>
              <a:t>Multicollinearity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sz="2585" dirty="0">
                <a:latin typeface="+mn-lt"/>
              </a:rPr>
              <a:t>Homoscedasticity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ebdings" pitchFamily="18" charset="2"/>
              <a:buChar char=""/>
              <a:defRPr/>
            </a:pPr>
            <a:r>
              <a:rPr lang="en-US" sz="2585" dirty="0">
                <a:latin typeface="+mn-lt"/>
              </a:rPr>
              <a:t>Serial Correlation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+mn-lt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1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455735"/>
            <a:ext cx="7886700" cy="370742"/>
          </a:xfrm>
        </p:spPr>
        <p:txBody>
          <a:bodyPr>
            <a:normAutofit fontScale="90000"/>
          </a:bodyPr>
          <a:lstStyle/>
          <a:p>
            <a:pPr defTabSz="842618"/>
            <a:r>
              <a:rPr altLang="en-US" dirty="0" smtClean="0"/>
              <a:t>Assumption </a:t>
            </a:r>
            <a:r>
              <a:rPr dirty="0" smtClean="0"/>
              <a:t>Diagnostics.. </a:t>
            </a:r>
            <a:r>
              <a:rPr lang="en-US" sz="3692" dirty="0">
                <a:solidFill>
                  <a:schemeClr val="accent6">
                    <a:lumMod val="50000"/>
                  </a:schemeClr>
                </a:solidFill>
              </a:rPr>
              <a:t>Normality!</a:t>
            </a:r>
            <a:endParaRPr sz="3692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1016" y="1242646"/>
            <a:ext cx="8612065" cy="471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The errors should be normally distributed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How to test: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Test the residuals for a normality test..the p value should be more than 0.05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4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2400" y="455735"/>
            <a:ext cx="8286751" cy="370742"/>
          </a:xfrm>
        </p:spPr>
        <p:txBody>
          <a:bodyPr>
            <a:noAutofit/>
          </a:bodyPr>
          <a:lstStyle/>
          <a:p>
            <a:pPr defTabSz="842618"/>
            <a:r>
              <a:rPr altLang="en-US" sz="3200" dirty="0" smtClean="0"/>
              <a:t>Assumption </a:t>
            </a:r>
            <a:r>
              <a:rPr sz="3200" dirty="0" smtClean="0"/>
              <a:t>Diagnostics..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Multicollinearity!</a:t>
            </a:r>
            <a:endParaRPr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1016" y="1242646"/>
            <a:ext cx="8612065" cy="471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en-US" sz="2585" dirty="0">
                <a:latin typeface="Comic Sans MS" pitchFamily="66" charset="0"/>
              </a:rPr>
              <a:t>There should be no perfect linear relationship between two or more of the predictors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How to test: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Test with VIF, or TOL. Lower the VIF better off the model is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95249" y="455735"/>
            <a:ext cx="8515351" cy="370742"/>
          </a:xfrm>
        </p:spPr>
        <p:txBody>
          <a:bodyPr>
            <a:noAutofit/>
          </a:bodyPr>
          <a:lstStyle/>
          <a:p>
            <a:pPr defTabSz="842618"/>
            <a:r>
              <a:rPr altLang="en-US" sz="3000" dirty="0" smtClean="0"/>
              <a:t>Assumption </a:t>
            </a:r>
            <a:r>
              <a:rPr sz="3000" dirty="0" smtClean="0"/>
              <a:t>Diagnostics..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Homoscedasticity!</a:t>
            </a:r>
            <a:endParaRPr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1016" y="1295400"/>
            <a:ext cx="8612065" cy="471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sz="2585" dirty="0" smtClean="0">
              <a:latin typeface="Comic Sans MS" pitchFamily="66" charset="0"/>
            </a:endParaRPr>
          </a:p>
          <a:p>
            <a:pPr algn="l"/>
            <a:endParaRPr lang="en-US" sz="2585" dirty="0">
              <a:latin typeface="Comic Sans MS" pitchFamily="66" charset="0"/>
            </a:endParaRPr>
          </a:p>
          <a:p>
            <a:pPr algn="l"/>
            <a:r>
              <a:rPr lang="en-US" sz="2585" dirty="0" smtClean="0">
                <a:latin typeface="Comic Sans MS" pitchFamily="66" charset="0"/>
              </a:rPr>
              <a:t>At </a:t>
            </a:r>
            <a:r>
              <a:rPr lang="en-US" sz="2585" dirty="0">
                <a:latin typeface="Comic Sans MS" pitchFamily="66" charset="0"/>
              </a:rPr>
              <a:t>each level of the predictor variable(s) t</a:t>
            </a:r>
            <a:r>
              <a:rPr lang="en-US" altLang="en-US" sz="2585" dirty="0">
                <a:latin typeface="Comic Sans MS" pitchFamily="66" charset="0"/>
              </a:rPr>
              <a:t>he variance of the residual terms should be constant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How to test: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Visual inspection of residuals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Breusch-Pagan Test; p value should be more than 0.05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Cook-Weisberg test; p value should be more than 0.05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0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2400" y="455735"/>
            <a:ext cx="8362951" cy="370742"/>
          </a:xfrm>
        </p:spPr>
        <p:txBody>
          <a:bodyPr>
            <a:noAutofit/>
          </a:bodyPr>
          <a:lstStyle/>
          <a:p>
            <a:pPr defTabSz="842618"/>
            <a:r>
              <a:rPr altLang="en-US" sz="3000" dirty="0" smtClean="0"/>
              <a:t>Assumption </a:t>
            </a:r>
            <a:r>
              <a:rPr sz="3000" dirty="0" smtClean="0"/>
              <a:t>Diagnostics..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Serial Correlation!</a:t>
            </a:r>
            <a:endParaRPr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1016" y="1910862"/>
            <a:ext cx="8612065" cy="471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en-US" sz="2585" dirty="0">
                <a:latin typeface="Comic Sans MS" pitchFamily="66" charset="0"/>
              </a:rPr>
              <a:t>For any two observations the residual terms should be uncorrelated (or independent</a:t>
            </a:r>
            <a:r>
              <a:rPr lang="en-US" altLang="en-US" sz="2585" dirty="0" smtClean="0">
                <a:latin typeface="Comic Sans MS" pitchFamily="66" charset="0"/>
              </a:rPr>
              <a:t>).</a:t>
            </a:r>
            <a:endParaRPr lang="en-US" altLang="en-US" sz="2585" dirty="0">
              <a:latin typeface="Comic Sans MS" pitchFamily="66" charset="0"/>
            </a:endParaRPr>
          </a:p>
          <a:p>
            <a:pPr algn="l"/>
            <a:endParaRPr lang="en-US" altLang="en-US" sz="2585" dirty="0">
              <a:latin typeface="Comic Sans MS" pitchFamily="66" charset="0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How to test: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Durbin–Watson test; Ranges from 0 – 4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Value close to 2 means the residuals are </a:t>
            </a:r>
            <a:r>
              <a:rPr lang="en-US" altLang="en-US" sz="2585" dirty="0">
                <a:solidFill>
                  <a:srgbClr val="00B050"/>
                </a:solidFill>
                <a:latin typeface="Comic Sans MS" pitchFamily="66" charset="0"/>
              </a:rPr>
              <a:t>uncorrelated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en-US" sz="2585" dirty="0">
                <a:latin typeface="Comic Sans MS" pitchFamily="66" charset="0"/>
              </a:rPr>
              <a:t>Value away from 2 means the residuals are </a:t>
            </a:r>
            <a:r>
              <a:rPr lang="en-US" altLang="en-US" sz="2585" dirty="0">
                <a:solidFill>
                  <a:srgbClr val="FF0000"/>
                </a:solidFill>
                <a:latin typeface="Comic Sans MS" pitchFamily="66" charset="0"/>
              </a:rPr>
              <a:t>correlated</a:t>
            </a: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  <a:p>
            <a:pPr algn="l" defTabSz="84405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2585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2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981200" y="3521075"/>
            <a:ext cx="50292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Visit Ivy’s Blog for Career Tips, Latest Info, Job Alerts - </a:t>
            </a: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  <a:hlinkClick r:id="rId2"/>
              </a:rPr>
              <a:t>www.ivyproschool.com/blog</a:t>
            </a: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   Interact with us at - </a:t>
            </a:r>
          </a:p>
          <a:p>
            <a:pPr algn="l">
              <a:spcBef>
                <a:spcPct val="50000"/>
              </a:spcBef>
            </a:pPr>
            <a:endParaRPr lang="en-US" sz="1600" dirty="0">
              <a:solidFill>
                <a:srgbClr val="006699"/>
              </a:solidFill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/>
            </a:r>
            <a:b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006699"/>
                </a:solidFill>
                <a:latin typeface="Calibri" panose="020F0502020204030204" pitchFamily="34" charset="0"/>
              </a:rPr>
              <a:t>Ivy Professional School</a:t>
            </a:r>
          </a:p>
          <a:p>
            <a:pPr>
              <a:spcBef>
                <a:spcPct val="50000"/>
              </a:spcBef>
            </a:pP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14 B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 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Camac Street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 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Kolkata – 17 </a:t>
            </a:r>
            <a:b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</a:b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  <a:hlinkClick r:id="rId3"/>
              </a:rPr>
              <a:t>www.ivyproschool.com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  <a:hlinkClick r:id="rId4"/>
              </a:rPr>
              <a:t>info@ivyproschool.com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</a:t>
            </a:r>
            <a:b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</a:b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T: 033 400 11221 </a:t>
            </a:r>
            <a:r>
              <a:rPr lang="en-US" sz="1400" b="0" dirty="0">
                <a:solidFill>
                  <a:srgbClr val="FF9900"/>
                </a:solidFill>
                <a:latin typeface="Calibri" panose="020F0502020204030204" pitchFamily="34" charset="0"/>
              </a:rPr>
              <a:t>|</a:t>
            </a:r>
            <a:r>
              <a:rPr lang="en-US" sz="1400" b="0" dirty="0">
                <a:solidFill>
                  <a:srgbClr val="006699"/>
                </a:solidFill>
                <a:latin typeface="Calibri" panose="020F0502020204030204" pitchFamily="34" charset="0"/>
              </a:rPr>
              <a:t> SMS: 9748 </a:t>
            </a:r>
            <a:r>
              <a:rPr lang="en-US" sz="1400" b="0" dirty="0" smtClean="0">
                <a:solidFill>
                  <a:srgbClr val="006699"/>
                </a:solidFill>
                <a:latin typeface="Calibri" panose="020F0502020204030204" pitchFamily="34" charset="0"/>
              </a:rPr>
              <a:t>441111</a:t>
            </a:r>
            <a:endParaRPr lang="en-US" sz="1400" b="0" dirty="0">
              <a:solidFill>
                <a:srgbClr val="006699"/>
              </a:solidFill>
              <a:latin typeface="Calibri" panose="020F0502020204030204" pitchFamily="34" charset="0"/>
            </a:endParaRPr>
          </a:p>
        </p:txBody>
      </p:sp>
      <p:pic>
        <p:nvPicPr>
          <p:cNvPr id="32772" name="Picture 3" descr="IMG_13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838200"/>
            <a:ext cx="3657600" cy="2641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</p:pic>
      <p:pic>
        <p:nvPicPr>
          <p:cNvPr id="24581" name="Picture 5" descr="http://www.ivyproschool.com/images/logo_facebook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4572000"/>
            <a:ext cx="838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7" descr="http://www.ivyproschool.com/images/logo_twitter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8600" y="4581525"/>
            <a:ext cx="914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9" descr="http://www.ivyproschool.com/images/logo_youtube.gif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5900" y="4581525"/>
            <a:ext cx="8763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9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smtClean="0"/>
              <a:t>Find the missing number..!!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1001" y="2437393"/>
            <a:ext cx="8229600" cy="71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062" dirty="0"/>
              <a:t>1,  4, 9,  16,  25, ??, 49</a:t>
            </a:r>
          </a:p>
        </p:txBody>
      </p:sp>
    </p:spTree>
    <p:extLst>
      <p:ext uri="{BB962C8B-B14F-4D97-AF65-F5344CB8AC3E}">
        <p14:creationId xmlns:p14="http://schemas.microsoft.com/office/powerpoint/2010/main" xmlns="" val="28990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8150" y="3505200"/>
            <a:ext cx="8248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dirty="0"/>
              <a:t>1,  4, 9,  16,  25, ??, 49</a:t>
            </a:r>
          </a:p>
        </p:txBody>
      </p:sp>
      <p:pic>
        <p:nvPicPr>
          <p:cNvPr id="22533" name="Picture 6" descr="an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881" y="1066800"/>
            <a:ext cx="7026519" cy="204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8796" y="5192559"/>
            <a:ext cx="7413834" cy="937535"/>
          </a:xfrm>
          <a:prstGeom prst="rect">
            <a:avLst/>
          </a:prstGeom>
          <a:blipFill rotWithShape="0">
            <a:blip r:embed="rId3" cstate="print"/>
            <a:stretch>
              <a:fillRect t="-17964" b="-4012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215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40859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dirty="0" smtClean="0"/>
              <a:t>How much will be the sales..??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57193"/>
            <a:ext cx="457200" cy="3370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6" y="1548912"/>
          <a:ext cx="7899890" cy="406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945"/>
                <a:gridCol w="3949945"/>
              </a:tblGrid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Advertisement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Sales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62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16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148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300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33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357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400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700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</a:tr>
              <a:tr h="45117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20</a:t>
                      </a:r>
                      <a:endParaRPr lang="en-US" sz="1700" dirty="0"/>
                    </a:p>
                  </a:txBody>
                  <a:tcPr marL="84407" marR="84407" marT="42195" marB="421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? ? ? ? ? ?</a:t>
                      </a:r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2195" marB="421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97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dirty="0" smtClean="0"/>
              <a:t>Plot the sales on a graph..!!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044212" y="1600200"/>
            <a:ext cx="11723" cy="43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55936" y="5946531"/>
            <a:ext cx="6526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5432181" y="2296259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8" name="Flowchart: Connector 7"/>
          <p:cNvSpPr/>
          <p:nvPr/>
        </p:nvSpPr>
        <p:spPr>
          <a:xfrm>
            <a:off x="4824047" y="2864828"/>
            <a:ext cx="191966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9" name="Flowchart: Connector 8"/>
          <p:cNvSpPr/>
          <p:nvPr/>
        </p:nvSpPr>
        <p:spPr>
          <a:xfrm>
            <a:off x="3371850" y="4111869"/>
            <a:ext cx="191965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4150172"/>
            <a:ext cx="285582" cy="255691"/>
          </a:xfrm>
          <a:prstGeom prst="rect">
            <a:avLst/>
          </a:prstGeom>
          <a:blipFill rotWithShape="0">
            <a:blip r:embed="rId2" cstate="print"/>
            <a:stretch>
              <a:fillRect l="-20000" r="-180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531" y="3541943"/>
            <a:ext cx="285582" cy="255691"/>
          </a:xfrm>
          <a:prstGeom prst="rect">
            <a:avLst/>
          </a:prstGeom>
          <a:blipFill rotWithShape="0">
            <a:blip r:embed="rId3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890" y="2924752"/>
            <a:ext cx="285582" cy="255691"/>
          </a:xfrm>
          <a:prstGeom prst="rect">
            <a:avLst/>
          </a:prstGeom>
          <a:blipFill rotWithShape="0">
            <a:blip r:embed="rId4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2352138"/>
            <a:ext cx="285582" cy="255691"/>
          </a:xfrm>
          <a:prstGeom prst="rect">
            <a:avLst/>
          </a:prstGeom>
          <a:blipFill rotWithShape="0">
            <a:blip r:embed="rId5" cstate="print"/>
            <a:stretch>
              <a:fillRect l="-20000" r="-18000" b="-6522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5236" y="6120683"/>
            <a:ext cx="403957" cy="255691"/>
          </a:xfrm>
          <a:prstGeom prst="rect">
            <a:avLst/>
          </a:prstGeom>
          <a:blipFill rotWithShape="0">
            <a:blip r:embed="rId6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3678" y="6125678"/>
            <a:ext cx="403957" cy="255691"/>
          </a:xfrm>
          <a:prstGeom prst="rect">
            <a:avLst/>
          </a:prstGeom>
          <a:blipFill rotWithShape="0">
            <a:blip r:embed="rId7" cstate="print"/>
            <a:stretch>
              <a:fillRect l="-12676" r="-14085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789" y="6120683"/>
            <a:ext cx="403957" cy="255691"/>
          </a:xfrm>
          <a:prstGeom prst="rect">
            <a:avLst/>
          </a:prstGeom>
          <a:blipFill rotWithShape="0">
            <a:blip r:embed="rId8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56850" y="6120683"/>
            <a:ext cx="403957" cy="255691"/>
          </a:xfrm>
          <a:prstGeom prst="rect">
            <a:avLst/>
          </a:prstGeom>
          <a:blipFill rotWithShape="0">
            <a:blip r:embed="rId9" cstate="print"/>
            <a:stretch>
              <a:fillRect l="-12500" r="-125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596054" y="3812931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1" name="Flowchart: Connector 20"/>
          <p:cNvSpPr/>
          <p:nvPr/>
        </p:nvSpPr>
        <p:spPr>
          <a:xfrm>
            <a:off x="5222631" y="2693377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2" name="Flowchart: Connector 21"/>
          <p:cNvSpPr/>
          <p:nvPr/>
        </p:nvSpPr>
        <p:spPr>
          <a:xfrm>
            <a:off x="2451589" y="4724400"/>
            <a:ext cx="190500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rgbClr val="FFFF00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8453804" y="4711212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4597" name="TextBox 24"/>
          <p:cNvSpPr txBox="1">
            <a:spLocks noChangeArrowheads="1"/>
          </p:cNvSpPr>
          <p:nvPr/>
        </p:nvSpPr>
        <p:spPr bwMode="auto">
          <a:xfrm>
            <a:off x="140677" y="1663212"/>
            <a:ext cx="167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latin typeface="Comic Sans MS" pitchFamily="66" charset="0"/>
              </a:rPr>
              <a:t>Advertisement</a:t>
            </a:r>
          </a:p>
        </p:txBody>
      </p:sp>
      <p:sp>
        <p:nvSpPr>
          <p:cNvPr id="24598" name="TextBox 25"/>
          <p:cNvSpPr txBox="1">
            <a:spLocks noChangeArrowheads="1"/>
          </p:cNvSpPr>
          <p:nvPr/>
        </p:nvSpPr>
        <p:spPr bwMode="auto">
          <a:xfrm>
            <a:off x="7747490" y="6031523"/>
            <a:ext cx="833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xmlns="" val="41283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597" grpId="0"/>
      <p:bldP spid="245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dirty="0" smtClean="0"/>
              <a:t>Join the points with a line.. A curve maybe!!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044212" y="1600200"/>
            <a:ext cx="11723" cy="43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55936" y="5946531"/>
            <a:ext cx="6526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4150172"/>
            <a:ext cx="285582" cy="255691"/>
          </a:xfrm>
          <a:prstGeom prst="rect">
            <a:avLst/>
          </a:prstGeom>
          <a:blipFill rotWithShape="0">
            <a:blip r:embed="rId2" cstate="print"/>
            <a:stretch>
              <a:fillRect l="-20000" r="-180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531" y="3541943"/>
            <a:ext cx="285582" cy="255691"/>
          </a:xfrm>
          <a:prstGeom prst="rect">
            <a:avLst/>
          </a:prstGeom>
          <a:blipFill rotWithShape="0">
            <a:blip r:embed="rId3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890" y="2924752"/>
            <a:ext cx="285582" cy="255691"/>
          </a:xfrm>
          <a:prstGeom prst="rect">
            <a:avLst/>
          </a:prstGeom>
          <a:blipFill rotWithShape="0">
            <a:blip r:embed="rId4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2352138"/>
            <a:ext cx="285582" cy="255691"/>
          </a:xfrm>
          <a:prstGeom prst="rect">
            <a:avLst/>
          </a:prstGeom>
          <a:blipFill rotWithShape="0">
            <a:blip r:embed="rId5" cstate="print"/>
            <a:stretch>
              <a:fillRect l="-20000" r="-18000" b="-6522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5236" y="6120683"/>
            <a:ext cx="403957" cy="255691"/>
          </a:xfrm>
          <a:prstGeom prst="rect">
            <a:avLst/>
          </a:prstGeom>
          <a:blipFill rotWithShape="0">
            <a:blip r:embed="rId6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3678" y="6125678"/>
            <a:ext cx="403957" cy="255691"/>
          </a:xfrm>
          <a:prstGeom prst="rect">
            <a:avLst/>
          </a:prstGeom>
          <a:blipFill rotWithShape="0">
            <a:blip r:embed="rId7" cstate="print"/>
            <a:stretch>
              <a:fillRect l="-12676" r="-14085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789" y="6120683"/>
            <a:ext cx="403957" cy="255691"/>
          </a:xfrm>
          <a:prstGeom prst="rect">
            <a:avLst/>
          </a:prstGeom>
          <a:blipFill rotWithShape="0">
            <a:blip r:embed="rId8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56850" y="6120683"/>
            <a:ext cx="403957" cy="255691"/>
          </a:xfrm>
          <a:prstGeom prst="rect">
            <a:avLst/>
          </a:prstGeom>
          <a:blipFill rotWithShape="0">
            <a:blip r:embed="rId9" cstate="print"/>
            <a:stretch>
              <a:fillRect l="-12500" r="-125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25615" name="TextBox 25"/>
          <p:cNvSpPr txBox="1">
            <a:spLocks noChangeArrowheads="1"/>
          </p:cNvSpPr>
          <p:nvPr/>
        </p:nvSpPr>
        <p:spPr bwMode="auto">
          <a:xfrm>
            <a:off x="7747490" y="6031523"/>
            <a:ext cx="833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Sales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5432181" y="2296259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2" name="Flowchart: Connector 41"/>
          <p:cNvSpPr/>
          <p:nvPr/>
        </p:nvSpPr>
        <p:spPr>
          <a:xfrm>
            <a:off x="4824047" y="2864828"/>
            <a:ext cx="191966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3" name="Flowchart: Connector 42"/>
          <p:cNvSpPr/>
          <p:nvPr/>
        </p:nvSpPr>
        <p:spPr>
          <a:xfrm>
            <a:off x="3371850" y="4111869"/>
            <a:ext cx="191965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4" name="Flowchart: Connector 43"/>
          <p:cNvSpPr/>
          <p:nvPr/>
        </p:nvSpPr>
        <p:spPr>
          <a:xfrm>
            <a:off x="3596054" y="3812931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5" name="Flowchart: Connector 44"/>
          <p:cNvSpPr/>
          <p:nvPr/>
        </p:nvSpPr>
        <p:spPr>
          <a:xfrm>
            <a:off x="5222631" y="2693377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6" name="Flowchart: Connector 45"/>
          <p:cNvSpPr/>
          <p:nvPr/>
        </p:nvSpPr>
        <p:spPr>
          <a:xfrm>
            <a:off x="2451589" y="4724400"/>
            <a:ext cx="190500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rgbClr val="FFFF00"/>
              </a:solidFill>
            </a:endParaRPr>
          </a:p>
        </p:txBody>
      </p:sp>
      <p:sp>
        <p:nvSpPr>
          <p:cNvPr id="47" name="Flowchart: Connector 46"/>
          <p:cNvSpPr/>
          <p:nvPr/>
        </p:nvSpPr>
        <p:spPr>
          <a:xfrm>
            <a:off x="8453804" y="4711212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8" name="Freeform 47"/>
          <p:cNvSpPr/>
          <p:nvPr/>
        </p:nvSpPr>
        <p:spPr>
          <a:xfrm>
            <a:off x="2520462" y="2318238"/>
            <a:ext cx="6065227" cy="2491154"/>
          </a:xfrm>
          <a:custGeom>
            <a:avLst/>
            <a:gdLst>
              <a:gd name="connsiteX0" fmla="*/ 0 w 6570286"/>
              <a:gd name="connsiteY0" fmla="*/ 2698995 h 2698995"/>
              <a:gd name="connsiteX1" fmla="*/ 1058092 w 6570286"/>
              <a:gd name="connsiteY1" fmla="*/ 2071978 h 2698995"/>
              <a:gd name="connsiteX2" fmla="*/ 1293223 w 6570286"/>
              <a:gd name="connsiteY2" fmla="*/ 1693155 h 2698995"/>
              <a:gd name="connsiteX3" fmla="*/ 2625634 w 6570286"/>
              <a:gd name="connsiteY3" fmla="*/ 687315 h 2698995"/>
              <a:gd name="connsiteX4" fmla="*/ 3043646 w 6570286"/>
              <a:gd name="connsiteY4" fmla="*/ 543624 h 2698995"/>
              <a:gd name="connsiteX5" fmla="*/ 3278777 w 6570286"/>
              <a:gd name="connsiteY5" fmla="*/ 99487 h 2698995"/>
              <a:gd name="connsiteX6" fmla="*/ 6518366 w 6570286"/>
              <a:gd name="connsiteY6" fmla="*/ 2672869 h 269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0286" h="2698995">
                <a:moveTo>
                  <a:pt x="0" y="2698995"/>
                </a:moveTo>
                <a:cubicBezTo>
                  <a:pt x="421277" y="2469306"/>
                  <a:pt x="842555" y="2239618"/>
                  <a:pt x="1058092" y="2071978"/>
                </a:cubicBezTo>
                <a:cubicBezTo>
                  <a:pt x="1273629" y="1904338"/>
                  <a:pt x="1031966" y="1923932"/>
                  <a:pt x="1293223" y="1693155"/>
                </a:cubicBezTo>
                <a:cubicBezTo>
                  <a:pt x="1554480" y="1462378"/>
                  <a:pt x="2333897" y="878904"/>
                  <a:pt x="2625634" y="687315"/>
                </a:cubicBezTo>
                <a:cubicBezTo>
                  <a:pt x="2917371" y="495726"/>
                  <a:pt x="2934789" y="641595"/>
                  <a:pt x="3043646" y="543624"/>
                </a:cubicBezTo>
                <a:cubicBezTo>
                  <a:pt x="3152503" y="445653"/>
                  <a:pt x="2699657" y="-255387"/>
                  <a:pt x="3278777" y="99487"/>
                </a:cubicBezTo>
                <a:cubicBezTo>
                  <a:pt x="3857897" y="454361"/>
                  <a:pt x="7010400" y="1795481"/>
                  <a:pt x="6518366" y="267286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140677" y="1663212"/>
            <a:ext cx="167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latin typeface="Comic Sans MS" pitchFamily="66" charset="0"/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3878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615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5735" y="322385"/>
            <a:ext cx="6938596" cy="650631"/>
          </a:xfrm>
        </p:spPr>
        <p:txBody>
          <a:bodyPr/>
          <a:lstStyle/>
          <a:p>
            <a:pPr defTabSz="842618"/>
            <a:r>
              <a:rPr smtClean="0"/>
              <a:t>Has to be a straight line.. But which line..!!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044212" y="1600200"/>
            <a:ext cx="11723" cy="43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55936" y="5946531"/>
            <a:ext cx="6526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5432181" y="2296259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8" name="Flowchart: Connector 7"/>
          <p:cNvSpPr/>
          <p:nvPr/>
        </p:nvSpPr>
        <p:spPr>
          <a:xfrm>
            <a:off x="4824047" y="2864828"/>
            <a:ext cx="191966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9" name="Flowchart: Connector 8"/>
          <p:cNvSpPr/>
          <p:nvPr/>
        </p:nvSpPr>
        <p:spPr>
          <a:xfrm>
            <a:off x="3371850" y="4111869"/>
            <a:ext cx="191965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4150172"/>
            <a:ext cx="285582" cy="255691"/>
          </a:xfrm>
          <a:prstGeom prst="rect">
            <a:avLst/>
          </a:prstGeom>
          <a:blipFill rotWithShape="0">
            <a:blip r:embed="rId2" cstate="print"/>
            <a:stretch>
              <a:fillRect l="-20000" r="-180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531" y="3541943"/>
            <a:ext cx="285582" cy="255691"/>
          </a:xfrm>
          <a:prstGeom prst="rect">
            <a:avLst/>
          </a:prstGeom>
          <a:blipFill rotWithShape="0">
            <a:blip r:embed="rId3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890" y="2924752"/>
            <a:ext cx="285582" cy="255691"/>
          </a:xfrm>
          <a:prstGeom prst="rect">
            <a:avLst/>
          </a:prstGeom>
          <a:blipFill rotWithShape="0">
            <a:blip r:embed="rId4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2352138"/>
            <a:ext cx="285582" cy="255691"/>
          </a:xfrm>
          <a:prstGeom prst="rect">
            <a:avLst/>
          </a:prstGeom>
          <a:blipFill rotWithShape="0">
            <a:blip r:embed="rId5" cstate="print"/>
            <a:stretch>
              <a:fillRect l="-20000" r="-18000" b="-6522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5236" y="6120683"/>
            <a:ext cx="403957" cy="255691"/>
          </a:xfrm>
          <a:prstGeom prst="rect">
            <a:avLst/>
          </a:prstGeom>
          <a:blipFill rotWithShape="0">
            <a:blip r:embed="rId6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3678" y="6125678"/>
            <a:ext cx="403957" cy="255691"/>
          </a:xfrm>
          <a:prstGeom prst="rect">
            <a:avLst/>
          </a:prstGeom>
          <a:blipFill rotWithShape="0">
            <a:blip r:embed="rId7" cstate="print"/>
            <a:stretch>
              <a:fillRect l="-12676" r="-14085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789" y="6120683"/>
            <a:ext cx="403957" cy="255691"/>
          </a:xfrm>
          <a:prstGeom prst="rect">
            <a:avLst/>
          </a:prstGeom>
          <a:blipFill rotWithShape="0">
            <a:blip r:embed="rId8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56850" y="6120683"/>
            <a:ext cx="403957" cy="255691"/>
          </a:xfrm>
          <a:prstGeom prst="rect">
            <a:avLst/>
          </a:prstGeom>
          <a:blipFill rotWithShape="0">
            <a:blip r:embed="rId9" cstate="print"/>
            <a:stretch>
              <a:fillRect l="-12500" r="-125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596054" y="3812931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1" name="Flowchart: Connector 20"/>
          <p:cNvSpPr/>
          <p:nvPr/>
        </p:nvSpPr>
        <p:spPr>
          <a:xfrm>
            <a:off x="5222631" y="2693377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2" name="Flowchart: Connector 21"/>
          <p:cNvSpPr/>
          <p:nvPr/>
        </p:nvSpPr>
        <p:spPr>
          <a:xfrm>
            <a:off x="2451589" y="4724400"/>
            <a:ext cx="190500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>
              <a:solidFill>
                <a:srgbClr val="FFFF00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8453804" y="4711212"/>
            <a:ext cx="191965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6646" name="TextBox 25"/>
          <p:cNvSpPr txBox="1">
            <a:spLocks noChangeArrowheads="1"/>
          </p:cNvSpPr>
          <p:nvPr/>
        </p:nvSpPr>
        <p:spPr bwMode="auto">
          <a:xfrm>
            <a:off x="7747490" y="6031523"/>
            <a:ext cx="833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Sales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069123" y="1361343"/>
            <a:ext cx="3899389" cy="4585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06666" y="4174882"/>
            <a:ext cx="21980" cy="177751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069123" y="4174881"/>
            <a:ext cx="1437543" cy="1172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95851" y="2924908"/>
            <a:ext cx="36634" cy="302162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44213" y="2924908"/>
            <a:ext cx="2851638" cy="1318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36224" y="2351943"/>
            <a:ext cx="51289" cy="3594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069124" y="2351943"/>
            <a:ext cx="34671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069124" y="2085243"/>
            <a:ext cx="4635012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069123" y="3688374"/>
            <a:ext cx="6816969" cy="718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140677" y="1663212"/>
            <a:ext cx="167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latin typeface="Comic Sans MS" pitchFamily="66" charset="0"/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xmlns="" val="4297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1354" y="322385"/>
            <a:ext cx="7807569" cy="650631"/>
          </a:xfrm>
        </p:spPr>
        <p:txBody>
          <a:bodyPr/>
          <a:lstStyle/>
          <a:p>
            <a:pPr defTabSz="842618"/>
            <a:r>
              <a:rPr altLang="en-US" sz="2800" dirty="0" smtClean="0"/>
              <a:t>Called residuals and not deviations in regression.. Least Square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044212" y="1600200"/>
            <a:ext cx="11723" cy="43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55936" y="5946531"/>
            <a:ext cx="65268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4150172"/>
            <a:ext cx="285582" cy="255691"/>
          </a:xfrm>
          <a:prstGeom prst="rect">
            <a:avLst/>
          </a:prstGeom>
          <a:blipFill rotWithShape="0">
            <a:blip r:embed="rId2" cstate="print"/>
            <a:stretch>
              <a:fillRect l="-20000" r="-180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531" y="3541943"/>
            <a:ext cx="285582" cy="255691"/>
          </a:xfrm>
          <a:prstGeom prst="rect">
            <a:avLst/>
          </a:prstGeom>
          <a:blipFill rotWithShape="0">
            <a:blip r:embed="rId3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22890" y="2924752"/>
            <a:ext cx="285582" cy="255691"/>
          </a:xfrm>
          <a:prstGeom prst="rect">
            <a:avLst/>
          </a:prstGeom>
          <a:blipFill rotWithShape="0">
            <a:blip r:embed="rId4" cstate="print"/>
            <a:stretch>
              <a:fillRect l="-17647" r="-17647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19291" y="2352138"/>
            <a:ext cx="285582" cy="255691"/>
          </a:xfrm>
          <a:prstGeom prst="rect">
            <a:avLst/>
          </a:prstGeom>
          <a:blipFill rotWithShape="0">
            <a:blip r:embed="rId5" cstate="print"/>
            <a:stretch>
              <a:fillRect l="-20000" r="-18000" b="-6522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5236" y="6120683"/>
            <a:ext cx="403957" cy="255691"/>
          </a:xfrm>
          <a:prstGeom prst="rect">
            <a:avLst/>
          </a:prstGeom>
          <a:blipFill rotWithShape="0">
            <a:blip r:embed="rId6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3678" y="6125678"/>
            <a:ext cx="403957" cy="255691"/>
          </a:xfrm>
          <a:prstGeom prst="rect">
            <a:avLst/>
          </a:prstGeom>
          <a:blipFill rotWithShape="0">
            <a:blip r:embed="rId7" cstate="print"/>
            <a:stretch>
              <a:fillRect l="-12676" r="-14085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1789" y="6120683"/>
            <a:ext cx="403957" cy="255691"/>
          </a:xfrm>
          <a:prstGeom prst="rect">
            <a:avLst/>
          </a:prstGeom>
          <a:blipFill rotWithShape="0">
            <a:blip r:embed="rId8" cstate="print"/>
            <a:stretch>
              <a:fillRect l="-11111" r="-13889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56850" y="6120683"/>
            <a:ext cx="403957" cy="255691"/>
          </a:xfrm>
          <a:prstGeom prst="rect">
            <a:avLst/>
          </a:prstGeom>
          <a:blipFill rotWithShape="0">
            <a:blip r:embed="rId9" cstate="print"/>
            <a:stretch>
              <a:fillRect l="-12500" r="-12500" b="-6667"/>
            </a:stretch>
          </a:blipFill>
        </p:spPr>
        <p:txBody>
          <a:bodyPr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15">
                <a:noFill/>
                <a:latin typeface="+mn-lt"/>
              </a:rPr>
              <a:t> </a:t>
            </a:r>
          </a:p>
        </p:txBody>
      </p:sp>
      <p:sp>
        <p:nvSpPr>
          <p:cNvPr id="27663" name="TextBox 25"/>
          <p:cNvSpPr txBox="1">
            <a:spLocks noChangeArrowheads="1"/>
          </p:cNvSpPr>
          <p:nvPr/>
        </p:nvSpPr>
        <p:spPr bwMode="auto">
          <a:xfrm>
            <a:off x="7747490" y="6031523"/>
            <a:ext cx="833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latin typeface="Comic Sans MS" pitchFamily="66" charset="0"/>
              </a:rPr>
              <a:t>Sales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069123" y="1547446"/>
            <a:ext cx="4409343" cy="38524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193323" y="1909397"/>
            <a:ext cx="191966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8" name="Flowchart: Connector 27"/>
          <p:cNvSpPr/>
          <p:nvPr/>
        </p:nvSpPr>
        <p:spPr>
          <a:xfrm>
            <a:off x="5098074" y="3132992"/>
            <a:ext cx="190500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29" name="Flowchart: Connector 28"/>
          <p:cNvSpPr/>
          <p:nvPr/>
        </p:nvSpPr>
        <p:spPr>
          <a:xfrm>
            <a:off x="3577005" y="4482612"/>
            <a:ext cx="190500" cy="16558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0" name="Flowchart: Connector 29"/>
          <p:cNvSpPr/>
          <p:nvPr/>
        </p:nvSpPr>
        <p:spPr>
          <a:xfrm>
            <a:off x="3577005" y="3458308"/>
            <a:ext cx="190500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1" name="Flowchart: Connector 30"/>
          <p:cNvSpPr/>
          <p:nvPr/>
        </p:nvSpPr>
        <p:spPr>
          <a:xfrm>
            <a:off x="6474070" y="2186354"/>
            <a:ext cx="191966" cy="165589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2" name="Flowchart: Connector 31"/>
          <p:cNvSpPr/>
          <p:nvPr/>
        </p:nvSpPr>
        <p:spPr>
          <a:xfrm>
            <a:off x="2382716" y="4476751"/>
            <a:ext cx="191966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33" name="Flowchart: Connector 32"/>
          <p:cNvSpPr/>
          <p:nvPr/>
        </p:nvSpPr>
        <p:spPr>
          <a:xfrm>
            <a:off x="7533543" y="4712677"/>
            <a:ext cx="190500" cy="16705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cxnSp>
        <p:nvCxnSpPr>
          <p:cNvPr id="34" name="Straight Connector 33"/>
          <p:cNvCxnSpPr>
            <a:endCxn id="29" idx="1"/>
          </p:cNvCxnSpPr>
          <p:nvPr/>
        </p:nvCxnSpPr>
        <p:spPr>
          <a:xfrm>
            <a:off x="3333751" y="4277458"/>
            <a:ext cx="271096" cy="2286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46838" y="4621824"/>
            <a:ext cx="140677" cy="17438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49920" y="3625362"/>
            <a:ext cx="172915" cy="17291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8" idx="1"/>
          </p:cNvCxnSpPr>
          <p:nvPr/>
        </p:nvCxnSpPr>
        <p:spPr>
          <a:xfrm>
            <a:off x="4901713" y="2960078"/>
            <a:ext cx="224203" cy="19782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1" idx="1"/>
          </p:cNvCxnSpPr>
          <p:nvPr/>
        </p:nvCxnSpPr>
        <p:spPr>
          <a:xfrm>
            <a:off x="6119446" y="1909397"/>
            <a:ext cx="382466" cy="30186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8397" y="2041281"/>
            <a:ext cx="219808" cy="22713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1"/>
          </p:cNvCxnSpPr>
          <p:nvPr/>
        </p:nvCxnSpPr>
        <p:spPr>
          <a:xfrm>
            <a:off x="5448300" y="2457451"/>
            <a:ext cx="2113085" cy="228013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us 18"/>
          <p:cNvSpPr/>
          <p:nvPr/>
        </p:nvSpPr>
        <p:spPr>
          <a:xfrm>
            <a:off x="3868616" y="3228243"/>
            <a:ext cx="291612" cy="34143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1" name="Plus 40"/>
          <p:cNvSpPr/>
          <p:nvPr/>
        </p:nvSpPr>
        <p:spPr>
          <a:xfrm>
            <a:off x="5476143" y="1740877"/>
            <a:ext cx="291611" cy="341435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2" name="Plus 41"/>
          <p:cNvSpPr/>
          <p:nvPr/>
        </p:nvSpPr>
        <p:spPr>
          <a:xfrm>
            <a:off x="2602524" y="4283320"/>
            <a:ext cx="291612" cy="341434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3" name="Minus 42"/>
          <p:cNvSpPr/>
          <p:nvPr/>
        </p:nvSpPr>
        <p:spPr>
          <a:xfrm>
            <a:off x="3587262" y="4111870"/>
            <a:ext cx="449874" cy="37220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4" name="Minus 43"/>
          <p:cNvSpPr/>
          <p:nvPr/>
        </p:nvSpPr>
        <p:spPr>
          <a:xfrm>
            <a:off x="4684835" y="3147646"/>
            <a:ext cx="449873" cy="37220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5" name="Minus 44"/>
          <p:cNvSpPr/>
          <p:nvPr/>
        </p:nvSpPr>
        <p:spPr>
          <a:xfrm>
            <a:off x="5810250" y="3288323"/>
            <a:ext cx="449873" cy="37220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6" name="Minus 45"/>
          <p:cNvSpPr/>
          <p:nvPr/>
        </p:nvSpPr>
        <p:spPr>
          <a:xfrm>
            <a:off x="5950927" y="2092570"/>
            <a:ext cx="449873" cy="37220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4405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15"/>
          </a:p>
        </p:txBody>
      </p:sp>
      <p:sp>
        <p:nvSpPr>
          <p:cNvPr id="47" name="TextBox 24"/>
          <p:cNvSpPr txBox="1">
            <a:spLocks noChangeArrowheads="1"/>
          </p:cNvSpPr>
          <p:nvPr/>
        </p:nvSpPr>
        <p:spPr bwMode="auto">
          <a:xfrm>
            <a:off x="140677" y="1663212"/>
            <a:ext cx="167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dirty="0">
                <a:latin typeface="Comic Sans MS" pitchFamily="66" charset="0"/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903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vy_Template_140310_v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>
            <a:alpha val="87000"/>
          </a:srgbClr>
        </a:solidFill>
        <a:ln w="19050" cap="flat" cmpd="sng" algn="ctr">
          <a:solidFill>
            <a:schemeClr val="bg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>
            <a:alpha val="87000"/>
          </a:srgbClr>
        </a:solidFill>
        <a:ln w="19050" cap="flat" cmpd="sng" algn="ctr">
          <a:solidFill>
            <a:schemeClr val="bg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IVY Pro School_LectureSlide_Template_Sept10_v6</Template>
  <TotalTime>29</TotalTime>
  <Words>399</Words>
  <Application>Microsoft Office PowerPoint</Application>
  <PresentationFormat>On-screen Show (4:3)</PresentationFormat>
  <Paragraphs>150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Ivy_Template_140310_v4</vt:lpstr>
      <vt:lpstr>Business Analytics  Linear Regression </vt:lpstr>
      <vt:lpstr>What is Regression??</vt:lpstr>
      <vt:lpstr>Find the missing number..!!</vt:lpstr>
      <vt:lpstr>Slide 4</vt:lpstr>
      <vt:lpstr>How much will be the sales..??</vt:lpstr>
      <vt:lpstr>Plot the sales on a graph..!!</vt:lpstr>
      <vt:lpstr>Join the points with a line.. A curve maybe!!</vt:lpstr>
      <vt:lpstr>Has to be a straight line.. But which line..!!</vt:lpstr>
      <vt:lpstr>Called residuals and not deviations in regression.. Least Square Method</vt:lpstr>
      <vt:lpstr>Regression Equation..!!</vt:lpstr>
      <vt:lpstr>Multiple Linear Regression..!!</vt:lpstr>
      <vt:lpstr>Dummy Variable..!!</vt:lpstr>
      <vt:lpstr>Model Validation..!!</vt:lpstr>
      <vt:lpstr> </vt:lpstr>
      <vt:lpstr> </vt:lpstr>
      <vt:lpstr>Model output and validation.. ANOVA</vt:lpstr>
      <vt:lpstr> </vt:lpstr>
      <vt:lpstr> </vt:lpstr>
      <vt:lpstr> </vt:lpstr>
      <vt:lpstr> </vt:lpstr>
      <vt:lpstr> </vt:lpstr>
      <vt:lpstr>Assumption Diagnostics!</vt:lpstr>
      <vt:lpstr>Assumption Diagnostics.. Normality!</vt:lpstr>
      <vt:lpstr>Assumption Diagnostics.. Multicollinearity!</vt:lpstr>
      <vt:lpstr>Assumption Diagnostics.. Homoscedasticity!</vt:lpstr>
      <vt:lpstr>Assumption Diagnostics.. Serial Correlation!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Prateek Agrawal</dc:creator>
  <cp:lastModifiedBy>Subhojit</cp:lastModifiedBy>
  <cp:revision>12</cp:revision>
  <dcterms:created xsi:type="dcterms:W3CDTF">2015-10-03T06:59:57Z</dcterms:created>
  <dcterms:modified xsi:type="dcterms:W3CDTF">2016-08-27T05:53:26Z</dcterms:modified>
</cp:coreProperties>
</file>