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302" r:id="rId3"/>
    <p:sldId id="303" r:id="rId4"/>
    <p:sldId id="304" r:id="rId5"/>
    <p:sldId id="305" r:id="rId6"/>
    <p:sldId id="306" r:id="rId7"/>
    <p:sldId id="310" r:id="rId8"/>
    <p:sldId id="311" r:id="rId9"/>
    <p:sldId id="316" r:id="rId10"/>
    <p:sldId id="317" r:id="rId11"/>
    <p:sldId id="318" r:id="rId12"/>
    <p:sldId id="319" r:id="rId13"/>
    <p:sldId id="320" r:id="rId14"/>
    <p:sldId id="332" r:id="rId15"/>
    <p:sldId id="322" r:id="rId16"/>
    <p:sldId id="323" r:id="rId17"/>
    <p:sldId id="333" r:id="rId18"/>
    <p:sldId id="324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CCCC"/>
    <a:srgbClr val="FFCCFF"/>
    <a:srgbClr val="CCECFF"/>
    <a:srgbClr val="006699"/>
    <a:srgbClr val="FF0000"/>
    <a:srgbClr val="00339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88091" autoAdjust="0"/>
  </p:normalViewPr>
  <p:slideViewPr>
    <p:cSldViewPr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CC0418-CB2D-4722-A98D-20D8B3CA6FD1}" type="datetimeFigureOut">
              <a:rPr lang="en-US"/>
              <a:pPr>
                <a:defRPr/>
              </a:pPr>
              <a:t>27-Aug-16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AB56AE-A80C-49E6-88A5-CD40E6BBD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946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5B717B6-7F1B-4FF5-A16A-E16EDF1E8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2552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AC300C-8A41-4C11-ACFE-57E378D817F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36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71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8552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9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66801"/>
            <a:ext cx="2743200" cy="5059363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04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7724" y="64008"/>
            <a:ext cx="9250915" cy="704088"/>
          </a:xfrm>
        </p:spPr>
        <p:txBody>
          <a:bodyPr anchor="b">
            <a:normAutofit/>
          </a:bodyPr>
          <a:lstStyle>
            <a:lvl1pPr algn="l" defTabSz="844058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lang="en-US" sz="2031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09602" y="962028"/>
            <a:ext cx="10995308" cy="5172075"/>
          </a:xfrm>
        </p:spPr>
        <p:txBody>
          <a:bodyPr>
            <a:normAutofit/>
          </a:bodyPr>
          <a:lstStyle>
            <a:lvl1pPr marL="0" marR="0" indent="0" algn="l" defTabSz="8440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56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9275" marR="0" indent="-369275" algn="l" defTabSz="844058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831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569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44058" indent="0">
              <a:buNone/>
              <a:defRPr sz="923"/>
            </a:lvl3pPr>
            <a:lvl4pPr marL="1266087" indent="0">
              <a:buNone/>
              <a:defRPr sz="831"/>
            </a:lvl4pPr>
            <a:lvl5pPr marL="1688116" indent="0">
              <a:buNone/>
              <a:defRPr sz="831"/>
            </a:lvl5pPr>
            <a:lvl6pPr marL="2110145" indent="0">
              <a:buNone/>
              <a:defRPr sz="831"/>
            </a:lvl6pPr>
            <a:lvl7pPr marL="2532174" indent="0">
              <a:buNone/>
              <a:defRPr sz="831"/>
            </a:lvl7pPr>
            <a:lvl8pPr marL="2954203" indent="0">
              <a:buNone/>
              <a:defRPr sz="831"/>
            </a:lvl8pPr>
            <a:lvl9pPr marL="3376233" indent="0">
              <a:buNone/>
              <a:defRPr sz="831"/>
            </a:lvl9pPr>
          </a:lstStyle>
          <a:p>
            <a:pPr marL="208083" marR="0" lvl="1" indent="-208083" algn="l" defTabSz="8440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7468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8552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9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43214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336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8552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8552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0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536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0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709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259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52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985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10" descr="logo-ivy_240408_HighRes_ISO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3851" y="39688"/>
            <a:ext cx="1708149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LetterHead_Footer_241008_v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80163"/>
            <a:ext cx="1097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88000" y="6365876"/>
            <a:ext cx="914400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83A0066-D767-4028-984A-369CFD8055B8}" type="slidenum">
              <a:rPr lang="en-US" altLang="en-US" sz="1000"/>
              <a:pPr eaLnBrk="1" hangingPunct="1"/>
              <a:t>‹#›</a:t>
            </a:fld>
            <a:endParaRPr lang="en-US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406400" y="6303964"/>
            <a:ext cx="10972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  <a:p>
            <a:pPr algn="l">
              <a:defRPr/>
            </a:pPr>
            <a:r>
              <a:rPr lang="en-US" sz="800" dirty="0"/>
              <a:t>  </a:t>
            </a:r>
            <a:r>
              <a:rPr lang="en-US" sz="800" b="0" dirty="0"/>
              <a:t>Copyright © Ivy Professional School - All Rights Reserved</a:t>
            </a:r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ivyproschool" TargetMode="External"/><Relationship Id="rId3" Type="http://schemas.openxmlformats.org/officeDocument/2006/relationships/hyperlink" Target="http://www.ivyproschool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www.ivyproschool.com/blo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acebook.com/pages/Kolkata-India/Ivy-Professional-School/174170936811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jpeg"/><Relationship Id="rId10" Type="http://schemas.openxmlformats.org/officeDocument/2006/relationships/hyperlink" Target="http://www.youtube.com/watch?v=9SzSTkbb6zw" TargetMode="External"/><Relationship Id="rId4" Type="http://schemas.openxmlformats.org/officeDocument/2006/relationships/hyperlink" Target="mailto:info@ivyproschool.com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le 1"/>
          <p:cNvSpPr>
            <a:spLocks noGrp="1"/>
          </p:cNvSpPr>
          <p:nvPr>
            <p:ph type="ctrTitle"/>
          </p:nvPr>
        </p:nvSpPr>
        <p:spPr>
          <a:xfrm>
            <a:off x="5253404" y="3499340"/>
            <a:ext cx="4980842" cy="1406769"/>
          </a:xfrm>
        </p:spPr>
        <p:txBody>
          <a:bodyPr/>
          <a:lstStyle/>
          <a:p>
            <a:r>
              <a:rPr lang="en-US" sz="2585" dirty="0"/>
              <a:t>Business Analytics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0992731"/>
              </p:ext>
            </p:extLst>
          </p:nvPr>
        </p:nvGraphicFramePr>
        <p:xfrm>
          <a:off x="2157046" y="1505244"/>
          <a:ext cx="7877908" cy="16072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01613"/>
                <a:gridCol w="419875"/>
                <a:gridCol w="1133663"/>
                <a:gridCol w="1747731"/>
                <a:gridCol w="2036394"/>
                <a:gridCol w="1238632"/>
              </a:tblGrid>
              <a:tr h="262011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700" b="1" u="none" strike="noStrike" dirty="0"/>
                        <a:t>Analysis of Maximum Likelihood Estimates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/>
                        <a:t>Parameter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/>
                        <a:t>DF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/>
                        <a:t>Estimate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/>
                        <a:t>Standard Error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/>
                        <a:t>Wald Chi-Square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 err="1"/>
                        <a:t>Pr</a:t>
                      </a:r>
                      <a:r>
                        <a:rPr lang="en-US" sz="1700" b="1" u="none" strike="noStrike" dirty="0"/>
                        <a:t> &gt; </a:t>
                      </a:r>
                      <a:r>
                        <a:rPr lang="en-US" sz="1700" b="1" u="none" strike="noStrike" dirty="0" err="1"/>
                        <a:t>ChiSq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Intercept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"-2.6516"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0.6748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15.4424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&lt;.0001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blackd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0.5952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0.3939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2.2827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0.1308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whitvic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0.2565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0.4002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0.4107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0.5216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serious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0.1871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/>
                        <a:t>0.0612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9.3342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/>
                        <a:t>0.0022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57046" y="3807070"/>
          <a:ext cx="7877908" cy="1339360"/>
        </p:xfrm>
        <a:graphic>
          <a:graphicData uri="http://schemas.openxmlformats.org/drawingml/2006/table">
            <a:tbl>
              <a:tblPr/>
              <a:tblGrid>
                <a:gridCol w="1729297"/>
                <a:gridCol w="3282029"/>
                <a:gridCol w="1433291"/>
                <a:gridCol w="1433291"/>
              </a:tblGrid>
              <a:tr h="262011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Odds Ratio Estimates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Effect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Point Estimate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95% Wald Confidence Limits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blackd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1.813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0.838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3.925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whitvic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1.292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2.832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serious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1.206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1.069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1.359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08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4283313"/>
              </p:ext>
            </p:extLst>
          </p:nvPr>
        </p:nvGraphicFramePr>
        <p:xfrm>
          <a:off x="990601" y="1354017"/>
          <a:ext cx="9905999" cy="2379782"/>
        </p:xfrm>
        <a:graphic>
          <a:graphicData uri="http://schemas.openxmlformats.org/drawingml/2006/table">
            <a:tbl>
              <a:tblPr/>
              <a:tblGrid>
                <a:gridCol w="4708326"/>
                <a:gridCol w="1249822"/>
                <a:gridCol w="2621155"/>
                <a:gridCol w="1326696"/>
              </a:tblGrid>
              <a:tr h="41307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Association of Predicted Probabilities and Observed Responses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74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 Concordant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67.2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Somers'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 (Gini Index)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0.349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 Discordant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32.3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Gamma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0.351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 Tied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Tau-a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0.158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Pairs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4850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0.675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4183017"/>
            <a:ext cx="10820400" cy="1455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15" dirty="0"/>
              <a:t>All the statistics ranges from 0 to 1 (except C statistics); 1 being the closest association.</a:t>
            </a:r>
          </a:p>
          <a:p>
            <a:endParaRPr lang="en-US" sz="2215" dirty="0"/>
          </a:p>
          <a:p>
            <a:r>
              <a:rPr lang="en-US" sz="2215" dirty="0"/>
              <a:t>C statistics ranges from 0.5 to 1; 1 being the best prediction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147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Multicollinearity!!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6709" y="1318846"/>
            <a:ext cx="8088923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/>
              <a:t>Check the VIF / Tolerance to detect the multicollinearity!!</a:t>
            </a:r>
          </a:p>
        </p:txBody>
      </p:sp>
    </p:spTree>
    <p:extLst>
      <p:ext uri="{BB962C8B-B14F-4D97-AF65-F5344CB8AC3E}">
        <p14:creationId xmlns:p14="http://schemas.microsoft.com/office/powerpoint/2010/main" xmlns="" val="16604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classes of fit statistics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991136"/>
            <a:ext cx="10439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Measures of predictive power—</a:t>
            </a:r>
            <a:r>
              <a:rPr lang="en-US" sz="2000" b="0" dirty="0"/>
              <a:t>How well can we explain/predict the dependent variable based on the independent variables</a:t>
            </a:r>
          </a:p>
          <a:p>
            <a:pPr algn="l"/>
            <a:endParaRPr lang="en-US" sz="2000" dirty="0"/>
          </a:p>
          <a:p>
            <a:pPr algn="l">
              <a:buFont typeface="Arial" pitchFamily="34" charset="0"/>
              <a:buChar char="•"/>
            </a:pPr>
            <a:r>
              <a:rPr lang="en-US" sz="2000" b="0" dirty="0"/>
              <a:t>R-square measures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0" dirty="0"/>
              <a:t>Area under the ROC curve – C Statistics</a:t>
            </a:r>
          </a:p>
          <a:p>
            <a:pPr algn="l">
              <a:buFont typeface="Arial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Goodness-of fit (GOF) tests</a:t>
            </a:r>
          </a:p>
          <a:p>
            <a:pPr algn="l"/>
            <a:endParaRPr lang="en-US" sz="2000" dirty="0"/>
          </a:p>
          <a:p>
            <a:pPr algn="l">
              <a:buFont typeface="Arial" pitchFamily="34" charset="0"/>
              <a:buChar char="•"/>
            </a:pPr>
            <a:r>
              <a:rPr lang="en-US" sz="2000" b="0" dirty="0"/>
              <a:t>Deviance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0" dirty="0"/>
              <a:t>Pearson chi-square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0" dirty="0"/>
              <a:t>Hosmer-Lemeshow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0" dirty="0"/>
              <a:t>Cross Validation / Bootstrapping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Predictive power and GOF are very different things:</a:t>
            </a:r>
          </a:p>
          <a:p>
            <a:pPr algn="l"/>
            <a:endParaRPr lang="en-US" sz="2000" dirty="0"/>
          </a:p>
          <a:p>
            <a:pPr algn="l"/>
            <a:r>
              <a:rPr lang="en-US" sz="2000" b="0" dirty="0"/>
              <a:t>A model can have very high R-square, yet GOF is terrible.</a:t>
            </a:r>
          </a:p>
          <a:p>
            <a:pPr algn="l"/>
            <a:r>
              <a:rPr lang="en-US" sz="2000" b="0" dirty="0"/>
              <a:t>Similarly, GOF might be great but R-square is low.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813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classes of fit statistics</a:t>
            </a:r>
            <a:endParaRPr lang="en-US" dirty="0"/>
          </a:p>
        </p:txBody>
      </p:sp>
      <p:sp>
        <p:nvSpPr>
          <p:cNvPr id="1026" name="AutoShape 2" descr="Image result for insas rifle larg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nsas rifle larg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insas rifle larg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insas rifle larg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5410200" cy="2651760"/>
          </a:xfrm>
          <a:prstGeom prst="rect">
            <a:avLst/>
          </a:prstGeom>
          <a:noFill/>
        </p:spPr>
      </p:pic>
      <p:sp>
        <p:nvSpPr>
          <p:cNvPr id="1034" name="AutoShape 10" descr="Image result for ak 47 rif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ak 47 rif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Image result for ak 47 rif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429000"/>
            <a:ext cx="7274758" cy="2626911"/>
          </a:xfrm>
          <a:prstGeom prst="rect">
            <a:avLst/>
          </a:prstGeom>
          <a:noFill/>
        </p:spPr>
      </p:pic>
      <p:sp>
        <p:nvSpPr>
          <p:cNvPr id="1040" name="AutoShape 16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26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28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1219200"/>
            <a:ext cx="4419600" cy="2618462"/>
          </a:xfrm>
          <a:prstGeom prst="rect">
            <a:avLst/>
          </a:prstGeom>
        </p:spPr>
      </p:pic>
      <p:pic>
        <p:nvPicPr>
          <p:cNvPr id="1054" name="Picture 30" descr="Image result for machine pist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3962400"/>
            <a:ext cx="3848100" cy="2381250"/>
          </a:xfrm>
          <a:prstGeom prst="rect">
            <a:avLst/>
          </a:prstGeom>
          <a:noFill/>
        </p:spPr>
      </p:pic>
      <p:pic>
        <p:nvPicPr>
          <p:cNvPr id="1056" name="Picture 32" descr="Image result for V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6965" y="2590800"/>
            <a:ext cx="1900635" cy="124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13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 – </a:t>
            </a:r>
            <a:r>
              <a:rPr lang="en-US" sz="2215" b="0" dirty="0">
                <a:solidFill>
                  <a:srgbClr val="000000"/>
                </a:solidFill>
                <a:latin typeface="Arial Unicode MS"/>
              </a:rPr>
              <a:t>Hosmer and Lemeshow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2400" y="1811216"/>
            <a:ext cx="403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Null hypothesis that there is no difference between the observed and predicted values.</a:t>
            </a:r>
          </a:p>
          <a:p>
            <a:endParaRPr lang="en-US" sz="2000" b="0" dirty="0"/>
          </a:p>
          <a:p>
            <a:r>
              <a:rPr lang="en-US" sz="2000" dirty="0"/>
              <a:t>High p-values indicate that the model fits well.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6125120"/>
              </p:ext>
            </p:extLst>
          </p:nvPr>
        </p:nvGraphicFramePr>
        <p:xfrm>
          <a:off x="762000" y="914400"/>
          <a:ext cx="7444154" cy="5357440"/>
        </p:xfrm>
        <a:graphic>
          <a:graphicData uri="http://schemas.openxmlformats.org/drawingml/2006/table">
            <a:tbl>
              <a:tblPr/>
              <a:tblGrid>
                <a:gridCol w="7444154"/>
              </a:tblGrid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          Partition for the Hosmer and Lemeshow Test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                          hiwrite = 1             hiwrite = 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Group       Total    Observed    Expected    Observed    Expected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    1          20           0        1.08          20       18.92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 2          20           4        3.45          16       16.55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 3          20           9        6.54          11       13.46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 4          21          10       10.86          11       10.14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    5          20          13       13.64           7        6.36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 6          20          17       15.70           3        4.30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 7          20          16       17.44           4        2.56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    8          20          18       18.76           2        1.24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 9          20          20       19.61           0        0.39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     10          19          19       18.90           0        0.10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Hosmer and Lemeshow Goodness-of-Fit Test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endParaRPr lang="en-US" sz="1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Chi-Square       DF     Pr &gt; ChiSq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   5.2766        8         0.7276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50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 – </a:t>
            </a:r>
            <a:r>
              <a:rPr lang="en-US" sz="2215" b="0" dirty="0">
                <a:solidFill>
                  <a:srgbClr val="000000"/>
                </a:solidFill>
                <a:latin typeface="Arial Unicode MS"/>
              </a:rPr>
              <a:t>Classification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0246" y="1219200"/>
            <a:ext cx="3329354" cy="247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215" b="0" dirty="0"/>
          </a:p>
          <a:p>
            <a:pPr algn="l"/>
            <a:r>
              <a:rPr lang="en-US" sz="2215" b="0" dirty="0"/>
              <a:t>Higher sensitivity and specificity indicates better fit. </a:t>
            </a:r>
          </a:p>
          <a:p>
            <a:pPr algn="l"/>
            <a:endParaRPr lang="en-US" sz="2215" b="0" dirty="0"/>
          </a:p>
          <a:p>
            <a:pPr algn="l"/>
            <a:r>
              <a:rPr lang="en-US" sz="2215" b="0" dirty="0"/>
              <a:t>Default cutoff prob = 0.5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35016" y="1248508"/>
          <a:ext cx="6752490" cy="4712682"/>
        </p:xfrm>
        <a:graphic>
          <a:graphicData uri="http://schemas.openxmlformats.org/drawingml/2006/table">
            <a:tbl>
              <a:tblPr/>
              <a:tblGrid>
                <a:gridCol w="675249"/>
                <a:gridCol w="675249"/>
                <a:gridCol w="675249"/>
                <a:gridCol w="675249"/>
                <a:gridCol w="675249"/>
                <a:gridCol w="675249"/>
                <a:gridCol w="675249"/>
                <a:gridCol w="675249"/>
                <a:gridCol w="675249"/>
                <a:gridCol w="675249"/>
              </a:tblGrid>
              <a:tr h="3625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Correct 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Incorrect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Percentages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Prob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Non-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Non-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Sensi-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Speci-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Level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Correct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tivity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ficity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NEG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67.1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43.4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36.2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78.6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0.2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0.25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87.1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24.2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0.35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25.8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10.1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0.4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23.3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0.45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0.5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76.7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45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724" y="64008"/>
            <a:ext cx="9298276" cy="704088"/>
          </a:xfrm>
        </p:spPr>
        <p:txBody>
          <a:bodyPr/>
          <a:lstStyle/>
          <a:p>
            <a:r>
              <a:rPr lang="en-US" dirty="0" smtClean="0"/>
              <a:t>Justice League Vs Super Villains</a:t>
            </a:r>
            <a:endParaRPr lang="en-US" dirty="0"/>
          </a:p>
        </p:txBody>
      </p:sp>
      <p:sp>
        <p:nvSpPr>
          <p:cNvPr id="1026" name="AutoShape 2" descr="Image result for insas rifle larg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nsas rifle larg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insas rifle larg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ak 47 rif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ak 47 rif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26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28" descr="Image result for Uzi machine pist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2" name="Picture 2" descr="Image result for super villai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219200"/>
            <a:ext cx="5720645" cy="5105400"/>
          </a:xfrm>
          <a:prstGeom prst="rect">
            <a:avLst/>
          </a:prstGeom>
          <a:noFill/>
        </p:spPr>
      </p:pic>
      <p:pic>
        <p:nvPicPr>
          <p:cNvPr id="46084" name="Picture 4" descr="Image result for justice leag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19200"/>
            <a:ext cx="5376316" cy="5029200"/>
          </a:xfrm>
          <a:prstGeom prst="rect">
            <a:avLst/>
          </a:prstGeom>
          <a:noFill/>
        </p:spPr>
      </p:pic>
      <p:pic>
        <p:nvPicPr>
          <p:cNvPr id="46086" name="Picture 6" descr="Image result for V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429000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13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 – </a:t>
            </a:r>
            <a:r>
              <a:rPr lang="en-US" sz="2215" b="0" dirty="0">
                <a:solidFill>
                  <a:srgbClr val="000000"/>
                </a:solidFill>
                <a:latin typeface="Arial Unicode MS"/>
              </a:rPr>
              <a:t>Predicted Probability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0246" y="2350142"/>
            <a:ext cx="2872154" cy="77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solidFill>
                  <a:srgbClr val="000000"/>
                </a:solidFill>
                <a:latin typeface="Arial Unicode MS"/>
              </a:rPr>
              <a:t>Predicted Probability snap shot</a:t>
            </a:r>
            <a:endParaRPr lang="en-US" sz="2215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6880803"/>
              </p:ext>
            </p:extLst>
          </p:nvPr>
        </p:nvGraphicFramePr>
        <p:xfrm>
          <a:off x="685801" y="1178170"/>
          <a:ext cx="7801708" cy="4917829"/>
        </p:xfrm>
        <a:graphic>
          <a:graphicData uri="http://schemas.openxmlformats.org/drawingml/2006/table">
            <a:tbl>
              <a:tblPr/>
              <a:tblGrid>
                <a:gridCol w="661403"/>
                <a:gridCol w="1024108"/>
                <a:gridCol w="2162005"/>
                <a:gridCol w="1564608"/>
                <a:gridCol w="1194792"/>
                <a:gridCol w="1194792"/>
              </a:tblGrid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Obs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CURED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INTERVENTION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DURATION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_LEVEL_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pred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0.42812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0.42812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0.43004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0.42621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0.71991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2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0.43004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074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9855200" cy="1143000"/>
          </a:xfrm>
        </p:spPr>
        <p:txBody>
          <a:bodyPr/>
          <a:lstStyle/>
          <a:p>
            <a:r>
              <a:rPr lang="en-US" sz="3600" dirty="0" smtClean="0"/>
              <a:t>Logistic Regression – Gains curve and Gini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375546"/>
              </p:ext>
            </p:extLst>
          </p:nvPr>
        </p:nvGraphicFramePr>
        <p:xfrm>
          <a:off x="826077" y="838200"/>
          <a:ext cx="8851321" cy="2660240"/>
        </p:xfrm>
        <a:graphic>
          <a:graphicData uri="http://schemas.openxmlformats.org/drawingml/2006/table">
            <a:tbl>
              <a:tblPr/>
              <a:tblGrid>
                <a:gridCol w="432194"/>
                <a:gridCol w="1296580"/>
                <a:gridCol w="1244717"/>
                <a:gridCol w="1089127"/>
                <a:gridCol w="1037265"/>
                <a:gridCol w="743372"/>
                <a:gridCol w="829812"/>
                <a:gridCol w="1089127"/>
                <a:gridCol w="1089127"/>
              </a:tblGrid>
              <a:tr h="379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Observations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Lift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44.98%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24.75%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0.01237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0.03612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63.21%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0.05535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0.06856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83.28%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0.07860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0.08629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94.65%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0.09197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98.66%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0.09666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0.09916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0.09983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29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078" y="3733287"/>
            <a:ext cx="5117522" cy="308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9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733286"/>
            <a:ext cx="4885368" cy="30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35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0312"/>
            <a:ext cx="9250915" cy="7040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do we ever need Logistic Regression?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59523"/>
            <a:ext cx="11506200" cy="4523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15" dirty="0"/>
              <a:t>Violates the assumption of Linear Regression!</a:t>
            </a:r>
          </a:p>
          <a:p>
            <a:pPr algn="l"/>
            <a:endParaRPr lang="en-US" sz="2215" dirty="0"/>
          </a:p>
          <a:p>
            <a:pPr algn="l"/>
            <a:r>
              <a:rPr lang="en-US" sz="2215" dirty="0"/>
              <a:t>Assumption says that the residulas should be normally distributed. </a:t>
            </a:r>
          </a:p>
          <a:p>
            <a:pPr algn="l"/>
            <a:endParaRPr lang="en-US" sz="2215" dirty="0"/>
          </a:p>
          <a:p>
            <a:pPr algn="l"/>
            <a:r>
              <a:rPr lang="en-US" sz="2215" dirty="0"/>
              <a:t>The error term can only take on two values, hence it's impossible for it to have a normal distribution. </a:t>
            </a:r>
          </a:p>
          <a:p>
            <a:pPr algn="l"/>
            <a:endParaRPr lang="en-US" sz="2215" dirty="0"/>
          </a:p>
          <a:p>
            <a:pPr algn="l"/>
            <a:r>
              <a:rPr lang="en-US" sz="2215" dirty="0"/>
              <a:t>Violates the assumption of Homoscedasticity!</a:t>
            </a:r>
          </a:p>
          <a:p>
            <a:pPr algn="l"/>
            <a:endParaRPr lang="en-US" sz="2215" dirty="0"/>
          </a:p>
          <a:p>
            <a:pPr algn="l"/>
            <a:r>
              <a:rPr lang="en-US" sz="2215" dirty="0"/>
              <a:t>Homoscedasticity describes a situation in which the error term is the same across all values of the independent variables.</a:t>
            </a:r>
          </a:p>
          <a:p>
            <a:pPr algn="l"/>
            <a:endParaRPr lang="en-US" sz="2215" dirty="0"/>
          </a:p>
          <a:p>
            <a:pPr algn="l"/>
            <a:endParaRPr lang="en-US" sz="2215" dirty="0"/>
          </a:p>
        </p:txBody>
      </p:sp>
      <p:pic>
        <p:nvPicPr>
          <p:cNvPr id="67586" name="Picture 2" descr="Image from 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0623" y="-633046"/>
            <a:ext cx="52754" cy="6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912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9855200" cy="1143000"/>
          </a:xfrm>
        </p:spPr>
        <p:txBody>
          <a:bodyPr/>
          <a:lstStyle/>
          <a:p>
            <a:r>
              <a:rPr lang="en-US" dirty="0" smtClean="0"/>
              <a:t>Logistic Regression – KS Stat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4123362"/>
              </p:ext>
            </p:extLst>
          </p:nvPr>
        </p:nvGraphicFramePr>
        <p:xfrm>
          <a:off x="990600" y="1066803"/>
          <a:ext cx="7145219" cy="2432536"/>
        </p:xfrm>
        <a:graphic>
          <a:graphicData uri="http://schemas.openxmlformats.org/drawingml/2006/table">
            <a:tbl>
              <a:tblPr/>
              <a:tblGrid>
                <a:gridCol w="260015"/>
                <a:gridCol w="780045"/>
                <a:gridCol w="748843"/>
                <a:gridCol w="655239"/>
                <a:gridCol w="624036"/>
                <a:gridCol w="624036"/>
                <a:gridCol w="644837"/>
                <a:gridCol w="655239"/>
                <a:gridCol w="655239"/>
                <a:gridCol w="499230"/>
                <a:gridCol w="499230"/>
                <a:gridCol w="499230"/>
              </a:tblGrid>
              <a:tr h="37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Observations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Non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Non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Lift-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Lift- Non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44.98%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24.75%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0.01237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0.03612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0.05535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0.06856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35.81%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0.07860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0.08629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94.65%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0.09197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0.09666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85.88%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0.09916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0.09983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037306"/>
              </p:ext>
            </p:extLst>
          </p:nvPr>
        </p:nvGraphicFramePr>
        <p:xfrm>
          <a:off x="8135816" y="1107831"/>
          <a:ext cx="1998784" cy="2285998"/>
        </p:xfrm>
        <a:graphic>
          <a:graphicData uri="http://schemas.openxmlformats.org/drawingml/2006/table">
            <a:tbl>
              <a:tblPr/>
              <a:tblGrid>
                <a:gridCol w="1998784"/>
              </a:tblGrid>
              <a:tr h="3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Difference: Cumulative Default &amp; Non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Defaullt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39.22%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47.38%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48.38%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47.47%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41.79%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13.79%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032" y="3640017"/>
            <a:ext cx="6276022" cy="321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162800" y="3640015"/>
            <a:ext cx="4876800" cy="2672862"/>
          </a:xfrm>
        </p:spPr>
        <p:txBody>
          <a:bodyPr>
            <a:noAutofit/>
          </a:bodyPr>
          <a:lstStyle/>
          <a:p>
            <a:pPr lvl="1">
              <a:spcBef>
                <a:spcPts val="185"/>
              </a:spcBef>
              <a:spcAft>
                <a:spcPts val="185"/>
              </a:spcAft>
            </a:pPr>
            <a:r>
              <a:rPr lang="en-US" sz="1600" b="1" dirty="0"/>
              <a:t>The difference between %Cumulative Default (Bad) and Non Default (Good) is 48.38% which is occurring at 4</a:t>
            </a:r>
            <a:r>
              <a:rPr lang="en-US" sz="1600" b="1" baseline="30000" dirty="0"/>
              <a:t>th</a:t>
            </a:r>
            <a:r>
              <a:rPr lang="en-US" sz="1600" b="1" dirty="0"/>
              <a:t> </a:t>
            </a:r>
            <a:r>
              <a:rPr lang="en-US" sz="1600" b="1" dirty="0" err="1"/>
              <a:t>decile</a:t>
            </a:r>
            <a:endParaRPr lang="en-US" sz="1600" b="1" dirty="0"/>
          </a:p>
          <a:p>
            <a:pPr lvl="1">
              <a:spcBef>
                <a:spcPts val="185"/>
              </a:spcBef>
              <a:spcAft>
                <a:spcPts val="185"/>
              </a:spcAft>
            </a:pPr>
            <a:r>
              <a:rPr lang="en-US" sz="1600" b="1" dirty="0"/>
              <a:t>At 4</a:t>
            </a:r>
            <a:r>
              <a:rPr lang="en-US" sz="1600" b="1" baseline="30000" dirty="0"/>
              <a:t>th</a:t>
            </a:r>
            <a:r>
              <a:rPr lang="en-US" sz="1600" b="1" dirty="0"/>
              <a:t> </a:t>
            </a:r>
            <a:r>
              <a:rPr lang="en-US" sz="1600" b="1" dirty="0" err="1"/>
              <a:t>decile</a:t>
            </a:r>
            <a:r>
              <a:rPr lang="en-US" sz="1600" b="1" dirty="0"/>
              <a:t>, model is able to capture 73.91% of total </a:t>
            </a:r>
            <a:r>
              <a:rPr lang="en-US" sz="1600" b="1" dirty="0" err="1"/>
              <a:t>bads</a:t>
            </a:r>
            <a:endParaRPr lang="en-US" sz="1600" b="1" dirty="0"/>
          </a:p>
          <a:p>
            <a:pPr lvl="1">
              <a:spcBef>
                <a:spcPts val="185"/>
              </a:spcBef>
              <a:spcAft>
                <a:spcPts val="185"/>
              </a:spcAft>
            </a:pPr>
            <a:r>
              <a:rPr lang="en-US" sz="1600" b="1" dirty="0"/>
              <a:t>i.e. if we follow the model, in 40% of records we can capture 78.91% of total </a:t>
            </a:r>
            <a:r>
              <a:rPr lang="en-US" sz="1600" b="1" dirty="0" err="1"/>
              <a:t>bads</a:t>
            </a:r>
            <a:endParaRPr lang="en-US" sz="1600" b="1" dirty="0"/>
          </a:p>
          <a:p>
            <a:pPr lvl="1">
              <a:spcBef>
                <a:spcPts val="185"/>
              </a:spcBef>
              <a:spcAft>
                <a:spcPts val="185"/>
              </a:spcAft>
            </a:pPr>
            <a:r>
              <a:rPr lang="en-US" sz="1600" b="1" dirty="0"/>
              <a:t>The K-S of the model is 48.38% at 4</a:t>
            </a:r>
            <a:r>
              <a:rPr lang="en-US" sz="1600" b="1" baseline="30000" dirty="0"/>
              <a:t>th</a:t>
            </a:r>
            <a:r>
              <a:rPr lang="en-US" sz="1600" b="1" dirty="0"/>
              <a:t> </a:t>
            </a:r>
            <a:r>
              <a:rPr lang="en-US" sz="1600" b="1" dirty="0" err="1"/>
              <a:t>decile</a:t>
            </a:r>
            <a:endParaRPr lang="en-US" sz="1800" b="1" dirty="0"/>
          </a:p>
          <a:p>
            <a:pPr lvl="1">
              <a:spcBef>
                <a:spcPts val="185"/>
              </a:spcBef>
              <a:spcAft>
                <a:spcPts val="185"/>
              </a:spcAft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177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Stability Index (PSI)</a:t>
            </a:r>
            <a:endParaRPr lang="en-US" dirty="0"/>
          </a:p>
        </p:txBody>
      </p:sp>
      <p:pic>
        <p:nvPicPr>
          <p:cNvPr id="91138" name="Picture 2" descr="PSI=\sum ((Actual\ \%-Expected\ \%)\times (ln(\frac{Actual\ \%}{Expected\ \%})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830" y="1151793"/>
            <a:ext cx="8577816" cy="800100"/>
          </a:xfrm>
          <a:prstGeom prst="rect">
            <a:avLst/>
          </a:prstGeom>
          <a:noFill/>
        </p:spPr>
      </p:pic>
      <p:pic>
        <p:nvPicPr>
          <p:cNvPr id="91140" name="Picture 4" descr="Hit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5198" y="2022232"/>
            <a:ext cx="4098064" cy="4149969"/>
          </a:xfrm>
          <a:prstGeom prst="rect">
            <a:avLst/>
          </a:prstGeom>
          <a:noFill/>
        </p:spPr>
      </p:pic>
      <p:sp>
        <p:nvSpPr>
          <p:cNvPr id="91142" name="AutoShape 6" descr="data:image/jpeg;base64,/9j/4AAQSkZJRgABAQAAAQABAAD/2wCEAAkGBxQTEhUUEhQWFRUXFxUYGBQXFBUXFhcXFBcXFxUVFxgYHCggGBolHBQUIjEhJSkrLi4uFx8zODMsNygtLiwBCgoKDg0OGxAQGiwkHyQsLCwsLCwsLCwsLCwsLCwsLCwsLCwsLCwsLCwsLCwsLCwsLCwsLCwvLCwsLCwsLCwsN//AABEIARIAuAMBIgACEQEDEQH/xAAcAAAABwEBAAAAAAAAAAAAAAAAAQIDBAUGBwj/xABAEAACAQIEAwUFBQcDAwUAAAABAhEAAwQSITEFQVEGEyJhcTKBkaGxByNCUsEUM3KCstHwQ2LxU5LhJHODosL/xAAZAQACAwEAAAAAAAAAAAAAAAACBAABAwX/xAArEQACAgICAQMDAwUBAAAAAAAAAQIRAzESIUEEE1EiMrFhcYFikaHB4SP/2gAMAwEAAhEDEQA/AOaijNEomlARUADFKWiBoWzrQz0Hj2HFKC0ob0pRWFm4lRSstKFJe6ACSRp561XbLtIANHNVmJxZOwKjlO5/sKh963X+9EsYLnRfkzSkNUYvvOtTLd24QdG5a5TUeMtS+S4Ao8tR8LiQQJIB5g6fCakmsGqNfAUUMlFS96hQXd0QWlxQioWFFKRKI0IqFiu7FN49fCn831FOgUnH+yn836VFsngLDj7teuZvkE/vQoWP3Y/if5hf7UKpoFspc1HNJC0ZroCIobUq3ypsCnUoZ6Dx7HRRigKA3pdm42LbO2UGBz8vOpmP4MbdlXZSoYwAdWO0semh0FaH7PeFC/dzMJRNfU/h/v7xXQO0vZP9pw5RIDA5lk6GRBQ9PWgeR3SNOKWzguLtNCsw0jT4kE//AFPyqdwbgLXTcgTlC6c/GMwIGkwK3lrsfduWGsMpz2T93dYeF1OrI4EwdhOu3Sj7LcMxWFvRcwzssBSAVJyg+FtNCQOemm9R5rj1sJY1fZC4B2PzKFvLO4BywRswKsNwfWj7QdnXtoYbQac5IPKOddZw2GTLKrl8iI+Xv5VXcWwKvEjQMG96mR9PlS85zTuy4uL6o4JjQ1pgLgGYc4EjpIOmx2o8Fe8XQNPh5BhrI8iOVaXt/at9+BBk6MTyaDlj4CfWsOl0qRB2IIPL1pvFL3I29mWSPCXWjRUa0xh72YTT4rIsdo4pANGtQtBkUBQoqhYoUWPHhT3/AKUBR4z2V99TyWhGFXwD+Jv6VoUVs+D+Zv6V/tQoWm30VcVspzRE0BQQV0RAUBS03pJpSbihnoPHsfim7/smnRTOKXw6etL+Tc6v9l9gDDK35iSff/groNp6w/2fL/6W1/CPnW1s5axjs0nskgjpSi46CmtKV+0IBqQPUgVomZ0N3mqm4o+UGBJqxucUsTHe256B1+dVXFTOqnSKyyU9GkbOP9rMO5u3Hb2Swjfcjl8PlWTxlgg6iJ2HWN/0rqHbbh5ayzCAQynbU5QR+v0rm/d3MTdVERnc7IqknlJEctqP08rX7BZtIk8JPg99TxTFjBPa8FxCjAmQwIPwNPirl2wBYowaSKUKEIDChFGKAqEAtFxD2V9/6Uqk4/2V9/6VCIbsibZ/j+q7fKhTNnEMsgGBvtOu0jzoVPq8AunsrwKKKUBSqfEgUpdxSaUg1FDPQcNj4pSiZHUGk05Z3paTGDcdn+KMtlLav3eVei7DclmIAGtPW+1F+04BuLeUkwBlzHKYOWIzQdNJ1qX2e4Ct/C2rgH3qNmBkANlZoDaGY3q+tdlbJutfayvePOdiWO+p00A3NLRV2zfkkXWHxQfDi4p0Kz5jqPUa1gsfgb964veFgrmBB31gQDoNxJ9PStw6gWCBtOg98foKk4UBkCmNNqKUeVIGEuHZzi/jf2W8cMMK7Mv4lcuGBAysM1sTMkRptVjwhsTfJyplAOpYZRpoQVPP0rbXsBIgs0dM5ihbtC0mVRFSWPvroiyWu+2Z/jWBXuWRo1Bk8piuY8BDWi1u1pcutlLR4gB7QB/LI5b6V0ftJiYU68qwnCsOt2/bElSCzO4MBUOiyx5kg1ir7GMaSVjPH7OTu1JlxnzEkkxnIWZ/hPxqpAqx7RYhbmIuG2ZTMQp6gbH31XTW8dGGR3JihRxSVNLBogARSqKjNQsSBR4xJVffv7qOixh8Ce/6Cp5IhvDYZSCTM6DSI56z1oU/gbmg651NCs5SaZdIoxTSOSdRAO1PIY9eXlTTXC7ydWlmbYatv6azpXTEEOClW9xRihOooJ6ChsfilJvSWpVvelmMHVfs8xv3OXaGI+Ov61tQcwI6iuSdiMdluFOR1+FdMwt4GCdBS6fFtGvTVgvI3dD191OYPFgP3ZiYkajlE/UVlu1VjF5BawzMbbQM0gsn8ROpHnvp76s+z/AFwjZ2e5duZcuZ2LATq2UcthU82gqXHs1D3BVTj8VoacvXByPuqrxZkdavJNsGCRluPYgka1nb/EVGHNuPGWHloOZjfnWk4xb5GuZ9orsXTlMGI06c6HDi5ujSeXhEnB6Wpqq4VekZSdR9KtVFMSjxdGEXasWKUVpIpWahLDihFGXoleoWGy0jFr4F9/0FOG5ScUfCvqapbLBgVMfzD6f+KFLwB0/nX02NCssmy4lHFJs38yqv5Q86RJa4x669OW3vpbVEwK+0Z66ejNXVo5xLFAnUUEoEaignoKGx6lKNaBpSGlhom8NxRt3EfaCJ/Wut4cm8gytln8UT8K45OtbnsTxsQLTHUbeY5VlOPkKJqL9u7bJnE4h5AAy27ZUeihPCfOq1uFBmAjEEH2jcuXBPwIrVWrixJOnrRXLixIOnrNZvHZsszWivtYJET7tSvlmZv6iTTEwDNO4ziKqpk1k8fx4agHr6R1Jq1CzNtjPaLGgE6jQGuXY69ncn51Zce4ybrFUPh5nr6eVV+A4fcvOLVm21x22RFLE8+Ww8zpT+DFxVsVy5OXSI2Gu5WDdDr6c60tpwdQQR1FZzEWipKkEEEgjmCDBB94NSOFs6mVVmX8QAPx91Fmx32VjnXRoA1GTR2lJEhTHod+lAyN5FJjImKILSpowahAopWI9lfU0VHiR4F9T+lQtC8ADl/nH0NCkYLb+Zf1oUEl2FEpGNRMGPa9T/AFVMAH+CouBiW9T8zXSRziWJogZIp0Ci0zCgnoOGx4j9aCmlKKVlpUZFKaWLjL4rejAGOh8v85xU7D8IvMxQJDjQqxVG2nZo5a1f9iOArevP3gkICpGujMCpB5hgMx9Yql26CulZDwPbZyiqRqRprvy+tT7vHr4UZgFEaMzoixyMswrH4rszicKHt4qywQeJb0E25QrnK3BoAyToYOg0BFZy5jpMqVWPy7x1zElp251ovTqwJZtM23F+KhNbt9WY/wCnam43oxEIvxPoayfEeLNc0HgT8uaSx/3GBPptVrwTsNj8XDWrDBDr3t0i2hnmC2re4Guz9gewtrA2g1xbb4k+3dALZTrCWyw0A01ABPwraOOMDKU5SOS9k/s6xeLKsymxZMzdddSB/wBNDBY+Zgc5rsNrswmBwWITh9uL5s3Mtw63XfKcpLb76hRAB2FauKCircmwUjyMiTpty16zrmJ5zXVOHYIYdLT2Ql3PbAIP7sqMpbUfizD11103v+J8HwWKxIe/h7ed2ylEa6l6ZZSbmQgMfCdSB61Qdojb4dxDD4XAhlQqDetvcdrZN1/AQXJKkDMdPzDfWl815o3B6NsVQdSWx3hN04S0yXDbHeMzgNJPsgSFiYgTm61T4pUvHLaBZyZUCBqfaGp20B9etWPEO0F1PAqqPxeyZm4xIUgxJAPOkWOPXrZdkfJBVSpCSScuaVjxDQ1zo8r5UNuPVFTjuB4iyJuWmCzGbRlk7DMpIBqOuDuZGfIcgEltgBMTrvuKsuK8eu3lYP3QAI/0QH21MgiIk1X2cRctvGSyWUyDcUsPJoLEH/imFNtAcKIooYo+FfU/QVaXMBduC5dbMbhadlRHJ9tRI8LAajXxSKqsZqqnzPlGg0+dHGSeiuLQ5gxp/Mv60KLBgZCfNdeX4tKFDPZEUoFRsBMt7/rrUxl86jYFjLDTc8xO9dQ5xLpKjxCgzGjVvEKCeg4bJ1u2SQACSSAANSSdhWlsdm1TDtevPlyw0yCmjDNa0BLudRA0kRMiqnh5yA3W2BhfWPF6aGJ86j8c7VXDpoHEhABCWFPNByuaDxbiD1NIVKc+MRx1FWzt/F+y2HxZzXVaQZDLcZDod9DE6ATE6DWneCcJs4fMLK5Vk7kszN+JizEkmneCYrNhLNzm9q0fUsi/rT4twoFO8UhW7JVsyfdP9v1oXsIjkM6KxGxZVYiOhI03PxorG7eoH/aAKfPlVkBMUSrRgUYFQgIoGjikXGABJIAGpJMAAbknkKogmBM6T15/Gsb26wnDGdbmNYJeQeFkdheIBzBcqAltZgEc9OdZntl9phZmtYJslsaG+IL3J5WtYQb+LfaIrl2Jvl2Y/mJJJMsS2pJOkkmTp1o4wbBcjVqrYnEaGBfg2i7JOgzIHI0DGI5eLTTm5jcCxy3csLcJtsp0Nu8ujKZ0ALAiQTt1rK4XGOgygiJzDUAq35g2/IfCpA49eC3EU+C4yswJDEMjZgykiQZO4gnnSk/Sy5WhiPqFXZo8fw4rbwt1VgOTZu6+HvA7QSAZmAZ9B1qsS5OcESbZ1BG6jRpB5ga+6nbXbGMNcsXVDZ73eZhowMoSQAI3Dcx86q/262wuEXAGliScwLqwUALMmZz79az9qS2jRZF8nTsDg0OHKjVWBtOdPEynNYfTTXbYe15Cuf48yvQ948jo0CR8Zq0wfa1Tade8BAt2pgOlwnOSFtDNBYayxjf40T4hXUlMwXvDlzkF9VEliABJMnTaaDHilFtsvkmScEPAf4l9NjQosCfAf4h9DQqS2Wisfp0qBgvaPv8ArUtjJqJgvab3/IxXTRziWKXaGopMU4u6+tBPQcNk3i/FQtlbarqQcxadI2NuCIOpmZmR0FZgkkzqxPLcknYDqamcZuTcjkAB+v61qfsl4OL+OFxhKYde9I5F5i0vxlv5KmKChGy8knKVHbuGYU2rVmz/ANK3bU+qqF/Q/GrDJtSLCxvuacdoJ8lJ+WlTZY5h0ifMsfidPlT1JUUuKhAqVRUg3VnLmEnYSJPuqEHJrjP2odu+8ZsLh2m2PC7A/vGB1Ej8APxIPKJ2H2qdqTg8LktGL9+UTqix95d90gDzYdK4LZsO7KqKzuxhVUFmJ8gNTzPuo4R8sCTGi3U0SGaTfBXMDoQSD6gwR8aOwfCK2T7Mx1hTTil0lqtkGnplhTzU0aFloQCRqK0OGymyhXmxkTzjWazpqw4RicpKHYmR6xB+UfCsM0bXRtilUjQYIeA+o/WhR4f2W9R+tCue9jmimimsKsltQNW3zE6EdPWnU3pGGWMx5ZiPeZP/AOa6DOeh/L5r8GpSoZBld+jU2pH+GlXGgSOU/Kha6DTV6KrFPLtP5j8jXXvse4ZctjMyuouKXJKsqmSBb/i0kjfea5l2S4Z+1YyzaYSrOGfTdE8Tg+oBHvr01hBA+QHIenSimukio7skHQU1EkAfiMn+FdfmdKNm3pVlfETyAUD6n61QRLUUdFNIv3MqM2+UE/ATVEKDi/aYW7mS2oaD42MwI3H+fCs4vHFbLeysZYXFJ2KM4uK8/mymJ5REa1SW8baL5rjPLbghgjSSxubeIamY0ga8qbe/bbD3Qrk/dXe7UFlUEr4VQfiUMdAZ22iK5ks05S/k6mT0+PHGluv8mgxNm1xK7fS+gdQZtOEIa3bCLAVoBkly25GrjcAF/gvZX9jtqLK5LjBl7ww11mIgljlEIvthB7WTXeKlcPxJt2raogu3DbmBlVfCo5nSSdcu++sLT6Yy69u1ciCx1QHKU28zmmQJEb8hXVUjk8TmPav7PDhsLcuKWZrahmzMCABq2wMseWv4SSRIrDNhXthM6lcy5gDE5ZgEjdZ5TXoDj/GiihQmrCRsZYzpl3kEak9RziOM9tuH3bd3Oy+BggV1IIkKMwaNUYsXMGJnSa0hKwJKikBpLGioq0BG2NNtS2NIaqZaEUM0EEf5FACiahLNVw2+Htkjyny3oVT8AvkOV5EGfdzoVzs0OMqQ5jnyVkpcoJzL7IBjvVEywUAeEFjrMDkKefwsV2ghTlvNlGZisQ2rCRqQdB1qBiWRiMuaAIJMTPI7+ZHup/F4lGcMqsBp4SQfZ9n9JpqhQQ9oyVJA1gw53yz+ITG423NRLwAE6+mnv2qVdvrmkKQOhPuHyAqBfuAkxtRxVso132ZYe735u2myxAbwBiyyCywdpIQaakkAV6AtDT/JrG/ZzwdLOCw7FF7xk7wsQCwa6MxAbcaZR7q2aGhlfJmi0Bhy60/ZGh8yfrpTE6z0/wCBUm2NBVFjlKJgT0/zlRTSMQuZSBoY0MlYPWRqKshzrtFaVWz2QFtm5vJKtDz92ToozAg8hNLwuCzWrlwKLl0d0qpmm1bDXitwKzATmBMnosVKxjvh2Pe59WZVvO1oFwEDEZlAbNnBnTUKDFWnAFZlxACgfuyImc2UkTznRWkk6OOlc+Ef/Xsallbx0NcGRWVUuaFWPMzO4E/Ae8ipGDxljMAxXSLYOg1tk5RodGjOPQCs7hkbEF3vMDmVfCVzI2bKEUqRoBz6ZTudaseGLctr3dq3btoGklJ7tTmylu6hdRlbnAy06m9CrLDiPCFv3PHtbUsVyI2t1iUHiVoyqnLqOVca+0S4yYnulyi2VGyWQZHtANb1y+yYPMmuro6IypiLly09xSW+8EEzDNdzQpJAGwBA0A2ji3bJE/a3a3e71czKJnMAp5nZh5j4bTtACRSPvSGpVEa2MxqkmnXFIIqi0IFIenAKbeqLLLs/blmPRT8yKFTOzi+Bj1/8UVc/O7mxzEqiQkuevxomM0LVGVpsRGrzQKYtpJA6kD46Uu80mOlHY9pYOuZYPnIijQSPR3ZvEFrKShtsBBQkMRvGo01A91XitVPwiwLVtUBLQNWbcnmTR8V4oli2125OVYhRu7nRVHUk1j35NavpE7EYkB7dr8TtJ12RNfmQBVmWIrilril+9iP2y4+VwZtW5OULHsH1Hw0rsHBOJpibS3F5jUcweYPmDWWPKpNoZzenljim/JLlqME8xTqilCthYj3UVxDorDoyhh8DWZOKNrENbtlLSi5AsottJkAhwuhfN4dYO0CIrXRQFsbwJ6xrWeSDkunRcXRxbt9xe9w+61q1AJvm+hYZlazcz3MseVx3WAdhyqLe+1du4y28MouvnzFmlFzMSYESZDN0iugfaj2VGMw2dB9/ZlrcRLKfbta9YkeaivPLDnTEYpoybpmh7cdo1xtnBkgd6iOL2h1cZFDa7gqgPPmKyuHaD7j9KWRTTLRFE9liB5D6UginbjTHoKbowRDUkinabJqEERTT0/TNyhYRfdnh92ff/UBR07wmMpA2yCPip/vRVzcvc2Ow6iivsppNM3bkCrTEWFS0rKTrqQdYA57c9P8AtNUWIuhmJExyB3idJ5TTsexGhE86Uu+m/TzpKtVpwvht03Lb92+UOjGRl0VgTGaOhonKMdsOMJS+1WehcGCUXNvA06GBpUXhGDGLxLX3/dYctbsLyL7Xbx85GVekE1UYjtMtzNbsBu8c5UOXm3hzabRMxW64dgls2ktpoFAAg9Nz561hzUn0auEoL6tmQ7XdmiGF2woyf6lsAaLzZAOXUcqp+y3Fmw17M37q6SHAGiMsBX06wAfjXUrSwKyfaLgGVu8tL4SZZZACmNT5A/KlcuJwl7kP7D+D1CyQ9rL/AAzWIwIkUoGsj2Q4oUC2LhkRNtj80PmOXUelaymsc1ONoRy43jlxY5QmkZqE0ZnZA4pfuAgJlUQDmYFpOYDKANee9ca+0fskyFsbYT7i4Sbqj/SuZirMB/02YSDyJPLbuN3Dq/tAn0Zh1/KR50GwyZMmVckFckDLlIgrHSKCClGbd9fBcqaqjySyU3cFbn7RuxhwN3PblsNcJ7tt8h3Npj5cidx5g1h7tNJprox7Q9YMr6aUoGkYA+0Pf/nypZFEtFAJpt6XTTHWoQIGkPSqbc0LCNBwVpQfwx8CBR012caVYdJ+cGhXOyL6mOR+1Fn2xwVzD27du4FDPJBUpORQNPDHNuY5e6skBUzil4syzyUfGSSfpWz+zXsth8Sr3sQX8DEKFICrkAYs0g5jrtTcfoj2Kpcn0R+yfACEDlC1xthEkDkB0PX4Vq+H8NZllEDsTCK05GP4rj9bS6z+ZoXrF3ce0LdjDYdWV8Uq5n0Li028tyB12rSYJEC5lAAJIEclQlFHwX4k1zZY3KXObv8AB1l6hRx8Mar8kbs1wBLJzN47n4rhGpPRRsiCNFGm1aLU8tKawx8Pr/n96fzU7ijUTnTdscFAidDtRA0daAGV49wnIQ6CE6AQVI1G3nsaseBcU70ZG9sCekjqKuHUEEESDoaxXHbDYe6rW9p0Ouk9RzB0B9RSs17Uua15HINZ48Htaf8Ao2U0JqBwfia37eYbjRl5qRuKmkUymmrQo4uLpigaY4h+7YSRpGmpMjYDmfIbxS5pYao1aohnuF8IF2w9vEJNt1ytbZXWfPK8EMI9qBrr6cP7edkbmAvRq1hye6uxvz7t+lwD4gSOYHo26aznaJ7V9LmHv2e8snR2DEOpGodNIBG41nTzoYzjhik2RpzZ5vwLQ485HxFPuate2vZZ+HYkW2bOjeO1c2zqDBDDkwkT6g84FXf/ALim46MXsRTZWlNRA1ZQhhTbCnmNNOKplouOzDauPL/PpRUz2aeLjDqp+X/NCud6jqY5i7iRcX7fw+lbngXHEweDwzKfDfutbvAn2QnhukRsSrIffWS41YysCBpHy5VW3MQxQIScgZmCn2QzBQxjzCr8KdpSQqm0zrnabDph79mSZyOEbOZW3bNpcORyact0md83LSr3szxfvLRWZKktPUOSTPmGJ+IrlmA42+IS0t1pewhRTza3MqGM+IjarPA4prLZrbFTrK7b76Vy8305DsYMfuYaO44R81tSZEjkSNielSrFtV2HzJ+p0rI9jMc1/DGZBW4QJ31AMaeZNaHD4kkAkH3qQelOY3cUc/LBwk0y0BowTTKXKWGrQzHAaYx+BW6hVtuRG4PUU6GoEdDVPsi67Oem3iMHiWMSIkqNnRfxJ5jXT1HQnacN4gl5A9syD8j59DS+IYJby5biz0PMeYrD4jD3+H3c6DPbY69GA/pfele8L/p/A916lfE/yb6aKah8M4kl9A9syOY5g8wRyNSS1NJpq0JSTTpjnKq7iFiyqvdvMVtqC1zUBMq6nNpJHOJ1NSsRiVRGZ2CooLM7GFVRqSSdhXDvtF7fftgOHw4K4YNLOZDXim2n4bYOsbkgExtV8FLYN0UfbztW/EL/AHhXJbSVtJGqoTJLnm5gE8hsNpNK7aD/ADlUUnSpCmQD5VujJigaQyDlTmSkNboihBNIuUbUBVFokcCb74eYYfKf0oUnhRi8p9fpQpH1C+oZxaNDxfCFVQN4tF5GAHRXg/H5VQXeGv3K3hBV2dYHtAoRMjpqNa6SvHcEbZtuW9pO8A0LC2ndhSPwmOY1n3RULbw7qbeFdiod3Ft7bPlDwMuZJ0AG7CevWgj6hrw/+BeyYC1cKkFTBGxFa3hfE7d8BbohwN5gke6lY7s1cCh3sMitPiWNNY8QBOXXqBUvgP2fXsQ0j7u3Pttq3uGxNaT4Zo/qXhyZMEv0+DefZphVi9DtllBGb8XiOnTT610EkAADYD/iqXgPZ23hbfd2pjQlmMknaT51ZW31IkSDBEiROon1FFjhwjQOXJ7knKqJE0sPSEpyaMzDpJmgR0NBWNQgXfULmVlKsAVO4IkGnNDuKHcjlVMq6M3c4C1m532DMT7dknwsP9pOx9fjVravhxsQ3NSIYHzFWAs1C41wxrti6lt+7uMjKlwbqxGh/wA60MIKOjSeRz+7Zx/7W+1Xev8Asdl/u7Zm8VOj3BtanonP/d/DXNaev4drbNbdSroxVlO4ZSQw89QdaY2plKkLNiHqSEiAelMPVhfQMZG/6UaIyOQeVFJHKnChFJLVChpo99NilOaZd6ploVngyNxrQpEUKGk9oJNot7uFcE+Fh4WYaNqBPiE7jT5VOxWDNsKyFlVs8EFgWyhTGkEiCKfxuNUL3iIFzSpUOTEAHSViNT8Ki28cq5c9gPIYiXcEZjBPh5+HnMQKRUpNJ0NuMV5L7shDtmuu9wDRLOdmLuYgQTAA/MdPfXY+F2HygsAunsrqB7+dc3+y/CWyb2JYC2iEKMxkLpLHOxk6ZdTXQ7eLvXtLC90nO/cXxn/27R/qb4GtY66RlLvyTcRjUV1tatcb8KiSq/nbko9d6nWbIA01nc8yfP3VXcL4atnNqWdiC1xjLsfM/HSrJ7M6qcrdeR/iHOjBscFKioLcQCHLeU2zyfU2z6PGh8jFTLZBEqQR1BB+lQgrL76SzgbgjziR8RSgDRqahQpAORkUbEDUmPM7Uzcs81OU9R+o2NNWMGq6kl3/ADucx9wOi+6KhB/vxyk+isfnFH3v+1vh/wCaPMaOKhDi3249n8t23jbamLg7u7ps6+w+n5hp/KK5Wa9Y8Z4XbxNh7N0SjiDpt0I8xXmHtLwS5g8Q9i5+EnK3Jl/Cw9xFHCXgpx8ogWklgD1qU661GsnxfOpJu+VbRMmJmkMtGXpq6TVsg0+lR33p5qZbegLAm9CnsMq5hmnLzggMR0BIOvuoUNhJFrjt19B9TU7DDwt/8f8AU1ChScvA4ts6B2IUfsNkRob9wkdSA0E9dh8BXRcAdBQoVtDQuyUN6fTlQoVZQu4oIIIkHcHWd6x+CcrfYKSo7yIBgR005UKFUy0bIfpRihQqIgTUmhQqyChShQoVCg64/wDbzbGWw0Cc0TGsQ2k0KFT4Ch5/ZnJcLufSpRGlChTUdGDEMKYvUVCoyhlqYbehQoAiTY9mhQoVmRn/2Q=="/>
          <p:cNvSpPr>
            <a:spLocks noChangeAspect="1" noChangeArrowheads="1"/>
          </p:cNvSpPr>
          <p:nvPr/>
        </p:nvSpPr>
        <p:spPr bwMode="auto">
          <a:xfrm>
            <a:off x="1667608" y="130420"/>
            <a:ext cx="281354" cy="281355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n-US" sz="2215"/>
          </a:p>
        </p:txBody>
      </p:sp>
      <p:sp>
        <p:nvSpPr>
          <p:cNvPr id="91144" name="AutoShape 8" descr="data:image/jpeg;base64,/9j/4AAQSkZJRgABAQAAAQABAAD/2wCEAAkGBxQTEhUUEhQWFRUXFxUYGBQXFBUXFhcXFBcXFxUVFxgYHCggGBolHBQUIjEhJSkrLi4uFx8zODMsNygtLiwBCgoKDg0OGxAQGiwkHyQsLCwsLCwsLCwsLCwsLCwsLCwsLCwsLCwsLCwsLCwsLCwsLCwsLCwvLCwsLCwsLCwsN//AABEIARIAuAMBIgACEQEDEQH/xAAcAAAABwEBAAAAAAAAAAAAAAAAAQIDBAUGBwj/xABAEAACAQIEAwUFBQcDAwUAAAABAhEAAwQSITEFQVEGEyJhcTKBkaGxByNCUsEUM3KCstHwQ2LxU5LhJHODosL/xAAZAQACAwEAAAAAAAAAAAAAAAACBAABAwX/xAArEQACAgICAQMDAwUBAAAAAAAAAQIRAzESIUEEE1EiMrFhcYFikaHB4SP/2gAMAwEAAhEDEQA/AOaijNEomlARUADFKWiBoWzrQz0Hj2HFKC0ob0pRWFm4lRSstKFJe6ACSRp561XbLtIANHNVmJxZOwKjlO5/sKh963X+9EsYLnRfkzSkNUYvvOtTLd24QdG5a5TUeMtS+S4Ao8tR8LiQQJIB5g6fCakmsGqNfAUUMlFS96hQXd0QWlxQioWFFKRKI0IqFiu7FN49fCn831FOgUnH+yn836VFsngLDj7teuZvkE/vQoWP3Y/if5hf7UKpoFspc1HNJC0ZroCIobUq3ypsCnUoZ6Dx7HRRigKA3pdm42LbO2UGBz8vOpmP4MbdlXZSoYwAdWO0semh0FaH7PeFC/dzMJRNfU/h/v7xXQO0vZP9pw5RIDA5lk6GRBQ9PWgeR3SNOKWzguLtNCsw0jT4kE//AFPyqdwbgLXTcgTlC6c/GMwIGkwK3lrsfduWGsMpz2T93dYeF1OrI4EwdhOu3Sj7LcMxWFvRcwzssBSAVJyg+FtNCQOemm9R5rj1sJY1fZC4B2PzKFvLO4BywRswKsNwfWj7QdnXtoYbQac5IPKOddZw2GTLKrl8iI+Xv5VXcWwKvEjQMG96mR9PlS85zTuy4uL6o4JjQ1pgLgGYc4EjpIOmx2o8Fe8XQNPh5BhrI8iOVaXt/at9+BBk6MTyaDlj4CfWsOl0qRB2IIPL1pvFL3I29mWSPCXWjRUa0xh72YTT4rIsdo4pANGtQtBkUBQoqhYoUWPHhT3/AKUBR4z2V99TyWhGFXwD+Jv6VoUVs+D+Zv6V/tQoWm30VcVspzRE0BQQV0RAUBS03pJpSbihnoPHsfim7/smnRTOKXw6etL+Tc6v9l9gDDK35iSff/groNp6w/2fL/6W1/CPnW1s5axjs0nskgjpSi46CmtKV+0IBqQPUgVomZ0N3mqm4o+UGBJqxucUsTHe256B1+dVXFTOqnSKyyU9GkbOP9rMO5u3Hb2Swjfcjl8PlWTxlgg6iJ2HWN/0rqHbbh5ayzCAQynbU5QR+v0rm/d3MTdVERnc7IqknlJEctqP08rX7BZtIk8JPg99TxTFjBPa8FxCjAmQwIPwNPirl2wBYowaSKUKEIDChFGKAqEAtFxD2V9/6Uqk4/2V9/6VCIbsibZ/j+q7fKhTNnEMsgGBvtOu0jzoVPq8AunsrwKKKUBSqfEgUpdxSaUg1FDPQcNj4pSiZHUGk05Z3paTGDcdn+KMtlLav3eVei7DclmIAGtPW+1F+04BuLeUkwBlzHKYOWIzQdNJ1qX2e4Ct/C2rgH3qNmBkANlZoDaGY3q+tdlbJutfayvePOdiWO+p00A3NLRV2zfkkXWHxQfDi4p0Kz5jqPUa1gsfgb964veFgrmBB31gQDoNxJ9PStw6gWCBtOg98foKk4UBkCmNNqKUeVIGEuHZzi/jf2W8cMMK7Mv4lcuGBAysM1sTMkRptVjwhsTfJyplAOpYZRpoQVPP0rbXsBIgs0dM5ihbtC0mVRFSWPvroiyWu+2Z/jWBXuWRo1Bk8piuY8BDWi1u1pcutlLR4gB7QB/LI5b6V0ftJiYU68qwnCsOt2/bElSCzO4MBUOiyx5kg1ir7GMaSVjPH7OTu1JlxnzEkkxnIWZ/hPxqpAqx7RYhbmIuG2ZTMQp6gbH31XTW8dGGR3JihRxSVNLBogARSqKjNQsSBR4xJVffv7qOixh8Ce/6Cp5IhvDYZSCTM6DSI56z1oU/gbmg651NCs5SaZdIoxTSOSdRAO1PIY9eXlTTXC7ydWlmbYatv6azpXTEEOClW9xRihOooJ6ChsfilJvSWpVvelmMHVfs8xv3OXaGI+Ov61tQcwI6iuSdiMdluFOR1+FdMwt4GCdBS6fFtGvTVgvI3dD191OYPFgP3ZiYkajlE/UVlu1VjF5BawzMbbQM0gsn8ROpHnvp76s+z/AFwjZ2e5duZcuZ2LATq2UcthU82gqXHs1D3BVTj8VoacvXByPuqrxZkdavJNsGCRluPYgka1nb/EVGHNuPGWHloOZjfnWk4xb5GuZ9orsXTlMGI06c6HDi5ujSeXhEnB6Wpqq4VekZSdR9KtVFMSjxdGEXasWKUVpIpWahLDihFGXoleoWGy0jFr4F9/0FOG5ScUfCvqapbLBgVMfzD6f+KFLwB0/nX02NCssmy4lHFJs38yqv5Q86RJa4x669OW3vpbVEwK+0Z66ejNXVo5xLFAnUUEoEaignoKGx6lKNaBpSGlhom8NxRt3EfaCJ/Wut4cm8gytln8UT8K45OtbnsTxsQLTHUbeY5VlOPkKJqL9u7bJnE4h5AAy27ZUeihPCfOq1uFBmAjEEH2jcuXBPwIrVWrixJOnrRXLixIOnrNZvHZsszWivtYJET7tSvlmZv6iTTEwDNO4ziKqpk1k8fx4agHr6R1Jq1CzNtjPaLGgE6jQGuXY69ncn51Zce4ybrFUPh5nr6eVV+A4fcvOLVm21x22RFLE8+Ww8zpT+DFxVsVy5OXSI2Gu5WDdDr6c60tpwdQQR1FZzEWipKkEEEgjmCDBB94NSOFs6mVVmX8QAPx91Fmx32VjnXRoA1GTR2lJEhTHod+lAyN5FJjImKILSpowahAopWI9lfU0VHiR4F9T+lQtC8ADl/nH0NCkYLb+Zf1oUEl2FEpGNRMGPa9T/AFVMAH+CouBiW9T8zXSRziWJogZIp0Ci0zCgnoOGx4j9aCmlKKVlpUZFKaWLjL4rejAGOh8v85xU7D8IvMxQJDjQqxVG2nZo5a1f9iOArevP3gkICpGujMCpB5hgMx9Yql26CulZDwPbZyiqRqRprvy+tT7vHr4UZgFEaMzoixyMswrH4rszicKHt4qywQeJb0E25QrnK3BoAyToYOg0BFZy5jpMqVWPy7x1zElp251ovTqwJZtM23F+KhNbt9WY/wCnam43oxEIvxPoayfEeLNc0HgT8uaSx/3GBPptVrwTsNj8XDWrDBDr3t0i2hnmC2re4Guz9gewtrA2g1xbb4k+3dALZTrCWyw0A01ABPwraOOMDKU5SOS9k/s6xeLKsymxZMzdddSB/wBNDBY+Zgc5rsNrswmBwWITh9uL5s3Mtw63XfKcpLb76hRAB2FauKCircmwUjyMiTpty16zrmJ5zXVOHYIYdLT2Ql3PbAIP7sqMpbUfizD11103v+J8HwWKxIe/h7ed2ylEa6l6ZZSbmQgMfCdSB61Qdojb4dxDD4XAhlQqDetvcdrZN1/AQXJKkDMdPzDfWl815o3B6NsVQdSWx3hN04S0yXDbHeMzgNJPsgSFiYgTm61T4pUvHLaBZyZUCBqfaGp20B9etWPEO0F1PAqqPxeyZm4xIUgxJAPOkWOPXrZdkfJBVSpCSScuaVjxDQ1zo8r5UNuPVFTjuB4iyJuWmCzGbRlk7DMpIBqOuDuZGfIcgEltgBMTrvuKsuK8eu3lYP3QAI/0QH21MgiIk1X2cRctvGSyWUyDcUsPJoLEH/imFNtAcKIooYo+FfU/QVaXMBduC5dbMbhadlRHJ9tRI8LAajXxSKqsZqqnzPlGg0+dHGSeiuLQ5gxp/Mv60KLBgZCfNdeX4tKFDPZEUoFRsBMt7/rrUxl86jYFjLDTc8xO9dQ5xLpKjxCgzGjVvEKCeg4bJ1u2SQACSSAANSSdhWlsdm1TDtevPlyw0yCmjDNa0BLudRA0kRMiqnh5yA3W2BhfWPF6aGJ86j8c7VXDpoHEhABCWFPNByuaDxbiD1NIVKc+MRx1FWzt/F+y2HxZzXVaQZDLcZDod9DE6ATE6DWneCcJs4fMLK5Vk7kszN+JizEkmneCYrNhLNzm9q0fUsi/rT4twoFO8UhW7JVsyfdP9v1oXsIjkM6KxGxZVYiOhI03PxorG7eoH/aAKfPlVkBMUSrRgUYFQgIoGjikXGABJIAGpJMAAbknkKogmBM6T15/Gsb26wnDGdbmNYJeQeFkdheIBzBcqAltZgEc9OdZntl9phZmtYJslsaG+IL3J5WtYQb+LfaIrl2Jvl2Y/mJJJMsS2pJOkkmTp1o4wbBcjVqrYnEaGBfg2i7JOgzIHI0DGI5eLTTm5jcCxy3csLcJtsp0Nu8ujKZ0ALAiQTt1rK4XGOgygiJzDUAq35g2/IfCpA49eC3EU+C4yswJDEMjZgykiQZO4gnnSk/Sy5WhiPqFXZo8fw4rbwt1VgOTZu6+HvA7QSAZmAZ9B1qsS5OcESbZ1BG6jRpB5ga+6nbXbGMNcsXVDZ73eZhowMoSQAI3Dcx86q/262wuEXAGliScwLqwUALMmZz79az9qS2jRZF8nTsDg0OHKjVWBtOdPEynNYfTTXbYe15Cuf48yvQ948jo0CR8Zq0wfa1Tade8BAt2pgOlwnOSFtDNBYayxjf40T4hXUlMwXvDlzkF9VEliABJMnTaaDHilFtsvkmScEPAf4l9NjQosCfAf4h9DQqS2Wisfp0qBgvaPv8ArUtjJqJgvab3/IxXTRziWKXaGopMU4u6+tBPQcNk3i/FQtlbarqQcxadI2NuCIOpmZmR0FZgkkzqxPLcknYDqamcZuTcjkAB+v61qfsl4OL+OFxhKYde9I5F5i0vxlv5KmKChGy8knKVHbuGYU2rVmz/ANK3bU+qqF/Q/GrDJtSLCxvuacdoJ8lJ+WlTZY5h0ifMsfidPlT1JUUuKhAqVRUg3VnLmEnYSJPuqEHJrjP2odu+8ZsLh2m2PC7A/vGB1Ej8APxIPKJ2H2qdqTg8LktGL9+UTqix95d90gDzYdK4LZsO7KqKzuxhVUFmJ8gNTzPuo4R8sCTGi3U0SGaTfBXMDoQSD6gwR8aOwfCK2T7Mx1hTTil0lqtkGnplhTzU0aFloQCRqK0OGymyhXmxkTzjWazpqw4RicpKHYmR6xB+UfCsM0bXRtilUjQYIeA+o/WhR4f2W9R+tCue9jmimimsKsltQNW3zE6EdPWnU3pGGWMx5ZiPeZP/AOa6DOeh/L5r8GpSoZBld+jU2pH+GlXGgSOU/Kha6DTV6KrFPLtP5j8jXXvse4ZctjMyuouKXJKsqmSBb/i0kjfea5l2S4Z+1YyzaYSrOGfTdE8Tg+oBHvr01hBA+QHIenSimukio7skHQU1EkAfiMn+FdfmdKNm3pVlfETyAUD6n61QRLUUdFNIv3MqM2+UE/ATVEKDi/aYW7mS2oaD42MwI3H+fCs4vHFbLeysZYXFJ2KM4uK8/mymJ5REa1SW8baL5rjPLbghgjSSxubeIamY0ga8qbe/bbD3Qrk/dXe7UFlUEr4VQfiUMdAZ22iK5ks05S/k6mT0+PHGluv8mgxNm1xK7fS+gdQZtOEIa3bCLAVoBkly25GrjcAF/gvZX9jtqLK5LjBl7ww11mIgljlEIvthB7WTXeKlcPxJt2raogu3DbmBlVfCo5nSSdcu++sLT6Yy69u1ciCx1QHKU28zmmQJEb8hXVUjk8TmPav7PDhsLcuKWZrahmzMCABq2wMseWv4SSRIrDNhXthM6lcy5gDE5ZgEjdZ5TXoDj/GiihQmrCRsZYzpl3kEak9RziOM9tuH3bd3Oy+BggV1IIkKMwaNUYsXMGJnSa0hKwJKikBpLGioq0BG2NNtS2NIaqZaEUM0EEf5FACiahLNVw2+Htkjyny3oVT8AvkOV5EGfdzoVzs0OMqQ5jnyVkpcoJzL7IBjvVEywUAeEFjrMDkKefwsV2ghTlvNlGZisQ2rCRqQdB1qBiWRiMuaAIJMTPI7+ZHup/F4lGcMqsBp4SQfZ9n9JpqhQQ9oyVJA1gw53yz+ITG423NRLwAE6+mnv2qVdvrmkKQOhPuHyAqBfuAkxtRxVso132ZYe735u2myxAbwBiyyCywdpIQaakkAV6AtDT/JrG/ZzwdLOCw7FF7xk7wsQCwa6MxAbcaZR7q2aGhlfJmi0Bhy60/ZGh8yfrpTE6z0/wCBUm2NBVFjlKJgT0/zlRTSMQuZSBoY0MlYPWRqKshzrtFaVWz2QFtm5vJKtDz92ToozAg8hNLwuCzWrlwKLl0d0qpmm1bDXitwKzATmBMnosVKxjvh2Pe59WZVvO1oFwEDEZlAbNnBnTUKDFWnAFZlxACgfuyImc2UkTznRWkk6OOlc+Ef/Xsallbx0NcGRWVUuaFWPMzO4E/Ae8ipGDxljMAxXSLYOg1tk5RodGjOPQCs7hkbEF3vMDmVfCVzI2bKEUqRoBz6ZTudaseGLctr3dq3btoGklJ7tTmylu6hdRlbnAy06m9CrLDiPCFv3PHtbUsVyI2t1iUHiVoyqnLqOVca+0S4yYnulyi2VGyWQZHtANb1y+yYPMmuro6IypiLly09xSW+8EEzDNdzQpJAGwBA0A2ji3bJE/a3a3e71czKJnMAp5nZh5j4bTtACRSPvSGpVEa2MxqkmnXFIIqi0IFIenAKbeqLLLs/blmPRT8yKFTOzi+Bj1/8UVc/O7mxzEqiQkuevxomM0LVGVpsRGrzQKYtpJA6kD46Uu80mOlHY9pYOuZYPnIijQSPR3ZvEFrKShtsBBQkMRvGo01A91XitVPwiwLVtUBLQNWbcnmTR8V4oli2125OVYhRu7nRVHUk1j35NavpE7EYkB7dr8TtJ12RNfmQBVmWIrilril+9iP2y4+VwZtW5OULHsH1Hw0rsHBOJpibS3F5jUcweYPmDWWPKpNoZzenljim/JLlqME8xTqilCthYj3UVxDorDoyhh8DWZOKNrENbtlLSi5AsottJkAhwuhfN4dYO0CIrXRQFsbwJ6xrWeSDkunRcXRxbt9xe9w+61q1AJvm+hYZlazcz3MseVx3WAdhyqLe+1du4y28MouvnzFmlFzMSYESZDN0iugfaj2VGMw2dB9/ZlrcRLKfbta9YkeaivPLDnTEYpoybpmh7cdo1xtnBkgd6iOL2h1cZFDa7gqgPPmKyuHaD7j9KWRTTLRFE9liB5D6UginbjTHoKbowRDUkinabJqEERTT0/TNyhYRfdnh92ff/UBR07wmMpA2yCPip/vRVzcvc2Ow6iivsppNM3bkCrTEWFS0rKTrqQdYA57c9P8AtNUWIuhmJExyB3idJ5TTsexGhE86Uu+m/TzpKtVpwvht03Lb92+UOjGRl0VgTGaOhonKMdsOMJS+1WehcGCUXNvA06GBpUXhGDGLxLX3/dYctbsLyL7Xbx85GVekE1UYjtMtzNbsBu8c5UOXm3hzabRMxW64dgls2ktpoFAAg9Nz561hzUn0auEoL6tmQ7XdmiGF2woyf6lsAaLzZAOXUcqp+y3Fmw17M37q6SHAGiMsBX06wAfjXUrSwKyfaLgGVu8tL4SZZZACmNT5A/KlcuJwl7kP7D+D1CyQ9rL/AAzWIwIkUoGsj2Q4oUC2LhkRNtj80PmOXUelaymsc1ONoRy43jlxY5QmkZqE0ZnZA4pfuAgJlUQDmYFpOYDKANee9ca+0fskyFsbYT7i4Sbqj/SuZirMB/02YSDyJPLbuN3Dq/tAn0Zh1/KR50GwyZMmVckFckDLlIgrHSKCClGbd9fBcqaqjySyU3cFbn7RuxhwN3PblsNcJ7tt8h3Npj5cidx5g1h7tNJprox7Q9YMr6aUoGkYA+0Pf/nypZFEtFAJpt6XTTHWoQIGkPSqbc0LCNBwVpQfwx8CBR012caVYdJ+cGhXOyL6mOR+1Fn2xwVzD27du4FDPJBUpORQNPDHNuY5e6skBUzil4syzyUfGSSfpWz+zXsth8Sr3sQX8DEKFICrkAYs0g5jrtTcfoj2Kpcn0R+yfACEDlC1xthEkDkB0PX4Vq+H8NZllEDsTCK05GP4rj9bS6z+ZoXrF3ce0LdjDYdWV8Uq5n0Li028tyB12rSYJEC5lAAJIEclQlFHwX4k1zZY3KXObv8AB1l6hRx8Mar8kbs1wBLJzN47n4rhGpPRRsiCNFGm1aLU8tKawx8Pr/n96fzU7ijUTnTdscFAidDtRA0daAGV49wnIQ6CE6AQVI1G3nsaseBcU70ZG9sCekjqKuHUEEESDoaxXHbDYe6rW9p0Ouk9RzB0B9RSs17Uua15HINZ48Htaf8Ao2U0JqBwfia37eYbjRl5qRuKmkUymmrQo4uLpigaY4h+7YSRpGmpMjYDmfIbxS5pYao1aohnuF8IF2w9vEJNt1ytbZXWfPK8EMI9qBrr6cP7edkbmAvRq1hye6uxvz7t+lwD4gSOYHo26aznaJ7V9LmHv2e8snR2DEOpGodNIBG41nTzoYzjhik2RpzZ5vwLQ485HxFPuate2vZZ+HYkW2bOjeO1c2zqDBDDkwkT6g84FXf/ALim46MXsRTZWlNRA1ZQhhTbCnmNNOKplouOzDauPL/PpRUz2aeLjDqp+X/NCud6jqY5i7iRcX7fw+lbngXHEweDwzKfDfutbvAn2QnhukRsSrIffWS41YysCBpHy5VW3MQxQIScgZmCn2QzBQxjzCr8KdpSQqm0zrnabDph79mSZyOEbOZW3bNpcORyact0md83LSr3szxfvLRWZKktPUOSTPmGJ+IrlmA42+IS0t1pewhRTza3MqGM+IjarPA4prLZrbFTrK7b76Vy8305DsYMfuYaO44R81tSZEjkSNielSrFtV2HzJ+p0rI9jMc1/DGZBW4QJ31AMaeZNaHD4kkAkH3qQelOY3cUc/LBwk0y0BowTTKXKWGrQzHAaYx+BW6hVtuRG4PUU6GoEdDVPsi67Oem3iMHiWMSIkqNnRfxJ5jXT1HQnacN4gl5A9syD8j59DS+IYJby5biz0PMeYrD4jD3+H3c6DPbY69GA/pfele8L/p/A916lfE/yb6aKah8M4kl9A9syOY5g8wRyNSS1NJpq0JSTTpjnKq7iFiyqvdvMVtqC1zUBMq6nNpJHOJ1NSsRiVRGZ2CooLM7GFVRqSSdhXDvtF7fftgOHw4K4YNLOZDXim2n4bYOsbkgExtV8FLYN0UfbztW/EL/AHhXJbSVtJGqoTJLnm5gE8hsNpNK7aD/ADlUUnSpCmQD5VujJigaQyDlTmSkNboihBNIuUbUBVFokcCb74eYYfKf0oUnhRi8p9fpQpH1C+oZxaNDxfCFVQN4tF5GAHRXg/H5VQXeGv3K3hBV2dYHtAoRMjpqNa6SvHcEbZtuW9pO8A0LC2ndhSPwmOY1n3RULbw7qbeFdiod3Ft7bPlDwMuZJ0AG7CevWgj6hrw/+BeyYC1cKkFTBGxFa3hfE7d8BbohwN5gke6lY7s1cCh3sMitPiWNNY8QBOXXqBUvgP2fXsQ0j7u3Pttq3uGxNaT4Zo/qXhyZMEv0+DefZphVi9DtllBGb8XiOnTT610EkAADYD/iqXgPZ23hbfd2pjQlmMknaT51ZW31IkSDBEiROon1FFjhwjQOXJ7knKqJE0sPSEpyaMzDpJmgR0NBWNQgXfULmVlKsAVO4IkGnNDuKHcjlVMq6M3c4C1m532DMT7dknwsP9pOx9fjVravhxsQ3NSIYHzFWAs1C41wxrti6lt+7uMjKlwbqxGh/wA60MIKOjSeRz+7Zx/7W+1Xev8Asdl/u7Zm8VOj3BtanonP/d/DXNaev4drbNbdSroxVlO4ZSQw89QdaY2plKkLNiHqSEiAelMPVhfQMZG/6UaIyOQeVFJHKnChFJLVChpo99NilOaZd6ploVngyNxrQpEUKGk9oJNot7uFcE+Fh4WYaNqBPiE7jT5VOxWDNsKyFlVs8EFgWyhTGkEiCKfxuNUL3iIFzSpUOTEAHSViNT8Ki28cq5c9gPIYiXcEZjBPh5+HnMQKRUpNJ0NuMV5L7shDtmuu9wDRLOdmLuYgQTAA/MdPfXY+F2HygsAunsrqB7+dc3+y/CWyb2JYC2iEKMxkLpLHOxk6ZdTXQ7eLvXtLC90nO/cXxn/27R/qb4GtY66RlLvyTcRjUV1tatcb8KiSq/nbko9d6nWbIA01nc8yfP3VXcL4atnNqWdiC1xjLsfM/HSrJ7M6qcrdeR/iHOjBscFKioLcQCHLeU2zyfU2z6PGh8jFTLZBEqQR1BB+lQgrL76SzgbgjziR8RSgDRqahQpAORkUbEDUmPM7Uzcs81OU9R+o2NNWMGq6kl3/ADucx9wOi+6KhB/vxyk+isfnFH3v+1vh/wCaPMaOKhDi3249n8t23jbamLg7u7ps6+w+n5hp/KK5Wa9Y8Z4XbxNh7N0SjiDpt0I8xXmHtLwS5g8Q9i5+EnK3Jl/Cw9xFHCXgpx8ogWklgD1qU661GsnxfOpJu+VbRMmJmkMtGXpq6TVsg0+lR33p5qZbegLAm9CnsMq5hmnLzggMR0BIOvuoUNhJFrjt19B9TU7DDwt/8f8AU1ChScvA4ts6B2IUfsNkRob9wkdSA0E9dh8BXRcAdBQoVtDQuyUN6fTlQoVZQu4oIIIkHcHWd6x+CcrfYKSo7yIBgR005UKFUy0bIfpRihQqIgTUmhQqyChShQoVCg64/wDbzbGWw0Cc0TGsQ2k0KFT4Ch5/ZnJcLufSpRGlChTUdGDEMKYvUVCoyhlqYbehQoAiTY9mhQoVmRn/2Q=="/>
          <p:cNvSpPr>
            <a:spLocks noChangeAspect="1" noChangeArrowheads="1"/>
          </p:cNvSpPr>
          <p:nvPr/>
        </p:nvSpPr>
        <p:spPr bwMode="auto">
          <a:xfrm>
            <a:off x="1667608" y="130420"/>
            <a:ext cx="281354" cy="281355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n-US" sz="2215"/>
          </a:p>
        </p:txBody>
      </p:sp>
      <p:sp>
        <p:nvSpPr>
          <p:cNvPr id="91146" name="AutoShape 10" descr="data:image/jpeg;base64,/9j/4AAQSkZJRgABAQAAAQABAAD/2wCEAAkGBxQTEhUUEhQWFRUXFxUYGBQXFBUXFhcXFBcXFxUVFxgYHCggGBolHBQUIjEhJSkrLi4uFx8zODMsNygtLiwBCgoKDg0OGxAQGiwkHyQsLCwsLCwsLCwsLCwsLCwsLCwsLCwsLCwsLCwsLCwsLCwsLCwsLCwvLCwsLCwsLCwsN//AABEIARIAuAMBIgACEQEDEQH/xAAcAAAABwEBAAAAAAAAAAAAAAAAAQIDBAUGBwj/xABAEAACAQIEAwUFBQcDAwUAAAABAhEAAwQSITEFQVEGEyJhcTKBkaGxByNCUsEUM3KCstHwQ2LxU5LhJHODosL/xAAZAQACAwEAAAAAAAAAAAAAAAACBAABAwX/xAArEQACAgICAQMDAwUBAAAAAAAAAQIRAzESIUEEE1EiMrFhcYFikaHB4SP/2gAMAwEAAhEDEQA/AOaijNEomlARUADFKWiBoWzrQz0Hj2HFKC0ob0pRWFm4lRSstKFJe6ACSRp561XbLtIANHNVmJxZOwKjlO5/sKh963X+9EsYLnRfkzSkNUYvvOtTLd24QdG5a5TUeMtS+S4Ao8tR8LiQQJIB5g6fCakmsGqNfAUUMlFS96hQXd0QWlxQioWFFKRKI0IqFiu7FN49fCn831FOgUnH+yn836VFsngLDj7teuZvkE/vQoWP3Y/if5hf7UKpoFspc1HNJC0ZroCIobUq3ypsCnUoZ6Dx7HRRigKA3pdm42LbO2UGBz8vOpmP4MbdlXZSoYwAdWO0semh0FaH7PeFC/dzMJRNfU/h/v7xXQO0vZP9pw5RIDA5lk6GRBQ9PWgeR3SNOKWzguLtNCsw0jT4kE//AFPyqdwbgLXTcgTlC6c/GMwIGkwK3lrsfduWGsMpz2T93dYeF1OrI4EwdhOu3Sj7LcMxWFvRcwzssBSAVJyg+FtNCQOemm9R5rj1sJY1fZC4B2PzKFvLO4BywRswKsNwfWj7QdnXtoYbQac5IPKOddZw2GTLKrl8iI+Xv5VXcWwKvEjQMG96mR9PlS85zTuy4uL6o4JjQ1pgLgGYc4EjpIOmx2o8Fe8XQNPh5BhrI8iOVaXt/at9+BBk6MTyaDlj4CfWsOl0qRB2IIPL1pvFL3I29mWSPCXWjRUa0xh72YTT4rIsdo4pANGtQtBkUBQoqhYoUWPHhT3/AKUBR4z2V99TyWhGFXwD+Jv6VoUVs+D+Zv6V/tQoWm30VcVspzRE0BQQV0RAUBS03pJpSbihnoPHsfim7/smnRTOKXw6etL+Tc6v9l9gDDK35iSff/groNp6w/2fL/6W1/CPnW1s5axjs0nskgjpSi46CmtKV+0IBqQPUgVomZ0N3mqm4o+UGBJqxucUsTHe256B1+dVXFTOqnSKyyU9GkbOP9rMO5u3Hb2Swjfcjl8PlWTxlgg6iJ2HWN/0rqHbbh5ayzCAQynbU5QR+v0rm/d3MTdVERnc7IqknlJEctqP08rX7BZtIk8JPg99TxTFjBPa8FxCjAmQwIPwNPirl2wBYowaSKUKEIDChFGKAqEAtFxD2V9/6Uqk4/2V9/6VCIbsibZ/j+q7fKhTNnEMsgGBvtOu0jzoVPq8AunsrwKKKUBSqfEgUpdxSaUg1FDPQcNj4pSiZHUGk05Z3paTGDcdn+KMtlLav3eVei7DclmIAGtPW+1F+04BuLeUkwBlzHKYOWIzQdNJ1qX2e4Ct/C2rgH3qNmBkANlZoDaGY3q+tdlbJutfayvePOdiWO+p00A3NLRV2zfkkXWHxQfDi4p0Kz5jqPUa1gsfgb964veFgrmBB31gQDoNxJ9PStw6gWCBtOg98foKk4UBkCmNNqKUeVIGEuHZzi/jf2W8cMMK7Mv4lcuGBAysM1sTMkRptVjwhsTfJyplAOpYZRpoQVPP0rbXsBIgs0dM5ihbtC0mVRFSWPvroiyWu+2Z/jWBXuWRo1Bk8piuY8BDWi1u1pcutlLR4gB7QB/LI5b6V0ftJiYU68qwnCsOt2/bElSCzO4MBUOiyx5kg1ir7GMaSVjPH7OTu1JlxnzEkkxnIWZ/hPxqpAqx7RYhbmIuG2ZTMQp6gbH31XTW8dGGR3JihRxSVNLBogARSqKjNQsSBR4xJVffv7qOixh8Ce/6Cp5IhvDYZSCTM6DSI56z1oU/gbmg651NCs5SaZdIoxTSOSdRAO1PIY9eXlTTXC7ydWlmbYatv6azpXTEEOClW9xRihOooJ6ChsfilJvSWpVvelmMHVfs8xv3OXaGI+Ov61tQcwI6iuSdiMdluFOR1+FdMwt4GCdBS6fFtGvTVgvI3dD191OYPFgP3ZiYkajlE/UVlu1VjF5BawzMbbQM0gsn8ROpHnvp76s+z/AFwjZ2e5duZcuZ2LATq2UcthU82gqXHs1D3BVTj8VoacvXByPuqrxZkdavJNsGCRluPYgka1nb/EVGHNuPGWHloOZjfnWk4xb5GuZ9orsXTlMGI06c6HDi5ujSeXhEnB6Wpqq4VekZSdR9KtVFMSjxdGEXasWKUVpIpWahLDihFGXoleoWGy0jFr4F9/0FOG5ScUfCvqapbLBgVMfzD6f+KFLwB0/nX02NCssmy4lHFJs38yqv5Q86RJa4x669OW3vpbVEwK+0Z66ejNXVo5xLFAnUUEoEaignoKGx6lKNaBpSGlhom8NxRt3EfaCJ/Wut4cm8gytln8UT8K45OtbnsTxsQLTHUbeY5VlOPkKJqL9u7bJnE4h5AAy27ZUeihPCfOq1uFBmAjEEH2jcuXBPwIrVWrixJOnrRXLixIOnrNZvHZsszWivtYJET7tSvlmZv6iTTEwDNO4ziKqpk1k8fx4agHr6R1Jq1CzNtjPaLGgE6jQGuXY69ncn51Zce4ybrFUPh5nr6eVV+A4fcvOLVm21x22RFLE8+Ww8zpT+DFxVsVy5OXSI2Gu5WDdDr6c60tpwdQQR1FZzEWipKkEEEgjmCDBB94NSOFs6mVVmX8QAPx91Fmx32VjnXRoA1GTR2lJEhTHod+lAyN5FJjImKILSpowahAopWI9lfU0VHiR4F9T+lQtC8ADl/nH0NCkYLb+Zf1oUEl2FEpGNRMGPa9T/AFVMAH+CouBiW9T8zXSRziWJogZIp0Ci0zCgnoOGx4j9aCmlKKVlpUZFKaWLjL4rejAGOh8v85xU7D8IvMxQJDjQqxVG2nZo5a1f9iOArevP3gkICpGujMCpB5hgMx9Yql26CulZDwPbZyiqRqRprvy+tT7vHr4UZgFEaMzoixyMswrH4rszicKHt4qywQeJb0E25QrnK3BoAyToYOg0BFZy5jpMqVWPy7x1zElp251ovTqwJZtM23F+KhNbt9WY/wCnam43oxEIvxPoayfEeLNc0HgT8uaSx/3GBPptVrwTsNj8XDWrDBDr3t0i2hnmC2re4Guz9gewtrA2g1xbb4k+3dALZTrCWyw0A01ABPwraOOMDKU5SOS9k/s6xeLKsymxZMzdddSB/wBNDBY+Zgc5rsNrswmBwWITh9uL5s3Mtw63XfKcpLb76hRAB2FauKCircmwUjyMiTpty16zrmJ5zXVOHYIYdLT2Ql3PbAIP7sqMpbUfizD11103v+J8HwWKxIe/h7ed2ylEa6l6ZZSbmQgMfCdSB61Qdojb4dxDD4XAhlQqDetvcdrZN1/AQXJKkDMdPzDfWl815o3B6NsVQdSWx3hN04S0yXDbHeMzgNJPsgSFiYgTm61T4pUvHLaBZyZUCBqfaGp20B9etWPEO0F1PAqqPxeyZm4xIUgxJAPOkWOPXrZdkfJBVSpCSScuaVjxDQ1zo8r5UNuPVFTjuB4iyJuWmCzGbRlk7DMpIBqOuDuZGfIcgEltgBMTrvuKsuK8eu3lYP3QAI/0QH21MgiIk1X2cRctvGSyWUyDcUsPJoLEH/imFNtAcKIooYo+FfU/QVaXMBduC5dbMbhadlRHJ9tRI8LAajXxSKqsZqqnzPlGg0+dHGSeiuLQ5gxp/Mv60KLBgZCfNdeX4tKFDPZEUoFRsBMt7/rrUxl86jYFjLDTc8xO9dQ5xLpKjxCgzGjVvEKCeg4bJ1u2SQACSSAANSSdhWlsdm1TDtevPlyw0yCmjDNa0BLudRA0kRMiqnh5yA3W2BhfWPF6aGJ86j8c7VXDpoHEhABCWFPNByuaDxbiD1NIVKc+MRx1FWzt/F+y2HxZzXVaQZDLcZDod9DE6ATE6DWneCcJs4fMLK5Vk7kszN+JizEkmneCYrNhLNzm9q0fUsi/rT4twoFO8UhW7JVsyfdP9v1oXsIjkM6KxGxZVYiOhI03PxorG7eoH/aAKfPlVkBMUSrRgUYFQgIoGjikXGABJIAGpJMAAbknkKogmBM6T15/Gsb26wnDGdbmNYJeQeFkdheIBzBcqAltZgEc9OdZntl9phZmtYJslsaG+IL3J5WtYQb+LfaIrl2Jvl2Y/mJJJMsS2pJOkkmTp1o4wbBcjVqrYnEaGBfg2i7JOgzIHI0DGI5eLTTm5jcCxy3csLcJtsp0Nu8ujKZ0ALAiQTt1rK4XGOgygiJzDUAq35g2/IfCpA49eC3EU+C4yswJDEMjZgykiQZO4gnnSk/Sy5WhiPqFXZo8fw4rbwt1VgOTZu6+HvA7QSAZmAZ9B1qsS5OcESbZ1BG6jRpB5ga+6nbXbGMNcsXVDZ73eZhowMoSQAI3Dcx86q/262wuEXAGliScwLqwUALMmZz79az9qS2jRZF8nTsDg0OHKjVWBtOdPEynNYfTTXbYe15Cuf48yvQ948jo0CR8Zq0wfa1Tade8BAt2pgOlwnOSFtDNBYayxjf40T4hXUlMwXvDlzkF9VEliABJMnTaaDHilFtsvkmScEPAf4l9NjQosCfAf4h9DQqS2Wisfp0qBgvaPv8ArUtjJqJgvab3/IxXTRziWKXaGopMU4u6+tBPQcNk3i/FQtlbarqQcxadI2NuCIOpmZmR0FZgkkzqxPLcknYDqamcZuTcjkAB+v61qfsl4OL+OFxhKYde9I5F5i0vxlv5KmKChGy8knKVHbuGYU2rVmz/ANK3bU+qqF/Q/GrDJtSLCxvuacdoJ8lJ+WlTZY5h0ifMsfidPlT1JUUuKhAqVRUg3VnLmEnYSJPuqEHJrjP2odu+8ZsLh2m2PC7A/vGB1Ej8APxIPKJ2H2qdqTg8LktGL9+UTqix95d90gDzYdK4LZsO7KqKzuxhVUFmJ8gNTzPuo4R8sCTGi3U0SGaTfBXMDoQSD6gwR8aOwfCK2T7Mx1hTTil0lqtkGnplhTzU0aFloQCRqK0OGymyhXmxkTzjWazpqw4RicpKHYmR6xB+UfCsM0bXRtilUjQYIeA+o/WhR4f2W9R+tCue9jmimimsKsltQNW3zE6EdPWnU3pGGWMx5ZiPeZP/AOa6DOeh/L5r8GpSoZBld+jU2pH+GlXGgSOU/Kha6DTV6KrFPLtP5j8jXXvse4ZctjMyuouKXJKsqmSBb/i0kjfea5l2S4Z+1YyzaYSrOGfTdE8Tg+oBHvr01hBA+QHIenSimukio7skHQU1EkAfiMn+FdfmdKNm3pVlfETyAUD6n61QRLUUdFNIv3MqM2+UE/ATVEKDi/aYW7mS2oaD42MwI3H+fCs4vHFbLeysZYXFJ2KM4uK8/mymJ5REa1SW8baL5rjPLbghgjSSxubeIamY0ga8qbe/bbD3Qrk/dXe7UFlUEr4VQfiUMdAZ22iK5ks05S/k6mT0+PHGluv8mgxNm1xK7fS+gdQZtOEIa3bCLAVoBkly25GrjcAF/gvZX9jtqLK5LjBl7ww11mIgljlEIvthB7WTXeKlcPxJt2raogu3DbmBlVfCo5nSSdcu++sLT6Yy69u1ciCx1QHKU28zmmQJEb8hXVUjk8TmPav7PDhsLcuKWZrahmzMCABq2wMseWv4SSRIrDNhXthM6lcy5gDE5ZgEjdZ5TXoDj/GiihQmrCRsZYzpl3kEak9RziOM9tuH3bd3Oy+BggV1IIkKMwaNUYsXMGJnSa0hKwJKikBpLGioq0BG2NNtS2NIaqZaEUM0EEf5FACiahLNVw2+Htkjyny3oVT8AvkOV5EGfdzoVzs0OMqQ5jnyVkpcoJzL7IBjvVEywUAeEFjrMDkKefwsV2ghTlvNlGZisQ2rCRqQdB1qBiWRiMuaAIJMTPI7+ZHup/F4lGcMqsBp4SQfZ9n9JpqhQQ9oyVJA1gw53yz+ITG423NRLwAE6+mnv2qVdvrmkKQOhPuHyAqBfuAkxtRxVso132ZYe735u2myxAbwBiyyCywdpIQaakkAV6AtDT/JrG/ZzwdLOCw7FF7xk7wsQCwa6MxAbcaZR7q2aGhlfJmi0Bhy60/ZGh8yfrpTE6z0/wCBUm2NBVFjlKJgT0/zlRTSMQuZSBoY0MlYPWRqKshzrtFaVWz2QFtm5vJKtDz92ToozAg8hNLwuCzWrlwKLl0d0qpmm1bDXitwKzATmBMnosVKxjvh2Pe59WZVvO1oFwEDEZlAbNnBnTUKDFWnAFZlxACgfuyImc2UkTznRWkk6OOlc+Ef/Xsallbx0NcGRWVUuaFWPMzO4E/Ae8ipGDxljMAxXSLYOg1tk5RodGjOPQCs7hkbEF3vMDmVfCVzI2bKEUqRoBz6ZTudaseGLctr3dq3btoGklJ7tTmylu6hdRlbnAy06m9CrLDiPCFv3PHtbUsVyI2t1iUHiVoyqnLqOVca+0S4yYnulyi2VGyWQZHtANb1y+yYPMmuro6IypiLly09xSW+8EEzDNdzQpJAGwBA0A2ji3bJE/a3a3e71czKJnMAp5nZh5j4bTtACRSPvSGpVEa2MxqkmnXFIIqi0IFIenAKbeqLLLs/blmPRT8yKFTOzi+Bj1/8UVc/O7mxzEqiQkuevxomM0LVGVpsRGrzQKYtpJA6kD46Uu80mOlHY9pYOuZYPnIijQSPR3ZvEFrKShtsBBQkMRvGo01A91XitVPwiwLVtUBLQNWbcnmTR8V4oli2125OVYhRu7nRVHUk1j35NavpE7EYkB7dr8TtJ12RNfmQBVmWIrilril+9iP2y4+VwZtW5OULHsH1Hw0rsHBOJpibS3F5jUcweYPmDWWPKpNoZzenljim/JLlqME8xTqilCthYj3UVxDorDoyhh8DWZOKNrENbtlLSi5AsottJkAhwuhfN4dYO0CIrXRQFsbwJ6xrWeSDkunRcXRxbt9xe9w+61q1AJvm+hYZlazcz3MseVx3WAdhyqLe+1du4y28MouvnzFmlFzMSYESZDN0iugfaj2VGMw2dB9/ZlrcRLKfbta9YkeaivPLDnTEYpoybpmh7cdo1xtnBkgd6iOL2h1cZFDa7gqgPPmKyuHaD7j9KWRTTLRFE9liB5D6UginbjTHoKbowRDUkinabJqEERTT0/TNyhYRfdnh92ff/UBR07wmMpA2yCPip/vRVzcvc2Ow6iivsppNM3bkCrTEWFS0rKTrqQdYA57c9P8AtNUWIuhmJExyB3idJ5TTsexGhE86Uu+m/TzpKtVpwvht03Lb92+UOjGRl0VgTGaOhonKMdsOMJS+1WehcGCUXNvA06GBpUXhGDGLxLX3/dYctbsLyL7Xbx85GVekE1UYjtMtzNbsBu8c5UOXm3hzabRMxW64dgls2ktpoFAAg9Nz561hzUn0auEoL6tmQ7XdmiGF2woyf6lsAaLzZAOXUcqp+y3Fmw17M37q6SHAGiMsBX06wAfjXUrSwKyfaLgGVu8tL4SZZZACmNT5A/KlcuJwl7kP7D+D1CyQ9rL/AAzWIwIkUoGsj2Q4oUC2LhkRNtj80PmOXUelaymsc1ONoRy43jlxY5QmkZqE0ZnZA4pfuAgJlUQDmYFpOYDKANee9ca+0fskyFsbYT7i4Sbqj/SuZirMB/02YSDyJPLbuN3Dq/tAn0Zh1/KR50GwyZMmVckFckDLlIgrHSKCClGbd9fBcqaqjySyU3cFbn7RuxhwN3PblsNcJ7tt8h3Npj5cidx5g1h7tNJprox7Q9YMr6aUoGkYA+0Pf/nypZFEtFAJpt6XTTHWoQIGkPSqbc0LCNBwVpQfwx8CBR012caVYdJ+cGhXOyL6mOR+1Fn2xwVzD27du4FDPJBUpORQNPDHNuY5e6skBUzil4syzyUfGSSfpWz+zXsth8Sr3sQX8DEKFICrkAYs0g5jrtTcfoj2Kpcn0R+yfACEDlC1xthEkDkB0PX4Vq+H8NZllEDsTCK05GP4rj9bS6z+ZoXrF3ce0LdjDYdWV8Uq5n0Li028tyB12rSYJEC5lAAJIEclQlFHwX4k1zZY3KXObv8AB1l6hRx8Mar8kbs1wBLJzN47n4rhGpPRRsiCNFGm1aLU8tKawx8Pr/n96fzU7ijUTnTdscFAidDtRA0daAGV49wnIQ6CE6AQVI1G3nsaseBcU70ZG9sCekjqKuHUEEESDoaxXHbDYe6rW9p0Ouk9RzB0B9RSs17Uua15HINZ48Htaf8Ao2U0JqBwfia37eYbjRl5qRuKmkUymmrQo4uLpigaY4h+7YSRpGmpMjYDmfIbxS5pYao1aohnuF8IF2w9vEJNt1ytbZXWfPK8EMI9qBrr6cP7edkbmAvRq1hye6uxvz7t+lwD4gSOYHo26aznaJ7V9LmHv2e8snR2DEOpGodNIBG41nTzoYzjhik2RpzZ5vwLQ485HxFPuate2vZZ+HYkW2bOjeO1c2zqDBDDkwkT6g84FXf/ALim46MXsRTZWlNRA1ZQhhTbCnmNNOKplouOzDauPL/PpRUz2aeLjDqp+X/NCud6jqY5i7iRcX7fw+lbngXHEweDwzKfDfutbvAn2QnhukRsSrIffWS41YysCBpHy5VW3MQxQIScgZmCn2QzBQxjzCr8KdpSQqm0zrnabDph79mSZyOEbOZW3bNpcORyact0md83LSr3szxfvLRWZKktPUOSTPmGJ+IrlmA42+IS0t1pewhRTza3MqGM+IjarPA4prLZrbFTrK7b76Vy8305DsYMfuYaO44R81tSZEjkSNielSrFtV2HzJ+p0rI9jMc1/DGZBW4QJ31AMaeZNaHD4kkAkH3qQelOY3cUc/LBwk0y0BowTTKXKWGrQzHAaYx+BW6hVtuRG4PUU6GoEdDVPsi67Oem3iMHiWMSIkqNnRfxJ5jXT1HQnacN4gl5A9syD8j59DS+IYJby5biz0PMeYrD4jD3+H3c6DPbY69GA/pfele8L/p/A916lfE/yb6aKah8M4kl9A9syOY5g8wRyNSS1NJpq0JSTTpjnKq7iFiyqvdvMVtqC1zUBMq6nNpJHOJ1NSsRiVRGZ2CooLM7GFVRqSSdhXDvtF7fftgOHw4K4YNLOZDXim2n4bYOsbkgExtV8FLYN0UfbztW/EL/AHhXJbSVtJGqoTJLnm5gE8hsNpNK7aD/ADlUUnSpCmQD5VujJigaQyDlTmSkNboihBNIuUbUBVFokcCb74eYYfKf0oUnhRi8p9fpQpH1C+oZxaNDxfCFVQN4tF5GAHRXg/H5VQXeGv3K3hBV2dYHtAoRMjpqNa6SvHcEbZtuW9pO8A0LC2ndhSPwmOY1n3RULbw7qbeFdiod3Ft7bPlDwMuZJ0AG7CevWgj6hrw/+BeyYC1cKkFTBGxFa3hfE7d8BbohwN5gke6lY7s1cCh3sMitPiWNNY8QBOXXqBUvgP2fXsQ0j7u3Pttq3uGxNaT4Zo/qXhyZMEv0+DefZphVi9DtllBGb8XiOnTT610EkAADYD/iqXgPZ23hbfd2pjQlmMknaT51ZW31IkSDBEiROon1FFjhwjQOXJ7knKqJE0sPSEpyaMzDpJmgR0NBWNQgXfULmVlKsAVO4IkGnNDuKHcjlVMq6M3c4C1m532DMT7dknwsP9pOx9fjVravhxsQ3NSIYHzFWAs1C41wxrti6lt+7uMjKlwbqxGh/wA60MIKOjSeRz+7Zx/7W+1Xev8Asdl/u7Zm8VOj3BtanonP/d/DXNaev4drbNbdSroxVlO4ZSQw89QdaY2plKkLNiHqSEiAelMPVhfQMZG/6UaIyOQeVFJHKnChFJLVChpo99NilOaZd6ploVngyNxrQpEUKGk9oJNot7uFcE+Fh4WYaNqBPiE7jT5VOxWDNsKyFlVs8EFgWyhTGkEiCKfxuNUL3iIFzSpUOTEAHSViNT8Ki28cq5c9gPIYiXcEZjBPh5+HnMQKRUpNJ0NuMV5L7shDtmuu9wDRLOdmLuYgQTAA/MdPfXY+F2HygsAunsrqB7+dc3+y/CWyb2JYC2iEKMxkLpLHOxk6ZdTXQ7eLvXtLC90nO/cXxn/27R/qb4GtY66RlLvyTcRjUV1tatcb8KiSq/nbko9d6nWbIA01nc8yfP3VXcL4atnNqWdiC1xjLsfM/HSrJ7M6qcrdeR/iHOjBscFKioLcQCHLeU2zyfU2z6PGh8jFTLZBEqQR1BB+lQgrL76SzgbgjziR8RSgDRqahQpAORkUbEDUmPM7Uzcs81OU9R+o2NNWMGq6kl3/ADucx9wOi+6KhB/vxyk+isfnFH3v+1vh/wCaPMaOKhDi3249n8t23jbamLg7u7ps6+w+n5hp/KK5Wa9Y8Z4XbxNh7N0SjiDpt0I8xXmHtLwS5g8Q9i5+EnK3Jl/Cw9xFHCXgpx8ogWklgD1qU661GsnxfOpJu+VbRMmJmkMtGXpq6TVsg0+lR33p5qZbegLAm9CnsMq5hmnLzggMR0BIOvuoUNhJFrjt19B9TU7DDwt/8f8AU1ChScvA4ts6B2IUfsNkRob9wkdSA0E9dh8BXRcAdBQoVtDQuyUN6fTlQoVZQu4oIIIkHcHWd6x+CcrfYKSo7yIBgR005UKFUy0bIfpRihQqIgTUmhQqyChShQoVCg64/wDbzbGWw0Cc0TGsQ2k0KFT4Ch5/ZnJcLufSpRGlChTUdGDEMKYvUVCoyhlqYbehQoAiTY9mhQoVmRn/2Q=="/>
          <p:cNvSpPr>
            <a:spLocks noChangeAspect="1" noChangeArrowheads="1"/>
          </p:cNvSpPr>
          <p:nvPr/>
        </p:nvSpPr>
        <p:spPr bwMode="auto">
          <a:xfrm>
            <a:off x="1667609" y="-1389184"/>
            <a:ext cx="2321169" cy="3455377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n-US" sz="2215"/>
          </a:p>
        </p:txBody>
      </p:sp>
      <p:pic>
        <p:nvPicPr>
          <p:cNvPr id="91148" name="Picture 12" descr="http://i.dailymail.co.uk/i/pix/2013/03/15/article-2293722-0294CDD8000004B0-59_306x4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8625" y="2101362"/>
            <a:ext cx="3302977" cy="4000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53600" y="57912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http://ucanalytics.com/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5611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Stability Index (PSI)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4666107"/>
              </p:ext>
            </p:extLst>
          </p:nvPr>
        </p:nvGraphicFramePr>
        <p:xfrm>
          <a:off x="1805354" y="1318841"/>
          <a:ext cx="7795848" cy="4777158"/>
        </p:xfrm>
        <a:graphic>
          <a:graphicData uri="http://schemas.openxmlformats.org/drawingml/2006/table">
            <a:tbl>
              <a:tblPr/>
              <a:tblGrid>
                <a:gridCol w="1299308"/>
                <a:gridCol w="1299308"/>
                <a:gridCol w="1299308"/>
                <a:gridCol w="1299308"/>
                <a:gridCol w="1299308"/>
                <a:gridCol w="1299308"/>
              </a:tblGrid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Score bands</a:t>
                      </a:r>
                      <a:endParaRPr lang="en-US" sz="1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Actual %</a:t>
                      </a:r>
                      <a:endParaRPr lang="en-US" sz="1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Expected %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Ac-Ex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ln(Ac/Ex)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Index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FE4"/>
                    </a:solidFill>
                  </a:tcPr>
                </a:tc>
              </a:tr>
              <a:tr h="2320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&lt; 251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-3%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-0.47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0.014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251–290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-3%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-0.41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0.012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291–320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-4%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-0.51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0.020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321–350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-0.49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0.024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351–380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-2%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0.004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381–410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0.001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411–440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0.013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441–470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0.022</a:t>
                      </a:r>
                      <a:endParaRPr lang="en-US" sz="1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471–520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0.015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520 &lt;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0.001</a:t>
                      </a:r>
                      <a:endParaRPr lang="en-US" sz="14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9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  Population Stability Index (PSI)=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7B1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0.1269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7B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5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Stability Index (PSI)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6881730"/>
              </p:ext>
            </p:extLst>
          </p:nvPr>
        </p:nvGraphicFramePr>
        <p:xfrm>
          <a:off x="1676400" y="1529863"/>
          <a:ext cx="8956431" cy="3727937"/>
        </p:xfrm>
        <a:graphic>
          <a:graphicData uri="http://schemas.openxmlformats.org/drawingml/2006/table">
            <a:tbl>
              <a:tblPr/>
              <a:tblGrid>
                <a:gridCol w="2218565"/>
                <a:gridCol w="2465073"/>
                <a:gridCol w="4272793"/>
              </a:tblGrid>
              <a:tr h="532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PSI Value</a:t>
                      </a:r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9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Inference</a:t>
                      </a:r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9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Action</a:t>
                      </a:r>
                      <a:endParaRPr lang="en-US" sz="20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95EB"/>
                    </a:solidFill>
                  </a:tcPr>
                </a:tc>
              </a:tr>
              <a:tr h="106512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Less than 0.1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Insignificant change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action required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5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 – 0.25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Some minor change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Check other scorecard monitoring metrics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512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Greater than 0.25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Major shift in population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Need to delve deeper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2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505200" y="3521076"/>
            <a:ext cx="50292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Visit Ivy’s Blog for Career Tips, Latest Info, Job Alerts - </a:t>
            </a: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  <a:hlinkClick r:id="rId2"/>
              </a:rPr>
              <a:t>www.ivyproschool.com/blog</a:t>
            </a: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   Interact with us at - 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rgbClr val="006699"/>
              </a:solidFill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/>
            </a:r>
            <a:b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Ivy Professional School</a:t>
            </a:r>
          </a:p>
          <a:p>
            <a:pPr>
              <a:spcBef>
                <a:spcPct val="50000"/>
              </a:spcBef>
            </a:pP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14 B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 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Camac Street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 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Kolkata – 17 </a:t>
            </a:r>
            <a:b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</a:b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  <a:hlinkClick r:id="rId3"/>
              </a:rPr>
              <a:t>www.ivyproschool.com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  <a:hlinkClick r:id="rId4"/>
              </a:rPr>
              <a:t>info@ivyproschool.com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  <a:b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</a:b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T: 033 400 11221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SMS: 9748 441111</a:t>
            </a:r>
          </a:p>
        </p:txBody>
      </p:sp>
      <p:pic>
        <p:nvPicPr>
          <p:cNvPr id="32772" name="Picture 3" descr="IMG_13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838200"/>
            <a:ext cx="3657600" cy="264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</p:pic>
      <p:pic>
        <p:nvPicPr>
          <p:cNvPr id="24581" name="Picture 5" descr="http://www.ivyproschool.com/images/logo_facebook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4572001"/>
            <a:ext cx="838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7" descr="http://www.ivyproschool.com/images/logo_twitter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4581525"/>
            <a:ext cx="914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9" descr="http://www.ivyproschool.com/images/logo_youtube.gif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19900" y="4581526"/>
            <a:ext cx="8763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938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7608" y="1230923"/>
            <a:ext cx="8578362" cy="3323492"/>
          </a:xfrm>
          <a:prstGeom prst="rect">
            <a:avLst/>
          </a:prstGeom>
          <a:noFill/>
        </p:spPr>
      </p:pic>
      <p:pic>
        <p:nvPicPr>
          <p:cNvPr id="65538" name="Picture 2" descr="http://www.saedsayad.com/images/LogReg_e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017" y="3991709"/>
            <a:ext cx="7807569" cy="194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940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and Odds Ratio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pic>
        <p:nvPicPr>
          <p:cNvPr id="68610" name="Picture 2" descr="Image from 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670539"/>
            <a:ext cx="7640213" cy="2532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52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and Odds Ratio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sp>
        <p:nvSpPr>
          <p:cNvPr id="6" name="TextBox 5"/>
          <p:cNvSpPr txBox="1"/>
          <p:nvPr/>
        </p:nvSpPr>
        <p:spPr>
          <a:xfrm>
            <a:off x="607724" y="1144831"/>
            <a:ext cx="1097467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Suppose that seven out of 10 males are admitted to an Business school while three of 10 females are admitted. </a:t>
            </a:r>
            <a:br>
              <a:rPr lang="en-US" sz="1600" dirty="0"/>
            </a:br>
            <a:endParaRPr lang="en-US" sz="1600" dirty="0"/>
          </a:p>
          <a:p>
            <a:pPr algn="l"/>
            <a:r>
              <a:rPr lang="en-US" sz="1600" dirty="0"/>
              <a:t>The probabilities for admitting a male are,  </a:t>
            </a:r>
            <a:r>
              <a:rPr lang="en-US" sz="1800" dirty="0"/>
              <a:t>p = 7/10 = .7    q = 1 - .7 = .3 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If you are male, the probability of being admitted is </a:t>
            </a:r>
            <a:r>
              <a:rPr lang="en-US" sz="1800" dirty="0"/>
              <a:t>0.7 </a:t>
            </a:r>
            <a:r>
              <a:rPr lang="en-US" sz="1600" dirty="0"/>
              <a:t>and the probability of not being admitted is </a:t>
            </a:r>
            <a:r>
              <a:rPr lang="en-US" sz="1800" dirty="0"/>
              <a:t>0.3</a:t>
            </a:r>
            <a:r>
              <a:rPr lang="en-US" sz="1600" dirty="0"/>
              <a:t>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Here are the same probabilities for females, </a:t>
            </a:r>
            <a:r>
              <a:rPr lang="en-US" sz="1800" dirty="0"/>
              <a:t>p = 3/10 = .3  q = 1 - .3 = .7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If you are female it is just the opposite, the probability of being admitted is </a:t>
            </a:r>
            <a:r>
              <a:rPr lang="en-US" sz="1800" dirty="0"/>
              <a:t>0.3 </a:t>
            </a:r>
            <a:r>
              <a:rPr lang="en-US" sz="1600" dirty="0"/>
              <a:t>and the probability of not being admitted is </a:t>
            </a:r>
            <a:r>
              <a:rPr lang="en-US" sz="1800" dirty="0"/>
              <a:t>0.7.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Now we can use the probabilities to compute the odds of admission for both males and females, </a:t>
            </a:r>
            <a:r>
              <a:rPr lang="en-US" sz="1800" dirty="0"/>
              <a:t>odds(male) = .7/.3 = 2.33333</a:t>
            </a:r>
            <a:br>
              <a:rPr lang="en-US" sz="1800" dirty="0"/>
            </a:br>
            <a:r>
              <a:rPr lang="en-US" sz="1800" dirty="0"/>
              <a:t>odds(female) = .3/.7 = .42857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Next, we compute the odds ratio for admission, </a:t>
            </a:r>
            <a:r>
              <a:rPr lang="en-US" sz="1800" dirty="0"/>
              <a:t>OR = 2.3333/.42857 = 5.44 </a:t>
            </a:r>
          </a:p>
          <a:p>
            <a:pPr algn="l"/>
            <a:r>
              <a:rPr lang="en-US" sz="1600" dirty="0"/>
              <a:t>Thus, for a male, the odds of being admitted are </a:t>
            </a:r>
            <a:r>
              <a:rPr lang="en-US" sz="1800" dirty="0"/>
              <a:t>5.44 times larger </a:t>
            </a:r>
            <a:r>
              <a:rPr lang="en-US" sz="1600" dirty="0"/>
              <a:t>than the odds for a female being admitted.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191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need Odds and Odds Ratio?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7821496"/>
              </p:ext>
            </p:extLst>
          </p:nvPr>
        </p:nvGraphicFramePr>
        <p:xfrm>
          <a:off x="6705599" y="1459523"/>
          <a:ext cx="2625970" cy="3434860"/>
        </p:xfrm>
        <a:graphic>
          <a:graphicData uri="http://schemas.openxmlformats.org/drawingml/2006/table">
            <a:tbl>
              <a:tblPr/>
              <a:tblGrid>
                <a:gridCol w="1312985"/>
                <a:gridCol w="1312985"/>
              </a:tblGrid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Probability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Odds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.1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.11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.2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.25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.3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.43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.4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.67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.5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1.00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.6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1.50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.7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2.33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.8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4.00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/>
                        <a:t>.9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/>
                        <a:t>9.00</a:t>
                      </a:r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1248764"/>
              </p:ext>
            </p:extLst>
          </p:nvPr>
        </p:nvGraphicFramePr>
        <p:xfrm>
          <a:off x="2579075" y="2233246"/>
          <a:ext cx="2602524" cy="1373944"/>
        </p:xfrm>
        <a:graphic>
          <a:graphicData uri="http://schemas.openxmlformats.org/drawingml/2006/table">
            <a:tbl>
              <a:tblPr/>
              <a:tblGrid>
                <a:gridCol w="1301262"/>
                <a:gridCol w="1301262"/>
              </a:tblGrid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Odds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Probability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3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0.75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8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0.888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2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18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0.947</a:t>
                      </a:r>
                      <a:endParaRPr lang="en-US" sz="1700" b="1" dirty="0"/>
                    </a:p>
                  </a:txBody>
                  <a:tcPr marL="84406" marR="84406" marT="42203" marB="422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105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Baseline, R Square and Max-rescaled R square and 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740877"/>
            <a:ext cx="10820399" cy="179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15" dirty="0"/>
              <a:t>R square of Logistic Regression?</a:t>
            </a:r>
          </a:p>
          <a:p>
            <a:pPr algn="l"/>
            <a:endParaRPr lang="en-US" sz="2215" dirty="0"/>
          </a:p>
          <a:p>
            <a:pPr algn="l"/>
            <a:r>
              <a:rPr lang="en-US" sz="2215" b="0" dirty="0"/>
              <a:t>Hosmer and Lemeshow’s R square = -2LL(model) / -2LL(Original)</a:t>
            </a:r>
          </a:p>
          <a:p>
            <a:pPr algn="l"/>
            <a:endParaRPr lang="en-US" sz="2215" b="0" dirty="0"/>
          </a:p>
          <a:p>
            <a:pPr algn="l"/>
            <a:r>
              <a:rPr lang="en-US" sz="2215" b="0" dirty="0"/>
              <a:t>How much the badness of fit improves!!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318846"/>
            <a:ext cx="808892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15" dirty="0"/>
              <a:t>What is R square?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1" y="3617629"/>
            <a:ext cx="11048999" cy="179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15" dirty="0"/>
              <a:t>Cox and Snell’s R square used by SAS – a different approach!</a:t>
            </a:r>
          </a:p>
          <a:p>
            <a:pPr algn="l"/>
            <a:endParaRPr lang="en-US" sz="2215" dirty="0"/>
          </a:p>
          <a:p>
            <a:pPr algn="l"/>
            <a:r>
              <a:rPr lang="en-US" sz="2215" b="0" dirty="0"/>
              <a:t>Cox and Snell’s R square never reaches the theoretical value of 1</a:t>
            </a:r>
          </a:p>
          <a:p>
            <a:pPr algn="l"/>
            <a:endParaRPr lang="en-US" sz="2215" b="0" dirty="0"/>
          </a:p>
          <a:p>
            <a:pPr algn="l"/>
            <a:r>
              <a:rPr lang="en-US" sz="2215" b="0" dirty="0"/>
              <a:t>Hence Max-rescaled R-Square was suggested by Nagelkerke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586604"/>
            <a:ext cx="103631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15" dirty="0"/>
              <a:t>C statistics – </a:t>
            </a:r>
            <a:r>
              <a:rPr lang="en-US" sz="2215" b="0" dirty="0"/>
              <a:t>based on receiver operating characteristic (ROC) curve</a:t>
            </a:r>
          </a:p>
        </p:txBody>
      </p:sp>
    </p:spTree>
    <p:extLst>
      <p:ext uri="{BB962C8B-B14F-4D97-AF65-F5344CB8AC3E}">
        <p14:creationId xmlns:p14="http://schemas.microsoft.com/office/powerpoint/2010/main" xmlns="" val="8434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22855"/>
            <a:ext cx="9337431" cy="6499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Dummy Variable, Design Variable, Boolean Indicators and Proxies?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845170" y="1529862"/>
            <a:ext cx="2641830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5" dirty="0">
                <a:noFill/>
              </a:rPr>
              <a:t> </a:t>
            </a:r>
            <a:endParaRPr lang="en-US" sz="2215" dirty="0"/>
          </a:p>
        </p:txBody>
      </p:sp>
      <p:sp>
        <p:nvSpPr>
          <p:cNvPr id="9" name="TextBox 8"/>
          <p:cNvSpPr txBox="1"/>
          <p:nvPr/>
        </p:nvSpPr>
        <p:spPr>
          <a:xfrm>
            <a:off x="838201" y="1740878"/>
            <a:ext cx="9337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/>
              <a:t>Categorical Variables – Male / Female, High Low Bank Bal etc</a:t>
            </a:r>
          </a:p>
          <a:p>
            <a:pPr algn="l"/>
            <a:endParaRPr lang="en-US" sz="2000" b="0" dirty="0"/>
          </a:p>
          <a:p>
            <a:pPr algn="l"/>
            <a:r>
              <a:rPr lang="en-US" sz="2000" b="0" dirty="0"/>
              <a:t>They are coded with 1 and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1" y="1318846"/>
            <a:ext cx="933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/>
              <a:t>These are all the synonyms for dummy variable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344526"/>
              </p:ext>
            </p:extLst>
          </p:nvPr>
        </p:nvGraphicFramePr>
        <p:xfrm>
          <a:off x="6324602" y="2584939"/>
          <a:ext cx="3657598" cy="3476276"/>
        </p:xfrm>
        <a:graphic>
          <a:graphicData uri="http://schemas.openxmlformats.org/drawingml/2006/table">
            <a:tbl>
              <a:tblPr/>
              <a:tblGrid>
                <a:gridCol w="567558"/>
                <a:gridCol w="1545020"/>
                <a:gridCol w="1545020"/>
              </a:tblGrid>
              <a:tr h="253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Class_Dummy1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Class_Dummy2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7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396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82463" y="3042138"/>
          <a:ext cx="6260123" cy="1371600"/>
        </p:xfrm>
        <a:graphic>
          <a:graphicData uri="http://schemas.openxmlformats.org/drawingml/2006/table">
            <a:tbl>
              <a:tblPr/>
              <a:tblGrid>
                <a:gridCol w="2254591"/>
                <a:gridCol w="1965716"/>
                <a:gridCol w="562708"/>
                <a:gridCol w="1477108"/>
              </a:tblGrid>
              <a:tr h="27432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Testing Global Null Hypothesis: BETA=0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Chi-Square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 &gt; ChiSq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Likelihood Ratio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12.206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0.0067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11.656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0.0087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Wald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10.8211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0.0127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480970" y="1670539"/>
            <a:ext cx="9648795" cy="433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215" dirty="0"/>
              <a:t>R-Square 0.0841                  Max-rescaled R-Square 0.1130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916878"/>
            <a:ext cx="9243647" cy="433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15" dirty="0"/>
              <a:t>Several methods to test the null hypothesis that beta=0</a:t>
            </a:r>
          </a:p>
        </p:txBody>
      </p:sp>
    </p:spTree>
    <p:extLst>
      <p:ext uri="{BB962C8B-B14F-4D97-AF65-F5344CB8AC3E}">
        <p14:creationId xmlns:p14="http://schemas.microsoft.com/office/powerpoint/2010/main" xmlns="" val="2243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vy_Template_140310_v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>
            <a:alpha val="87000"/>
          </a:srgbClr>
        </a:solidFill>
        <a:ln w="19050" cap="flat" cmpd="sng" algn="ctr">
          <a:solidFill>
            <a:schemeClr val="bg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>
            <a:alpha val="87000"/>
          </a:srgbClr>
        </a:solidFill>
        <a:ln w="19050" cap="flat" cmpd="sng" algn="ctr">
          <a:solidFill>
            <a:schemeClr val="bg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IVY Pro School_LectureSlide_Template_Sept10_v6</Template>
  <TotalTime>120</TotalTime>
  <Words>1539</Words>
  <Application>Microsoft Office PowerPoint</Application>
  <PresentationFormat>Custom</PresentationFormat>
  <Paragraphs>754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Ivy_Template_140310_v4</vt:lpstr>
      <vt:lpstr>Business Analytics  Logistic Regression </vt:lpstr>
      <vt:lpstr>Why do we ever need Logistic Regression?</vt:lpstr>
      <vt:lpstr>Logistic Regression</vt:lpstr>
      <vt:lpstr>Odds and Odds Ratio</vt:lpstr>
      <vt:lpstr>Odds and Odds Ratio</vt:lpstr>
      <vt:lpstr>Why do need Odds and Odds Ratio?</vt:lpstr>
      <vt:lpstr>Baseline, R Square and Max-rescaled R square and C</vt:lpstr>
      <vt:lpstr>What are Dummy Variable, Design Variable, Boolean Indicators and Proxies?</vt:lpstr>
      <vt:lpstr>Results and Interpretation</vt:lpstr>
      <vt:lpstr>Results and Interpretation</vt:lpstr>
      <vt:lpstr>Results and Interpretation</vt:lpstr>
      <vt:lpstr>Check Multicollinearity!!</vt:lpstr>
      <vt:lpstr>Two classes of fit statistics</vt:lpstr>
      <vt:lpstr>Two classes of fit statistics</vt:lpstr>
      <vt:lpstr>Results and Interpretation – Hosmer and Lemeshow Test</vt:lpstr>
      <vt:lpstr>Results and Interpretation – Classification Table</vt:lpstr>
      <vt:lpstr>Justice League Vs Super Villains</vt:lpstr>
      <vt:lpstr>Results and Interpretation – Predicted Probability</vt:lpstr>
      <vt:lpstr>Logistic Regression – Gains curve and Gini</vt:lpstr>
      <vt:lpstr>Logistic Regression – KS Stat</vt:lpstr>
      <vt:lpstr>Population Stability Index (PSI)</vt:lpstr>
      <vt:lpstr>Population Stability Index (PSI)</vt:lpstr>
      <vt:lpstr>Population Stability Index (PSI)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Prateek Agrawal</dc:creator>
  <cp:lastModifiedBy>Subhojit</cp:lastModifiedBy>
  <cp:revision>14</cp:revision>
  <dcterms:created xsi:type="dcterms:W3CDTF">2015-10-03T06:59:57Z</dcterms:created>
  <dcterms:modified xsi:type="dcterms:W3CDTF">2016-08-27T06:12:57Z</dcterms:modified>
</cp:coreProperties>
</file>