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452" r:id="rId11"/>
    <p:sldId id="351" r:id="rId12"/>
    <p:sldId id="397" r:id="rId13"/>
    <p:sldId id="718" r:id="rId14"/>
    <p:sldId id="396" r:id="rId15"/>
    <p:sldId id="400" r:id="rId16"/>
    <p:sldId id="352" r:id="rId17"/>
    <p:sldId id="388" r:id="rId18"/>
    <p:sldId id="721" r:id="rId19"/>
    <p:sldId id="381" r:id="rId20"/>
    <p:sldId id="395" r:id="rId21"/>
    <p:sldId id="402" r:id="rId22"/>
    <p:sldId id="401" r:id="rId23"/>
    <p:sldId id="713" r:id="rId24"/>
    <p:sldId id="387" r:id="rId25"/>
    <p:sldId id="720" r:id="rId26"/>
    <p:sldId id="382" r:id="rId27"/>
    <p:sldId id="357" r:id="rId28"/>
    <p:sldId id="385" r:id="rId29"/>
    <p:sldId id="359" r:id="rId30"/>
    <p:sldId id="386" r:id="rId31"/>
    <p:sldId id="714" r:id="rId32"/>
    <p:sldId id="360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715" r:id="rId41"/>
    <p:sldId id="362" r:id="rId42"/>
    <p:sldId id="364" r:id="rId43"/>
    <p:sldId id="366" r:id="rId44"/>
    <p:sldId id="365" r:id="rId45"/>
    <p:sldId id="363" r:id="rId46"/>
    <p:sldId id="372" r:id="rId47"/>
    <p:sldId id="716" r:id="rId48"/>
    <p:sldId id="361" r:id="rId49"/>
    <p:sldId id="368" r:id="rId50"/>
    <p:sldId id="390" r:id="rId51"/>
    <p:sldId id="391" r:id="rId52"/>
    <p:sldId id="392" r:id="rId53"/>
    <p:sldId id="393" r:id="rId54"/>
    <p:sldId id="394" r:id="rId55"/>
    <p:sldId id="717" r:id="rId56"/>
    <p:sldId id="371" r:id="rId57"/>
    <p:sldId id="369" r:id="rId58"/>
    <p:sldId id="373" r:id="rId59"/>
    <p:sldId id="399" r:id="rId60"/>
    <p:sldId id="370" r:id="rId61"/>
    <p:sldId id="398" r:id="rId62"/>
    <p:sldId id="384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0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bal.oup.com/academic/product/networks-9780198805090?cc=us&amp;lang=en&amp;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Teaching Assistant: Tatyana Boland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MBA in Finance from Texas A&amp;M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MLA from Harvard Extension School in Sustainability &amp; Environmental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BA in Political Science from University of Washington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Sr Technical Program Manager working on DGX Cloud for Nvidia </a:t>
            </a: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reviously at Oracle OCI as Principal Technical Program Manager in Physical Networking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oves playing the piano and playing and with her cats</a:t>
            </a: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requires a combination of </a:t>
            </a:r>
            <a:r>
              <a:rPr lang="en-US" b="1" dirty="0"/>
              <a:t>data engineering </a:t>
            </a:r>
            <a:r>
              <a:rPr lang="en-US" dirty="0"/>
              <a:t>and </a:t>
            </a:r>
            <a:r>
              <a:rPr lang="en-US" b="1" dirty="0"/>
              <a:t>data analytics </a:t>
            </a:r>
          </a:p>
          <a:p>
            <a:r>
              <a:rPr lang="en-US" dirty="0"/>
              <a:t>Our focus is on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Clustering and dimensionality reduction algorithms</a:t>
            </a:r>
          </a:p>
          <a:p>
            <a:pPr lvl="1"/>
            <a:r>
              <a:rPr lang="en-US" dirty="0"/>
              <a:t>How can we find and learn from related groups in complex data ?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engineering is not our focus – c.f. CSCI E-88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– Lectures focused on theoretical foundations – 6:00 to 8:00 pm US Eastern Time</a:t>
            </a:r>
          </a:p>
          <a:p>
            <a:r>
              <a:rPr lang="en-US" dirty="0"/>
              <a:t>Wednesdays – Section meeting to address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</a:t>
            </a:r>
            <a:r>
              <a:rPr lang="en-US">
                <a:solidFill>
                  <a:srgbClr val="FF0000"/>
                </a:solidFill>
              </a:rPr>
              <a:t>Class Recordings </a:t>
            </a:r>
            <a:r>
              <a:rPr lang="en-US" dirty="0">
                <a:solidFill>
                  <a:srgbClr val="FF0000"/>
                </a:solidFill>
              </a:rPr>
              <a:t>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pPr lvl="1"/>
            <a:r>
              <a:rPr lang="en-US" dirty="0"/>
              <a:t>No class Tuesday July 4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pPr lvl="1"/>
            <a:r>
              <a:rPr lang="en-US" dirty="0"/>
              <a:t>No meeting Thursday July 4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Expect 9 assignments 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4"/>
              </a:rPr>
              <a:t>Networks, 2</a:t>
            </a:r>
            <a:r>
              <a:rPr lang="en-US" u="sng" baseline="30000" dirty="0">
                <a:hlinkClick r:id="rId4"/>
              </a:rPr>
              <a:t>nd</a:t>
            </a:r>
            <a:r>
              <a:rPr lang="en-US" u="sng" dirty="0">
                <a:hlinkClick r:id="rId4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for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small amounts of code!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Post complete exception messages if you are dealing with an error!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Harvard dot </a:t>
            </a:r>
            <a:r>
              <a:rPr lang="en-US" dirty="0" err="1"/>
              <a:t>edu</a:t>
            </a:r>
            <a:r>
              <a:rPr lang="en-US" dirty="0"/>
              <a:t>,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, tab840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endParaRPr lang="en-US" dirty="0"/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– much more on this later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Index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Must be in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Key-value indexing used to manage massive quantities of data   </a:t>
            </a:r>
          </a:p>
          <a:p>
            <a:r>
              <a:rPr lang="en-US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Balanced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this large number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worst-case</a:t>
                </a:r>
                <a:r>
                  <a:rPr lang="en-US" dirty="0"/>
                  <a:t>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  <a:endParaRPr lang="en-US" dirty="0"/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indexes buckets by hashed key value</a:t>
                </a:r>
              </a:p>
              <a:p>
                <a:r>
                  <a:rPr lang="en-US" dirty="0"/>
                  <a:t>Hash the key</a:t>
                </a:r>
                <a:endParaRPr lang="en-US" b="1" dirty="0"/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Insert the value into the bucket by hash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1958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size appropriate for the table</a:t>
                </a:r>
              </a:p>
              <a:p>
                <a:pPr lvl="1"/>
                <a:r>
                  <a:rPr lang="en-US" dirty="0"/>
                  <a:t>Hash functions produce limited range of hash values   </a:t>
                </a:r>
              </a:p>
              <a:p>
                <a:pPr lvl="1"/>
                <a:r>
                  <a:rPr lang="en-US" dirty="0"/>
                  <a:t>Too large wastes space</a:t>
                </a:r>
              </a:p>
              <a:p>
                <a:pPr lvl="1"/>
                <a:r>
                  <a:rPr lang="en-US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Ideally make hash table resizable</a:t>
                </a:r>
              </a:p>
              <a:p>
                <a:pPr lvl="1"/>
                <a:r>
                  <a:rPr lang="en-US" dirty="0"/>
                  <a:t>Half or double as needed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 as prime number to reduce collisions</a:t>
                </a:r>
              </a:p>
              <a:p>
                <a:pPr lvl="1"/>
                <a:r>
                  <a:rPr lang="en-US" sz="2600" dirty="0"/>
                  <a:t>Generally,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Now, 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3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each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with a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And 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non-discovery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 err="1"/>
              <a:t>Benjamini</a:t>
            </a:r>
            <a:r>
              <a:rPr lang="en-US" dirty="0"/>
              <a:t>-Hochberg FDR control  </a:t>
            </a:r>
          </a:p>
          <a:p>
            <a:r>
              <a:rPr lang="en-US" dirty="0"/>
              <a:t>Sampling based methods  </a:t>
            </a:r>
          </a:p>
          <a:p>
            <a:pPr lvl="1"/>
            <a:r>
              <a:rPr lang="en-US" dirty="0"/>
              <a:t>Use mini-hashing sampling   </a:t>
            </a:r>
          </a:p>
          <a:p>
            <a:pPr lvl="1"/>
            <a:r>
              <a:rPr lang="en-US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representative?</a:t>
            </a:r>
          </a:p>
          <a:p>
            <a:r>
              <a:rPr lang="en-US" dirty="0"/>
              <a:t>Perhaps? </a:t>
            </a:r>
          </a:p>
          <a:p>
            <a:r>
              <a:rPr lang="en-US" dirty="0"/>
              <a:t>Must have an clear idea of goal!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17041</TotalTime>
  <Words>3724</Words>
  <Application>Microsoft Office PowerPoint</Application>
  <PresentationFormat>Widescreen</PresentationFormat>
  <Paragraphs>557</Paragraphs>
  <Slides>62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Gill Sans MT</vt:lpstr>
      <vt:lpstr>Google Sans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Teaching Assistant: Tatyana Boland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372</cp:revision>
  <cp:lastPrinted>2019-09-03T23:18:19Z</cp:lastPrinted>
  <dcterms:created xsi:type="dcterms:W3CDTF">2019-08-02T23:14:29Z</dcterms:created>
  <dcterms:modified xsi:type="dcterms:W3CDTF">2024-06-25T02:28:40Z</dcterms:modified>
</cp:coreProperties>
</file>