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9" r:id="rId2"/>
    <p:sldId id="339" r:id="rId3"/>
    <p:sldId id="257" r:id="rId4"/>
    <p:sldId id="258" r:id="rId5"/>
    <p:sldId id="259" r:id="rId6"/>
    <p:sldId id="702" r:id="rId7"/>
    <p:sldId id="703" r:id="rId8"/>
    <p:sldId id="263" r:id="rId9"/>
    <p:sldId id="260" r:id="rId10"/>
    <p:sldId id="340" r:id="rId11"/>
    <p:sldId id="699" r:id="rId12"/>
    <p:sldId id="262" r:id="rId13"/>
    <p:sldId id="264" r:id="rId14"/>
    <p:sldId id="265" r:id="rId15"/>
    <p:sldId id="266" r:id="rId16"/>
    <p:sldId id="267" r:id="rId17"/>
    <p:sldId id="271" r:id="rId18"/>
    <p:sldId id="341" r:id="rId19"/>
    <p:sldId id="698" r:id="rId20"/>
    <p:sldId id="268" r:id="rId21"/>
    <p:sldId id="269" r:id="rId22"/>
    <p:sldId id="270" r:id="rId23"/>
    <p:sldId id="706" r:id="rId24"/>
    <p:sldId id="272" r:id="rId25"/>
    <p:sldId id="273" r:id="rId26"/>
    <p:sldId id="274" r:id="rId27"/>
    <p:sldId id="275" r:id="rId28"/>
    <p:sldId id="276" r:id="rId29"/>
    <p:sldId id="277" r:id="rId30"/>
    <p:sldId id="279" r:id="rId31"/>
    <p:sldId id="280" r:id="rId32"/>
    <p:sldId id="281" r:id="rId33"/>
    <p:sldId id="282" r:id="rId34"/>
    <p:sldId id="283" r:id="rId35"/>
    <p:sldId id="284" r:id="rId36"/>
    <p:sldId id="286" r:id="rId37"/>
    <p:sldId id="287" r:id="rId38"/>
    <p:sldId id="288" r:id="rId39"/>
    <p:sldId id="289" r:id="rId40"/>
    <p:sldId id="290" r:id="rId41"/>
    <p:sldId id="705" r:id="rId42"/>
    <p:sldId id="701" r:id="rId43"/>
    <p:sldId id="700" r:id="rId44"/>
    <p:sldId id="291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5" d="100"/>
          <a:sy n="95" d="100"/>
        </p:scale>
        <p:origin x="703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tepwise_regres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95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297270" y="1727200"/>
            <a:ext cx="3907946" cy="110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3932330" y="2836672"/>
            <a:ext cx="2497173" cy="6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E4C8-14F9-BE0D-9217-2F54253D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4C0CF-89A5-66ED-D78F-81B069B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4" y="2206686"/>
            <a:ext cx="3814617" cy="2856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9ABA-8CD8-D438-7A3B-82CF28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dirty="0"/>
                  <a:t>Model with no intercept has less uncertainty in coefficient estimates and better conditioned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Examples: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of intercept and first interaction coefficient is same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variable coefficient vs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interaction coefficient vs.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  <a:blipFill>
                <a:blip r:embed="rId3"/>
                <a:stretch>
                  <a:fillRect l="-287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3E45-7DEC-8F63-0ABF-FEF6B38E50A9}"/>
              </a:ext>
            </a:extLst>
          </p:cNvPr>
          <p:cNvCxnSpPr>
            <a:cxnSpLocks/>
          </p:cNvCxnSpPr>
          <p:nvPr/>
        </p:nvCxnSpPr>
        <p:spPr>
          <a:xfrm>
            <a:off x="4206240" y="36030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38099-1CF5-7229-7172-5BF46B763611}"/>
              </a:ext>
            </a:extLst>
          </p:cNvPr>
          <p:cNvCxnSpPr>
            <a:cxnSpLocks/>
          </p:cNvCxnSpPr>
          <p:nvPr/>
        </p:nvCxnSpPr>
        <p:spPr>
          <a:xfrm>
            <a:off x="4206240" y="3898669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4875CC-F6BD-AA41-8E3A-67C1A083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1" y="2142468"/>
            <a:ext cx="3967129" cy="29211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A023B-D5DB-6AED-22C9-842AAFBD091C}"/>
              </a:ext>
            </a:extLst>
          </p:cNvPr>
          <p:cNvCxnSpPr>
            <a:cxnSpLocks/>
          </p:cNvCxnSpPr>
          <p:nvPr/>
        </p:nvCxnSpPr>
        <p:spPr>
          <a:xfrm>
            <a:off x="4206240" y="43004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14FC8-7673-DBAC-B1E3-47CFEEFC61C3}"/>
              </a:ext>
            </a:extLst>
          </p:cNvPr>
          <p:cNvSpPr txBox="1">
            <a:spLocks/>
          </p:cNvSpPr>
          <p:nvPr/>
        </p:nvSpPr>
        <p:spPr>
          <a:xfrm>
            <a:off x="4206241" y="3573196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8FBB97-C77F-A2DD-5A8F-A918B74058F9}"/>
              </a:ext>
            </a:extLst>
          </p:cNvPr>
          <p:cNvSpPr txBox="1">
            <a:spLocks/>
          </p:cNvSpPr>
          <p:nvPr/>
        </p:nvSpPr>
        <p:spPr>
          <a:xfrm>
            <a:off x="4214553" y="3898669"/>
            <a:ext cx="998891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2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EEFE48-0B88-97B0-2DAF-7AFF1F3429D7}"/>
              </a:ext>
            </a:extLst>
          </p:cNvPr>
          <p:cNvSpPr txBox="1">
            <a:spLocks/>
          </p:cNvSpPr>
          <p:nvPr/>
        </p:nvSpPr>
        <p:spPr>
          <a:xfrm>
            <a:off x="4197927" y="4300450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D8DA4E-F960-2F27-5C01-B3C384A2F6D8}"/>
              </a:ext>
            </a:extLst>
          </p:cNvPr>
          <p:cNvSpPr txBox="1">
            <a:spLocks/>
          </p:cNvSpPr>
          <p:nvPr/>
        </p:nvSpPr>
        <p:spPr>
          <a:xfrm>
            <a:off x="3794759" y="4482080"/>
            <a:ext cx="1418685" cy="38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Reduced condition 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73D7D-2394-57CE-D266-49F742E947B7}"/>
              </a:ext>
            </a:extLst>
          </p:cNvPr>
          <p:cNvCxnSpPr>
            <a:cxnSpLocks/>
          </p:cNvCxnSpPr>
          <p:nvPr/>
        </p:nvCxnSpPr>
        <p:spPr>
          <a:xfrm flipV="1">
            <a:off x="3616015" y="4932184"/>
            <a:ext cx="4786767" cy="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976"/>
            <a:ext cx="8229600" cy="40883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correlated</a:t>
            </a:r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lang="en-US" sz="2200" dirty="0"/>
              <a:t>Example: start with </a:t>
            </a:r>
            <a:r>
              <a:rPr sz="2200" dirty="0"/>
              <a:t>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Idea!:</a:t>
                </a:r>
                <a:r>
                  <a:rPr dirty="0"/>
                  <a:t> Try systematically pruning the model using some metric</a:t>
                </a:r>
              </a:p>
              <a:p>
                <a:pPr lvl="0"/>
                <a:r>
                  <a:rPr dirty="0"/>
                  <a:t>Leads to the </a:t>
                </a:r>
                <a:r>
                  <a:rPr b="1" dirty="0">
                    <a:hlinkClick r:id="rId2"/>
                  </a:rPr>
                  <a:t>step-wise regression algorithm</a:t>
                </a:r>
                <a:endParaRPr b="1" dirty="0"/>
              </a:p>
              <a:p>
                <a:pPr lvl="1"/>
                <a:r>
                  <a:rPr b="1" dirty="0"/>
                  <a:t>Forward step-wise regression</a:t>
                </a:r>
                <a:r>
                  <a:rPr dirty="0"/>
                  <a:t> adds </a:t>
                </a:r>
                <a:r>
                  <a:rPr lang="en-US" dirty="0"/>
                  <a:t>the most </a:t>
                </a:r>
                <a:r>
                  <a:rPr dirty="0"/>
                  <a:t>explanatory variable one at a time</a:t>
                </a:r>
              </a:p>
              <a:p>
                <a:pPr lvl="1"/>
                <a:r>
                  <a:rPr b="1" dirty="0"/>
                  <a:t>Backward step-wise regression </a:t>
                </a:r>
                <a:r>
                  <a:rPr dirty="0"/>
                  <a:t>removes</a:t>
                </a:r>
                <a:r>
                  <a:rPr lang="en-US" dirty="0"/>
                  <a:t> the</a:t>
                </a:r>
                <a:r>
                  <a:rPr dirty="0"/>
                  <a:t> least explanatory variable one at a time</a:t>
                </a:r>
              </a:p>
              <a:p>
                <a:pPr lvl="1"/>
                <a:r>
                  <a:rPr b="1" dirty="0"/>
                  <a:t>Can go both directions </a:t>
                </a:r>
                <a:r>
                  <a:rPr dirty="0"/>
                  <a:t>- see the R documentation</a:t>
                </a:r>
              </a:p>
              <a:p>
                <a:pPr lvl="1"/>
                <a:r>
                  <a:rPr dirty="0"/>
                  <a:t>Hard to find a good metric</a:t>
                </a:r>
              </a:p>
              <a:p>
                <a:pPr lvl="0"/>
                <a:r>
                  <a:rPr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is null or insignificant predictor</a:t>
                </a:r>
              </a:p>
              <a:p>
                <a:pPr lvl="1"/>
                <a:r>
                  <a:rPr dirty="0"/>
                  <a:t>High probability of Type 1 or Type 2 error</a:t>
                </a:r>
              </a:p>
              <a:p>
                <a:pPr lvl="1"/>
                <a:r>
                  <a:rPr b="1" dirty="0"/>
                  <a:t>Type 1 error</a:t>
                </a:r>
                <a:r>
                  <a:rPr dirty="0"/>
                  <a:t>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include insignificant predictor</a:t>
                </a:r>
              </a:p>
              <a:p>
                <a:pPr lvl="1"/>
                <a:r>
                  <a:rPr b="1" dirty="0"/>
                  <a:t>Type 2 error</a:t>
                </a:r>
                <a:r>
                  <a:rPr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drop significant predictor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  <a:blipFill>
                <a:blip r:embed="rId3"/>
                <a:stretch>
                  <a:fillRect l="-741" t="-24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Regularization is a systematic approach to preventing over-fitting</a:t>
                </a:r>
              </a:p>
              <a:p>
                <a:pPr lvl="0"/>
                <a:r>
                  <a:rPr dirty="0"/>
                  <a:t>To understand regularization need to understand the bias-variance trade-off</a:t>
                </a:r>
              </a:p>
              <a:p>
                <a:pPr lvl="0"/>
                <a:r>
                  <a:rPr lang="en-US" dirty="0"/>
                  <a:t>Expected</a:t>
                </a:r>
                <a:r>
                  <a:rPr dirty="0"/>
                  <a:t>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the response </a:t>
                </a:r>
                <a:r>
                  <a:rPr dirty="0"/>
                  <a:t>vector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lang="en-US" dirty="0"/>
                  <a:t>model</a:t>
                </a:r>
                <a:r>
                  <a:rPr dirty="0"/>
                  <a:t> matrix</a:t>
                </a:r>
                <a:br>
                  <a:rPr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lang="en-US" dirty="0"/>
                  <a:t>response </a:t>
                </a:r>
                <a:r>
                  <a:rPr dirty="0"/>
                  <a:t>estimate from fitted model</a:t>
                </a:r>
                <a:endParaRPr lang="en-US" dirty="0"/>
              </a:p>
              <a:p>
                <a:r>
                  <a:rPr dirty="0"/>
                  <a:t>Expanding this relation gives us: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ar-AE" dirty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difference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between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b="1" dirty="0"/>
                      <m:t>bias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]−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Example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OLS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</a:t>
                </a:r>
                <a:r>
                  <a:rPr lang="en-US" dirty="0"/>
                  <a:t> expected squared difference between the model output and the expected model output = </a:t>
                </a:r>
                <a:r>
                  <a:rPr lang="en-US" b="1" dirty="0"/>
                  <a:t>variance</a:t>
                </a:r>
                <a:r>
                  <a:rPr lang="en-US" dirty="0"/>
                  <a:t> of the model</a:t>
                </a:r>
              </a:p>
              <a:p>
                <a:pPr lvl="1"/>
                <a:r>
                  <a:rPr lang="en-US" dirty="0"/>
                  <a:t>For low variance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</a:t>
                </a:r>
                <a:r>
                  <a:rPr lang="en-US" b="1" dirty="0"/>
                  <a:t>generalizes</a:t>
                </a:r>
                <a:r>
                  <a:rPr lang="en-US"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inherent or </a:t>
                </a:r>
                <a:r>
                  <a:rPr lang="en-US" b="1" dirty="0"/>
                  <a:t>irreducible error </a:t>
                </a:r>
                <a:r>
                  <a:rPr lang="en-US" dirty="0"/>
                  <a:t>in data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data, high variance and poor generalization  </a:t>
            </a:r>
          </a:p>
          <a:p>
            <a:pPr lvl="0"/>
            <a:r>
              <a:rPr lang="en-US" dirty="0"/>
              <a:t>Low variance model generalizes well to new cases, high bias so poor model fit </a:t>
            </a:r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first look </a:t>
                </a:r>
                <a:r>
                  <a:rPr lang="en-US" dirty="0" err="1"/>
                  <a:t>eigendecomposition</a:t>
                </a:r>
                <a:r>
                  <a:rPr lang="en-US" dirty="0"/>
                  <a:t> seems a bit mysterious</a:t>
                </a:r>
              </a:p>
              <a:p>
                <a:pPr lvl="0"/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lvl="1"/>
                <a:r>
                  <a:rPr lang="en-US" dirty="0"/>
                  <a:t>Similar to the familiar roots of an ordinary polynomial</a:t>
                </a:r>
              </a:p>
              <a:p>
                <a:pPr lvl="0"/>
                <a:r>
                  <a:rPr lang="en-US" dirty="0"/>
                  <a:t>For square matrix,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 Euclidean norm 1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can find a root,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7803-0FC1-A8A7-C8B2-F833AFE0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6929-054A-6811-EAAD-988B6F7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matrix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orthogonal eigenvectors</a:t>
                </a:r>
              </a:p>
              <a:p>
                <a:pPr lvl="0"/>
                <a:r>
                  <a:rPr lang="en-US" dirty="0"/>
                  <a:t>But, there is no guarantee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unique</a:t>
                </a:r>
              </a:p>
              <a:p>
                <a:pPr lvl="1"/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colinear,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nonzero eigenvalues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/>
                  <a:t>colinear variables </a:t>
                </a:r>
                <a:r>
                  <a:rPr lang="en-US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7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9675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100" b="1" dirty="0"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from the eigen-decomposition: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100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  <a:blipFill>
                <a:blip r:embed="rId2"/>
                <a:stretch>
                  <a:fillRect l="-846" t="-1955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Regularization and sparse models</a:t>
            </a:r>
            <a:endParaRPr lang="en-US" dirty="0"/>
          </a:p>
          <a:p>
            <a:pPr lvl="0"/>
            <a:r>
              <a:rPr lang="en-US" dirty="0"/>
              <a:t>Week 9, Oct 30: Models for messy data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 </a:t>
            </a:r>
            <a:r>
              <a:rPr lang="en-US" dirty="0"/>
              <a:t>Properties of time series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US" dirty="0"/>
              <a:t>Forecasting models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 Bayes MCMC methods</a:t>
            </a:r>
            <a:endParaRPr lang="en-US" dirty="0"/>
          </a:p>
          <a:p>
            <a:pPr lvl="0"/>
            <a:r>
              <a:rPr lang="en-US" dirty="0"/>
              <a:t>Nov 21: Project proposals due</a:t>
            </a:r>
          </a:p>
          <a:p>
            <a:pPr lvl="0"/>
            <a:r>
              <a:rPr lang="en-US" dirty="0"/>
              <a:t>Nov 27: </a:t>
            </a:r>
            <a:r>
              <a:rPr lang="en-US" b="1" dirty="0"/>
              <a:t>No class</a:t>
            </a:r>
            <a:r>
              <a:rPr lang="en-US" dirty="0"/>
              <a:t>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Hierarchical Bayesian models</a:t>
            </a:r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Eigen</a:t>
            </a:r>
            <a:r>
              <a:rPr lang="en-US" dirty="0"/>
              <a:t>-</a:t>
            </a:r>
            <a:r>
              <a:rPr dirty="0"/>
              <a:t>decomposition</a:t>
            </a:r>
            <a:r>
              <a:rPr lang="en-US" dirty="0"/>
              <a:t> of Lease Squares Problems </a:t>
            </a:r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least squares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 (design)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𝐶𝑜𝑣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orthonormal eigenvectors</a:t>
                </a:r>
                <a:r>
                  <a:rPr lang="en-US" dirty="0"/>
                  <a:t> in columns</a:t>
                </a:r>
                <a:endParaRPr lang="en-US" b="1" dirty="0"/>
              </a:p>
              <a:p>
                <a:pPr lvl="0"/>
                <a:r>
                  <a:rPr lang="en-US" dirty="0"/>
                  <a:t>For real-valued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eigenvectors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  <a:blipFill>
                <a:blip r:embed="rId2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And,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represented as a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  <a:blipFill>
                <a:blip r:embed="rId2"/>
                <a:stretch>
                  <a:fillRect l="-1111" t="-128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inverse of the covariance can be computed from its eigen-decomposition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741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01B-E59D-42DF-2896-7188BE8D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D462-1C17-99ED-62CC-47F5F78D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determine the stability of the inverse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ratio of the largest magnitude eigenvalue to smallest eigenvalue is the </a:t>
                </a:r>
                <a:r>
                  <a:rPr lang="en-US" b="1" dirty="0"/>
                  <a:t>condition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is stable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may not be stable, model coefficients are poorly determined and can amplifies noise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1111" t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7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not linearly independent, the inverse of the covariance matrix is </a:t>
                </a:r>
                <a:r>
                  <a:rPr lang="en-US" b="1" dirty="0"/>
                  <a:t>ill-posed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cs typeface="Segoe UI" panose="020B0502040204020203" pitchFamily="34" charset="0"/>
                  </a:rPr>
                  <a:t>The p eigenvalues are ordered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|≥</m:t>
                    </m:r>
                    <m:r>
                      <a:rPr lang="ar-AE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ar-AE" dirty="0">
                  <a:cs typeface="Segoe UI" panose="020B0502040204020203" pitchFamily="34" charset="0"/>
                </a:endParaRP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ill-posed</a:t>
                </a:r>
                <a:r>
                  <a:rPr lang="en-US" dirty="0"/>
                  <a:t> covariance matrix</a:t>
                </a:r>
              </a:p>
              <a:p>
                <a:pPr lvl="1"/>
                <a:r>
                  <a:rPr lang="en-US" dirty="0"/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Uh oh! The </a:t>
                </a:r>
                <a:r>
                  <a:rPr lang="en-US" b="1" dirty="0"/>
                  <a:t>inverse covariance matrix does not exist!</a:t>
                </a:r>
              </a:p>
              <a:p>
                <a:pPr lvl="1"/>
                <a:r>
                  <a:rPr lang="en-US" dirty="0"/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confounded fitting</a:t>
                </a:r>
              </a:p>
              <a:p>
                <a:pPr lvl="1"/>
                <a:r>
                  <a:rPr lang="en-US" dirty="0"/>
                  <a:t>With uninformative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projecting random noise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L2 regularization </a:t>
                </a:r>
                <a:r>
                  <a:rPr dirty="0"/>
                  <a:t>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Recall</a:t>
                </a:r>
                <a:r>
                  <a:rPr lang="en-US" dirty="0"/>
                  <a:t> the standard form of the OLS equations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normal equations provide a solution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But this inverse </a:t>
                </a:r>
                <a:r>
                  <a:rPr lang="en-US" dirty="0"/>
                  <a:t>is</a:t>
                </a:r>
                <a:r>
                  <a:rPr dirty="0"/>
                  <a:t> unstable </a:t>
                </a:r>
                <a:r>
                  <a:rPr lang="en-US" dirty="0"/>
                  <a:t>if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In mathematical terminology we say the problem is </a:t>
                </a:r>
                <a:r>
                  <a:rPr b="1" dirty="0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We can add a </a:t>
                </a:r>
                <a:r>
                  <a:rPr lang="en-US" b="1" dirty="0"/>
                  <a:t>bias term</a:t>
                </a:r>
                <a:r>
                  <a:rPr lang="en-US" dirty="0"/>
                  <a:t> the </a:t>
                </a:r>
                <a:r>
                  <a:rPr lang="en-US" b="1" dirty="0"/>
                  <a:t>L2 or Euclidean norm</a:t>
                </a:r>
                <a:r>
                  <a:rPr lang="en-US" dirty="0"/>
                  <a:t> minimization problem: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identity matrix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  <a:blipFill>
                <a:blip r:embed="rId2"/>
                <a:stretch>
                  <a:fillRect l="-741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Adds constant along the diagonal of the covariance matrix</a:t>
                </a:r>
              </a:p>
              <a:p>
                <a:pPr lvl="1"/>
                <a:r>
                  <a:rPr lang="en-US" dirty="0"/>
                  <a:t>This creates a so called </a:t>
                </a:r>
                <a:r>
                  <a:rPr lang="en-US" b="1" dirty="0"/>
                  <a:t>ridge</a:t>
                </a:r>
                <a:r>
                  <a:rPr lang="en-US" dirty="0"/>
                  <a:t> in the covariance,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Leads to the term </a:t>
                </a:r>
                <a:r>
                  <a:rPr lang="en-US" b="1" dirty="0"/>
                  <a:t>ridge regression</a:t>
                </a:r>
              </a:p>
              <a:p>
                <a:pPr lvl="0"/>
                <a:r>
                  <a:rPr lang="en-US" dirty="0"/>
                  <a:t>Constrain the L2 norm values of the model coefficients using the </a:t>
                </a:r>
                <a:r>
                  <a:rPr lang="en-US" b="1" dirty="0"/>
                  <a:t>penalty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more bias but lover variance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makes the inverse of the covariance more stable</a:t>
                </a:r>
              </a:p>
              <a:p>
                <a:pPr lvl="0"/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the model coefficients</a:t>
                </a:r>
              </a:p>
              <a:p>
                <a:pPr lvl="1"/>
                <a:r>
                  <a:rPr lang="en-US" dirty="0"/>
                  <a:t>Even smallest coefficients are not driven to 0</a:t>
                </a:r>
              </a:p>
              <a:p>
                <a:pPr lvl="1"/>
                <a:r>
                  <a:rPr lang="en-US" dirty="0"/>
                  <a:t>Coefficients can grow in value, but under the constraint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  <a:blipFill>
                <a:blip r:embed="rId2"/>
                <a:stretch>
                  <a:fillRect l="-741" t="-2530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rPr dirty="0"/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02"/>
            <a:ext cx="8229600" cy="372801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lang="en-US" dirty="0"/>
              <a:t>The independent </a:t>
            </a:r>
            <a:r>
              <a:rPr dirty="0"/>
              <a:t>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lang="en-US" dirty="0"/>
              <a:t>Numeric independent variables</a:t>
            </a:r>
            <a:r>
              <a:rPr dirty="0"/>
              <a:t>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W</a:t>
            </a:r>
            <a:r>
              <a:rPr dirty="0"/>
              <a:t>ant </a:t>
            </a:r>
            <a:r>
              <a:rPr lang="en-US" dirty="0"/>
              <a:t>regression coefficient estimates</a:t>
            </a:r>
            <a:r>
              <a:rPr dirty="0"/>
              <a:t> with </a:t>
            </a:r>
            <a:r>
              <a:rPr lang="en-US" dirty="0"/>
              <a:t>independent variables with </a:t>
            </a:r>
            <a:r>
              <a:rPr dirty="0"/>
              <a:t>0 mean</a:t>
            </a:r>
          </a:p>
          <a:p>
            <a:pPr lvl="1"/>
            <a:r>
              <a:rPr lang="en-US" dirty="0"/>
              <a:t>Want </a:t>
            </a:r>
            <a:r>
              <a:rPr dirty="0"/>
              <a:t>to have predictors </a:t>
            </a:r>
            <a:r>
              <a:rPr lang="en-US" dirty="0"/>
              <a:t>with same </a:t>
            </a:r>
            <a:r>
              <a:rPr dirty="0"/>
              <a:t>numeric range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heteroscedastic </a:t>
            </a:r>
            <a:endParaRPr dirty="0"/>
          </a:p>
          <a:p>
            <a:pPr lvl="1"/>
            <a:r>
              <a:rPr lang="en-US" dirty="0"/>
              <a:t>If residuals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, is constrained</a:t>
                </a:r>
                <a:endParaRPr lang="en-US" dirty="0"/>
              </a:p>
              <a:p>
                <a:r>
                  <a:rPr lang="en-US" dirty="0"/>
                  <a:t>As one coefficient value increases another must decrease</a:t>
                </a:r>
              </a:p>
              <a:p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parameter values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  <a:blipFill>
                <a:blip r:embed="rId2"/>
                <a:stretch>
                  <a:fillRect l="-1955" t="-2093" r="-902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17553" y="1421476"/>
            <a:ext cx="4684883" cy="2574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21382" y="3984047"/>
            <a:ext cx="42228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L2 norm constraint of model coefficients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6101" cy="559984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Example: </a:t>
                </a:r>
                <a:r>
                  <a:rPr lang="en-US" sz="2000" dirty="0"/>
                  <a:t>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</a:t>
                </a:r>
                <a:r>
                  <a:rPr sz="2000" dirty="0"/>
                  <a:t>L2 regularization hyperparameter</a:t>
                </a:r>
                <a:r>
                  <a:rPr lang="en-US" sz="2000" dirty="0"/>
                  <a:t>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  <a:blipFill>
                <a:blip r:embed="rId2"/>
                <a:stretch>
                  <a:fillRect l="-661" t="-4739" r="-441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71198-6013-D9FB-6726-DA297CF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2" y="2252783"/>
            <a:ext cx="6213763" cy="284325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L1 norm provides regularization with different properties</a:t>
                </a:r>
              </a:p>
              <a:p>
                <a:pPr lvl="0"/>
                <a:r>
                  <a:rPr lang="en-US" dirty="0"/>
                  <a:t>Constrain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are the properties of the L1 regularization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L1 </a:t>
            </a:r>
            <a:r>
              <a:rPr lang="en-US" dirty="0"/>
              <a:t>regularization</a:t>
            </a:r>
            <a:r>
              <a:rPr dirty="0"/>
              <a:t> is a </a:t>
            </a:r>
            <a:r>
              <a:rPr b="1" dirty="0"/>
              <a:t>hard constraint</a:t>
            </a:r>
          </a:p>
          <a:p>
            <a:pPr lvl="0"/>
            <a:r>
              <a:rPr dirty="0"/>
              <a:t>L1 regularization </a:t>
            </a:r>
            <a:r>
              <a:rPr b="1" dirty="0"/>
              <a:t>drives coefficients to zero</a:t>
            </a:r>
          </a:p>
          <a:p>
            <a:pPr lvl="0"/>
            <a:r>
              <a:rPr dirty="0"/>
              <a:t>The hard constraint property leads to the term </a:t>
            </a:r>
            <a:r>
              <a:rPr b="1" dirty="0"/>
              <a:t>lasso regularization</a:t>
            </a:r>
            <a:r>
              <a:rPr lang="en-US" b="1" dirty="0"/>
              <a:t> </a:t>
            </a:r>
            <a:r>
              <a:rPr lang="en-US" dirty="0"/>
              <a:t>– least absolute shrinkage and selection operator</a:t>
            </a:r>
            <a:endParaRPr b="1" dirty="0"/>
          </a:p>
          <a:p>
            <a:pPr lvl="0"/>
            <a:r>
              <a:rPr dirty="0"/>
              <a:t>Lasso regression is a method of </a:t>
            </a:r>
            <a:r>
              <a:rPr b="1" dirty="0"/>
              <a:t>feature selection</a:t>
            </a:r>
            <a:r>
              <a:rPr lang="en-US" dirty="0"/>
              <a:t> for high dimensions</a:t>
            </a:r>
            <a:endParaRPr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993803" cy="36046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Lasso regularization is a strong constraint on coefficient values</a:t>
            </a:r>
          </a:p>
          <a:p>
            <a:pPr lvl="0"/>
            <a:r>
              <a:rPr lang="en-US" dirty="0"/>
              <a:t>As one coefficient value increases another must decrease</a:t>
            </a:r>
          </a:p>
          <a:p>
            <a:pPr lvl="0"/>
            <a:r>
              <a:rPr dirty="0"/>
              <a:t>Some coefficients are forced to zero</a:t>
            </a:r>
          </a:p>
          <a:p>
            <a:pPr lvl="0"/>
            <a:r>
              <a:rPr dirty="0"/>
              <a:t>The constraint curve is like a lasso</a:t>
            </a:r>
            <a:r>
              <a:rPr lang="en-US" dirty="0"/>
              <a:t> – a rope pulled tight</a:t>
            </a:r>
            <a:endParaRPr dirty="0"/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9811" y="1493058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93029" y="4168485"/>
            <a:ext cx="463480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L1 norm constraint of model coefficients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6763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L1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the coefficients driven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  <a:blipFill>
                <a:blip r:embed="rId2"/>
                <a:stretch>
                  <a:fillRect l="-715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84BB8D-6B8B-B083-8ADE-0DA9CDCD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9" y="2851096"/>
            <a:ext cx="4871041" cy="22172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Do we always have to choose between the soft L2 constraint and the hard L1 constraint?</a:t>
                </a:r>
              </a:p>
              <a:p>
                <a:pPr lvl="0"/>
                <a:r>
                  <a:rPr lang="en-US" dirty="0"/>
                  <a:t>L2 regularization works well for </a:t>
                </a:r>
                <a:r>
                  <a:rPr lang="en-US" b="1" dirty="0"/>
                  <a:t>colinear features</a:t>
                </a:r>
                <a:r>
                  <a:rPr lang="en-US" dirty="0"/>
                  <a:t> as a soft constraint</a:t>
                </a:r>
              </a:p>
              <a:p>
                <a:pPr lvl="1"/>
                <a:r>
                  <a:rPr lang="en-US" dirty="0"/>
                  <a:t>Down-weights coefficients of colinear features</a:t>
                </a:r>
              </a:p>
              <a:p>
                <a:pPr lvl="1"/>
                <a:r>
                  <a:rPr lang="en-US" dirty="0"/>
                  <a:t>But soft constraint gives poor model selection</a:t>
                </a:r>
              </a:p>
              <a:p>
                <a:pPr lvl="0"/>
                <a:r>
                  <a:rPr lang="en-US" dirty="0"/>
                  <a:t>L1 regularization provides </a:t>
                </a:r>
                <a:r>
                  <a:rPr lang="en-US" b="1" dirty="0"/>
                  <a:t>good model selection</a:t>
                </a:r>
                <a:r>
                  <a:rPr lang="en-US" dirty="0"/>
                  <a:t> as a hard constraint</a:t>
                </a:r>
              </a:p>
              <a:p>
                <a:pPr lvl="1"/>
                <a:r>
                  <a:rPr lang="en-US" dirty="0"/>
                  <a:t>Drives coefficients of non-informative variables to 0</a:t>
                </a:r>
              </a:p>
              <a:p>
                <a:pPr lvl="1"/>
                <a:r>
                  <a:rPr lang="en-US" dirty="0"/>
                  <a:t>But poor selection for colinear features</a:t>
                </a:r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Elastic Net</a:t>
                </a:r>
                <a:r>
                  <a:rPr lang="en-US" dirty="0"/>
                  <a:t> weights L1 and 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weights L1 vs. 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20544" cy="5807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 err="1"/>
              <a:t>ElasticNet</a:t>
            </a:r>
            <a:r>
              <a:rPr sz="3200" dirty="0"/>
              <a:t>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C5AA6-C332-53AA-4323-D2CFDD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2660854"/>
            <a:ext cx="5345083" cy="2438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of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coefficients driven to 0 by L1 constraint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parameters softy L2 constrained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  <a:blipFill>
                <a:blip r:embed="rId3"/>
                <a:stretch>
                  <a:fillRect l="-715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  <a:r>
                  <a:rPr lang="en-US" dirty="0"/>
                  <a:t> or design matrix</a:t>
                </a:r>
                <a:endParaRPr dirty="0"/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Categorical columns are one-hot-encoded</a:t>
                </a:r>
              </a:p>
              <a:p>
                <a:pPr lvl="1"/>
                <a:r>
                  <a:rPr lang="en-US" dirty="0"/>
                  <a:t>With intercept, use method of contrasts </a:t>
                </a:r>
              </a:p>
              <a:p>
                <a:pPr lvl="1"/>
                <a:r>
                  <a:rPr lang="en-US" dirty="0"/>
                  <a:t>Without intercept, coefficient for each level of variable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  <a:blipFill>
                <a:blip r:embed="rId2"/>
                <a:stretch>
                  <a:fillRect l="-963" t="-2580" b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61B2-F372-6022-5FBA-3600644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" y="701999"/>
            <a:ext cx="2757224" cy="44040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4FCDF-550C-BE9B-03DF-B0E8A54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15" y="1479665"/>
            <a:ext cx="5602779" cy="3566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OLS model is significantly overfit   </a:t>
            </a:r>
            <a:endParaRPr dirty="0"/>
          </a:p>
          <a:p>
            <a:pPr marL="0" lvl="0" indent="0">
              <a:buNone/>
            </a:pPr>
            <a:r>
              <a:rPr lang="en-US" dirty="0"/>
              <a:t>Several of the model coefficients have CIs including 0 and large p-values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CC547-EC4B-BBC6-33D9-28C052A3438F}"/>
              </a:ext>
            </a:extLst>
          </p:cNvPr>
          <p:cNvCxnSpPr>
            <a:cxnSpLocks/>
          </p:cNvCxnSpPr>
          <p:nvPr/>
        </p:nvCxnSpPr>
        <p:spPr>
          <a:xfrm flipH="1">
            <a:off x="2518756" y="2340033"/>
            <a:ext cx="881149" cy="19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B36B-E408-3765-BAAC-98F50801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CFA1E-6A7C-9EFF-D6C0-AEF85A6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A547B-B015-0B56-FB88-06F164C8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OLS model show significant outliers </a:t>
            </a:r>
          </a:p>
          <a:p>
            <a:pPr lvl="0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7976-E48B-6393-24CF-616C312B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" y="1722624"/>
            <a:ext cx="7951124" cy="28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0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EBE1-FEA9-8170-00E3-70DFDBEA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0D6C-FC2C-A446-2665-1587889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AD9E-C404-D4B4-75E3-3BA1E94B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924" y="960119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Elasticnet</a:t>
            </a:r>
            <a:r>
              <a:rPr lang="en-US" dirty="0"/>
              <a:t> regression is no longer overfit       </a:t>
            </a:r>
          </a:p>
          <a:p>
            <a:r>
              <a:rPr lang="en-US" dirty="0"/>
              <a:t>Some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 by Elastic net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6F82-0A85-A421-B231-F461276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" y="1596043"/>
            <a:ext cx="3787222" cy="286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A3F67-B149-4DBB-65A5-10A6109AE4CD}"/>
              </a:ext>
            </a:extLst>
          </p:cNvPr>
          <p:cNvCxnSpPr>
            <a:cxnSpLocks/>
          </p:cNvCxnSpPr>
          <p:nvPr/>
        </p:nvCxnSpPr>
        <p:spPr>
          <a:xfrm flipH="1">
            <a:off x="3337560" y="2140527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D9F4B-CB3A-7513-6916-D77488DE287F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571750"/>
            <a:ext cx="951807" cy="2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8545A-C389-76BE-DA1D-41FB40E1625B}"/>
              </a:ext>
            </a:extLst>
          </p:cNvPr>
          <p:cNvCxnSpPr>
            <a:cxnSpLocks/>
          </p:cNvCxnSpPr>
          <p:nvPr/>
        </p:nvCxnSpPr>
        <p:spPr>
          <a:xfrm flipH="1">
            <a:off x="3271058" y="2805545"/>
            <a:ext cx="985058" cy="10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17EB2-1E6D-91CD-5F29-3C2FD5B8B97F}"/>
              </a:ext>
            </a:extLst>
          </p:cNvPr>
          <p:cNvCxnSpPr>
            <a:cxnSpLocks/>
          </p:cNvCxnSpPr>
          <p:nvPr/>
        </p:nvCxnSpPr>
        <p:spPr>
          <a:xfrm flipH="1" flipV="1">
            <a:off x="3874506" y="3466406"/>
            <a:ext cx="534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1350E-6614-E0A8-489D-354070213607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448098"/>
            <a:ext cx="910244" cy="35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58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5F32-5CE5-5609-3CDC-51E3FB14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2868E8-4373-DFF8-1E91-0623040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2314B5-D944-1E87-2BDD-A2B31EE8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</a:t>
            </a:r>
            <a:r>
              <a:rPr lang="en-US" sz="2000" dirty="0" err="1"/>
              <a:t>elasticnet</a:t>
            </a:r>
            <a:r>
              <a:rPr lang="en-US" sz="2000" dirty="0"/>
              <a:t> regularized model are approximately normal </a:t>
            </a:r>
          </a:p>
          <a:p>
            <a:pPr lvl="0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84C4D-0E9B-9762-1BE4-A9D92D75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" y="1795301"/>
            <a:ext cx="7323513" cy="2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Over-fit models and regularization</a:t>
            </a:r>
          </a:p>
          <a:p>
            <a:pPr lvl="0"/>
            <a:r>
              <a:rPr b="1" dirty="0"/>
              <a:t>Bias variance trade-off</a:t>
            </a:r>
            <a:r>
              <a:rPr dirty="0"/>
              <a:t> between fit to training data (bias) and generalization error (</a:t>
            </a:r>
            <a:r>
              <a:rPr dirty="0" err="1"/>
              <a:t>vaiance</a:t>
            </a:r>
            <a:r>
              <a:rPr dirty="0"/>
              <a:t>)</a:t>
            </a:r>
          </a:p>
          <a:p>
            <a:pPr lvl="0"/>
            <a:r>
              <a:rPr dirty="0"/>
              <a:t>Prefer minimal or </a:t>
            </a:r>
            <a:r>
              <a:rPr b="1" dirty="0"/>
              <a:t>sparse models</a:t>
            </a:r>
          </a:p>
          <a:p>
            <a:pPr lvl="0"/>
            <a:r>
              <a:rPr dirty="0"/>
              <a:t>L2 regularization is a soft constraint</a:t>
            </a:r>
          </a:p>
          <a:p>
            <a:pPr lvl="0"/>
            <a:r>
              <a:rPr dirty="0"/>
              <a:t>L1 regularization is a hard constraint</a:t>
            </a:r>
          </a:p>
          <a:p>
            <a:pPr lvl="0"/>
            <a:r>
              <a:rPr dirty="0" err="1"/>
              <a:t>ElasticNet</a:t>
            </a:r>
            <a:r>
              <a:rPr dirty="0"/>
              <a:t> </a:t>
            </a:r>
            <a:r>
              <a:rPr lang="en-US" dirty="0"/>
              <a:t>combines</a:t>
            </a:r>
            <a:r>
              <a:rPr dirty="0"/>
              <a:t> L1 and </a:t>
            </a:r>
            <a:r>
              <a:t>L2</a:t>
            </a:r>
            <a:r>
              <a:rPr lang="en-US"/>
              <a:t> regularization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46AE-3FA9-D028-C406-7B176A1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C5B-C01D-D9B5-3F6A-28351D7A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A63C-A541-B897-2BC2-906D1D5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379060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How do we perform </a:t>
            </a:r>
            <a:r>
              <a:rPr lang="en-US" b="1" dirty="0"/>
              <a:t>model building </a:t>
            </a:r>
            <a:r>
              <a:rPr lang="en-US" dirty="0"/>
              <a:t>as data scientists?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b="1" dirty="0"/>
              <a:t>initial exploration of the data </a:t>
            </a:r>
            <a:r>
              <a:rPr lang="en-US" dirty="0"/>
              <a:t>to find interesting and important relationships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Scale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Select independent variables</a:t>
            </a:r>
            <a:r>
              <a:rPr lang="en-US" dirty="0"/>
              <a:t>, including interaction and nonlinear terms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Fit model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Evaluate model </a:t>
            </a:r>
            <a:r>
              <a:rPr lang="en-US" dirty="0"/>
              <a:t>fit and significance, parameter significance and residuals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required, </a:t>
            </a:r>
            <a:r>
              <a:rPr lang="en-US" b="1" dirty="0"/>
              <a:t>update choice of independent variables</a:t>
            </a:r>
            <a:r>
              <a:rPr lang="en-US" dirty="0"/>
              <a:t>, e.g. add or remove variables, interaction terms, nonlinear terms and jump to step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Perform inference </a:t>
            </a:r>
            <a:r>
              <a:rPr lang="en-US" dirty="0"/>
              <a:t>with the model to develop understanding of data relationships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522A-98E9-92BE-2C2D-77E739D2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52F0-249E-CA7F-0226-CE165E1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AD86-8630-047B-93CF-EEBA6842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We need methods to create sparse models from high dimensional variable spaces    </a:t>
            </a:r>
          </a:p>
          <a:p>
            <a:r>
              <a:rPr lang="en-US" dirty="0"/>
              <a:t>Models in high-dimensions, independent variables are nearly always exhibit </a:t>
            </a:r>
            <a:r>
              <a:rPr lang="en-US" b="1" dirty="0"/>
              <a:t>collinearity 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Model is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Inverse of covariance is </a:t>
            </a:r>
            <a:r>
              <a:rPr lang="en-US" b="1" dirty="0"/>
              <a:t>ill-posed</a:t>
            </a:r>
            <a:r>
              <a:rPr lang="en-US" dirty="0"/>
              <a:t>    </a:t>
            </a:r>
          </a:p>
          <a:p>
            <a:r>
              <a:rPr lang="en-US" dirty="0"/>
              <a:t>Need </a:t>
            </a:r>
            <a:r>
              <a:rPr lang="en-US" b="1" dirty="0"/>
              <a:t>regularization</a:t>
            </a:r>
            <a:r>
              <a:rPr lang="en-US" dirty="0"/>
              <a:t> to find sparse model</a:t>
            </a:r>
          </a:p>
          <a:p>
            <a:pPr lvl="1"/>
            <a:r>
              <a:rPr lang="en-US" b="1" dirty="0"/>
              <a:t>L2 regularization </a:t>
            </a:r>
            <a:r>
              <a:rPr lang="en-US" dirty="0"/>
              <a:t>or ridge regression</a:t>
            </a:r>
          </a:p>
          <a:p>
            <a:pPr lvl="1"/>
            <a:r>
              <a:rPr lang="en-US" b="1" dirty="0"/>
              <a:t>L1 regularization </a:t>
            </a:r>
            <a:r>
              <a:rPr lang="en-US" dirty="0"/>
              <a:t>or Lasso regression  </a:t>
            </a:r>
          </a:p>
          <a:p>
            <a:pPr lvl="1"/>
            <a:r>
              <a:rPr lang="en-US" b="1" dirty="0" err="1"/>
              <a:t>Elasticnet</a:t>
            </a:r>
            <a:r>
              <a:rPr lang="en-US" b="1" dirty="0"/>
              <a:t> regularization </a:t>
            </a:r>
            <a:r>
              <a:rPr lang="en-US" dirty="0"/>
              <a:t>integrates L2 and L1 regularization 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</a:t>
            </a:r>
            <a:r>
              <a:rPr lang="en-US" dirty="0"/>
              <a:t> is </a:t>
            </a:r>
            <a:r>
              <a:rPr lang="en-US" b="1" dirty="0"/>
              <a:t>parsimonious</a:t>
            </a:r>
            <a:r>
              <a:rPr lang="en-US" dirty="0"/>
              <a:t> with</a:t>
            </a:r>
            <a:r>
              <a:rPr dirty="0"/>
              <a:t> minimum complexity required to explain the data</a:t>
            </a:r>
            <a:endParaRPr lang="en-US" dirty="0"/>
          </a:p>
          <a:p>
            <a:pPr lvl="1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Generalize well</a:t>
            </a:r>
          </a:p>
          <a:p>
            <a:pPr lvl="1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</a:t>
            </a:r>
            <a:r>
              <a:rPr lang="en-US" dirty="0"/>
              <a:t> and constrained</a:t>
            </a:r>
            <a:r>
              <a:rPr dirty="0"/>
              <a:t> coefficient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coefficients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  <a:blipFill>
                <a:blip r:embed="rId3"/>
                <a:stretch>
                  <a:fillRect l="-1560" t="-773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3335" y="1845056"/>
            <a:ext cx="4047642" cy="72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 flipV="1">
            <a:off x="3944631" y="2877312"/>
            <a:ext cx="3516873" cy="26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3033</Words>
  <Application>Microsoft Office PowerPoint</Application>
  <PresentationFormat>On-screen Show (16:9)</PresentationFormat>
  <Paragraphs>341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Courier</vt:lpstr>
      <vt:lpstr>Segoe UI</vt:lpstr>
      <vt:lpstr>Office Theme</vt:lpstr>
      <vt:lpstr>Regularization and Sparse Models for High Dimensions</vt:lpstr>
      <vt:lpstr>Welcome to the Second Half of CSCI E-83!</vt:lpstr>
      <vt:lpstr>Review</vt:lpstr>
      <vt:lpstr>Review</vt:lpstr>
      <vt:lpstr>Review</vt:lpstr>
      <vt:lpstr>Review</vt:lpstr>
      <vt:lpstr>Introduction to Regularization and Sparse Model</vt:lpstr>
      <vt:lpstr>Introduction to Regularization and Sparse Model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Review of Eigenvalues and Eigenvectors</vt:lpstr>
      <vt:lpstr>Eigen-decomposition of Lease Squares Problems  </vt:lpstr>
      <vt:lpstr>Eigen-decomposition of Lease Squares Problems </vt:lpstr>
      <vt:lpstr>Eigen-decomposition of Lease Squares Problems </vt:lpstr>
      <vt:lpstr>Eigen-decomposition of Lease Squares Problems 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ElasticNet Regularization</vt:lpstr>
      <vt:lpstr>ElasticNet Regularization</vt:lpstr>
      <vt:lpstr>ElasticNet Regularization</vt:lpstr>
      <vt:lpstr>Example: Elastic Net Regularization</vt:lpstr>
      <vt:lpstr>Example: Elastic Net Regularization</vt:lpstr>
      <vt:lpstr>Example: Elastic Net Regularization</vt:lpstr>
      <vt:lpstr>Example: 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156</cp:revision>
  <dcterms:created xsi:type="dcterms:W3CDTF">2024-08-16T02:32:57Z</dcterms:created>
  <dcterms:modified xsi:type="dcterms:W3CDTF">2024-11-11T00:54:22Z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