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73" r:id="rId14"/>
    <p:sldId id="369" r:id="rId15"/>
    <p:sldId id="372" r:id="rId16"/>
    <p:sldId id="374" r:id="rId17"/>
    <p:sldId id="371" r:id="rId18"/>
    <p:sldId id="341" r:id="rId19"/>
    <p:sldId id="353" r:id="rId20"/>
    <p:sldId id="352" r:id="rId21"/>
    <p:sldId id="349" r:id="rId22"/>
    <p:sldId id="354" r:id="rId23"/>
    <p:sldId id="358" r:id="rId24"/>
    <p:sldId id="359" r:id="rId25"/>
    <p:sldId id="360" r:id="rId26"/>
    <p:sldId id="361" r:id="rId27"/>
    <p:sldId id="362" r:id="rId28"/>
    <p:sldId id="351" r:id="rId29"/>
    <p:sldId id="375" r:id="rId30"/>
    <p:sldId id="376" r:id="rId31"/>
    <p:sldId id="380" r:id="rId32"/>
    <p:sldId id="378" r:id="rId33"/>
    <p:sldId id="379" r:id="rId34"/>
    <p:sldId id="377" r:id="rId35"/>
    <p:sldId id="320" r:id="rId36"/>
    <p:sldId id="321" r:id="rId37"/>
    <p:sldId id="364" r:id="rId38"/>
    <p:sldId id="365" r:id="rId39"/>
    <p:sldId id="382" r:id="rId40"/>
    <p:sldId id="323" r:id="rId41"/>
    <p:sldId id="324" r:id="rId42"/>
    <p:sldId id="326" r:id="rId43"/>
    <p:sldId id="36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67" r:id="rId52"/>
    <p:sldId id="368" r:id="rId53"/>
    <p:sldId id="381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739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Studentized_res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for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lvl="2"/>
                <a:r>
                  <a:rPr lang="en-US" dirty="0"/>
                  <a:t>Poisson distribution parameter held constant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lvl="2"/>
                <a:r>
                  <a:rPr lang="en-US" dirty="0"/>
                  <a:t>Binomial distribution parameter help constant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512916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42458" cy="10806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07464"/>
            <a:ext cx="2283471" cy="107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13071" y="3632660"/>
            <a:ext cx="814647" cy="706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842164" y="3973484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27022" y="2616432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possible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researchers, where a few people have very high numbers</a:t>
            </a:r>
          </a:p>
          <a:p>
            <a:pPr lvl="0"/>
            <a:r>
              <a:rPr lang="en-US" dirty="0"/>
              <a:t>The daily trading volume of a stock  can spike occasionally  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lang="en-US" dirty="0"/>
              <a:t>Zero-center predictors to get</a:t>
            </a:r>
            <a:r>
              <a:rPr dirty="0"/>
              <a:t> </a:t>
            </a:r>
            <a:r>
              <a:rPr lang="en-US" dirty="0"/>
              <a:t>interpretable </a:t>
            </a:r>
            <a:r>
              <a:rPr dirty="0"/>
              <a:t>estimat</a:t>
            </a:r>
            <a:r>
              <a:rPr lang="en-US" dirty="0"/>
              <a:t>es</a:t>
            </a:r>
            <a:r>
              <a:rPr dirty="0"/>
              <a:t> of regression coefficients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</a:p>
          <a:p>
            <a:pPr lvl="0"/>
            <a:r>
              <a:rPr lang="en-US" dirty="0"/>
              <a:t>Or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Switching probabilities from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cannot use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4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is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74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 of over-dispersed count data:</a:t>
            </a:r>
          </a:p>
          <a:p>
            <a:pPr lvl="1"/>
            <a:r>
              <a:rPr lang="en-US" dirty="0"/>
              <a:t>There are zero tornados on most days in most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</a:t>
                </a:r>
                <a:r>
                  <a:rPr lang="en-US" b="1" dirty="0"/>
                  <a:t>zero-inflated and over-dispersed!</a:t>
                </a:r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87685" y="2146274"/>
            <a:ext cx="219374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wide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76768" y="3366655"/>
            <a:ext cx="835559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affect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tails</a:t>
            </a:r>
          </a:p>
          <a:p>
            <a:pPr lvl="1"/>
            <a:r>
              <a:rPr lang="en-US" dirty="0"/>
              <a:t>Use heavy tailed distribution models</a:t>
            </a:r>
          </a:p>
          <a:p>
            <a:pPr lvl="1"/>
            <a:r>
              <a:rPr lang="en-US" dirty="0"/>
              <a:t>Apply models with mixtures of distributions to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parameter estimates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2" y="2684653"/>
            <a:ext cx="5145578" cy="2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 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regression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0"/>
            <a:r>
              <a:rPr dirty="0"/>
              <a:t>But, </a:t>
            </a:r>
            <a:r>
              <a:rPr lang="en-US" dirty="0"/>
              <a:t>outliers </a:t>
            </a:r>
            <a:r>
              <a:rPr dirty="0"/>
              <a:t>may be of </a:t>
            </a:r>
            <a:r>
              <a:rPr lang="en-US" dirty="0"/>
              <a:t>greatest </a:t>
            </a:r>
            <a:r>
              <a:rPr dirty="0"/>
              <a:t>interest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912337" y="3441469"/>
            <a:ext cx="1301519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a measure of distance of an observation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model</a:t>
                </a:r>
                <a:r>
                  <a:rPr lang="en-US" dirty="0"/>
                  <a:t> response</a:t>
                </a:r>
                <a:endParaRPr dirty="0"/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7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b="1" dirty="0"/>
                  <a:t>Influence plot </a:t>
                </a:r>
                <a:r>
                  <a:rPr lang="en-US" sz="1800" dirty="0"/>
                  <a:t>enables evaluation of </a:t>
                </a:r>
                <a:r>
                  <a:rPr lang="en-US" sz="1800" b="1" dirty="0"/>
                  <a:t>outlier effects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hlinkClick r:id="rId2"/>
                  </a:rPr>
                  <a:t>Studentized residuals </a:t>
                </a:r>
                <a:r>
                  <a:rPr lang="en-US" sz="1800" dirty="0"/>
                  <a:t>on the vertical axis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65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Leverage</a:t>
                </a:r>
                <a:r>
                  <a:rPr lang="en-US" sz="1800" dirty="0"/>
                  <a:t> on the horizontal axis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the markers indicates overall </a:t>
                </a:r>
                <a:r>
                  <a:rPr lang="en-US" sz="1800" b="1" dirty="0"/>
                  <a:t>influence 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  <a:blipFill>
                <a:blip r:embed="rId3"/>
                <a:stretch>
                  <a:fillRect l="-1132" t="-98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 err="1"/>
              <a:t>Difficulet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simply edit out the outliers?</a:t>
                </a:r>
              </a:p>
              <a:p>
                <a:pPr lvl="0"/>
                <a:r>
                  <a:rPr lang="en-US" dirty="0"/>
                  <a:t>But, what fraction of the data are outliers?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alpha trimmed mean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Order the values and remove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highest and lowest</a:t>
                </a:r>
              </a:p>
              <a:p>
                <a:pPr lvl="1"/>
                <a:r>
                  <a:rPr lang="en-US" dirty="0"/>
                  <a:t>But, alpha trimming is a bit arbitrary</a:t>
                </a:r>
              </a:p>
              <a:p>
                <a:pPr lvl="1"/>
                <a:r>
                  <a:rPr lang="en-US"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median</a:t>
                </a:r>
              </a:p>
              <a:p>
                <a:pPr lvl="0"/>
                <a:r>
                  <a:rPr lang="en-US" dirty="0"/>
                  <a:t>Alpha trimming hard to implement in higher dimensions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the properties of the Huber estimator?</a:t>
                </a:r>
              </a:p>
              <a:p>
                <a:pPr lvl="0"/>
                <a:r>
                  <a:rPr lang="en-US" dirty="0"/>
                  <a:t>Influence function is linear near the mean but constant away from the mean</a:t>
                </a:r>
              </a:p>
              <a:p>
                <a:pPr lvl="1"/>
                <a:r>
                  <a:rPr lang="en-US" b="1" dirty="0"/>
                  <a:t>hinge point</a:t>
                </a:r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median absolute deviation</a:t>
                </a:r>
                <a:endParaRPr lang="en-US" dirty="0"/>
              </a:p>
              <a:p>
                <a:pPr lvl="1"/>
                <a:r>
                  <a:rPr lang="en-US" dirty="0"/>
                  <a:t>Robustness and bias increases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decreases</a:t>
                </a:r>
              </a:p>
              <a:p>
                <a:pPr lvl="0"/>
                <a:r>
                  <a:rPr lang="en-US" dirty="0"/>
                  <a:t>Huber estimator is low bias</a:t>
                </a:r>
              </a:p>
              <a:p>
                <a:pPr lvl="1"/>
                <a:r>
                  <a:rPr lang="en-US" dirty="0"/>
                  <a:t>Unbiased for samples near the point estimate</a:t>
                </a:r>
              </a:p>
              <a:p>
                <a:pPr lvl="1"/>
                <a:r>
                  <a:rPr lang="en-US" dirty="0"/>
                  <a:t>Constant influence away from the point estimate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197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</a:t>
            </a:r>
            <a:r>
              <a:rPr lang="en-US" dirty="0" err="1"/>
              <a:t>cannals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of people contracting a disease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666731"/>
            <a:ext cx="4268141" cy="2148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330036"/>
            <a:ext cx="3814127" cy="2484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intercept and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176251" y="4048408"/>
            <a:ext cx="4434840" cy="5984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3890134" y="4019204"/>
            <a:ext cx="4231761" cy="55176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</a:t>
            </a:r>
            <a:r>
              <a:rPr lang="en-US"/>
              <a:t>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A standard distribution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3164</Words>
  <Application>Microsoft Office PowerPoint</Application>
  <PresentationFormat>On-screen Show (16:9)</PresentationFormat>
  <Paragraphs>379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Office Theme</vt:lpstr>
      <vt:lpstr>Models for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242</cp:revision>
  <dcterms:created xsi:type="dcterms:W3CDTF">2024-08-16T02:31:51Z</dcterms:created>
  <dcterms:modified xsi:type="dcterms:W3CDTF">2024-10-30T21:39:21Z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