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09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8" r:id="rId32"/>
    <p:sldId id="287" r:id="rId33"/>
    <p:sldId id="286" r:id="rId34"/>
    <p:sldId id="289" r:id="rId35"/>
    <p:sldId id="291" r:id="rId36"/>
    <p:sldId id="310" r:id="rId37"/>
    <p:sldId id="290" r:id="rId38"/>
    <p:sldId id="313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12" r:id="rId48"/>
    <p:sldId id="300" r:id="rId49"/>
    <p:sldId id="314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15" r:id="rId58"/>
    <p:sldId id="316" r:id="rId59"/>
    <p:sldId id="317" r:id="rId60"/>
    <p:sldId id="318" r:id="rId61"/>
    <p:sldId id="319" r:id="rId62"/>
    <p:sldId id="308" r:id="rId6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3" autoAdjust="0"/>
    <p:restoredTop sz="94694" autoAdjust="0"/>
  </p:normalViewPr>
  <p:slideViewPr>
    <p:cSldViewPr snapToGrid="0" snapToObjects="1">
      <p:cViewPr varScale="1">
        <p:scale>
          <a:sx n="92" d="100"/>
          <a:sy n="92" d="100"/>
        </p:scale>
        <p:origin x="775" y="4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342900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34290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34290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500" indent="-34290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003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861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mc.io/api/distributions/timeseries.html" TargetMode="External"/><Relationship Id="rId2" Type="http://schemas.openxmlformats.org/officeDocument/2006/relationships/hyperlink" Target="https://cran.r-project.org/web/packages/bsts/bsts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rdocumentation.org/packages/HMM/versions/1.0" TargetMode="External"/><Relationship Id="rId4" Type="http://schemas.openxmlformats.org/officeDocument/2006/relationships/hyperlink" Target="https://hmmlearn.readthedocs.io/en/stable/" TargetMode="Externa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linkedin.github.io/greykite/docs/0.1.0/html/index.html" TargetMode="External"/><Relationship Id="rId3" Type="http://schemas.openxmlformats.org/officeDocument/2006/relationships/hyperlink" Target="https://www.statsmodels.org/stable/tsa.html" TargetMode="External"/><Relationship Id="rId7" Type="http://schemas.openxmlformats.org/officeDocument/2006/relationships/hyperlink" Target="https://facebook.github.io/prophet/" TargetMode="External"/><Relationship Id="rId2" Type="http://schemas.openxmlformats.org/officeDocument/2006/relationships/hyperlink" Target="https://cran.r-project.org/web/views/TimeSeries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facebookresearch.github.io/Kats/" TargetMode="External"/><Relationship Id="rId5" Type="http://schemas.openxmlformats.org/officeDocument/2006/relationships/hyperlink" Target="https://unit8co.github.io/darts/" TargetMode="External"/><Relationship Id="rId4" Type="http://schemas.openxmlformats.org/officeDocument/2006/relationships/hyperlink" Target="https://www.pymc.io/welcome.html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KPSS_test" TargetMode="External"/><Relationship Id="rId2" Type="http://schemas.openxmlformats.org/officeDocument/2006/relationships/hyperlink" Target="https://en.wikipedia.org/wiki/Augmented_Dickey%E2%80%93Fuller_test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www.statsmodels.org/dev/generated/statsmodels.stats.diagnostic.acorr_ljungbox.html#statsmodels.stats.diagnostic.acorr_ljungbox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Generalized_additive_model" TargetMode="External"/><Relationship Id="rId2" Type="http://schemas.openxmlformats.org/officeDocument/2006/relationships/hyperlink" Target="https://research.facebook.com/blog/2017/2/prophet-forecasting-at-scale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Local_regression" TargetMode="Externa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research.facebook.com/blog/2017/2/prophet-forecasting-at-scale/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otexts.com/fpp2/stl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8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1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8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8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KPSS_test" TargetMode="External"/><Relationship Id="rId2" Type="http://schemas.openxmlformats.org/officeDocument/2006/relationships/hyperlink" Target="https://en.wikipedia.org/wiki/Augmented_Dickey%E2%80%93Fuller_test" TargetMode="Externa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31.png"/><Relationship Id="rId4" Type="http://schemas.openxmlformats.org/officeDocument/2006/relationships/image" Target="../media/image21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17003"/>
            <a:ext cx="7772400" cy="1515861"/>
          </a:xfrm>
        </p:spPr>
        <p:txBody>
          <a:bodyPr/>
          <a:lstStyle/>
          <a:p>
            <a:pPr marL="0" lvl="0" indent="0">
              <a:buNone/>
            </a:pPr>
            <a:r>
              <a:rPr lang="en-US" b="1" dirty="0"/>
              <a:t>Properties of Time Series</a:t>
            </a:r>
            <a:endParaRPr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878957"/>
            <a:ext cx="6400800" cy="563301"/>
          </a:xfrm>
        </p:spPr>
        <p:txBody>
          <a:bodyPr>
            <a:normAutofit fontScale="32500" lnSpcReduction="20000"/>
          </a:bodyPr>
          <a:lstStyle/>
          <a:p>
            <a:pPr marL="0" lvl="0" indent="0">
              <a:buNone/>
            </a:pPr>
            <a:br>
              <a:rPr dirty="0"/>
            </a:br>
            <a:br>
              <a:rPr dirty="0"/>
            </a:br>
            <a:r>
              <a:rPr sz="5900" b="1" dirty="0"/>
              <a:t>Steve Elston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lvl="0" indent="0">
              <a:buNone/>
            </a:pPr>
            <a:r>
              <a:t>09/04/2023</a:t>
            </a:r>
          </a:p>
        </p:txBody>
      </p:sp>
      <p:pic>
        <p:nvPicPr>
          <p:cNvPr id="5" name="Picture 2" descr="Image result for harvard extension school logo">
            <a:extLst>
              <a:ext uri="{FF2B5EF4-FFF2-40B4-BE49-F238E27FC236}">
                <a16:creationId xmlns:a16="http://schemas.microsoft.com/office/drawing/2014/main" id="{4589CD93-89FF-3DF6-420D-DE6D671B6D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1067" y="3659436"/>
            <a:ext cx="2345803" cy="965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74191BF-5D24-EFDF-F46A-91EA7CBF856B}"/>
              </a:ext>
            </a:extLst>
          </p:cNvPr>
          <p:cNvSpPr txBox="1"/>
          <p:nvPr/>
        </p:nvSpPr>
        <p:spPr>
          <a:xfrm>
            <a:off x="1805276" y="4705706"/>
            <a:ext cx="5744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Copyright 2018, 2019, 2020, 2021, 2022, 2023 2024, Stephen F Elston. All rights reserved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21</a:t>
            </a:r>
            <a:r>
              <a:rPr lang="en-US" baseline="30000" dirty="0"/>
              <a:t>st</a:t>
            </a:r>
            <a:r>
              <a:rPr lang="en-US" dirty="0"/>
              <a:t> Century </a:t>
            </a:r>
            <a:r>
              <a:rPr dirty="0"/>
              <a:t>Time Series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dirty="0"/>
              <a:t>21st Century time series analysis</a:t>
            </a:r>
          </a:p>
          <a:p>
            <a:pPr lvl="0"/>
            <a:r>
              <a:rPr dirty="0"/>
              <a:t>Considerable research continues to expand the frontiers</a:t>
            </a:r>
          </a:p>
          <a:p>
            <a:pPr lvl="0"/>
            <a:r>
              <a:rPr dirty="0"/>
              <a:t>Bayesian time series models</a:t>
            </a:r>
          </a:p>
          <a:p>
            <a:pPr lvl="1"/>
            <a:r>
              <a:rPr dirty="0">
                <a:hlinkClick r:id="rId2"/>
              </a:rPr>
              <a:t>R </a:t>
            </a:r>
            <a:r>
              <a:rPr dirty="0" err="1">
                <a:hlinkClick r:id="rId2"/>
              </a:rPr>
              <a:t>bsts</a:t>
            </a:r>
            <a:r>
              <a:rPr dirty="0">
                <a:hlinkClick r:id="rId2"/>
              </a:rPr>
              <a:t> package</a:t>
            </a:r>
            <a:r>
              <a:rPr dirty="0"/>
              <a:t> and </a:t>
            </a:r>
            <a:r>
              <a:rPr dirty="0">
                <a:hlinkClick r:id="rId3"/>
              </a:rPr>
              <a:t>Python PyMC3</a:t>
            </a:r>
          </a:p>
          <a:p>
            <a:pPr lvl="0"/>
            <a:r>
              <a:rPr dirty="0"/>
              <a:t>Long short term memory (LSTM) model</a:t>
            </a:r>
            <a:r>
              <a:rPr lang="en-US" dirty="0"/>
              <a:t>s</a:t>
            </a:r>
          </a:p>
          <a:p>
            <a:pPr lvl="1"/>
            <a:r>
              <a:rPr lang="en-US" dirty="0"/>
              <a:t>Rarely give superior results </a:t>
            </a:r>
          </a:p>
          <a:p>
            <a:pPr lvl="1"/>
            <a:r>
              <a:rPr lang="en-US" dirty="0"/>
              <a:t>Many restrictive assumptions </a:t>
            </a:r>
            <a:endParaRPr dirty="0"/>
          </a:p>
          <a:p>
            <a:pPr lvl="0"/>
            <a:r>
              <a:rPr dirty="0"/>
              <a:t>Hidden Markov Models (HMMs) widely used</a:t>
            </a:r>
          </a:p>
          <a:p>
            <a:pPr lvl="1"/>
            <a:r>
              <a:rPr dirty="0">
                <a:hlinkClick r:id="rId4"/>
              </a:rPr>
              <a:t>Python Scikit Learn HMM</a:t>
            </a:r>
            <a:r>
              <a:rPr dirty="0"/>
              <a:t> or </a:t>
            </a:r>
            <a:r>
              <a:rPr dirty="0">
                <a:hlinkClick r:id="rId5"/>
              </a:rPr>
              <a:t>R HMM package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Software for Time Series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737370"/>
          </a:xfrm>
        </p:spPr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dirty="0"/>
              <a:t>Most statistical packages have considerable time series modeling capability</a:t>
            </a:r>
          </a:p>
          <a:p>
            <a:pPr lvl="0"/>
            <a:r>
              <a:rPr dirty="0"/>
              <a:t>R time series analysis packages are wide and deep</a:t>
            </a:r>
          </a:p>
          <a:p>
            <a:pPr lvl="1"/>
            <a:r>
              <a:rPr dirty="0"/>
              <a:t>Much leading edge research appears first in R packages</a:t>
            </a:r>
          </a:p>
          <a:p>
            <a:pPr lvl="1"/>
            <a:r>
              <a:rPr dirty="0">
                <a:hlinkClick r:id="rId2"/>
              </a:rPr>
              <a:t>CRAN Time Series Task View</a:t>
            </a:r>
            <a:r>
              <a:rPr dirty="0"/>
              <a:t>, maintained by Rob Hyndman, contains curated index to R time series packages</a:t>
            </a:r>
          </a:p>
          <a:p>
            <a:pPr lvl="0"/>
            <a:r>
              <a:rPr dirty="0"/>
              <a:t>Primary Python time series analysis package in </a:t>
            </a:r>
            <a:r>
              <a:rPr dirty="0" err="1">
                <a:hlinkClick r:id="rId3"/>
              </a:rPr>
              <a:t>Statsmodels.tsa</a:t>
            </a:r>
            <a:endParaRPr dirty="0">
              <a:hlinkClick r:id="rId3"/>
            </a:endParaRPr>
          </a:p>
          <a:p>
            <a:pPr lvl="0"/>
            <a:r>
              <a:rPr dirty="0"/>
              <a:t>Bayesian time series models supported in </a:t>
            </a:r>
            <a:r>
              <a:rPr dirty="0" err="1">
                <a:hlinkClick r:id="rId4"/>
              </a:rPr>
              <a:t>PyMC</a:t>
            </a:r>
            <a:r>
              <a:rPr dirty="0"/>
              <a:t>.</a:t>
            </a:r>
          </a:p>
          <a:p>
            <a:pPr lvl="0"/>
            <a:r>
              <a:rPr dirty="0"/>
              <a:t>Many newer Python time series packages </a:t>
            </a:r>
            <a:r>
              <a:rPr dirty="0" err="1"/>
              <a:t>packages</a:t>
            </a:r>
            <a:r>
              <a:rPr dirty="0"/>
              <a:t>, including:</a:t>
            </a:r>
          </a:p>
          <a:p>
            <a:pPr lvl="1"/>
            <a:r>
              <a:rPr dirty="0">
                <a:hlinkClick r:id="rId5"/>
              </a:rPr>
              <a:t>Darts package</a:t>
            </a:r>
            <a:r>
              <a:rPr dirty="0"/>
              <a:t> includes cutting edge methods like hierarchical models</a:t>
            </a:r>
          </a:p>
          <a:p>
            <a:pPr lvl="1"/>
            <a:r>
              <a:rPr dirty="0">
                <a:hlinkClick r:id="rId6"/>
              </a:rPr>
              <a:t>Meta Kats</a:t>
            </a:r>
            <a:r>
              <a:rPr dirty="0"/>
              <a:t> package - strong in forecasting including the </a:t>
            </a:r>
            <a:r>
              <a:rPr dirty="0">
                <a:hlinkClick r:id="rId7"/>
              </a:rPr>
              <a:t>PROFIT model</a:t>
            </a:r>
            <a:endParaRPr dirty="0"/>
          </a:p>
          <a:p>
            <a:pPr lvl="1"/>
            <a:r>
              <a:rPr dirty="0" err="1">
                <a:hlinkClick r:id="rId8"/>
              </a:rPr>
              <a:t>GrayKite</a:t>
            </a:r>
            <a:r>
              <a:rPr dirty="0"/>
              <a:t> </a:t>
            </a:r>
            <a:r>
              <a:rPr dirty="0" err="1"/>
              <a:t>Linkedin’s</a:t>
            </a:r>
            <a:r>
              <a:rPr dirty="0"/>
              <a:t> forecasting package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Fundamentals of Time Series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dirty="0"/>
              <a:t>What are the fundamental properties of time series</a:t>
            </a:r>
            <a:r>
              <a:rPr lang="en-US" dirty="0"/>
              <a:t>?</a:t>
            </a:r>
            <a:endParaRPr dirty="0"/>
          </a:p>
          <a:p>
            <a:pPr lvl="0"/>
            <a:r>
              <a:rPr dirty="0"/>
              <a:t>Representation and sampling</a:t>
            </a:r>
          </a:p>
          <a:p>
            <a:pPr lvl="0"/>
            <a:r>
              <a:rPr dirty="0"/>
              <a:t>White noise series</a:t>
            </a:r>
          </a:p>
          <a:p>
            <a:pPr lvl="0"/>
            <a:r>
              <a:rPr dirty="0"/>
              <a:t>Stationary time series</a:t>
            </a:r>
          </a:p>
          <a:p>
            <a:pPr lvl="0"/>
            <a:r>
              <a:rPr dirty="0"/>
              <a:t>Autocorrelation and partial autocorrelation</a:t>
            </a:r>
          </a:p>
          <a:p>
            <a:pPr lvl="0"/>
            <a:r>
              <a:rPr dirty="0"/>
              <a:t>Random walk series</a:t>
            </a:r>
          </a:p>
          <a:p>
            <a:pPr lvl="0"/>
            <a:r>
              <a:rPr dirty="0"/>
              <a:t>Trend</a:t>
            </a:r>
          </a:p>
          <a:p>
            <a:pPr lvl="0"/>
            <a:r>
              <a:rPr dirty="0"/>
              <a:t>Seasonal effects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Time Series Representation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Time series are expressed as a time ordered sequence of values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ar-AE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ar-AE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ar-AE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ar-AE" dirty="0"/>
              </a:p>
              <a:p>
                <a:pPr lvl="0"/>
                <a:r>
                  <a:rPr lang="en-US" dirty="0"/>
                  <a:t>Use </a:t>
                </a:r>
                <a:r>
                  <a:rPr lang="en-US" b="1" dirty="0"/>
                  <a:t>discrete samples</a:t>
                </a:r>
                <a:r>
                  <a:rPr lang="en-US" dirty="0"/>
                  <a:t> in time order</a:t>
                </a:r>
              </a:p>
              <a:p>
                <a:pPr lvl="0"/>
                <a:r>
                  <a:rPr lang="en-US" dirty="0"/>
                  <a:t>In </a:t>
                </a:r>
                <a:r>
                  <a:rPr lang="en-US" b="1" dirty="0"/>
                  <a:t>regular time series</a:t>
                </a:r>
                <a:r>
                  <a:rPr lang="en-US" dirty="0"/>
                  <a:t> the sample interval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𝛥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is fixed</a:t>
                </a:r>
              </a:p>
              <a:p>
                <a:pPr lvl="0"/>
                <a:r>
                  <a:rPr lang="en-US" dirty="0"/>
                  <a:t>Time measured from start of series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𝛥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𝛥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,…,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𝛥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ar-AE" dirty="0"/>
              </a:p>
              <a:p>
                <a:pPr lvl="0"/>
                <a:r>
                  <a:rPr lang="en-US" dirty="0"/>
                  <a:t>Or, time measured within an </a:t>
                </a:r>
                <a:r>
                  <a:rPr lang="en-US" b="1" dirty="0"/>
                  <a:t>interval</a:t>
                </a:r>
                <a:r>
                  <a:rPr lang="en-US" dirty="0"/>
                  <a:t>, multiples of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𝛥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dirty="0"/>
              </a:p>
              <a:p>
                <a:pPr lvl="0"/>
                <a:r>
                  <a:rPr lang="en-US" dirty="0"/>
                  <a:t>Even continuous time processes are sampled in practice</a:t>
                </a:r>
              </a:p>
              <a:p>
                <a:pPr lvl="1"/>
                <a:r>
                  <a:rPr lang="en-US" dirty="0"/>
                  <a:t>Temperature</a:t>
                </a:r>
              </a:p>
              <a:p>
                <a:pPr lvl="1"/>
                <a:r>
                  <a:rPr lang="en-US" dirty="0"/>
                  <a:t>Pressure</a:t>
                </a:r>
              </a:p>
              <a:p>
                <a:pPr lvl="1"/>
                <a:r>
                  <a:rPr lang="en-US" dirty="0"/>
                  <a:t>Home price</a:t>
                </a:r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30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White Noise Series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lvl="0" indent="0">
                  <a:buNone/>
                </a:pPr>
                <a:r>
                  <a:rPr lang="en-US" b="1" dirty="0"/>
                  <a:t>White noise series</a:t>
                </a:r>
                <a:r>
                  <a:rPr lang="en-US" dirty="0"/>
                  <a:t> are fundamental in time series analysis </a:t>
                </a:r>
              </a:p>
              <a:p>
                <a:pPr lvl="0"/>
                <a:r>
                  <a:rPr lang="en-US" dirty="0"/>
                  <a:t>Values are </a:t>
                </a:r>
                <a:r>
                  <a:rPr lang="en-US" b="1" dirty="0"/>
                  <a:t>independent identically distributed (</a:t>
                </a:r>
                <a:r>
                  <a:rPr lang="en-US" b="1" dirty="0" err="1"/>
                  <a:t>iid</a:t>
                </a:r>
                <a:r>
                  <a:rPr lang="en-US" b="1" dirty="0"/>
                  <a:t>)</a:t>
                </a:r>
                <a:r>
                  <a:rPr lang="en-US" dirty="0"/>
                  <a:t>, Normal</a:t>
                </a:r>
              </a:p>
              <a:p>
                <a:pPr lvl="0"/>
                <a:r>
                  <a:rPr lang="en-US" dirty="0"/>
                  <a:t>Can express values,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ar-AE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ar-AE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ar-AE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ar-AE" dirty="0"/>
                  <a:t>, </a:t>
                </a:r>
                <a:r>
                  <a:rPr lang="en-US" dirty="0"/>
                  <a:t>of a white noise series as: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..,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  <a:p>
                <a:pPr lvl="0"/>
                <a:r>
                  <a:rPr lang="en-US" dirty="0"/>
                  <a:t>No serial correlation between values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200" dirty="0"/>
                  <a:t> are </a:t>
                </a:r>
                <a:r>
                  <a:rPr lang="en-US" sz="2200" dirty="0" err="1"/>
                  <a:t>iid</a:t>
                </a:r>
                <a:endParaRPr lang="en-US" sz="2200" dirty="0"/>
              </a:p>
              <a:p>
                <a:pPr lvl="1"/>
                <a:r>
                  <a:rPr lang="en-US" sz="2200" dirty="0"/>
                  <a:t>There is </a:t>
                </a:r>
                <a:r>
                  <a:rPr lang="en-US" sz="2200" b="1" dirty="0"/>
                  <a:t>no predictive information </a:t>
                </a:r>
                <a:r>
                  <a:rPr lang="en-US" sz="2200" dirty="0"/>
                  <a:t>in a white noise series</a:t>
                </a:r>
              </a:p>
              <a:p>
                <a:pPr lvl="1"/>
                <a:r>
                  <a:rPr lang="en-US" sz="2200" dirty="0"/>
                  <a:t>We want the </a:t>
                </a:r>
                <a:r>
                  <a:rPr lang="en-US" sz="2200" b="1" dirty="0"/>
                  <a:t>residuals</a:t>
                </a:r>
                <a:r>
                  <a:rPr lang="en-US" sz="2200" dirty="0"/>
                  <a:t> of any time series models to be a white noise series</a:t>
                </a:r>
                <a:endParaRPr sz="2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23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8250381" cy="539202"/>
          </a:xfrm>
        </p:spPr>
        <p:txBody>
          <a:bodyPr>
            <a:noAutofit/>
          </a:bodyPr>
          <a:lstStyle/>
          <a:p>
            <a:pPr marL="0" lvl="0" indent="0" algn="ctr">
              <a:buNone/>
            </a:pPr>
            <a:r>
              <a:rPr sz="3200" b="0" dirty="0"/>
              <a:t>White Noise Series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985058"/>
            <a:ext cx="8458199" cy="1272420"/>
          </a:xfrm>
        </p:spPr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sz="2000" dirty="0"/>
              <a:t>What does a white noise series look like?</a:t>
            </a:r>
            <a:endParaRPr lang="en-US" sz="20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White noise is a series of </a:t>
            </a:r>
            <a:r>
              <a:rPr lang="en-US" sz="2000" dirty="0" err="1"/>
              <a:t>iid</a:t>
            </a:r>
            <a:r>
              <a:rPr lang="en-US" sz="2000" dirty="0"/>
              <a:t> impulses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White noise series has no trend 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The white noise series has constant statistical properties for all time  </a:t>
            </a:r>
            <a:endParaRPr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888A5DF-C717-DDE4-E081-7C7885F3AA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7112" y="2338385"/>
            <a:ext cx="5291052" cy="2743096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6"/>
            <a:ext cx="8163097" cy="481013"/>
          </a:xfrm>
        </p:spPr>
        <p:txBody>
          <a:bodyPr>
            <a:noAutofit/>
          </a:bodyPr>
          <a:lstStyle/>
          <a:p>
            <a:pPr marL="0" lvl="0" indent="0" algn="ctr">
              <a:buNone/>
            </a:pPr>
            <a:r>
              <a:rPr sz="3200" b="0" dirty="0"/>
              <a:t>White Noise Series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7"/>
            <a:ext cx="8250381" cy="1301114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2000" dirty="0"/>
              <a:t>The distribution of a white noise </a:t>
            </a:r>
            <a:r>
              <a:rPr sz="2000" dirty="0" err="1"/>
              <a:t>iid</a:t>
            </a:r>
            <a:r>
              <a:rPr sz="2000" dirty="0"/>
              <a:t> Normal</a:t>
            </a:r>
            <a:endParaRPr lang="en-US" sz="20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Each impulse is an independent draw from the Normal distribution</a:t>
            </a:r>
          </a:p>
          <a:p>
            <a:pPr lvl="0"/>
            <a:endParaRPr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1012729-4F5F-0EBE-879E-BB121A06CE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1125" y="2571750"/>
            <a:ext cx="5523807" cy="251225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Introduction to Stationary Time Series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dirty="0"/>
              <a:t>A white noise series is </a:t>
            </a:r>
            <a:r>
              <a:rPr b="1" dirty="0"/>
              <a:t>stationary</a:t>
            </a:r>
          </a:p>
          <a:p>
            <a:pPr lvl="0"/>
            <a:r>
              <a:rPr lang="en-US" dirty="0"/>
              <a:t>The statistical properties of a</a:t>
            </a:r>
            <a:r>
              <a:rPr dirty="0"/>
              <a:t> stationary time </a:t>
            </a:r>
            <a:r>
              <a:rPr lang="en-US" dirty="0"/>
              <a:t>series are</a:t>
            </a:r>
            <a:r>
              <a:rPr dirty="0"/>
              <a:t> constant in time</a:t>
            </a:r>
          </a:p>
          <a:p>
            <a:pPr lvl="0"/>
            <a:r>
              <a:rPr lang="en-US" dirty="0"/>
              <a:t>E</a:t>
            </a:r>
            <a:r>
              <a:rPr dirty="0"/>
              <a:t>xample</a:t>
            </a:r>
            <a:r>
              <a:rPr lang="en-US" dirty="0"/>
              <a:t>;</a:t>
            </a:r>
            <a:r>
              <a:rPr dirty="0"/>
              <a:t> a stationary time series has </a:t>
            </a:r>
            <a:r>
              <a:rPr b="1" dirty="0"/>
              <a:t>constant mean and variance</a:t>
            </a:r>
            <a:r>
              <a:rPr dirty="0"/>
              <a:t> over any sample interval</a:t>
            </a:r>
          </a:p>
          <a:p>
            <a:pPr lvl="0"/>
            <a:r>
              <a:rPr dirty="0"/>
              <a:t>Many time series models require stationarity</a:t>
            </a:r>
          </a:p>
          <a:p>
            <a:pPr lvl="1"/>
            <a:r>
              <a:rPr dirty="0"/>
              <a:t>Often transform time series to make them stationary</a:t>
            </a:r>
          </a:p>
          <a:p>
            <a:pPr lvl="1"/>
            <a:r>
              <a:rPr dirty="0"/>
              <a:t>More on this later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Stationary Time Series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What tests can be used for stationarity?</a:t>
            </a:r>
          </a:p>
          <a:p>
            <a:pPr lvl="0"/>
            <a:r>
              <a:rPr dirty="0"/>
              <a:t>Plots</a:t>
            </a:r>
          </a:p>
          <a:p>
            <a:pPr lvl="1"/>
            <a:r>
              <a:rPr dirty="0"/>
              <a:t>Qualitative</a:t>
            </a:r>
          </a:p>
          <a:p>
            <a:pPr lvl="1"/>
            <a:r>
              <a:rPr dirty="0"/>
              <a:t>Nonstationary from seasonality and trend are usually visible</a:t>
            </a:r>
          </a:p>
          <a:p>
            <a:pPr lvl="0"/>
            <a:r>
              <a:rPr dirty="0"/>
              <a:t>Hypothesis tests</a:t>
            </a:r>
            <a:endParaRPr lang="en-US" dirty="0"/>
          </a:p>
          <a:p>
            <a:pPr lvl="1"/>
            <a:r>
              <a:rPr lang="en-US" dirty="0">
                <a:hlinkClick r:id="rId2"/>
              </a:rPr>
              <a:t>Augmented Dicky-Fuller test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Kwiatkowski-Phillips-Schmidt-Shin (KPSS) test</a:t>
            </a:r>
            <a:endParaRPr lang="en-US" dirty="0"/>
          </a:p>
          <a:p>
            <a:pPr lvl="1"/>
            <a:r>
              <a:rPr lang="en-US" dirty="0"/>
              <a:t>More on these tests latter</a:t>
            </a:r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Autocorrelation Properties of White Noise Series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Can measure the correlation of a time series with itself</a:t>
            </a:r>
          </a:p>
          <a:p>
            <a:pPr lvl="0"/>
            <a:r>
              <a:rPr dirty="0"/>
              <a:t>The time series is correlated </a:t>
            </a:r>
            <a:r>
              <a:rPr lang="en-US" dirty="0"/>
              <a:t>with itself </a:t>
            </a:r>
            <a:r>
              <a:rPr dirty="0"/>
              <a:t>at different time </a:t>
            </a:r>
            <a:r>
              <a:rPr lang="en-US" dirty="0"/>
              <a:t>offsets</a:t>
            </a:r>
            <a:endParaRPr dirty="0"/>
          </a:p>
          <a:p>
            <a:pPr lvl="0"/>
            <a:r>
              <a:rPr dirty="0"/>
              <a:t>Each time step of offset is called a </a:t>
            </a:r>
            <a:r>
              <a:rPr b="1" dirty="0"/>
              <a:t>lag</a:t>
            </a:r>
          </a:p>
          <a:p>
            <a:pPr lvl="0"/>
            <a:r>
              <a:rPr dirty="0"/>
              <a:t>The </a:t>
            </a:r>
            <a:r>
              <a:rPr b="1" dirty="0"/>
              <a:t>autocorrelation function (ACF)</a:t>
            </a:r>
            <a:r>
              <a:rPr dirty="0"/>
              <a:t> is measured between the series and the series lagged in time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Why Are Time Series </a:t>
            </a:r>
            <a:r>
              <a:rPr lang="en-US" dirty="0"/>
              <a:t>Important</a:t>
            </a:r>
            <a:r>
              <a:rPr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dirty="0"/>
              <a:t>Estimates 30% of data science problems include time series data</a:t>
            </a:r>
          </a:p>
          <a:p>
            <a:r>
              <a:rPr lang="en-US" dirty="0"/>
              <a:t>Data are often time-ordered</a:t>
            </a:r>
          </a:p>
          <a:p>
            <a:pPr lvl="1"/>
            <a:r>
              <a:rPr lang="en-US" dirty="0"/>
              <a:t>Time ordered data often exhibit </a:t>
            </a:r>
            <a:r>
              <a:rPr lang="en-US" b="1" dirty="0"/>
              <a:t>serial correlation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Ignoring serial correlation results in </a:t>
            </a:r>
            <a:r>
              <a:rPr lang="en-US"/>
              <a:t>incorrect inferences </a:t>
            </a:r>
            <a:endParaRPr lang="en-US" dirty="0"/>
          </a:p>
          <a:p>
            <a:pPr lvl="0"/>
            <a:r>
              <a:rPr lang="en-US" dirty="0"/>
              <a:t>Analysis requires </a:t>
            </a:r>
            <a:r>
              <a:rPr dirty="0"/>
              <a:t>specific time series models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Autocorrelation Properties of White Noise Series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We compute the autocorrelation at lag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num>
                        <m:den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𝑛</m:t>
                          </m:r>
                          <m:sSup>
                            <m:sSup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𝑛</m:t>
                          </m:r>
                          <m:sSup>
                            <m:sSup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d>
                            <m:dPr>
                              <m:ctrlPr>
                                <a:rPr lang="ar-AE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</m:e>
                      </m:nary>
                      <m:r>
                        <a:rPr lang="ar-AE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</m:d>
                    </m:oMath>
                  </m:oMathPara>
                </a14:m>
                <a:br>
                  <a:rPr lang="ar-AE" dirty="0"/>
                </a:br>
                <a:r>
                  <a:rPr lang="en-US" dirty="0"/>
                  <a:t>Where:</a:t>
                </a:r>
              </a:p>
              <a:p>
                <a:pPr marL="34290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ar-A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ar-AE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ar-AE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d>
                          <m:d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ar-A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d>
                      </m:e>
                    </m:nary>
                    <m:r>
                      <a:rPr lang="ar-AE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ar-AE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d>
                  </m:oMath>
                </a14:m>
                <a:r>
                  <a:rPr lang="ar-AE" dirty="0"/>
                  <a:t> </a:t>
                </a:r>
                <a:r>
                  <a:rPr lang="en-US" dirty="0"/>
                  <a:t>is the autocovariance at lag </a:t>
                </a:r>
                <a:r>
                  <a:rPr lang="en-US" i="1" dirty="0"/>
                  <a:t>k</a:t>
                </a:r>
              </a:p>
              <a:p>
                <a:pPr marL="34290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ar-A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ar-AE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observed value at time </a:t>
                </a:r>
                <a:r>
                  <a:rPr lang="en-US" i="1" dirty="0"/>
                  <a:t>t</a:t>
                </a:r>
              </a:p>
              <a:p>
                <a:pPr marL="342900" lvl="1" indent="0">
                  <a:buNone/>
                </a:pPr>
                <a14:m>
                  <m:oMath xmlns:m="http://schemas.openxmlformats.org/officeDocument/2006/math">
                    <m:r>
                      <a:rPr lang="ar-AE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mean of time series</a:t>
                </a:r>
              </a:p>
              <a:p>
                <a:pPr marL="342900" lvl="1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ar-AE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ar-AE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variance of time series   </a:t>
                </a:r>
              </a:p>
              <a:p>
                <a:pPr marL="342900" lvl="1" indent="0">
                  <a:buNone/>
                </a:pPr>
                <a14:m>
                  <m:oMath xmlns:m="http://schemas.openxmlformats.org/officeDocument/2006/math">
                    <m:r>
                      <a:rPr lang="ar-AE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number of samples </a:t>
                </a:r>
                <a:endParaRPr lang="ar-AE" i="1" dirty="0"/>
              </a:p>
              <a:p>
                <a:pPr lvl="0"/>
                <a:r>
                  <a:rPr lang="en-US" dirty="0"/>
                  <a:t>Notice that for any series,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ar-AE">
                        <a:latin typeface="Cambria Math" panose="02040503050406030204" pitchFamily="18" charset="0"/>
                      </a:rPr>
                      <m:t>=</m:t>
                    </m:r>
                    <m:r>
                      <a:rPr lang="ar-AE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ar-AE" dirty="0"/>
              </a:p>
              <a:p>
                <a:pPr lvl="0"/>
                <a:r>
                  <a:rPr lang="en-US" dirty="0"/>
                  <a:t>Autocorrelation at each lag has values in the range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 t="-2334" b="-1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Autocorrelation Properties of White Noise Series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lvl="0" indent="0">
                  <a:buNone/>
                </a:pPr>
                <a:r>
                  <a:rPr dirty="0"/>
                  <a:t>The </a:t>
                </a:r>
                <a:r>
                  <a:rPr b="1" dirty="0"/>
                  <a:t>partial autocorrelation</a:t>
                </a:r>
                <a:r>
                  <a:rPr dirty="0"/>
                  <a:t> is another important property of time series</a:t>
                </a:r>
              </a:p>
              <a:p>
                <a:pPr lvl="0"/>
                <a:r>
                  <a:rPr dirty="0"/>
                  <a:t>The </a:t>
                </a:r>
                <a:r>
                  <a:rPr b="1" dirty="0"/>
                  <a:t>partial autocorrelation function (PACF)</a:t>
                </a:r>
                <a:r>
                  <a:rPr dirty="0"/>
                  <a:t> is the residual autocorrelation once autocorrelation is accounted for</a:t>
                </a:r>
              </a:p>
              <a:p>
                <a:pPr lvl="0"/>
                <a:r>
                  <a:rPr dirty="0"/>
                  <a:t>To compute the partial autocorrelation to lag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dirty="0"/>
                  <a:t>:</a:t>
                </a:r>
              </a:p>
              <a:p>
                <a:pPr marL="800100" lvl="1" indent="-457200">
                  <a:buFont typeface="+mj-lt"/>
                  <a:buAutoNum type="arabicPeriod"/>
                </a:pPr>
                <a:r>
                  <a:rPr dirty="0"/>
                  <a:t>Compute the autocorrelation to lag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dirty="0"/>
              </a:p>
              <a:p>
                <a:pPr marL="800100" lvl="1" indent="-457200">
                  <a:buFont typeface="+mj-lt"/>
                  <a:buAutoNum type="arabicPeriod"/>
                </a:pPr>
                <a:r>
                  <a:rPr dirty="0"/>
                  <a:t>Remove the linearly predictable component of the time series</a:t>
                </a:r>
                <a:endParaRPr lang="en-US" dirty="0"/>
              </a:p>
              <a:p>
                <a:pPr marL="800100" lvl="1" indent="-457200">
                  <a:buFont typeface="+mj-lt"/>
                  <a:buAutoNum type="arabicPeriod"/>
                </a:pPr>
                <a:r>
                  <a:rPr lang="en-US" dirty="0"/>
                  <a:t>Compute the residual from the </a:t>
                </a:r>
                <a:r>
                  <a:rPr lang="en-US" dirty="0" err="1"/>
                  <a:t>prediciton</a:t>
                </a:r>
                <a:endParaRPr dirty="0"/>
              </a:p>
              <a:p>
                <a:pPr marL="800100" lvl="1" indent="-457200">
                  <a:buFont typeface="+mj-lt"/>
                  <a:buAutoNum type="arabicPeriod"/>
                </a:pPr>
                <a:r>
                  <a:rPr dirty="0"/>
                  <a:t>Compute the (partial) autocorrelation of the residual to lag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dirty="0"/>
              </a:p>
              <a:p>
                <a:pPr lvl="0"/>
                <a:r>
                  <a:rPr dirty="0"/>
                  <a:t>The 0 lag value of the partial autocorrelation is always 1.0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2334" b="-30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8021781" cy="485169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sz="2800" b="0" dirty="0"/>
              <a:t>Autocorrelation Properties of White Noise Series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/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457201" y="1076326"/>
                <a:ext cx="4555373" cy="3599583"/>
              </a:xfrm>
            </p:spPr>
            <p:txBody>
              <a:bodyPr>
                <a:normAutofit lnSpcReduction="10000"/>
              </a:bodyPr>
              <a:lstStyle/>
              <a:p>
                <a:pPr marL="0" lvl="0" indent="0">
                  <a:buNone/>
                </a:pPr>
                <a:r>
                  <a:rPr sz="2000" dirty="0"/>
                  <a:t>What are the autocorrelation and partial autocorrelation properties of a white noise series?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Autocorrelation plot shows value at each lag selected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White noise series have no serial correlation</a:t>
                </a:r>
              </a:p>
              <a:p>
                <a:pPr marL="342900" lvl="0" indent="-342900">
                  <a:buFont typeface="Arial" panose="020B0604020202020204" pitchFamily="34" charset="0"/>
                  <a:buChar char="•"/>
                </a:pPr>
                <a:r>
                  <a:rPr sz="2000" dirty="0"/>
                  <a:t>The autocorrelation and partial autocorrelation</a:t>
                </a:r>
                <a:r>
                  <a:rPr lang="en-US" sz="2000" dirty="0"/>
                  <a:t> of a white noise series</a:t>
                </a:r>
                <a:r>
                  <a:rPr sz="2000" dirty="0"/>
                  <a:t> are 0 for all </a:t>
                </a:r>
                <a14:m>
                  <m:oMath xmlns:m="http://schemas.openxmlformats.org/officeDocument/2006/math">
                    <m:r>
                      <a:rPr sz="2000">
                        <a:latin typeface="Cambria Math" panose="02040503050406030204" pitchFamily="18" charset="0"/>
                      </a:rPr>
                      <m:t>𝑘</m:t>
                    </m:r>
                    <m:r>
                      <a:rPr sz="2000">
                        <a:latin typeface="Cambria Math" panose="02040503050406030204" pitchFamily="18" charset="0"/>
                      </a:rPr>
                      <m:t>&gt;</m:t>
                    </m:r>
                    <m:r>
                      <a:rPr sz="200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br>
                  <a:rPr sz="2000" dirty="0"/>
                </a:br>
                <a:endParaRPr sz="2000" dirty="0"/>
              </a:p>
            </p:txBody>
          </p:sp>
        </mc:Choice>
        <mc:Fallback xmlns="">
          <p:sp>
            <p:nvSpPr>
              <p:cNvPr id="4" name="Tex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457201" y="1076326"/>
                <a:ext cx="4555373" cy="3599583"/>
              </a:xfrm>
              <a:blipFill>
                <a:blip r:embed="rId2"/>
                <a:stretch>
                  <a:fillRect l="-1339" t="-18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C87204BA-60F2-00EE-1365-DDF67499FD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3038" y="993371"/>
            <a:ext cx="3907108" cy="3838402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Hypothesis Test of Autocorrelation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The </a:t>
                </a:r>
                <a:r>
                  <a:rPr lang="en-US" dirty="0" err="1">
                    <a:hlinkClick r:id="rId2"/>
                  </a:rPr>
                  <a:t>Ljung</a:t>
                </a:r>
                <a:r>
                  <a:rPr lang="en-US" dirty="0">
                    <a:hlinkClick r:id="rId2"/>
                  </a:rPr>
                  <a:t>-Box Q statistic</a:t>
                </a:r>
                <a:r>
                  <a:rPr lang="en-US" dirty="0"/>
                  <a:t> used to test for autocorrelation</a:t>
                </a:r>
              </a:p>
              <a:p>
                <a:pPr lvl="0"/>
                <a:r>
                  <a:rPr lang="en-US" dirty="0"/>
                  <a:t>Q computed from autocorrelation of at multiple lag values,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k</m:t>
                        </m:r>
                      </m:sub>
                    </m:sSub>
                  </m:oMath>
                </a14:m>
                <a:endParaRPr lang="ar-AE"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ar-AE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𝑛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nary>
                        <m:naryPr>
                          <m:chr m:val="∑"/>
                          <m:limLoc m:val="undOvr"/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  <m:e>
                          <m:f>
                            <m:f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ar-A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ar-AE">
                                          <a:latin typeface="Cambria Math" panose="02040503050406030204" pitchFamily="18" charset="0"/>
                                        </a:rPr>
                                        <m:t>𝜌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num>
                            <m:den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ar-AE" dirty="0"/>
              </a:p>
              <a:p>
                <a:r>
                  <a:rPr lang="en-US" dirty="0"/>
                  <a:t>Q is approximately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ar-AE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ar-AE" dirty="0"/>
                  <a:t> </a:t>
                </a:r>
                <a:r>
                  <a:rPr lang="en-US" dirty="0"/>
                  <a:t>distributed</a:t>
                </a:r>
              </a:p>
              <a:p>
                <a:pPr lvl="0"/>
                <a:r>
                  <a:rPr lang="en-US" dirty="0"/>
                  <a:t>Null hypothesis is no serial correlation between</a:t>
                </a:r>
              </a:p>
              <a:p>
                <a:pPr lvl="1"/>
                <a:r>
                  <a:rPr lang="en-US" dirty="0" err="1"/>
                  <a:t>iid</a:t>
                </a:r>
                <a:r>
                  <a:rPr lang="en-US" dirty="0"/>
                  <a:t> values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large p-value</a:t>
                </a:r>
              </a:p>
              <a:p>
                <a:pPr lvl="0"/>
                <a:r>
                  <a:rPr lang="en-US" dirty="0"/>
                  <a:t>Alternative hypothesis is serial correlation gives high values of Q statistic </a:t>
                </a:r>
                <a:endParaRPr lang="en-US" dirty="0">
                  <a:latin typeface="Cambria Math" panose="02040503050406030204" pitchFamily="18" charset="0"/>
                </a:endParaRPr>
              </a:p>
              <a:p>
                <a:pPr lvl="1"/>
                <a:r>
                  <a:rPr lang="en-US" dirty="0"/>
                  <a:t>Significant serial correlation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small p-value</a:t>
                </a:r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741" t="-19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Random Walk Time Series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lvl="0" indent="0">
                  <a:buNone/>
                </a:pPr>
                <a:r>
                  <a:rPr lang="en-US" b="1" dirty="0"/>
                  <a:t>Random walks </a:t>
                </a:r>
                <a:r>
                  <a:rPr lang="en-US" dirty="0"/>
                  <a:t>are a commonly encountered properties of time series</a:t>
                </a:r>
              </a:p>
              <a:p>
                <a:pPr lvl="0"/>
                <a:r>
                  <a:rPr lang="en-US" dirty="0"/>
                  <a:t>Change in value or impulse of random walk series at each time step: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ar-AE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ar-AE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ar-AE" i="1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ar-AE" i="1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ar-AE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ar-A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ar-AE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ar-AE" dirty="0"/>
              </a:p>
              <a:p>
                <a:pPr lvl="0"/>
                <a:r>
                  <a:rPr lang="en-US" dirty="0"/>
                  <a:t>The next value in the random walk is then: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ar-AE" dirty="0"/>
              </a:p>
              <a:p>
                <a:r>
                  <a:rPr lang="en-US" dirty="0"/>
                  <a:t>Or, with a little bit of algebra: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1257" r="-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Random Walk Time Series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lvl="0" indent="0">
                  <a:buNone/>
                </a:pPr>
                <a:r>
                  <a:rPr dirty="0"/>
                  <a:t>Random walk is the sum of innovations: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undOvr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dirty="0"/>
              </a:p>
              <a:p>
                <a:pPr marL="34290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dirty="0"/>
                  <a:t>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p>
                  </m:oMath>
                </a14:m>
                <a:r>
                  <a:rPr dirty="0"/>
                  <a:t> </a:t>
                </a:r>
                <a:r>
                  <a:rPr b="1" dirty="0"/>
                  <a:t>innovation</a:t>
                </a:r>
                <a:endParaRPr dirty="0"/>
              </a:p>
              <a:p>
                <a:pPr marL="34290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dirty="0"/>
                  <a:t> observation at time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dirty="0"/>
              </a:p>
              <a:p>
                <a:pPr lvl="0"/>
                <a:r>
                  <a:rPr dirty="0"/>
                  <a:t>A random walk is an </a:t>
                </a:r>
                <a:r>
                  <a:rPr b="1" dirty="0"/>
                  <a:t>integrative process</a:t>
                </a:r>
                <a:r>
                  <a:rPr dirty="0"/>
                  <a:t>; </a:t>
                </a:r>
                <a:r>
                  <a:rPr lang="en-US" dirty="0"/>
                  <a:t>a </a:t>
                </a:r>
                <a:r>
                  <a:rPr dirty="0"/>
                  <a:t>sum or integral of </a:t>
                </a:r>
                <a:r>
                  <a:rPr lang="en-US" dirty="0"/>
                  <a:t>the </a:t>
                </a:r>
                <a:r>
                  <a:rPr dirty="0"/>
                  <a:t>innovations</a:t>
                </a:r>
              </a:p>
              <a:p>
                <a:pPr marL="685800" lvl="2" indent="0">
                  <a:buNone/>
                </a:pPr>
                <a:r>
                  <a:rPr i="1" dirty="0"/>
                  <a:t>Note:</a:t>
                </a:r>
                <a:r>
                  <a:rPr dirty="0"/>
                  <a:t> innovations are referred to by other names:</a:t>
                </a:r>
                <a:endParaRPr lang="en-US" dirty="0"/>
              </a:p>
              <a:p>
                <a:pPr marL="685800" lvl="2" indent="0">
                  <a:buNone/>
                </a:pPr>
                <a:r>
                  <a:rPr b="1" dirty="0"/>
                  <a:t>Shocks</a:t>
                </a:r>
                <a:r>
                  <a:rPr dirty="0"/>
                  <a:t> in the stochastic process literature</a:t>
                </a:r>
                <a:br>
                  <a:rPr dirty="0"/>
                </a:br>
                <a:r>
                  <a:rPr lang="en-US" b="1" dirty="0"/>
                  <a:t>Impulses</a:t>
                </a:r>
                <a:r>
                  <a:rPr dirty="0"/>
                  <a:t> in </a:t>
                </a:r>
                <a:r>
                  <a:rPr lang="en-US" dirty="0"/>
                  <a:t>some time series literature </a:t>
                </a:r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30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8104908" cy="451918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sz="3200" b="0" dirty="0"/>
              <a:t>Random Walk Time Series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457201" y="1076326"/>
                <a:ext cx="5128952" cy="3518297"/>
              </a:xfrm>
            </p:spPr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lang="en-US" sz="2000" dirty="0"/>
                  <a:t>What does a random walk time series look like?</a:t>
                </a:r>
              </a:p>
              <a:p>
                <a:pPr marL="342900" lvl="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Integrating innovations leads to ‘drift’ behavior</a:t>
                </a:r>
              </a:p>
              <a:p>
                <a:pPr marL="342900" lvl="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No actual trend; but can be considerable </a:t>
                </a:r>
                <a:r>
                  <a:rPr lang="en-US" sz="2000" b="1" dirty="0"/>
                  <a:t>drift</a:t>
                </a:r>
                <a:endParaRPr lang="en-US" sz="2000" dirty="0"/>
              </a:p>
              <a:p>
                <a:pPr marL="342900" lvl="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Random walk will eventually change apparent slope</a:t>
                </a:r>
              </a:p>
              <a:p>
                <a:pPr marL="342900" lvl="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Examples with identical </a:t>
                </a:r>
                <a:r>
                  <a:rPr lang="en-US" sz="2000" dirty="0" err="1"/>
                  <a:t>iid</a:t>
                </a:r>
                <a:r>
                  <a:rPr lang="en-US" sz="2000" dirty="0"/>
                  <a:t> Normal innovations,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0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ar-AE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ar-AE" sz="2000" i="1">
                        <a:latin typeface="Cambria Math" panose="02040503050406030204" pitchFamily="18" charset="0"/>
                      </a:rPr>
                      <m:t>~</m:t>
                    </m:r>
                    <m:r>
                      <a:rPr lang="ar-AE" sz="2000" i="1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ar-AE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 sz="2000" i="1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ar-AE" sz="2000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ar-AE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ar-AE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ar-AE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ar-AE" sz="2000" dirty="0"/>
                  <a:t> </a:t>
                </a:r>
                <a:endParaRPr sz="2000" dirty="0"/>
              </a:p>
            </p:txBody>
          </p:sp>
        </mc:Choice>
        <mc:Fallback>
          <p:sp>
            <p:nvSpPr>
              <p:cNvPr id="4" name="Tex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457201" y="1076326"/>
                <a:ext cx="5128952" cy="3518297"/>
              </a:xfrm>
              <a:blipFill>
                <a:blip r:embed="rId2"/>
                <a:stretch>
                  <a:fillRect l="-1189" t="-1040" r="-5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31D621D0-AA1E-3AE7-01B7-18269AFC11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8644" y="1995055"/>
            <a:ext cx="2981981" cy="150044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E8C4BC5-6055-ECD9-E659-E98501B8B2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8644" y="3585169"/>
            <a:ext cx="3008313" cy="14699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CF58A84-F226-7FE3-AF87-5A697BDEB6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93971" y="462494"/>
            <a:ext cx="3066653" cy="1503137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5EFDF5B-F113-AE46-2474-FA2C3D29746B}"/>
              </a:ext>
            </a:extLst>
          </p:cNvPr>
          <p:cNvCxnSpPr>
            <a:cxnSpLocks/>
          </p:cNvCxnSpPr>
          <p:nvPr/>
        </p:nvCxnSpPr>
        <p:spPr>
          <a:xfrm flipV="1">
            <a:off x="4572000" y="1400695"/>
            <a:ext cx="1221971" cy="22984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1FDD0B6-F075-3EF4-D430-A16D333AAC78}"/>
              </a:ext>
            </a:extLst>
          </p:cNvPr>
          <p:cNvCxnSpPr>
            <a:cxnSpLocks/>
          </p:cNvCxnSpPr>
          <p:nvPr/>
        </p:nvCxnSpPr>
        <p:spPr>
          <a:xfrm flipV="1">
            <a:off x="4572000" y="2788920"/>
            <a:ext cx="1184564" cy="9102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6DEEFA2-5A6E-3345-3C56-14F8F11294B1}"/>
              </a:ext>
            </a:extLst>
          </p:cNvPr>
          <p:cNvCxnSpPr>
            <a:cxnSpLocks/>
          </p:cNvCxnSpPr>
          <p:nvPr/>
        </p:nvCxnSpPr>
        <p:spPr>
          <a:xfrm>
            <a:off x="4572000" y="3699164"/>
            <a:ext cx="1184564" cy="5527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8217130" cy="568297"/>
          </a:xfrm>
        </p:spPr>
        <p:txBody>
          <a:bodyPr>
            <a:normAutofit fontScale="90000"/>
          </a:bodyPr>
          <a:lstStyle/>
          <a:p>
            <a:pPr marL="0" lvl="0" indent="0" algn="ctr">
              <a:buNone/>
            </a:pPr>
            <a:r>
              <a:rPr sz="3200" b="0" dirty="0"/>
              <a:t>Random Walk Time Series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/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457201" y="993372"/>
                <a:ext cx="8365923" cy="1230284"/>
              </a:xfrm>
            </p:spPr>
            <p:txBody>
              <a:bodyPr>
                <a:normAutofit/>
              </a:bodyPr>
              <a:lstStyle/>
              <a:p>
                <a:pPr lvl="0"/>
                <a:r>
                  <a:rPr sz="2000" dirty="0"/>
                  <a:t>Autocorrelation of random walk series dies slowly</a:t>
                </a:r>
                <a:endParaRPr lang="en-US" sz="2000" dirty="0"/>
              </a:p>
              <a:p>
                <a:pPr marL="342900" lvl="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Decay of ACF changes with specific walk </a:t>
                </a:r>
              </a:p>
              <a:p>
                <a:pPr marL="342900" lvl="0" indent="-342900">
                  <a:buFont typeface="Arial" panose="020B0604020202020204" pitchFamily="34" charset="0"/>
                  <a:buChar char="•"/>
                </a:pPr>
                <a:r>
                  <a:rPr sz="2000" dirty="0"/>
                  <a:t>Partial autocorrelation </a:t>
                </a:r>
                <a14:m>
                  <m:oMath xmlns:m="http://schemas.openxmlformats.org/officeDocument/2006/math">
                    <m:r>
                      <a:rPr sz="2000">
                        <a:latin typeface="Cambria Math" panose="02040503050406030204" pitchFamily="18" charset="0"/>
                      </a:rPr>
                      <m:t>=</m:t>
                    </m:r>
                    <m:r>
                      <a:rPr sz="200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sz="2000" dirty="0"/>
                  <a:t> at lag </a:t>
                </a:r>
                <a:r>
                  <a:rPr lang="en-US" sz="2000" dirty="0"/>
                  <a:t>1 and 2, consistently </a:t>
                </a:r>
                <a:endParaRPr sz="2000" dirty="0"/>
              </a:p>
            </p:txBody>
          </p:sp>
        </mc:Choice>
        <mc:Fallback xmlns="">
          <p:sp>
            <p:nvSpPr>
              <p:cNvPr id="4" name="Tex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457201" y="993372"/>
                <a:ext cx="8365923" cy="1230284"/>
              </a:xfrm>
              <a:blipFill>
                <a:blip r:embed="rId2"/>
                <a:stretch>
                  <a:fillRect l="-729" t="-2970" b="-4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DB31ABF3-DFEA-1570-7677-EDD0023979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9863" y="2382125"/>
            <a:ext cx="2704273" cy="265330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06A174E-6E5D-E9F2-9FEC-1FD55B68B4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0704" y="2382125"/>
            <a:ext cx="2732420" cy="268448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64803C7-142A-88CA-6A69-D6A019CE94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0876" y="2377198"/>
            <a:ext cx="2746016" cy="265331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4916977" cy="805209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sz="3200" b="0" dirty="0"/>
              <a:t>Random Walk Time Series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457201" y="1076326"/>
                <a:ext cx="4742410" cy="3612052"/>
              </a:xfrm>
            </p:spPr>
            <p:txBody>
              <a:bodyPr>
                <a:normAutofit lnSpcReduction="10000"/>
              </a:bodyPr>
              <a:lstStyle/>
              <a:p>
                <a:pPr marL="0" lvl="0" indent="0">
                  <a:buNone/>
                </a:pPr>
                <a:r>
                  <a:rPr lang="en-US" sz="2000" dirty="0"/>
                  <a:t>Random walk series is not Normally distributed</a:t>
                </a:r>
              </a:p>
              <a:p>
                <a:pPr marL="342900" lvl="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But innovations are Normally distributed</a:t>
                </a:r>
              </a:p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ar-AE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ar-AE" sz="2000" i="1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ar-AE" sz="2000" i="1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ar-AE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 sz="2000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ar-AE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ar-AE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ar-AE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ar-AE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ar-AE" sz="2000" dirty="0"/>
              </a:p>
              <a:p>
                <a:pPr marL="342900" lvl="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But integrated random want are not Normal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240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ar-AE" sz="240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ar-AE" sz="24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ar-AE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240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ar-AE" sz="240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ar-AE" sz="240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ar-AE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ar-AE" sz="240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ar-AE" sz="240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ar-AE" sz="240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ar-AE" sz="240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ar-AE" sz="240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 sz="240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sSub>
                            <m:sSubPr>
                              <m:ctrlPr>
                                <a:rPr lang="ar-AE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240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ar-AE" sz="240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ar-AE" sz="2000" dirty="0"/>
              </a:p>
              <a:p>
                <a:pPr marL="342900" lvl="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Details of distribution change with specific walk  </a:t>
                </a:r>
                <a:endParaRPr sz="2000" dirty="0"/>
              </a:p>
            </p:txBody>
          </p:sp>
        </mc:Choice>
        <mc:Fallback>
          <p:sp>
            <p:nvSpPr>
              <p:cNvPr id="4" name="Tex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457201" y="1076326"/>
                <a:ext cx="4742410" cy="3612052"/>
              </a:xfrm>
              <a:blipFill>
                <a:blip r:embed="rId2"/>
                <a:stretch>
                  <a:fillRect l="-1285" t="-1858" r="-1028" b="-18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117F8446-A3D7-A38E-026E-8075910748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3929" y="1828800"/>
            <a:ext cx="3578629" cy="162819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14A9C0D-3AA2-0C8D-F1C8-EF6569EBF2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3929" y="3456991"/>
            <a:ext cx="3607725" cy="163182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5FD28E1-4CC4-B772-C102-93E4F440BF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73929" y="204787"/>
            <a:ext cx="3537144" cy="1616785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Random Walk Time Series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dirty="0"/>
                  <a:t>Random walk time series are </a:t>
                </a:r>
                <a:r>
                  <a:rPr b="1" dirty="0"/>
                  <a:t>non-stationary</a:t>
                </a:r>
              </a:p>
              <a:p>
                <a:pPr lvl="0"/>
                <a:r>
                  <a:rPr dirty="0"/>
                  <a:t>Consider the </a:t>
                </a:r>
                <a:r>
                  <a:rPr b="1" dirty="0"/>
                  <a:t>covariance</a:t>
                </a:r>
                <a:r>
                  <a:rPr dirty="0"/>
                  <a:t> of a time series at lag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dirty="0"/>
                  <a:t>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𝐶𝑜𝑣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dirty="0"/>
              </a:p>
              <a:p>
                <a:pPr lvl="0"/>
                <a:r>
                  <a:rPr dirty="0"/>
                  <a:t>For a random walk, the increase in covariance is </a:t>
                </a:r>
                <a:r>
                  <a:rPr b="1" dirty="0"/>
                  <a:t>unbounded in time</a:t>
                </a:r>
                <a:r>
                  <a:rPr dirty="0"/>
                  <a:t>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𝐶𝑜𝑣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𝑘</m:t>
                      </m:r>
                      <m:sSup>
                        <m:s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>
                          <a:latin typeface="Cambria Math" panose="02040503050406030204" pitchFamily="18" charset="0"/>
                        </a:rPr>
                        <m:t>∞</m:t>
                      </m:r>
                      <m:r>
                        <a:rPr>
                          <a:latin typeface="Cambria Math" panose="02040503050406030204" pitchFamily="18" charset="0"/>
                        </a:rPr>
                        <m:t> 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𝑎𝑠</m:t>
                      </m:r>
                      <m:r>
                        <a:rPr>
                          <a:latin typeface="Cambria Math" panose="02040503050406030204" pitchFamily="18" charset="0"/>
                        </a:rPr>
                        <m:t> 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>
                          <a:latin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dirty="0"/>
              </a:p>
              <a:p>
                <a:pPr lvl="0"/>
                <a:r>
                  <a:rPr b="1" dirty="0"/>
                  <a:t>Unbounded</a:t>
                </a:r>
                <a:r>
                  <a:rPr lang="en-US" b="1" dirty="0"/>
                  <a:t>ness</a:t>
                </a:r>
                <a:r>
                  <a:rPr b="1" dirty="0"/>
                  <a:t> and time dependen</a:t>
                </a:r>
                <a:r>
                  <a:rPr lang="en-US" b="1" dirty="0"/>
                  <a:t>t</a:t>
                </a:r>
                <a:r>
                  <a:rPr b="1" dirty="0"/>
                  <a:t> variance </a:t>
                </a:r>
                <a:r>
                  <a:rPr dirty="0"/>
                  <a:t>make a </a:t>
                </a:r>
                <a:r>
                  <a:rPr b="1" dirty="0"/>
                  <a:t>random walk non-stationary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14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Why Are Time Series Useful?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dirty="0"/>
              <a:t>“It’s </a:t>
            </a:r>
            <a:r>
              <a:rPr lang="en-US" dirty="0"/>
              <a:t>difficult</a:t>
            </a:r>
            <a:r>
              <a:rPr dirty="0"/>
              <a:t> to make predictions, especially about the future!”</a:t>
            </a:r>
          </a:p>
          <a:p>
            <a:pPr marL="0" lvl="0" indent="0">
              <a:buNone/>
            </a:pPr>
            <a:r>
              <a:rPr dirty="0"/>
              <a:t>Karl Kristian </a:t>
            </a:r>
            <a:r>
              <a:rPr dirty="0" err="1"/>
              <a:t>Steincke</a:t>
            </a:r>
            <a:r>
              <a:rPr dirty="0"/>
              <a:t>, Danish politician, ca 1937</a:t>
            </a:r>
          </a:p>
          <a:p>
            <a:pPr lvl="0"/>
            <a:r>
              <a:rPr b="1" dirty="0"/>
              <a:t>Demand forecasting:</a:t>
            </a:r>
            <a:r>
              <a:rPr dirty="0"/>
              <a:t> Electricity production, Internet bandwidth, Traffic management, Inventory management, sales forecasting</a:t>
            </a:r>
          </a:p>
          <a:p>
            <a:pPr lvl="0"/>
            <a:r>
              <a:rPr b="1" dirty="0"/>
              <a:t>Medicine:</a:t>
            </a:r>
            <a:r>
              <a:rPr dirty="0"/>
              <a:t> Time dependent </a:t>
            </a:r>
            <a:r>
              <a:rPr lang="en-US" dirty="0"/>
              <a:t>measurements</a:t>
            </a:r>
            <a:r>
              <a:rPr dirty="0"/>
              <a:t>, EKG, EEG</a:t>
            </a:r>
          </a:p>
          <a:p>
            <a:pPr lvl="0"/>
            <a:r>
              <a:rPr b="1" dirty="0"/>
              <a:t>Engineering and Science:</a:t>
            </a:r>
            <a:r>
              <a:rPr dirty="0"/>
              <a:t> Signal analysis, Analysis of physical processes</a:t>
            </a:r>
          </a:p>
          <a:p>
            <a:pPr lvl="0"/>
            <a:r>
              <a:rPr b="1" dirty="0"/>
              <a:t>Capital markets and economics:</a:t>
            </a:r>
            <a:r>
              <a:rPr dirty="0"/>
              <a:t> Seasonal unemployment, Price/return series, Risk analysis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8333508" cy="638955"/>
          </a:xfrm>
        </p:spPr>
        <p:txBody>
          <a:bodyPr>
            <a:normAutofit/>
          </a:bodyPr>
          <a:lstStyle/>
          <a:p>
            <a:pPr marL="0" lvl="0" indent="0" algn="ctr">
              <a:buNone/>
            </a:pPr>
            <a:r>
              <a:rPr sz="3200" b="0" dirty="0"/>
              <a:t>Time Series With Trend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7"/>
            <a:ext cx="8641079" cy="1899630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sz="2000" dirty="0"/>
              <a:t>Many real-world time series have a long-term </a:t>
            </a:r>
            <a:r>
              <a:rPr sz="2000" b="1" dirty="0"/>
              <a:t>trend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sz="2000" dirty="0"/>
              <a:t>A trend is a long term change in the mean value of the time series</a:t>
            </a:r>
            <a:endParaRPr lang="en-US" sz="20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Series with trend are </a:t>
            </a:r>
            <a:r>
              <a:rPr lang="en-US" sz="2000" b="1" dirty="0"/>
              <a:t>nonstationary</a:t>
            </a:r>
            <a:r>
              <a:rPr lang="en-US" sz="2000" dirty="0"/>
              <a:t> since mean changes with time</a:t>
            </a:r>
            <a:endParaRPr sz="20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sz="2000" dirty="0"/>
              <a:t>Typically model trend as linear, polynomial, non-parametric splines, etc.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Example: </a:t>
            </a:r>
            <a:r>
              <a:rPr sz="2000" dirty="0"/>
              <a:t>white noise series with a linear trend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1A7A09-3926-A810-2B73-3040872EA4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2871" y="3039396"/>
            <a:ext cx="4172991" cy="2104103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7"/>
            <a:ext cx="8325195" cy="672206"/>
          </a:xfrm>
        </p:spPr>
        <p:txBody>
          <a:bodyPr>
            <a:normAutofit/>
          </a:bodyPr>
          <a:lstStyle/>
          <a:p>
            <a:pPr marL="0" lvl="0" indent="0" algn="ctr">
              <a:buNone/>
            </a:pPr>
            <a:r>
              <a:rPr sz="3200" b="0" dirty="0"/>
              <a:t>Time Series With Trend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4804755" cy="3518297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sz="2000" dirty="0"/>
              <a:t>ACF and PACF are only properly defined for stationary series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sz="2000" dirty="0"/>
              <a:t>For non-stationary series, the ACF dies off slowly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sz="2150" dirty="0"/>
              <a:t>Integrating innovations leads to </a:t>
            </a:r>
            <a:r>
              <a:rPr sz="2150" b="1" dirty="0"/>
              <a:t>long-term dependency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sz="2000" dirty="0"/>
              <a:t>The PACF dies off quickly with lag</a:t>
            </a:r>
            <a:r>
              <a:rPr lang="en-US" sz="2000" dirty="0"/>
              <a:t>, but generally slower than random walk</a:t>
            </a:r>
            <a:endParaRPr sz="20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sz="2000" dirty="0"/>
              <a:t>Example: ACF and PACF of the white noise series with trend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D057999-4447-A214-3501-C78BCAE432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2864" y="1575263"/>
            <a:ext cx="3494552" cy="341653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7884621" cy="543358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sz="3200" b="0" dirty="0"/>
              <a:t>Time Series With Trend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7"/>
            <a:ext cx="7884621" cy="1733376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sz="2000" dirty="0"/>
              <a:t>Time series with trend are non-stationary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sz="2000" dirty="0"/>
              <a:t>Any time series with trend is non-stationary</a:t>
            </a:r>
            <a:endParaRPr lang="en-US" sz="20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sz="2000" dirty="0"/>
              <a:t>Mean and variance are dependent of window used to compute them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sz="2000" dirty="0"/>
              <a:t>The distribution of even a white noise series with trend is non-Normal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65A7A4E-751D-9BB6-9D27-5C098252ED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4397" y="2949772"/>
            <a:ext cx="4779818" cy="2154798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Time Series With Trend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Trend models are not just strait lines</a:t>
            </a:r>
          </a:p>
          <a:p>
            <a:pPr lvl="0"/>
            <a:r>
              <a:rPr dirty="0"/>
              <a:t>Polynomial regression</a:t>
            </a:r>
          </a:p>
          <a:p>
            <a:pPr lvl="0"/>
            <a:r>
              <a:rPr dirty="0"/>
              <a:t>Piece-wise polynomial regression - e.g. splines</a:t>
            </a:r>
          </a:p>
          <a:p>
            <a:pPr lvl="1"/>
            <a:r>
              <a:rPr dirty="0"/>
              <a:t>Used in </a:t>
            </a:r>
            <a:r>
              <a:rPr dirty="0">
                <a:hlinkClick r:id="rId2"/>
              </a:rPr>
              <a:t>PROFIT algorithm</a:t>
            </a:r>
            <a:endParaRPr dirty="0"/>
          </a:p>
          <a:p>
            <a:pPr lvl="1"/>
            <a:r>
              <a:rPr dirty="0"/>
              <a:t>A </a:t>
            </a:r>
            <a:r>
              <a:rPr b="1" dirty="0">
                <a:hlinkClick r:id="rId3"/>
              </a:rPr>
              <a:t>generalized additive model</a:t>
            </a:r>
            <a:endParaRPr b="1" dirty="0"/>
          </a:p>
          <a:p>
            <a:pPr lvl="0"/>
            <a:r>
              <a:rPr dirty="0">
                <a:hlinkClick r:id="rId4"/>
              </a:rPr>
              <a:t>Local polynomial regression</a:t>
            </a:r>
            <a:r>
              <a:rPr dirty="0"/>
              <a:t> - e.g. LOESS</a:t>
            </a:r>
          </a:p>
          <a:p>
            <a:pPr lvl="1"/>
            <a:r>
              <a:rPr dirty="0"/>
              <a:t>Used in </a:t>
            </a:r>
            <a:r>
              <a:rPr dirty="0" err="1"/>
              <a:t>Statsmodels</a:t>
            </a:r>
            <a:endParaRPr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Time Series With Seasonal Effects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00150"/>
                <a:ext cx="8229600" cy="3696045"/>
              </a:xfrm>
            </p:spPr>
            <p:txBody>
              <a:bodyPr>
                <a:normAutofit fontScale="77500" lnSpcReduction="20000"/>
              </a:bodyPr>
              <a:lstStyle/>
              <a:p>
                <a:pPr marL="0" lvl="0" indent="0">
                  <a:buNone/>
                </a:pPr>
                <a:r>
                  <a:rPr dirty="0"/>
                  <a:t>Many (most?) real-world time series have </a:t>
                </a:r>
                <a:r>
                  <a:rPr b="1" dirty="0"/>
                  <a:t>seasonal effect</a:t>
                </a:r>
              </a:p>
              <a:p>
                <a:pPr lvl="0"/>
                <a:r>
                  <a:rPr dirty="0"/>
                  <a:t>A seasonal effect has a measurable effect that occurs periodically</a:t>
                </a:r>
              </a:p>
              <a:p>
                <a:pPr lvl="0"/>
                <a:r>
                  <a:rPr dirty="0"/>
                  <a:t>Examples of seasonal events include:</a:t>
                </a:r>
              </a:p>
              <a:p>
                <a:pPr lvl="1"/>
                <a:r>
                  <a:rPr dirty="0"/>
                  <a:t>Day of the week</a:t>
                </a:r>
              </a:p>
              <a:p>
                <a:pPr lvl="1"/>
                <a:r>
                  <a:rPr dirty="0"/>
                  <a:t>Last day of the month</a:t>
                </a:r>
              </a:p>
              <a:p>
                <a:pPr lvl="1"/>
                <a:r>
                  <a:rPr dirty="0"/>
                  <a:t>Month of the year</a:t>
                </a:r>
              </a:p>
              <a:p>
                <a:pPr lvl="1"/>
                <a:r>
                  <a:rPr dirty="0"/>
                  <a:t>Annual holiday</a:t>
                </a:r>
              </a:p>
              <a:p>
                <a:pPr lvl="1"/>
                <a:r>
                  <a:rPr dirty="0"/>
                  <a:t>Option expiration date</a:t>
                </a:r>
              </a:p>
              <a:p>
                <a:pPr lvl="1"/>
                <a:r>
                  <a:rPr dirty="0"/>
                  <a:t>Game day, e.g. Supper Bowl</a:t>
                </a:r>
              </a:p>
              <a:p>
                <a:pPr lvl="1"/>
                <a:r>
                  <a:rPr dirty="0"/>
                  <a:t>Electrical impulses in a heart - EKG</a:t>
                </a:r>
              </a:p>
              <a:p>
                <a:pPr lvl="1"/>
                <a:r>
                  <a:rPr dirty="0"/>
                  <a:t>Orbits of planets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endParaRPr dirty="0"/>
              </a:p>
              <a:p>
                <a:pPr lvl="0"/>
                <a:r>
                  <a:rPr dirty="0"/>
                  <a:t>Time series with seasonal effects are non-stationary</a:t>
                </a:r>
              </a:p>
              <a:p>
                <a:pPr lvl="1"/>
                <a:r>
                  <a:rPr dirty="0"/>
                  <a:t>Mean and variance depends of sample window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00150"/>
                <a:ext cx="8229600" cy="3696045"/>
              </a:xfrm>
              <a:blipFill>
                <a:blip r:embed="rId2"/>
                <a:stretch>
                  <a:fillRect l="-667" t="-2145" b="-1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7967748" cy="688831"/>
          </a:xfrm>
        </p:spPr>
        <p:txBody>
          <a:bodyPr>
            <a:normAutofit/>
          </a:bodyPr>
          <a:lstStyle/>
          <a:p>
            <a:pPr marL="0" lvl="0" indent="0" algn="ctr">
              <a:buNone/>
            </a:pPr>
            <a:r>
              <a:rPr sz="3200" b="0" dirty="0"/>
              <a:t>Time Series With Seasonal Effects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8267006" cy="3518297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sz="2000" dirty="0"/>
              <a:t>Example of a time series with a seasonal effect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W</a:t>
            </a:r>
            <a:r>
              <a:rPr sz="2000" dirty="0"/>
              <a:t>hite noise series with seasonal behavior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sz="2000" dirty="0"/>
              <a:t>The seasonal behavior is periodic</a:t>
            </a:r>
            <a:endParaRPr lang="en-US" sz="20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This series is </a:t>
            </a:r>
            <a:r>
              <a:rPr lang="en-US" sz="2000" b="1" dirty="0"/>
              <a:t>nonstationary!</a:t>
            </a:r>
            <a:endParaRPr sz="20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2BDF74D-3DD0-469B-C319-21978B42D9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8347" y="2754658"/>
            <a:ext cx="4572886" cy="2315385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1F626B-52C8-5305-C509-EC2A40C5AF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D121E-8461-CF4C-9D08-8BA05301E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204787"/>
            <a:ext cx="8005155" cy="622329"/>
          </a:xfrm>
        </p:spPr>
        <p:txBody>
          <a:bodyPr>
            <a:normAutofit/>
          </a:bodyPr>
          <a:lstStyle/>
          <a:p>
            <a:pPr marL="0" lvl="0" indent="0" algn="ctr">
              <a:buNone/>
            </a:pPr>
            <a:r>
              <a:rPr sz="3200" b="0" dirty="0"/>
              <a:t>Time Series With Seasonal Effects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3938FE-DDBF-CA9D-06C9-9FE694FB23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2" y="1076326"/>
            <a:ext cx="4588624" cy="3518297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2000" dirty="0"/>
              <a:t>ACF and PACF of time series with seasonal behavior shows periodic behavior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sz="2000" dirty="0"/>
              <a:t>Example</a:t>
            </a:r>
            <a:r>
              <a:rPr lang="en-US" sz="2000" dirty="0"/>
              <a:t>: ACF and PACF </a:t>
            </a:r>
            <a:r>
              <a:rPr sz="2000" dirty="0"/>
              <a:t>time series with a seasonal effect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S</a:t>
            </a:r>
            <a:r>
              <a:rPr sz="2000" dirty="0"/>
              <a:t>easonal </a:t>
            </a:r>
            <a:r>
              <a:rPr lang="en-US" sz="2000" dirty="0"/>
              <a:t>time series</a:t>
            </a:r>
            <a:r>
              <a:rPr sz="2000" dirty="0"/>
              <a:t> </a:t>
            </a:r>
            <a:r>
              <a:rPr lang="en-US" sz="2000" dirty="0"/>
              <a:t>gives </a:t>
            </a:r>
            <a:r>
              <a:rPr sz="2000" dirty="0"/>
              <a:t>periodic</a:t>
            </a:r>
            <a:r>
              <a:rPr lang="en-US" sz="2000" dirty="0"/>
              <a:t> behavior of ACF and PACF  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Period of ACF and PACF matches seasonal period in time series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Periodic behavior dies off slowly; seasonal time series is </a:t>
            </a:r>
            <a:r>
              <a:rPr lang="en-US" sz="2000" b="1" dirty="0"/>
              <a:t>nonstationary!</a:t>
            </a:r>
            <a:r>
              <a:rPr lang="en-US" sz="2000" dirty="0"/>
              <a:t>  </a:t>
            </a:r>
            <a:endParaRPr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C9B9A61-E21A-DA01-5AD9-55694BF6B5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1175" y="1171838"/>
            <a:ext cx="3839919" cy="3772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46838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Time Series With Seasonal Effects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775016"/>
          </a:xfrm>
        </p:spPr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lang="en-US" dirty="0"/>
              <a:t>How can we find seasonal periods of a time series? </a:t>
            </a:r>
            <a:endParaRPr dirty="0"/>
          </a:p>
          <a:p>
            <a:pPr lvl="0"/>
            <a:r>
              <a:rPr lang="en-US" dirty="0"/>
              <a:t>Can use domain knowledge </a:t>
            </a:r>
          </a:p>
          <a:p>
            <a:pPr lvl="1"/>
            <a:r>
              <a:rPr lang="en-US" dirty="0"/>
              <a:t>Past experience can guide analysis</a:t>
            </a:r>
          </a:p>
          <a:p>
            <a:pPr lvl="1"/>
            <a:r>
              <a:rPr lang="en-US" dirty="0"/>
              <a:t>Example, specific holiday or event day effects      </a:t>
            </a:r>
          </a:p>
          <a:p>
            <a:r>
              <a:rPr lang="en-US" dirty="0"/>
              <a:t>Can find periodic behavior with ACF</a:t>
            </a:r>
          </a:p>
          <a:p>
            <a:r>
              <a:rPr lang="en-US" dirty="0"/>
              <a:t>Periodic behavior can be at multiple periods</a:t>
            </a:r>
          </a:p>
          <a:p>
            <a:pPr lvl="1"/>
            <a:r>
              <a:rPr lang="en-US" dirty="0"/>
              <a:t>Example: solar energy generation series has annual period and daily period  </a:t>
            </a:r>
          </a:p>
          <a:p>
            <a:pPr lvl="1"/>
            <a:r>
              <a:rPr lang="en-US" dirty="0"/>
              <a:t>Example: sales of beer has annual period as well as scheduled event day effects </a:t>
            </a:r>
            <a:endParaRPr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0D941D-44BB-4F4D-D38E-C7E4DC146D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B429C-C3C1-E1C1-8841-D2C7E6411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Time Series With Seasonal Effects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DAA6A5-1C04-2940-C59C-46CC707538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662794"/>
          </a:xfrm>
        </p:spPr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dirty="0"/>
              <a:t>Use regression models </a:t>
            </a:r>
            <a:r>
              <a:rPr lang="en-US" dirty="0"/>
              <a:t>to find parameters for</a:t>
            </a:r>
            <a:r>
              <a:rPr dirty="0"/>
              <a:t> seasonal effects</a:t>
            </a:r>
          </a:p>
          <a:p>
            <a:pPr lvl="0"/>
            <a:r>
              <a:rPr dirty="0"/>
              <a:t>Simple regression model:</a:t>
            </a:r>
          </a:p>
          <a:p>
            <a:pPr lvl="1"/>
            <a:r>
              <a:rPr dirty="0"/>
              <a:t>Coefficient for each interval in period; e.g. 12 coefficients for monthly effects</a:t>
            </a:r>
          </a:p>
          <a:p>
            <a:pPr lvl="2"/>
            <a:r>
              <a:rPr dirty="0"/>
              <a:t>But simple approach leads to high variance estimates of coefficients for periodic behavior</a:t>
            </a:r>
          </a:p>
          <a:p>
            <a:pPr lvl="1"/>
            <a:r>
              <a:rPr dirty="0"/>
              <a:t>Coefficient for specific effect - e.g. date of holiday</a:t>
            </a:r>
          </a:p>
          <a:p>
            <a:pPr lvl="1"/>
            <a:r>
              <a:rPr dirty="0"/>
              <a:t>Good option for specific date behavior</a:t>
            </a:r>
          </a:p>
          <a:p>
            <a:pPr lvl="0"/>
            <a:r>
              <a:rPr dirty="0"/>
              <a:t>Basis function regression</a:t>
            </a:r>
          </a:p>
          <a:p>
            <a:pPr lvl="1"/>
            <a:r>
              <a:rPr dirty="0">
                <a:hlinkClick r:id="rId2"/>
              </a:rPr>
              <a:t>PROFIT algorithm</a:t>
            </a:r>
            <a:r>
              <a:rPr dirty="0"/>
              <a:t> uses Fourier basis functions</a:t>
            </a:r>
          </a:p>
          <a:p>
            <a:pPr lvl="1"/>
            <a:r>
              <a:rPr dirty="0"/>
              <a:t>A </a:t>
            </a:r>
            <a:r>
              <a:rPr b="1" dirty="0"/>
              <a:t>generalized additive model</a:t>
            </a:r>
          </a:p>
          <a:p>
            <a:pPr lvl="0"/>
            <a:r>
              <a:rPr lang="en-US" dirty="0"/>
              <a:t>Alternative, t</a:t>
            </a:r>
            <a:r>
              <a:rPr dirty="0"/>
              <a:t>ake </a:t>
            </a:r>
            <a:r>
              <a:rPr b="1" dirty="0"/>
              <a:t>seasonal differences</a:t>
            </a:r>
          </a:p>
        </p:txBody>
      </p:sp>
    </p:spTree>
    <p:extLst>
      <p:ext uri="{BB962C8B-B14F-4D97-AF65-F5344CB8AC3E}">
        <p14:creationId xmlns:p14="http://schemas.microsoft.com/office/powerpoint/2010/main" val="343777038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Time Series Decomposition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dirty="0"/>
              <a:t>Simple model for seasonal effects</a:t>
            </a:r>
          </a:p>
          <a:p>
            <a:pPr lvl="0"/>
            <a:r>
              <a:rPr dirty="0"/>
              <a:t>Goal, decompose the time series into its components</a:t>
            </a:r>
          </a:p>
          <a:p>
            <a:pPr lvl="0"/>
            <a:r>
              <a:rPr dirty="0"/>
              <a:t>The </a:t>
            </a:r>
            <a:r>
              <a:rPr b="1" dirty="0">
                <a:hlinkClick r:id="rId2"/>
              </a:rPr>
              <a:t>Seasonal Trend decomposition model using Loess (STL)</a:t>
            </a:r>
            <a:r>
              <a:rPr dirty="0"/>
              <a:t> model</a:t>
            </a:r>
          </a:p>
          <a:p>
            <a:pPr lvl="1"/>
            <a:r>
              <a:rPr dirty="0"/>
              <a:t>Uses a nonparametric and nonlinear local regression model, LOESS, to decompose trend component</a:t>
            </a:r>
          </a:p>
          <a:p>
            <a:pPr lvl="1"/>
            <a:r>
              <a:rPr dirty="0"/>
              <a:t>Components are </a:t>
            </a:r>
            <a:r>
              <a:rPr b="1" dirty="0"/>
              <a:t>seasonal (S)</a:t>
            </a:r>
            <a:r>
              <a:rPr dirty="0"/>
              <a:t>, </a:t>
            </a:r>
            <a:r>
              <a:rPr b="1" dirty="0"/>
              <a:t>trend (T)</a:t>
            </a:r>
            <a:r>
              <a:rPr dirty="0"/>
              <a:t>, and the </a:t>
            </a:r>
            <a:r>
              <a:rPr b="1" dirty="0"/>
              <a:t>residual (R)</a:t>
            </a:r>
            <a:endParaRPr dirty="0"/>
          </a:p>
          <a:p>
            <a:pPr lvl="1"/>
            <a:r>
              <a:rPr dirty="0"/>
              <a:t>Additive decomposition model</a:t>
            </a:r>
          </a:p>
          <a:p>
            <a:pPr lvl="1"/>
            <a:r>
              <a:rPr dirty="0"/>
              <a:t>Multiplicative decomposition model</a:t>
            </a:r>
          </a:p>
          <a:p>
            <a:pPr lvl="1"/>
            <a:r>
              <a:rPr dirty="0"/>
              <a:t>MSTL adds modeling of multiple seasonal components</a:t>
            </a:r>
          </a:p>
          <a:p>
            <a:pPr lvl="0"/>
            <a:r>
              <a:rPr lang="en-US" dirty="0"/>
              <a:t>Seasonal differencing model removes seasonal effects 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Why Are Time Series Data Different?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dirty="0"/>
              <a:t>Models must account for time series behavior</a:t>
            </a:r>
          </a:p>
          <a:p>
            <a:pPr lvl="0"/>
            <a:r>
              <a:rPr dirty="0"/>
              <a:t>Most statistical and machine learning</a:t>
            </a:r>
            <a:r>
              <a:rPr lang="en-US" dirty="0"/>
              <a:t> models</a:t>
            </a:r>
            <a:r>
              <a:rPr dirty="0"/>
              <a:t> assume </a:t>
            </a:r>
            <a:r>
              <a:rPr lang="en-US" dirty="0"/>
              <a:t>that </a:t>
            </a:r>
            <a:r>
              <a:rPr dirty="0"/>
              <a:t>data samples are </a:t>
            </a:r>
            <a:r>
              <a:rPr b="1" dirty="0"/>
              <a:t>independent identically distributed (</a:t>
            </a:r>
            <a:r>
              <a:rPr b="1" dirty="0" err="1"/>
              <a:t>iid</a:t>
            </a:r>
            <a:r>
              <a:rPr b="1" dirty="0"/>
              <a:t>)</a:t>
            </a:r>
          </a:p>
          <a:p>
            <a:pPr lvl="0"/>
            <a:r>
              <a:rPr dirty="0"/>
              <a:t>But, this is not the case for time series data</a:t>
            </a:r>
          </a:p>
          <a:p>
            <a:pPr lvl="0"/>
            <a:r>
              <a:rPr dirty="0"/>
              <a:t>Time series values </a:t>
            </a:r>
            <a:r>
              <a:rPr lang="en-US" dirty="0"/>
              <a:t>exhibit are </a:t>
            </a:r>
            <a:r>
              <a:rPr dirty="0"/>
              <a:t>correlated in time</a:t>
            </a:r>
          </a:p>
          <a:p>
            <a:pPr lvl="0"/>
            <a:r>
              <a:rPr dirty="0"/>
              <a:t>Time series data exhibit </a:t>
            </a:r>
            <a:r>
              <a:rPr b="1" dirty="0"/>
              <a:t>Serial correlation</a:t>
            </a:r>
          </a:p>
          <a:p>
            <a:pPr lvl="1"/>
            <a:r>
              <a:rPr dirty="0"/>
              <a:t>Serial correlation of values</a:t>
            </a:r>
          </a:p>
          <a:p>
            <a:pPr lvl="1"/>
            <a:r>
              <a:rPr dirty="0"/>
              <a:t>Serial correlation of errors</a:t>
            </a:r>
          </a:p>
          <a:p>
            <a:pPr lvl="1"/>
            <a:r>
              <a:rPr dirty="0"/>
              <a:t>Violate </a:t>
            </a:r>
            <a:r>
              <a:rPr dirty="0" err="1"/>
              <a:t>iid</a:t>
            </a:r>
            <a:r>
              <a:rPr dirty="0"/>
              <a:t> assumptions of many statistical and ML Models</a:t>
            </a:r>
            <a:br>
              <a:rPr dirty="0"/>
            </a:br>
            <a:r>
              <a:rPr dirty="0"/>
              <a:t>`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Time Series Decomposition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dirty="0"/>
                  <a:t>The </a:t>
                </a:r>
                <a:r>
                  <a:rPr b="1" dirty="0"/>
                  <a:t>additive decomposition model</a:t>
                </a:r>
                <a:r>
                  <a:rPr dirty="0"/>
                  <a:t> is expressed as </a:t>
                </a:r>
                <a:r>
                  <a:rPr dirty="0" err="1"/>
                  <a:t>as</a:t>
                </a:r>
                <a:r>
                  <a:rPr dirty="0"/>
                  <a:t> the sum of the components: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𝑇𝑆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+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+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dirty="0"/>
              </a:p>
              <a:p>
                <a:pPr lvl="0"/>
                <a:r>
                  <a:rPr dirty="0"/>
                  <a:t>Used when seasonal effect is constant in time</a:t>
                </a:r>
              </a:p>
              <a:p>
                <a:pPr lvl="0"/>
                <a:r>
                  <a:rPr lang="en-US" dirty="0"/>
                  <a:t>Property of many p</a:t>
                </a:r>
                <a:r>
                  <a:rPr dirty="0"/>
                  <a:t>hysical process</a:t>
                </a:r>
                <a:endParaRPr lang="en-US" dirty="0"/>
              </a:p>
              <a:p>
                <a:pPr lvl="0"/>
                <a:r>
                  <a:rPr lang="en-US" dirty="0"/>
                  <a:t>Example: Seasonal effects of solar energy generation time series is constant in time - at least for a small number of years  </a:t>
                </a:r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1436" r="-1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Time Series Decomposition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dirty="0"/>
                  <a:t>The </a:t>
                </a:r>
                <a:r>
                  <a:rPr b="1" dirty="0"/>
                  <a:t>Multiplicative decomposition model</a:t>
                </a:r>
                <a:r>
                  <a:rPr dirty="0"/>
                  <a:t> is expressed as </a:t>
                </a:r>
                <a:r>
                  <a:rPr dirty="0" err="1"/>
                  <a:t>as</a:t>
                </a:r>
                <a:r>
                  <a:rPr dirty="0"/>
                  <a:t> the product of the components: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𝑇𝑆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dirty="0"/>
              </a:p>
              <a:p>
                <a:pPr lvl="0"/>
                <a:r>
                  <a:rPr dirty="0"/>
                  <a:t>The multiplicative form is can be hard to work with, so log transform to additive model</a:t>
                </a:r>
              </a:p>
              <a:p>
                <a:pPr lvl="0"/>
                <a:r>
                  <a:rPr dirty="0"/>
                  <a:t>Use when seasonal effect changes in time</a:t>
                </a:r>
              </a:p>
              <a:p>
                <a:pPr lvl="0"/>
                <a:r>
                  <a:rPr dirty="0"/>
                  <a:t>Example, economic time series</a:t>
                </a:r>
                <a:r>
                  <a:rPr lang="en-US" dirty="0"/>
                  <a:t> where seasonal effect changes as economic activity grows </a:t>
                </a:r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1436" r="-1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8412479" cy="564140"/>
          </a:xfrm>
        </p:spPr>
        <p:txBody>
          <a:bodyPr>
            <a:noAutofit/>
          </a:bodyPr>
          <a:lstStyle/>
          <a:p>
            <a:pPr marL="0" lvl="0" indent="0" algn="ctr">
              <a:buNone/>
            </a:pPr>
            <a:r>
              <a:rPr sz="3200" b="0" dirty="0"/>
              <a:t>Time Series Decomposition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457201" y="931027"/>
                <a:ext cx="4686080" cy="4089860"/>
              </a:xfrm>
            </p:spPr>
            <p:txBody>
              <a:bodyPr>
                <a:noAutofit/>
              </a:bodyPr>
              <a:lstStyle/>
              <a:p>
                <a:pPr marL="0" lvl="0" indent="0">
                  <a:buNone/>
                </a:pPr>
                <a:r>
                  <a:rPr lang="en-US" sz="2000" dirty="0"/>
                  <a:t>Example of additive STL decomposition of time series with linear trend and seasonal effect</a:t>
                </a:r>
              </a:p>
              <a:p>
                <a:pPr marL="342900" lvl="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The original nonstationary series</a:t>
                </a:r>
              </a:p>
              <a:p>
                <a:pPr marL="342900" lvl="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The estimated trend is not a straight line; a result of noise</a:t>
                </a:r>
              </a:p>
              <a:p>
                <a:pPr marL="342900" lvl="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Periodic behavior is constant with time </a:t>
                </a:r>
              </a:p>
              <a:p>
                <a:pPr marL="342900" lvl="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Residuals are relatively small and </a:t>
                </a:r>
                <a:r>
                  <a:rPr lang="en-US" sz="2000" b="1" dirty="0"/>
                  <a:t>homoscedastic</a:t>
                </a:r>
                <a:r>
                  <a:rPr lang="en-US" sz="2000" dirty="0"/>
                  <a:t>, e.g. stationary</a:t>
                </a:r>
              </a:p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20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2000" b="0" dirty="0"/>
              </a:p>
              <a:p>
                <a:pPr lvl="1"/>
                <a:r>
                  <a:rPr lang="en-US" sz="1850" dirty="0"/>
                  <a:t>Where,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5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5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85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85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850" dirty="0"/>
                  <a:t> trend at time </a:t>
                </a:r>
                <a:r>
                  <a:rPr lang="en-US" sz="1850" i="1" dirty="0"/>
                  <a:t>t</a:t>
                </a:r>
                <a:r>
                  <a:rPr lang="en-US" sz="185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5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5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85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85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850" dirty="0"/>
                  <a:t> seasonal component at time </a:t>
                </a:r>
                <a:r>
                  <a:rPr lang="en-US" sz="1850" i="1" dirty="0"/>
                  <a:t>t</a:t>
                </a:r>
                <a:r>
                  <a:rPr lang="en-US" sz="1850" dirty="0"/>
                  <a:t> </a:t>
                </a:r>
                <a:endParaRPr sz="1850" dirty="0"/>
              </a:p>
            </p:txBody>
          </p:sp>
        </mc:Choice>
        <mc:Fallback>
          <p:sp>
            <p:nvSpPr>
              <p:cNvPr id="4" name="Tex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457201" y="931027"/>
                <a:ext cx="4686080" cy="4089860"/>
              </a:xfrm>
              <a:blipFill>
                <a:blip r:embed="rId2"/>
                <a:stretch>
                  <a:fillRect l="-1300" t="-894" b="-2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1" descr="11_IntroductionToTimeSeries_files/figure-pptx/unnamed-chunk-11-21.png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143281" y="1616825"/>
            <a:ext cx="4000719" cy="3204556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1853F98-9E18-2F30-E05F-9C8CB5B69861}"/>
              </a:ext>
            </a:extLst>
          </p:cNvPr>
          <p:cNvCxnSpPr>
            <a:cxnSpLocks/>
          </p:cNvCxnSpPr>
          <p:nvPr/>
        </p:nvCxnSpPr>
        <p:spPr>
          <a:xfrm flipV="1">
            <a:off x="4384964" y="2019993"/>
            <a:ext cx="1055716" cy="789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30B96EE-02D7-3290-9476-D60E06890214}"/>
              </a:ext>
            </a:extLst>
          </p:cNvPr>
          <p:cNvCxnSpPr>
            <a:cxnSpLocks/>
          </p:cNvCxnSpPr>
          <p:nvPr/>
        </p:nvCxnSpPr>
        <p:spPr>
          <a:xfrm>
            <a:off x="4631119" y="2571750"/>
            <a:ext cx="589274" cy="2213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F281A83-BBF7-7B65-9AB5-1DF34BAF0AE6}"/>
              </a:ext>
            </a:extLst>
          </p:cNvPr>
          <p:cNvCxnSpPr>
            <a:cxnSpLocks/>
          </p:cNvCxnSpPr>
          <p:nvPr/>
        </p:nvCxnSpPr>
        <p:spPr>
          <a:xfrm>
            <a:off x="4717473" y="3265862"/>
            <a:ext cx="473825" cy="3210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171FF73-E7B6-B7CA-D3C9-8C80546FCE42}"/>
              </a:ext>
            </a:extLst>
          </p:cNvPr>
          <p:cNvCxnSpPr>
            <a:cxnSpLocks/>
          </p:cNvCxnSpPr>
          <p:nvPr/>
        </p:nvCxnSpPr>
        <p:spPr>
          <a:xfrm>
            <a:off x="4222865" y="3790604"/>
            <a:ext cx="968433" cy="4738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Time Series Difference Operators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lang="en-US" dirty="0"/>
                  <a:t>Is there an alternative for dealing with trend and random walks?</a:t>
                </a:r>
              </a:p>
              <a:p>
                <a:pPr lvl="0"/>
                <a:r>
                  <a:rPr lang="en-US" dirty="0"/>
                  <a:t>Both random walks and trends are </a:t>
                </a:r>
                <a:r>
                  <a:rPr lang="en-US" b="1" dirty="0"/>
                  <a:t>integrative processes</a:t>
                </a:r>
                <a:endParaRPr lang="en-US" dirty="0"/>
              </a:p>
              <a:p>
                <a:pPr lvl="0"/>
                <a:r>
                  <a:rPr lang="en-US" b="1" dirty="0"/>
                  <a:t>Difference operators</a:t>
                </a:r>
                <a:r>
                  <a:rPr lang="en-US" dirty="0"/>
                  <a:t> are useful for both cases</a:t>
                </a:r>
              </a:p>
              <a:p>
                <a:pPr lvl="0"/>
                <a:r>
                  <a:rPr lang="en-US" dirty="0"/>
                  <a:t>Difference operators return the innovations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∇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</m:sSub>
                    </m:oMath>
                  </m:oMathPara>
                </a14:m>
                <a:endParaRPr lang="ar-AE" dirty="0"/>
              </a:p>
              <a:p>
                <a:pPr marL="342900" lvl="1" indent="0">
                  <a:buNone/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𝛿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the time difference</a:t>
                </a:r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14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Time Series Difference Operators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00151"/>
                <a:ext cx="8229600" cy="3858144"/>
              </a:xfrm>
            </p:spPr>
            <p:txBody>
              <a:bodyPr>
                <a:normAutofit fontScale="92500" lnSpcReduction="2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Difference operators return the innovations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∇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ar-AE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ar-AE" dirty="0"/>
              </a:p>
              <a:p>
                <a:pPr lvl="0"/>
                <a:r>
                  <a:rPr lang="en-US" dirty="0"/>
                  <a:t>Difference operators can be of any order in principle</a:t>
                </a:r>
              </a:p>
              <a:p>
                <a:pPr lvl="1"/>
                <a:r>
                  <a:rPr lang="en-US" dirty="0"/>
                  <a:t>Typically only need first order differences</a:t>
                </a:r>
              </a:p>
              <a:p>
                <a:pPr lvl="0"/>
                <a:r>
                  <a:rPr lang="en-US" dirty="0"/>
                  <a:t>Differences can be non-seasonal or seasonal</a:t>
                </a:r>
              </a:p>
              <a:p>
                <a:pPr lvl="1"/>
                <a:r>
                  <a:rPr lang="en-US" dirty="0"/>
                  <a:t>Non-seasonal first order difference;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𝛿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Seasonal first order difference;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𝛿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;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period of seasonality</a:t>
                </a:r>
              </a:p>
              <a:p>
                <a:r>
                  <a:rPr lang="en-US" dirty="0"/>
                  <a:t>Can combine seasonal and non-seasonal differencing </a:t>
                </a:r>
              </a:p>
              <a:p>
                <a:pPr lvl="1"/>
                <a:r>
                  <a:rPr lang="en-US" dirty="0"/>
                  <a:t>Example; first order seasonal differencing,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, and non-seasonal differencing,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,  given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pPr lvl="0"/>
                <a:r>
                  <a:rPr lang="en-US" dirty="0"/>
                  <a:t>Difference operator of span size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𝛿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t</m:t>
                    </m:r>
                  </m:oMath>
                </a14:m>
                <a:r>
                  <a:rPr lang="en-US" dirty="0"/>
                  <a:t> computes a series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𝛿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t</m:t>
                    </m:r>
                  </m:oMath>
                </a14:m>
                <a:r>
                  <a:rPr lang="en-US" dirty="0"/>
                  <a:t> shorter than original</a:t>
                </a:r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00151"/>
                <a:ext cx="8229600" cy="3858144"/>
              </a:xfrm>
              <a:blipFill>
                <a:blip r:embed="rId2"/>
                <a:stretch>
                  <a:fillRect l="-963" t="-26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7847214" cy="593235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sz="3200" b="0" dirty="0"/>
              <a:t>Time Series Difference Operators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457201" y="1076326"/>
                <a:ext cx="4522123" cy="3518297"/>
              </a:xfrm>
            </p:spPr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lang="en-US" sz="2000" dirty="0"/>
                  <a:t>Example of a first order difference operator applied to random walk</a:t>
                </a:r>
              </a:p>
              <a:p>
                <a:pPr marL="457200" lvl="0" indent="-4572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Start with random walk</a:t>
                </a:r>
              </a:p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200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ar-AE" sz="200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ar-AE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200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ar-AE" sz="200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ar-AE" sz="200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 sz="20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ar-AE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200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ar-AE" sz="200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ar-AE" sz="200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ar-AE" sz="2000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ar-AE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ar-AE" sz="2000" i="1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ar-AE" sz="2000" i="1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ar-AE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 sz="2000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ar-AE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ar-AE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ar-AE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ar-AE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ar-AE" sz="2000" dirty="0"/>
              </a:p>
              <a:p>
                <a:pPr marL="457200" lvl="0" indent="-4572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Apply first order difference operator to the series </a:t>
                </a:r>
              </a:p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smtClean="0">
                          <a:latin typeface="Cambria Math" panose="02040503050406030204" pitchFamily="18" charset="0"/>
                        </a:rPr>
                        <m:t>∇</m:t>
                      </m:r>
                      <m:sSub>
                        <m:sSubPr>
                          <m:ctrlPr>
                            <a:rPr lang="ar-AE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200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ar-AE" sz="200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ar-AE" sz="20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ar-AE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200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ar-AE" sz="200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ar-AE" sz="200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ar-AE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200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ar-AE" sz="200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ar-AE" sz="200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 sz="2000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ar-AE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ar-AE" sz="2000" dirty="0"/>
              </a:p>
              <a:p>
                <a:pPr marL="457200" lvl="0" indent="-4572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The innovations look random</a:t>
                </a:r>
              </a:p>
              <a:p>
                <a:pPr marL="457200" lvl="0" indent="-4572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Need to verify statistical properties to see if this is a white noise series</a:t>
                </a:r>
                <a:endParaRPr sz="2000" dirty="0"/>
              </a:p>
            </p:txBody>
          </p:sp>
        </mc:Choice>
        <mc:Fallback>
          <p:sp>
            <p:nvSpPr>
              <p:cNvPr id="4" name="Tex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457201" y="1076326"/>
                <a:ext cx="4522123" cy="3518297"/>
              </a:xfrm>
              <a:blipFill>
                <a:blip r:embed="rId2"/>
                <a:stretch>
                  <a:fillRect l="-1348" t="-1040" b="-3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0511CB1B-A178-2595-B5BE-AD5F58C49E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9858" y="3097818"/>
            <a:ext cx="4016200" cy="198284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C655C09-06AA-3CE4-F8F2-BD0C912503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5826" y="1098736"/>
            <a:ext cx="4016200" cy="1968563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4E5D6508-BD5C-62BC-9510-214FC066ACE2}"/>
              </a:ext>
            </a:extLst>
          </p:cNvPr>
          <p:cNvCxnSpPr>
            <a:cxnSpLocks/>
          </p:cNvCxnSpPr>
          <p:nvPr/>
        </p:nvCxnSpPr>
        <p:spPr>
          <a:xfrm>
            <a:off x="3624349" y="1982585"/>
            <a:ext cx="135497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40D741A-F063-9EA2-8FA3-B31BCA8CE779}"/>
              </a:ext>
            </a:extLst>
          </p:cNvPr>
          <p:cNvCxnSpPr>
            <a:cxnSpLocks/>
          </p:cNvCxnSpPr>
          <p:nvPr/>
        </p:nvCxnSpPr>
        <p:spPr>
          <a:xfrm>
            <a:off x="4127269" y="3649287"/>
            <a:ext cx="918557" cy="2576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8441574" cy="547515"/>
          </a:xfrm>
        </p:spPr>
        <p:txBody>
          <a:bodyPr>
            <a:noAutofit/>
          </a:bodyPr>
          <a:lstStyle/>
          <a:p>
            <a:pPr marL="0" lvl="0" indent="0" algn="ctr">
              <a:buNone/>
            </a:pPr>
            <a:r>
              <a:rPr sz="3200" b="0" dirty="0"/>
              <a:t>Time Series Difference Operators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457201" y="1076326"/>
                <a:ext cx="4646814" cy="3518297"/>
              </a:xfrm>
            </p:spPr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lang="en-US" sz="2000" dirty="0"/>
                  <a:t>Example; statistical example properties of the difference series</a:t>
                </a:r>
              </a:p>
              <a:p>
                <a:pPr marL="342900" lvl="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Compute the ACF and PACF of the first order difference series</a:t>
                </a:r>
              </a:p>
              <a:p>
                <a:pPr marL="342900" lvl="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Examine 95% confidence interval for ACF and PACF</a:t>
                </a:r>
              </a:p>
              <a:p>
                <a:pPr marL="342900" lvl="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The plots indicate the difference series is white noise since no value statistically significant for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sz="2000" dirty="0"/>
              </a:p>
            </p:txBody>
          </p:sp>
        </mc:Choice>
        <mc:Fallback>
          <p:sp>
            <p:nvSpPr>
              <p:cNvPr id="4" name="Tex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457201" y="1076326"/>
                <a:ext cx="4646814" cy="3518297"/>
              </a:xfrm>
              <a:blipFill>
                <a:blip r:embed="rId2"/>
                <a:stretch>
                  <a:fillRect l="-1312" t="-10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F1E772B2-1DC8-A1D3-2967-9D3A142CEE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2987" y="1177259"/>
            <a:ext cx="3910430" cy="3787517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BC4FAC4F-6E6B-BE07-3341-439EDD7AC704}"/>
              </a:ext>
            </a:extLst>
          </p:cNvPr>
          <p:cNvCxnSpPr>
            <a:cxnSpLocks/>
          </p:cNvCxnSpPr>
          <p:nvPr/>
        </p:nvCxnSpPr>
        <p:spPr>
          <a:xfrm flipV="1">
            <a:off x="4680065" y="2227811"/>
            <a:ext cx="1620982" cy="3948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AB11D43-2762-0396-94AC-9A99B0865C53}"/>
              </a:ext>
            </a:extLst>
          </p:cNvPr>
          <p:cNvCxnSpPr>
            <a:cxnSpLocks/>
          </p:cNvCxnSpPr>
          <p:nvPr/>
        </p:nvCxnSpPr>
        <p:spPr>
          <a:xfrm>
            <a:off x="4680065" y="2622665"/>
            <a:ext cx="2971800" cy="12593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F569B8-7752-0C81-AC6D-47CAF7BFD7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7D457-BFE5-61BC-7A02-97CBED108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204787"/>
            <a:ext cx="8379228" cy="622329"/>
          </a:xfrm>
        </p:spPr>
        <p:txBody>
          <a:bodyPr>
            <a:normAutofit/>
          </a:bodyPr>
          <a:lstStyle/>
          <a:p>
            <a:pPr marL="0" lvl="0" indent="0" algn="ctr">
              <a:buNone/>
            </a:pPr>
            <a:r>
              <a:rPr sz="3200" b="0" dirty="0"/>
              <a:t>Time Series Difference Operators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CFC98D-367E-5420-312F-10818C8C9A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1" y="1033552"/>
            <a:ext cx="8379228" cy="1533870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2000" dirty="0"/>
              <a:t>Example: s</a:t>
            </a:r>
            <a:r>
              <a:rPr sz="2000" dirty="0"/>
              <a:t>tatistical properties of the difference series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Examine distribution of first order differences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The distribution is Normal  </a:t>
            </a:r>
            <a:endParaRPr sz="20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sz="2000" dirty="0"/>
              <a:t>The plots indicate the difference series is white noise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757CCD-CC9A-0A1E-B3B0-5C2B559C67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1556" y="2743946"/>
            <a:ext cx="5079077" cy="2313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75195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Stationarity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571354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dirty="0"/>
              <a:t>A </a:t>
            </a:r>
            <a:r>
              <a:rPr b="1" dirty="0"/>
              <a:t>Stationary time series has statistical properties that are invariant in time</a:t>
            </a:r>
          </a:p>
          <a:p>
            <a:r>
              <a:rPr lang="en-US" dirty="0"/>
              <a:t>Properties of a second order stationary series  </a:t>
            </a:r>
          </a:p>
          <a:p>
            <a:r>
              <a:rPr lang="en-US" dirty="0"/>
              <a:t>First two moments of series are constant in time</a:t>
            </a:r>
          </a:p>
          <a:p>
            <a:pPr lvl="1"/>
            <a:r>
              <a:rPr lang="en-US" dirty="0"/>
              <a:t>Mean </a:t>
            </a:r>
          </a:p>
          <a:p>
            <a:pPr lvl="1"/>
            <a:r>
              <a:rPr lang="en-US" dirty="0"/>
              <a:t>Variance </a:t>
            </a:r>
            <a:endParaRPr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A4E380-9006-6F2C-F822-BFC173E336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5EFA9-C775-2065-A603-14CA88297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Stationarity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C81677-7C51-DF72-44B0-CD1C0BC7BA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571354"/>
          </a:xfrm>
        </p:spPr>
        <p:txBody>
          <a:bodyPr>
            <a:normAutofit fontScale="92500"/>
          </a:bodyPr>
          <a:lstStyle/>
          <a:p>
            <a:pPr marL="0" lvl="0" indent="0">
              <a:buNone/>
            </a:pPr>
            <a:r>
              <a:rPr lang="en-US" dirty="0"/>
              <a:t>A </a:t>
            </a:r>
            <a:r>
              <a:rPr dirty="0"/>
              <a:t>time series is </a:t>
            </a:r>
            <a:r>
              <a:rPr b="1" dirty="0"/>
              <a:t>not stationary </a:t>
            </a:r>
            <a:r>
              <a:rPr dirty="0"/>
              <a:t>if it has any of the following properties:</a:t>
            </a:r>
            <a:endParaRPr lang="en-US" dirty="0"/>
          </a:p>
          <a:p>
            <a:pPr marL="457200" lvl="0" indent="-457200">
              <a:buFont typeface="+mj-lt"/>
              <a:buAutoNum type="arabicPeriod"/>
            </a:pPr>
            <a:r>
              <a:rPr dirty="0"/>
              <a:t>Random walk</a:t>
            </a:r>
            <a:endParaRPr lang="en-US" dirty="0"/>
          </a:p>
          <a:p>
            <a:pPr marL="457200" lvl="0" indent="-457200">
              <a:buFont typeface="+mj-lt"/>
              <a:buAutoNum type="arabicPeriod"/>
            </a:pPr>
            <a:r>
              <a:rPr dirty="0"/>
              <a:t>Trend</a:t>
            </a:r>
            <a:endParaRPr lang="en-US" dirty="0"/>
          </a:p>
          <a:p>
            <a:pPr marL="457200" lvl="0" indent="-457200">
              <a:buFont typeface="+mj-lt"/>
              <a:buAutoNum type="arabicPeriod"/>
            </a:pPr>
            <a:r>
              <a:rPr dirty="0"/>
              <a:t>Seasonality</a:t>
            </a:r>
            <a:endParaRPr lang="en-US" dirty="0"/>
          </a:p>
          <a:p>
            <a:pPr marL="457200" lvl="0" indent="-457200">
              <a:buFont typeface="+mj-lt"/>
              <a:buAutoNum type="arabicPeriod"/>
            </a:pPr>
            <a:r>
              <a:rPr dirty="0"/>
              <a:t>Non-constant variance</a:t>
            </a:r>
          </a:p>
          <a:p>
            <a:pPr marL="342900" lvl="1" indent="0">
              <a:buNone/>
            </a:pPr>
            <a:r>
              <a:rPr b="1" i="1" dirty="0"/>
              <a:t>Note</a:t>
            </a:r>
            <a:r>
              <a:rPr dirty="0"/>
              <a:t>, a stationary series does not preclude the presence of serial correlations</a:t>
            </a:r>
            <a:endParaRPr lang="en-US" dirty="0"/>
          </a:p>
          <a:p>
            <a:pPr lvl="1"/>
            <a:r>
              <a:rPr dirty="0"/>
              <a:t>Do not confuse these points!</a:t>
            </a:r>
            <a:endParaRPr lang="en-US" dirty="0"/>
          </a:p>
          <a:p>
            <a:pPr lvl="1"/>
            <a:r>
              <a:rPr dirty="0"/>
              <a:t>Many time series models for serial correlation properties require stationarity</a:t>
            </a:r>
          </a:p>
        </p:txBody>
      </p:sp>
    </p:spTree>
    <p:extLst>
      <p:ext uri="{BB962C8B-B14F-4D97-AF65-F5344CB8AC3E}">
        <p14:creationId xmlns:p14="http://schemas.microsoft.com/office/powerpoint/2010/main" val="60215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Why Are Time Series Data Different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dirty="0"/>
              <a:t>Examples of seri</a:t>
            </a:r>
            <a:r>
              <a:rPr lang="en-US" dirty="0"/>
              <a:t>al</a:t>
            </a:r>
            <a:r>
              <a:rPr dirty="0"/>
              <a:t> correlation:</a:t>
            </a:r>
          </a:p>
          <a:p>
            <a:pPr lvl="0"/>
            <a:r>
              <a:rPr dirty="0"/>
              <a:t>Temperature forecasts, where the future values are correlated with the current values</a:t>
            </a:r>
          </a:p>
          <a:p>
            <a:pPr lvl="0"/>
            <a:r>
              <a:rPr dirty="0"/>
              <a:t>The opening price of a stock is correlated with the price at the previous close</a:t>
            </a:r>
          </a:p>
          <a:p>
            <a:pPr lvl="0"/>
            <a:r>
              <a:rPr dirty="0"/>
              <a:t>The daily sales volume of a product is correlated with the previous sales volume</a:t>
            </a:r>
          </a:p>
          <a:p>
            <a:pPr lvl="0"/>
            <a:r>
              <a:rPr dirty="0"/>
              <a:t>A medical patient’s blood pressure reading is correlated with the previous observations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Stationarity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A simple </a:t>
                </a:r>
                <a:r>
                  <a:rPr lang="en-US" b="1" dirty="0"/>
                  <a:t>autoregressive model </a:t>
                </a:r>
                <a:r>
                  <a:rPr lang="en-US" dirty="0"/>
                  <a:t>for a time series process with white noise can be written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𝜙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ar-AE"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ar-A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ar-AE" dirty="0"/>
              </a:p>
              <a:p>
                <a:pPr lvl="0"/>
                <a:r>
                  <a:rPr lang="en-US" dirty="0"/>
                  <a:t>The value at the current time step,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, depends on the last value,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, plus a noise term,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Is a linear model with coefficient </a:t>
                </a:r>
                <a14:m>
                  <m:oMath xmlns:m="http://schemas.openxmlformats.org/officeDocument/2006/math">
                    <m:r>
                      <a:rPr lang="ar-AE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𝐴𝑅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dirty="0"/>
                  <a:t> model has dependency only at first lag value </a:t>
                </a:r>
              </a:p>
              <a:p>
                <a:pPr lvl="0"/>
                <a:r>
                  <a:rPr lang="en-US" dirty="0"/>
                  <a:t>The change from time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to time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can easily be worked out by taking the differences: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𝛥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</m:d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41" t="-2693" r="-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Stationarity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00150"/>
                <a:ext cx="8229600" cy="3579667"/>
              </a:xfrm>
            </p:spPr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lang="en-US" dirty="0"/>
                  <a:t>Take the difference as the change from time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to time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𝛥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ar-AE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</m:d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ar-AE" dirty="0"/>
              </a:p>
              <a:p>
                <a:pPr lvl="0"/>
                <a:r>
                  <a:rPr lang="en-US" dirty="0"/>
                  <a:t>Foregoing has a root at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, know as the </a:t>
                </a:r>
                <a:r>
                  <a:rPr lang="en-US" b="1" dirty="0"/>
                  <a:t>unit root</a:t>
                </a:r>
              </a:p>
              <a:p>
                <a:pPr lvl="0"/>
                <a:r>
                  <a:rPr lang="en-US" dirty="0"/>
                  <a:t>At the root the difference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ar-AE" dirty="0"/>
                  <a:t> </a:t>
                </a:r>
                <a:r>
                  <a:rPr lang="en-US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ar-AE" dirty="0"/>
                  <a:t> </a:t>
                </a:r>
                <a:r>
                  <a:rPr lang="en-US" dirty="0"/>
                  <a:t>is just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ar-AE" dirty="0"/>
              </a:p>
              <a:p>
                <a:pPr lvl="0"/>
                <a:r>
                  <a:rPr lang="en-US" dirty="0"/>
                  <a:t>Gives rise to a random walk, which is stochastic and </a:t>
                </a:r>
                <a:r>
                  <a:rPr lang="en-US" b="1" dirty="0"/>
                  <a:t>not stationary</a:t>
                </a:r>
                <a:r>
                  <a:rPr lang="en-US" dirty="0"/>
                  <a:t>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00150"/>
                <a:ext cx="8229600" cy="3579667"/>
              </a:xfrm>
              <a:blipFill>
                <a:blip r:embed="rId2"/>
                <a:stretch>
                  <a:fillRect l="-1111" t="-13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Stationarity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lvl="0" indent="0">
                  <a:buNone/>
                </a:pPr>
                <a:r>
                  <a:rPr dirty="0"/>
                  <a:t>A random walk is stochastic and </a:t>
                </a:r>
                <a:r>
                  <a:rPr b="1" dirty="0"/>
                  <a:t>not stationary</a:t>
                </a:r>
                <a:r>
                  <a:rPr dirty="0"/>
                  <a:t>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dirty="0"/>
              </a:p>
              <a:p>
                <a:pPr lvl="0"/>
                <a:r>
                  <a:rPr lang="en-US" dirty="0"/>
                  <a:t>Testing for unit route p</a:t>
                </a:r>
                <a:r>
                  <a:rPr dirty="0"/>
                  <a:t>rovides a basis for hypothesis tests of stationarity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14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Stationarity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There are several ways to define a model for a stationary process</a:t>
                </a:r>
              </a:p>
              <a:p>
                <a:pPr marL="342900" lvl="0" indent="-342900">
                  <a:buAutoNum type="arabicPeriod"/>
                </a:pPr>
                <a:r>
                  <a:rPr lang="en-US" dirty="0"/>
                  <a:t>A </a:t>
                </a:r>
                <a:r>
                  <a:rPr lang="en-US" b="1" dirty="0"/>
                  <a:t>unit root test </a:t>
                </a:r>
                <a:r>
                  <a:rPr lang="en-US" dirty="0"/>
                  <a:t>on an AR process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𝛥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</m:d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ar-AE" dirty="0"/>
              </a:p>
              <a:p>
                <a:pPr marL="342900" lvl="0" indent="-342900">
                  <a:buAutoNum type="arabicPeriod" startAt="2"/>
                </a:pPr>
                <a:r>
                  <a:rPr lang="en-US" dirty="0"/>
                  <a:t>A </a:t>
                </a:r>
                <a:r>
                  <a:rPr lang="en-US" b="1" dirty="0"/>
                  <a:t>unit root test with a constant</a:t>
                </a:r>
              </a:p>
              <a:p>
                <a:pPr lvl="1"/>
                <a:r>
                  <a:rPr lang="en-US" dirty="0"/>
                  <a:t>Often constant is initial value,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ar-AE" dirty="0"/>
              </a:p>
              <a:p>
                <a:pPr lvl="1"/>
                <a:r>
                  <a:rPr lang="en-US" dirty="0"/>
                  <a:t>Or a mean value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endParaRPr lang="en-US"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𝜙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ar-AE" dirty="0"/>
              </a:p>
              <a:p>
                <a:pPr marL="342900" lvl="0" indent="-342900">
                  <a:buAutoNum type="arabicPeriod" startAt="3"/>
                </a:pPr>
                <a:r>
                  <a:rPr lang="en-US" b="1" dirty="0"/>
                  <a:t>Trend stationary process</a:t>
                </a:r>
                <a:r>
                  <a:rPr lang="en-US" dirty="0"/>
                  <a:t>, with or without a constant</a:t>
                </a:r>
              </a:p>
              <a:p>
                <a:pPr lvl="1"/>
                <a:r>
                  <a:rPr lang="en-US" dirty="0"/>
                  <a:t>Used to test if a process is </a:t>
                </a:r>
                <a:r>
                  <a:rPr lang="en-US" b="1" dirty="0"/>
                  <a:t>stationary about a deterministic trend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, and intercept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𝜙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5" t="-26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Stationarity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dirty="0"/>
              <a:t>There are a number of ways to determine if a time series is stationary</a:t>
            </a:r>
          </a:p>
          <a:p>
            <a:pPr marL="0" lvl="0" indent="0">
              <a:buNone/>
            </a:pPr>
            <a:r>
              <a:rPr dirty="0"/>
              <a:t>We will work with two of the many possible tests here:</a:t>
            </a:r>
          </a:p>
          <a:p>
            <a:pPr marL="342900" lvl="0" indent="-342900">
              <a:buAutoNum type="arabicPeriod"/>
            </a:pPr>
            <a:r>
              <a:rPr b="1" dirty="0">
                <a:hlinkClick r:id="rId2"/>
              </a:rPr>
              <a:t>Augmented Dicky-Fuller test</a:t>
            </a:r>
            <a:r>
              <a:rPr dirty="0"/>
              <a:t> or </a:t>
            </a:r>
            <a:r>
              <a:rPr b="1" dirty="0"/>
              <a:t>ADF</a:t>
            </a:r>
            <a:r>
              <a:rPr dirty="0"/>
              <a:t> test</a:t>
            </a:r>
          </a:p>
          <a:p>
            <a:pPr lvl="1"/>
            <a:r>
              <a:rPr dirty="0"/>
              <a:t>ADF tests are unit root tests of the significance a linear time series model</a:t>
            </a:r>
          </a:p>
          <a:p>
            <a:pPr lvl="1"/>
            <a:r>
              <a:rPr dirty="0"/>
              <a:t>Coefficients represent components of the time series, e.g. </a:t>
            </a:r>
            <a:r>
              <a:rPr lang="en-US" dirty="0" err="1"/>
              <a:t>constsant</a:t>
            </a:r>
            <a:r>
              <a:rPr lang="en-US" dirty="0"/>
              <a:t>, </a:t>
            </a:r>
            <a:r>
              <a:rPr dirty="0"/>
              <a:t>trend and lagged differences</a:t>
            </a:r>
          </a:p>
          <a:p>
            <a:pPr lvl="1"/>
            <a:r>
              <a:rPr dirty="0"/>
              <a:t>Null distribution is that the </a:t>
            </a:r>
            <a:r>
              <a:rPr b="1" dirty="0"/>
              <a:t>series is non-stationary</a:t>
            </a:r>
          </a:p>
          <a:p>
            <a:pPr marL="342900" lvl="0" indent="-342900">
              <a:buAutoNum type="arabicPeriod"/>
            </a:pPr>
            <a:r>
              <a:rPr b="1" dirty="0">
                <a:hlinkClick r:id="rId3"/>
              </a:rPr>
              <a:t>Kwiatkowski–Phillips–Schmidt–Shin (KPSS) test</a:t>
            </a:r>
            <a:r>
              <a:rPr dirty="0"/>
              <a:t> is a unit root test for stationarity about a trend of time series</a:t>
            </a:r>
          </a:p>
          <a:p>
            <a:pPr lvl="1"/>
            <a:r>
              <a:rPr dirty="0"/>
              <a:t>Null hypothesis is that the </a:t>
            </a:r>
            <a:r>
              <a:rPr b="1" dirty="0"/>
              <a:t>time series is trend stationary</a:t>
            </a:r>
            <a:endParaRPr lang="en-US" b="1" dirty="0"/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Don’t me confused by the different null hypotheses for these tests!</a:t>
            </a:r>
            <a:endParaRPr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Stationarity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dirty="0"/>
              <a:t>There is often a small difference between a time series </a:t>
            </a:r>
            <a:r>
              <a:rPr lang="en-US" dirty="0"/>
              <a:t>nonstationary time series with a </a:t>
            </a:r>
            <a:r>
              <a:rPr dirty="0"/>
              <a:t>unit root</a:t>
            </a:r>
            <a:r>
              <a:rPr lang="en-US" dirty="0"/>
              <a:t> </a:t>
            </a:r>
            <a:r>
              <a:rPr dirty="0"/>
              <a:t>and a time series with a root close to unit</a:t>
            </a:r>
          </a:p>
          <a:p>
            <a:pPr lvl="0"/>
            <a:r>
              <a:rPr dirty="0"/>
              <a:t>Therefore, unit root tests are said to </a:t>
            </a:r>
            <a:r>
              <a:rPr b="1" dirty="0"/>
              <a:t>lack power</a:t>
            </a:r>
            <a:endParaRPr dirty="0"/>
          </a:p>
          <a:p>
            <a:pPr lvl="0"/>
            <a:r>
              <a:rPr dirty="0"/>
              <a:t>Lack of power means a hypothesis test may not be able to reject a hypothesis of </a:t>
            </a:r>
            <a:r>
              <a:rPr dirty="0" err="1"/>
              <a:t>nonstationar</a:t>
            </a:r>
            <a:r>
              <a:rPr lang="en-US" dirty="0" err="1"/>
              <a:t>ity</a:t>
            </a:r>
            <a:endParaRPr dirty="0"/>
          </a:p>
          <a:p>
            <a:pPr lvl="0"/>
            <a:r>
              <a:rPr dirty="0"/>
              <a:t>In other cases, the opposite might be true</a:t>
            </a:r>
          </a:p>
          <a:p>
            <a:pPr lvl="0"/>
            <a:r>
              <a:rPr dirty="0"/>
              <a:t>It is best </a:t>
            </a:r>
            <a:r>
              <a:rPr lang="en-US" dirty="0"/>
              <a:t>to </a:t>
            </a:r>
            <a:r>
              <a:rPr lang="en-US" dirty="0" err="1"/>
              <a:t>linclude</a:t>
            </a:r>
            <a:r>
              <a:rPr lang="en-US" dirty="0"/>
              <a:t> </a:t>
            </a:r>
            <a:r>
              <a:rPr dirty="0"/>
              <a:t>a visual inspection of the properties of the time series as well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4912822" cy="857250"/>
          </a:xfrm>
        </p:spPr>
        <p:txBody>
          <a:bodyPr/>
          <a:lstStyle/>
          <a:p>
            <a:pPr marL="0" lvl="0" indent="0">
              <a:buNone/>
            </a:pPr>
            <a:r>
              <a:rPr dirty="0"/>
              <a:t>Stationarity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06191"/>
            <a:ext cx="6245388" cy="3640623"/>
          </a:xfrm>
        </p:spPr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dirty="0"/>
              <a:t>Example of hypothesis tests on </a:t>
            </a:r>
            <a:r>
              <a:rPr lang="en-US" dirty="0"/>
              <a:t>5 </a:t>
            </a:r>
            <a:r>
              <a:rPr dirty="0"/>
              <a:t>example time series</a:t>
            </a:r>
            <a:endParaRPr lang="en-US" dirty="0"/>
          </a:p>
          <a:p>
            <a:pPr marL="457200" lvl="0" indent="-457200">
              <a:buFont typeface="+mj-lt"/>
              <a:buAutoNum type="arabicPeriod"/>
            </a:pPr>
            <a:r>
              <a:rPr lang="en-US" dirty="0"/>
              <a:t>White noise series, is </a:t>
            </a:r>
            <a:r>
              <a:rPr lang="en-US" b="1" dirty="0"/>
              <a:t>stationary 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/>
              <a:t>Time series with periodic behavior, is </a:t>
            </a:r>
            <a:r>
              <a:rPr lang="en-US" b="1" dirty="0"/>
              <a:t>nonstationary </a:t>
            </a:r>
            <a:r>
              <a:rPr lang="en-US" dirty="0"/>
              <a:t> 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/>
              <a:t>Random walk, </a:t>
            </a:r>
            <a:r>
              <a:rPr lang="en-US" b="1" dirty="0"/>
              <a:t>nonstationary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/>
              <a:t>Time series with trend, </a:t>
            </a:r>
            <a:r>
              <a:rPr lang="en-US" b="1" dirty="0"/>
              <a:t>nonstationary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/>
              <a:t>Time series with trend and seasonal component, </a:t>
            </a:r>
            <a:r>
              <a:rPr lang="en-US" b="1" dirty="0"/>
              <a:t>nonstationary</a:t>
            </a:r>
            <a:r>
              <a:rPr lang="en-US" dirty="0"/>
              <a:t> </a:t>
            </a:r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8FCD0B-7F08-60AB-F118-19A8458CDF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2001" y="29953"/>
            <a:ext cx="1977575" cy="102525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AB5D300-846C-AEB8-FC18-6C355EDCF9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5851" y="1047136"/>
            <a:ext cx="1996299" cy="101078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515E1F1-9EF5-F4C9-37D8-9B365D643C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5162" y="2072340"/>
            <a:ext cx="2062170" cy="101078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1B40CFB-26FC-78AF-DA5F-1C529F3D91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54247" y="3111964"/>
            <a:ext cx="2033085" cy="102512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8EEF2E2-7C56-53F4-D62A-71FF5E07419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67459" y="4092236"/>
            <a:ext cx="2033085" cy="997118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07FE1ED-E987-05BB-6055-0401F3F0B0C3}"/>
              </a:ext>
            </a:extLst>
          </p:cNvPr>
          <p:cNvCxnSpPr>
            <a:cxnSpLocks/>
          </p:cNvCxnSpPr>
          <p:nvPr/>
        </p:nvCxnSpPr>
        <p:spPr>
          <a:xfrm flipV="1">
            <a:off x="5041669" y="1006191"/>
            <a:ext cx="1803862" cy="9971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F973548-B735-A8AE-990A-7BEDB5D18825}"/>
              </a:ext>
            </a:extLst>
          </p:cNvPr>
          <p:cNvCxnSpPr>
            <a:cxnSpLocks/>
          </p:cNvCxnSpPr>
          <p:nvPr/>
        </p:nvCxnSpPr>
        <p:spPr>
          <a:xfrm flipV="1">
            <a:off x="5598622" y="1687484"/>
            <a:ext cx="1103966" cy="6442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DF54669-ABDF-30F4-C9D8-B08B9E82B42C}"/>
              </a:ext>
            </a:extLst>
          </p:cNvPr>
          <p:cNvCxnSpPr>
            <a:cxnSpLocks/>
          </p:cNvCxnSpPr>
          <p:nvPr/>
        </p:nvCxnSpPr>
        <p:spPr>
          <a:xfrm flipV="1">
            <a:off x="4655127" y="2571750"/>
            <a:ext cx="1953491" cy="5402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57940BE-18C5-856C-18B2-40C88319B8B1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5760720" y="3528753"/>
            <a:ext cx="993527" cy="957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8AF709C-9F6C-7ACD-D3A8-8087E618846C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5511338" y="3944389"/>
            <a:ext cx="1256121" cy="6464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38CF22-C1C2-AA09-9A47-A01CAD0E20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B3C44-5384-99A0-34E3-AEEF456D7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Stationarity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AF0609-7FC0-8C77-7925-A4C9380C07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06192"/>
            <a:ext cx="8229600" cy="508000"/>
          </a:xfrm>
        </p:spPr>
        <p:txBody>
          <a:bodyPr/>
          <a:lstStyle/>
          <a:p>
            <a:pPr marL="0" lvl="0" indent="0">
              <a:buNone/>
            </a:pPr>
            <a:r>
              <a:rPr dirty="0"/>
              <a:t>Example of hypothesis tests on </a:t>
            </a:r>
            <a:r>
              <a:rPr lang="en-US" dirty="0"/>
              <a:t>5 </a:t>
            </a:r>
            <a:r>
              <a:rPr dirty="0"/>
              <a:t>example time series</a:t>
            </a:r>
          </a:p>
        </p:txBody>
      </p:sp>
      <p:pic>
        <p:nvPicPr>
          <p:cNvPr id="4" name="Picture 1" descr="../images/ADF_KPSS_tests.PNG">
            <a:extLst>
              <a:ext uri="{FF2B5EF4-FFF2-40B4-BE49-F238E27FC236}">
                <a16:creationId xmlns:a16="http://schemas.microsoft.com/office/drawing/2014/main" id="{6A863BCD-E4C4-D753-6A8A-2E507D0F0AD5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44944" y="1514192"/>
            <a:ext cx="5461001" cy="2312775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TextBox 3">
            <a:extLst>
              <a:ext uri="{FF2B5EF4-FFF2-40B4-BE49-F238E27FC236}">
                <a16:creationId xmlns:a16="http://schemas.microsoft.com/office/drawing/2014/main" id="{C2FB3B55-BEC0-4974-CF5A-B0C9B92E19A6}"/>
              </a:ext>
            </a:extLst>
          </p:cNvPr>
          <p:cNvSpPr txBox="1"/>
          <p:nvPr/>
        </p:nvSpPr>
        <p:spPr>
          <a:xfrm>
            <a:off x="544945" y="3883308"/>
            <a:ext cx="5419438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dirty="0"/>
              <a:t>Example of tests for stationarity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2DB1EF7-2238-2829-8DA5-98C6D9320DEC}"/>
              </a:ext>
            </a:extLst>
          </p:cNvPr>
          <p:cNvSpPr txBox="1">
            <a:spLocks/>
          </p:cNvSpPr>
          <p:nvPr/>
        </p:nvSpPr>
        <p:spPr>
          <a:xfrm>
            <a:off x="6226233" y="1502877"/>
            <a:ext cx="2857953" cy="36406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87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4500" indent="-34290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003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861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White noise series</a:t>
            </a:r>
          </a:p>
          <a:p>
            <a:r>
              <a:rPr lang="en-US" sz="2000" dirty="0"/>
              <a:t>ADF; reject hypothesis of nonstationary </a:t>
            </a:r>
          </a:p>
          <a:p>
            <a:r>
              <a:rPr lang="en-US" sz="2000" dirty="0"/>
              <a:t>KPSS test cannot reject null hypothesis of stationary 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898C3C2-E913-A89B-6C4B-F58B4F79C209}"/>
              </a:ext>
            </a:extLst>
          </p:cNvPr>
          <p:cNvCxnSpPr>
            <a:cxnSpLocks/>
          </p:cNvCxnSpPr>
          <p:nvPr/>
        </p:nvCxnSpPr>
        <p:spPr>
          <a:xfrm flipH="1" flipV="1">
            <a:off x="4110644" y="1949335"/>
            <a:ext cx="2340032" cy="5112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B408133-32BF-202A-CB60-3AC68D10A050}"/>
              </a:ext>
            </a:extLst>
          </p:cNvPr>
          <p:cNvCxnSpPr>
            <a:cxnSpLocks/>
          </p:cNvCxnSpPr>
          <p:nvPr/>
        </p:nvCxnSpPr>
        <p:spPr>
          <a:xfrm flipH="1" flipV="1">
            <a:off x="5964383" y="1949335"/>
            <a:ext cx="565264" cy="12011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869903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0BDF7D-2F4F-6A22-982C-D9EBA9CB86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72D84-3328-2F34-639A-EEF76F85B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Stationarity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8C814A-2F56-2F8D-A779-058811A889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06192"/>
            <a:ext cx="8229600" cy="508000"/>
          </a:xfrm>
        </p:spPr>
        <p:txBody>
          <a:bodyPr/>
          <a:lstStyle/>
          <a:p>
            <a:pPr marL="0" lvl="0" indent="0">
              <a:buNone/>
            </a:pPr>
            <a:r>
              <a:rPr dirty="0"/>
              <a:t>Example of hypothesis tests on </a:t>
            </a:r>
            <a:r>
              <a:rPr lang="en-US" dirty="0"/>
              <a:t>5 </a:t>
            </a:r>
            <a:r>
              <a:rPr dirty="0"/>
              <a:t>example time series</a:t>
            </a:r>
          </a:p>
        </p:txBody>
      </p:sp>
      <p:pic>
        <p:nvPicPr>
          <p:cNvPr id="4" name="Picture 1" descr="../images/ADF_KPSS_tests.PNG">
            <a:extLst>
              <a:ext uri="{FF2B5EF4-FFF2-40B4-BE49-F238E27FC236}">
                <a16:creationId xmlns:a16="http://schemas.microsoft.com/office/drawing/2014/main" id="{AEBAA891-DA6A-C284-C758-DF4E47F99885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44944" y="1514192"/>
            <a:ext cx="5461001" cy="2312775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TextBox 3">
            <a:extLst>
              <a:ext uri="{FF2B5EF4-FFF2-40B4-BE49-F238E27FC236}">
                <a16:creationId xmlns:a16="http://schemas.microsoft.com/office/drawing/2014/main" id="{64402DBF-ACB5-87DA-95AA-A8530B0F8411}"/>
              </a:ext>
            </a:extLst>
          </p:cNvPr>
          <p:cNvSpPr txBox="1"/>
          <p:nvPr/>
        </p:nvSpPr>
        <p:spPr>
          <a:xfrm>
            <a:off x="544945" y="3883308"/>
            <a:ext cx="5419438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dirty="0"/>
              <a:t>Example of tests for stationarity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F40E8F6-8CD2-DE7C-E27F-FC9F86FE97C0}"/>
              </a:ext>
            </a:extLst>
          </p:cNvPr>
          <p:cNvSpPr txBox="1">
            <a:spLocks/>
          </p:cNvSpPr>
          <p:nvPr/>
        </p:nvSpPr>
        <p:spPr>
          <a:xfrm>
            <a:off x="6226233" y="1502877"/>
            <a:ext cx="2857953" cy="36406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87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4500" indent="-34290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003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861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Periodic series</a:t>
            </a:r>
          </a:p>
          <a:p>
            <a:r>
              <a:rPr lang="en-US" sz="2000" dirty="0"/>
              <a:t>ADF; cannot reject hypothesis of nonstationary </a:t>
            </a:r>
          </a:p>
          <a:p>
            <a:r>
              <a:rPr lang="en-US" sz="2000" dirty="0"/>
              <a:t>KPSS test cannot reject null hypothesis of stationary </a:t>
            </a:r>
          </a:p>
          <a:p>
            <a:r>
              <a:rPr lang="en-US" sz="2000" dirty="0"/>
              <a:t>Ambiguous result, so assume nonstationary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550984B-DE5D-37C0-BD2B-76F399C3723E}"/>
              </a:ext>
            </a:extLst>
          </p:cNvPr>
          <p:cNvCxnSpPr>
            <a:cxnSpLocks/>
          </p:cNvCxnSpPr>
          <p:nvPr/>
        </p:nvCxnSpPr>
        <p:spPr>
          <a:xfrm flipH="1" flipV="1">
            <a:off x="4110644" y="2090651"/>
            <a:ext cx="2340032" cy="3699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335E553-E3A3-58F5-7AD3-E9EDD97BA8A1}"/>
              </a:ext>
            </a:extLst>
          </p:cNvPr>
          <p:cNvCxnSpPr>
            <a:cxnSpLocks/>
          </p:cNvCxnSpPr>
          <p:nvPr/>
        </p:nvCxnSpPr>
        <p:spPr>
          <a:xfrm flipH="1" flipV="1">
            <a:off x="5964383" y="2090651"/>
            <a:ext cx="673330" cy="11263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67986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B8922B-4C2C-8747-7F4D-830A99A4D2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B9A7A-DF85-8F7E-9824-A05F72721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Stationarity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768F59-4FDF-B125-2A8C-8206BA3798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06192"/>
            <a:ext cx="8229600" cy="508000"/>
          </a:xfrm>
        </p:spPr>
        <p:txBody>
          <a:bodyPr/>
          <a:lstStyle/>
          <a:p>
            <a:pPr marL="0" lvl="0" indent="0">
              <a:buNone/>
            </a:pPr>
            <a:r>
              <a:rPr dirty="0"/>
              <a:t>Example of hypothesis tests on </a:t>
            </a:r>
            <a:r>
              <a:rPr lang="en-US" dirty="0"/>
              <a:t>5 </a:t>
            </a:r>
            <a:r>
              <a:rPr dirty="0"/>
              <a:t>example time series</a:t>
            </a:r>
          </a:p>
        </p:txBody>
      </p:sp>
      <p:pic>
        <p:nvPicPr>
          <p:cNvPr id="4" name="Picture 1" descr="../images/ADF_KPSS_tests.PNG">
            <a:extLst>
              <a:ext uri="{FF2B5EF4-FFF2-40B4-BE49-F238E27FC236}">
                <a16:creationId xmlns:a16="http://schemas.microsoft.com/office/drawing/2014/main" id="{0BA5E420-3FA8-FE3B-CCEC-E28F3AD1592E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44944" y="1514192"/>
            <a:ext cx="5461001" cy="2312775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TextBox 3">
            <a:extLst>
              <a:ext uri="{FF2B5EF4-FFF2-40B4-BE49-F238E27FC236}">
                <a16:creationId xmlns:a16="http://schemas.microsoft.com/office/drawing/2014/main" id="{6ADD7F28-D16A-6279-5A6D-BBEE89346BF1}"/>
              </a:ext>
            </a:extLst>
          </p:cNvPr>
          <p:cNvSpPr txBox="1"/>
          <p:nvPr/>
        </p:nvSpPr>
        <p:spPr>
          <a:xfrm>
            <a:off x="544945" y="3883308"/>
            <a:ext cx="5419438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dirty="0"/>
              <a:t>Example of tests for stationarity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BF000A5-E1DF-B3EC-33DD-D570BD401EEE}"/>
              </a:ext>
            </a:extLst>
          </p:cNvPr>
          <p:cNvSpPr txBox="1">
            <a:spLocks/>
          </p:cNvSpPr>
          <p:nvPr/>
        </p:nvSpPr>
        <p:spPr>
          <a:xfrm>
            <a:off x="6226233" y="1502877"/>
            <a:ext cx="2857953" cy="36406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87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4500" indent="-34290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003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861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White noise series</a:t>
            </a:r>
          </a:p>
          <a:p>
            <a:r>
              <a:rPr lang="en-US" sz="2000" dirty="0"/>
              <a:t>ADF; reject hypothesis of non-trend-stationary </a:t>
            </a:r>
          </a:p>
          <a:p>
            <a:r>
              <a:rPr lang="en-US" sz="2000" dirty="0"/>
              <a:t>KPSS test cannot reject null hypothesis of trend-stationary 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EEF6AAE-43DB-AA43-C844-4EA6FF8FF160}"/>
              </a:ext>
            </a:extLst>
          </p:cNvPr>
          <p:cNvCxnSpPr>
            <a:cxnSpLocks/>
          </p:cNvCxnSpPr>
          <p:nvPr/>
        </p:nvCxnSpPr>
        <p:spPr>
          <a:xfrm flipH="1">
            <a:off x="4110644" y="2460567"/>
            <a:ext cx="2340032" cy="6483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DA2F138-A98A-CE6D-3E01-71DF44819BE3}"/>
              </a:ext>
            </a:extLst>
          </p:cNvPr>
          <p:cNvCxnSpPr>
            <a:cxnSpLocks/>
          </p:cNvCxnSpPr>
          <p:nvPr/>
        </p:nvCxnSpPr>
        <p:spPr>
          <a:xfrm flipH="1" flipV="1">
            <a:off x="6005945" y="3108960"/>
            <a:ext cx="631768" cy="1080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794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Short </a:t>
            </a:r>
            <a:r>
              <a:rPr dirty="0"/>
              <a:t>History of Time Series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5270269" cy="3394472"/>
          </a:xfrm>
        </p:spPr>
        <p:txBody>
          <a:bodyPr/>
          <a:lstStyle/>
          <a:p>
            <a:pPr marL="0" indent="0">
              <a:buNone/>
            </a:pPr>
            <a:r>
              <a:rPr dirty="0"/>
              <a:t>Time series analysis have a long history</a:t>
            </a:r>
            <a:endParaRPr lang="en-US" dirty="0"/>
          </a:p>
          <a:p>
            <a:r>
              <a:rPr lang="en-US" dirty="0"/>
              <a:t>T</a:t>
            </a:r>
            <a:r>
              <a:rPr dirty="0"/>
              <a:t>he serial dependency in time series data </a:t>
            </a:r>
            <a:r>
              <a:rPr lang="en-US" dirty="0"/>
              <a:t>was recognized long ago</a:t>
            </a:r>
          </a:p>
          <a:p>
            <a:r>
              <a:rPr dirty="0"/>
              <a:t>Joseph Fourier and Simeon Poisson worked on time series problems in the early 19th Century</a:t>
            </a:r>
          </a:p>
        </p:txBody>
      </p:sp>
      <p:pic>
        <p:nvPicPr>
          <p:cNvPr id="4" name="Picture 1" descr="../images/Fourier.jp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51418" y="953192"/>
            <a:ext cx="2743894" cy="3348731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TextBox 3"/>
          <p:cNvSpPr txBox="1"/>
          <p:nvPr/>
        </p:nvSpPr>
        <p:spPr>
          <a:xfrm>
            <a:off x="6255674" y="4186383"/>
            <a:ext cx="2535382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dirty="0"/>
              <a:t>Joseph Fourier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24EFD3-4D8D-2A7E-2E48-EA38D811DB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BD4A3-38A0-7CE2-51A6-61235368D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Stationarity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F8E735-5874-57C7-F6E7-3DD4CC18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06192"/>
            <a:ext cx="8229600" cy="508000"/>
          </a:xfrm>
        </p:spPr>
        <p:txBody>
          <a:bodyPr/>
          <a:lstStyle/>
          <a:p>
            <a:pPr marL="0" lvl="0" indent="0">
              <a:buNone/>
            </a:pPr>
            <a:r>
              <a:rPr dirty="0"/>
              <a:t>Example of hypothesis tests on </a:t>
            </a:r>
            <a:r>
              <a:rPr lang="en-US" dirty="0"/>
              <a:t>5 </a:t>
            </a:r>
            <a:r>
              <a:rPr dirty="0"/>
              <a:t>example time series</a:t>
            </a:r>
          </a:p>
        </p:txBody>
      </p:sp>
      <p:pic>
        <p:nvPicPr>
          <p:cNvPr id="4" name="Picture 1" descr="../images/ADF_KPSS_tests.PNG">
            <a:extLst>
              <a:ext uri="{FF2B5EF4-FFF2-40B4-BE49-F238E27FC236}">
                <a16:creationId xmlns:a16="http://schemas.microsoft.com/office/drawing/2014/main" id="{83815B47-8A7C-C5B7-0AEE-5C4EF3EC22B0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44944" y="1514192"/>
            <a:ext cx="5461001" cy="2312775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TextBox 3">
            <a:extLst>
              <a:ext uri="{FF2B5EF4-FFF2-40B4-BE49-F238E27FC236}">
                <a16:creationId xmlns:a16="http://schemas.microsoft.com/office/drawing/2014/main" id="{57F0B0A6-EE25-1413-DB7A-7F930DE7145E}"/>
              </a:ext>
            </a:extLst>
          </p:cNvPr>
          <p:cNvSpPr txBox="1"/>
          <p:nvPr/>
        </p:nvSpPr>
        <p:spPr>
          <a:xfrm>
            <a:off x="544945" y="3883308"/>
            <a:ext cx="5419438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dirty="0"/>
              <a:t>Example of tests for stationarity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E00D4D7-8AC8-F4AB-FD96-5116C237F735}"/>
              </a:ext>
            </a:extLst>
          </p:cNvPr>
          <p:cNvSpPr txBox="1">
            <a:spLocks/>
          </p:cNvSpPr>
          <p:nvPr/>
        </p:nvSpPr>
        <p:spPr>
          <a:xfrm>
            <a:off x="6226233" y="1502877"/>
            <a:ext cx="2857953" cy="36406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87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4500" indent="-34290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003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861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Trend series</a:t>
            </a:r>
          </a:p>
          <a:p>
            <a:r>
              <a:rPr lang="en-US" sz="2000" dirty="0"/>
              <a:t>ADF; reject hypothesis of non-trend-stationary </a:t>
            </a:r>
          </a:p>
          <a:p>
            <a:r>
              <a:rPr lang="en-US" sz="2000" dirty="0"/>
              <a:t>KPSS test cannot reject null hypothesis of trend-stationary 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7A8739B-29B1-6F8B-228B-1650294268B6}"/>
              </a:ext>
            </a:extLst>
          </p:cNvPr>
          <p:cNvCxnSpPr>
            <a:cxnSpLocks/>
          </p:cNvCxnSpPr>
          <p:nvPr/>
        </p:nvCxnSpPr>
        <p:spPr>
          <a:xfrm flipH="1">
            <a:off x="4081549" y="2460567"/>
            <a:ext cx="2369127" cy="10931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F366159-6384-7473-84C4-7FD78BEED5D3}"/>
              </a:ext>
            </a:extLst>
          </p:cNvPr>
          <p:cNvCxnSpPr>
            <a:cxnSpLocks/>
          </p:cNvCxnSpPr>
          <p:nvPr/>
        </p:nvCxnSpPr>
        <p:spPr>
          <a:xfrm flipH="1">
            <a:off x="6005945" y="3217025"/>
            <a:ext cx="631768" cy="3366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267842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726C8E-332A-4F6F-1842-FED9F70B8E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3269D-3B6B-BA6A-9FA3-8EE737D75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Stationarity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3B1410-A303-CC86-6BFA-760C8BE5D2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06192"/>
            <a:ext cx="8229600" cy="508000"/>
          </a:xfrm>
        </p:spPr>
        <p:txBody>
          <a:bodyPr/>
          <a:lstStyle/>
          <a:p>
            <a:pPr marL="0" lvl="0" indent="0">
              <a:buNone/>
            </a:pPr>
            <a:r>
              <a:rPr dirty="0"/>
              <a:t>Example of hypothesis tests on </a:t>
            </a:r>
            <a:r>
              <a:rPr lang="en-US" dirty="0"/>
              <a:t>5 </a:t>
            </a:r>
            <a:r>
              <a:rPr dirty="0"/>
              <a:t>example time series</a:t>
            </a:r>
          </a:p>
        </p:txBody>
      </p:sp>
      <p:pic>
        <p:nvPicPr>
          <p:cNvPr id="4" name="Picture 1" descr="../images/ADF_KPSS_tests.PNG">
            <a:extLst>
              <a:ext uri="{FF2B5EF4-FFF2-40B4-BE49-F238E27FC236}">
                <a16:creationId xmlns:a16="http://schemas.microsoft.com/office/drawing/2014/main" id="{A096BBAF-A48B-1A4A-6675-292BF06B528D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44944" y="1514192"/>
            <a:ext cx="5461001" cy="2312775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TextBox 3">
            <a:extLst>
              <a:ext uri="{FF2B5EF4-FFF2-40B4-BE49-F238E27FC236}">
                <a16:creationId xmlns:a16="http://schemas.microsoft.com/office/drawing/2014/main" id="{9881CF10-E490-F0BF-CD31-0F714338BE8E}"/>
              </a:ext>
            </a:extLst>
          </p:cNvPr>
          <p:cNvSpPr txBox="1"/>
          <p:nvPr/>
        </p:nvSpPr>
        <p:spPr>
          <a:xfrm>
            <a:off x="544945" y="3883308"/>
            <a:ext cx="5419438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dirty="0"/>
              <a:t>Example of tests for stationarity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8567DBD-E1F9-3F71-E6E1-6E6EA19A1399}"/>
              </a:ext>
            </a:extLst>
          </p:cNvPr>
          <p:cNvSpPr txBox="1">
            <a:spLocks/>
          </p:cNvSpPr>
          <p:nvPr/>
        </p:nvSpPr>
        <p:spPr>
          <a:xfrm>
            <a:off x="6226233" y="1502877"/>
            <a:ext cx="2857953" cy="36406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87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4500" indent="-34290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003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861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Seasonal series</a:t>
            </a:r>
          </a:p>
          <a:p>
            <a:r>
              <a:rPr lang="en-US" sz="2000" dirty="0"/>
              <a:t>ADF; reject hypothesis of non-trend-stationary </a:t>
            </a:r>
          </a:p>
          <a:p>
            <a:r>
              <a:rPr lang="en-US" sz="2000" dirty="0"/>
              <a:t>KPSS test cannot reject null hypothesis of trend-stationary </a:t>
            </a:r>
          </a:p>
          <a:p>
            <a:r>
              <a:rPr lang="en-US" sz="2000" dirty="0"/>
              <a:t>An </a:t>
            </a:r>
            <a:r>
              <a:rPr lang="en-US" sz="2000" b="1" dirty="0"/>
              <a:t>incorrect inference</a:t>
            </a:r>
            <a:r>
              <a:rPr lang="en-US" sz="2000" dirty="0"/>
              <a:t>, perhaps result of low power of test!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3829E3A-85F4-21E5-F548-8DF8EB639A4A}"/>
              </a:ext>
            </a:extLst>
          </p:cNvPr>
          <p:cNvCxnSpPr>
            <a:cxnSpLocks/>
          </p:cNvCxnSpPr>
          <p:nvPr/>
        </p:nvCxnSpPr>
        <p:spPr>
          <a:xfrm flipH="1">
            <a:off x="4081549" y="2460567"/>
            <a:ext cx="2369127" cy="12967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BDC12CE-8772-0D18-CB9C-32A8A9D70257}"/>
              </a:ext>
            </a:extLst>
          </p:cNvPr>
          <p:cNvCxnSpPr>
            <a:cxnSpLocks/>
          </p:cNvCxnSpPr>
          <p:nvPr/>
        </p:nvCxnSpPr>
        <p:spPr>
          <a:xfrm flipH="1">
            <a:off x="5964383" y="3217025"/>
            <a:ext cx="673330" cy="5403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085360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558885"/>
          </a:xfrm>
        </p:spPr>
        <p:txBody>
          <a:bodyPr>
            <a:normAutofit fontScale="77500" lnSpcReduction="20000"/>
          </a:bodyPr>
          <a:lstStyle/>
          <a:p>
            <a:pPr marL="0" lvl="0" indent="0">
              <a:buNone/>
            </a:pPr>
            <a:r>
              <a:rPr dirty="0"/>
              <a:t>Fundamental elements of time series</a:t>
            </a:r>
          </a:p>
          <a:p>
            <a:pPr lvl="0"/>
            <a:r>
              <a:rPr dirty="0"/>
              <a:t>Fundamental components which cannot be predicted</a:t>
            </a:r>
          </a:p>
          <a:p>
            <a:pPr lvl="1"/>
            <a:r>
              <a:rPr dirty="0"/>
              <a:t>White noise</a:t>
            </a:r>
          </a:p>
          <a:p>
            <a:pPr lvl="1"/>
            <a:r>
              <a:rPr dirty="0"/>
              <a:t>Random walks</a:t>
            </a:r>
          </a:p>
          <a:p>
            <a:pPr lvl="0"/>
            <a:r>
              <a:rPr dirty="0"/>
              <a:t>Autocorrelation and partial autocorrelation</a:t>
            </a:r>
          </a:p>
          <a:p>
            <a:pPr lvl="0"/>
            <a:r>
              <a:rPr dirty="0"/>
              <a:t>Trend</a:t>
            </a:r>
          </a:p>
          <a:p>
            <a:pPr lvl="0"/>
            <a:r>
              <a:rPr dirty="0"/>
              <a:t>Seasonal components</a:t>
            </a:r>
          </a:p>
          <a:p>
            <a:pPr lvl="0"/>
            <a:r>
              <a:rPr dirty="0"/>
              <a:t>Differencing to transform to stationarity</a:t>
            </a:r>
          </a:p>
          <a:p>
            <a:pPr lvl="1"/>
            <a:r>
              <a:rPr dirty="0"/>
              <a:t>Seasonal differencing</a:t>
            </a:r>
          </a:p>
          <a:p>
            <a:pPr lvl="1"/>
            <a:r>
              <a:rPr dirty="0"/>
              <a:t>Non-seasonal differencing</a:t>
            </a:r>
          </a:p>
          <a:p>
            <a:pPr lvl="0"/>
            <a:r>
              <a:rPr dirty="0"/>
              <a:t>Stationarity properties</a:t>
            </a:r>
          </a:p>
          <a:p>
            <a:pPr lvl="1"/>
            <a:r>
              <a:rPr dirty="0"/>
              <a:t>augmented Dicky-Fuller test</a:t>
            </a:r>
          </a:p>
          <a:p>
            <a:pPr lvl="1"/>
            <a:r>
              <a:rPr dirty="0"/>
              <a:t>KPSS test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Short </a:t>
            </a:r>
            <a:r>
              <a:rPr dirty="0"/>
              <a:t>History of Time Series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5245793" cy="3394472"/>
          </a:xfrm>
        </p:spPr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dirty="0"/>
              <a:t>Modern history of time series analysis started with George </a:t>
            </a:r>
            <a:r>
              <a:rPr dirty="0" err="1"/>
              <a:t>Udny</a:t>
            </a:r>
            <a:r>
              <a:rPr dirty="0"/>
              <a:t> Yule (1927) and Gilbert Walker (1931)</a:t>
            </a:r>
          </a:p>
          <a:p>
            <a:pPr lvl="0"/>
            <a:r>
              <a:rPr dirty="0"/>
              <a:t>Yule worked on sunspot time series</a:t>
            </a:r>
          </a:p>
          <a:p>
            <a:pPr lvl="0"/>
            <a:r>
              <a:rPr dirty="0"/>
              <a:t>Walker was attempting to forecast the tropical monsoon cycle</a:t>
            </a:r>
          </a:p>
          <a:p>
            <a:pPr lvl="0"/>
            <a:r>
              <a:rPr dirty="0"/>
              <a:t>Developed the </a:t>
            </a:r>
            <a:r>
              <a:rPr b="1" dirty="0"/>
              <a:t>autoregressive (AR)</a:t>
            </a:r>
            <a:r>
              <a:rPr dirty="0"/>
              <a:t> model to account for serial correlation of values</a:t>
            </a:r>
          </a:p>
          <a:p>
            <a:pPr lvl="0"/>
            <a:r>
              <a:rPr dirty="0"/>
              <a:t>The AR model is foundation of modern time series models</a:t>
            </a:r>
          </a:p>
        </p:txBody>
      </p:sp>
      <p:pic>
        <p:nvPicPr>
          <p:cNvPr id="4" name="Picture 1" descr="../images/George_Udny_Yule.jp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230389" y="1181862"/>
            <a:ext cx="2702098" cy="3333567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TextBox 3"/>
          <p:cNvSpPr txBox="1"/>
          <p:nvPr/>
        </p:nvSpPr>
        <p:spPr>
          <a:xfrm>
            <a:off x="5914506" y="4515429"/>
            <a:ext cx="3229494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dirty="0"/>
              <a:t>George Yule, time series pioneer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Short </a:t>
            </a:r>
            <a:r>
              <a:rPr dirty="0"/>
              <a:t>History of Time Series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5565371" cy="3394472"/>
          </a:xfrm>
        </p:spPr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dirty="0"/>
              <a:t>Mathematical prodigy, Norbert Weiner, invented filters for stochastic time series processes, starting in the 1920s</a:t>
            </a:r>
          </a:p>
          <a:p>
            <a:pPr lvl="0"/>
            <a:r>
              <a:rPr dirty="0"/>
              <a:t>Weiner’s filter theory is the basis of many time series filter methods</a:t>
            </a:r>
          </a:p>
          <a:p>
            <a:pPr lvl="0"/>
            <a:r>
              <a:rPr dirty="0"/>
              <a:t>Predictive filters for noisy signals; not discussed here</a:t>
            </a:r>
          </a:p>
          <a:p>
            <a:pPr lvl="0"/>
            <a:r>
              <a:rPr dirty="0"/>
              <a:t>Weiner process model for random walks is widely used</a:t>
            </a:r>
          </a:p>
        </p:txBody>
      </p:sp>
      <p:pic>
        <p:nvPicPr>
          <p:cNvPr id="4" name="Picture 1" descr="../images/Norbert_wiener.jp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517177" y="859566"/>
            <a:ext cx="2392219" cy="3311181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TextBox 3"/>
          <p:cNvSpPr txBox="1"/>
          <p:nvPr/>
        </p:nvSpPr>
        <p:spPr>
          <a:xfrm>
            <a:off x="6409114" y="4295379"/>
            <a:ext cx="2734886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dirty="0"/>
              <a:t>Norbert Weiner: </a:t>
            </a:r>
            <a:endParaRPr lang="en-US" dirty="0"/>
          </a:p>
          <a:p>
            <a:pPr marL="0" lvl="0" indent="0" algn="ctr">
              <a:buNone/>
            </a:pPr>
            <a:r>
              <a:rPr dirty="0"/>
              <a:t>Invented time series filters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Short </a:t>
            </a:r>
            <a:r>
              <a:rPr dirty="0"/>
              <a:t>History of Time Series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4538749" cy="3394472"/>
          </a:xfrm>
        </p:spPr>
        <p:txBody>
          <a:bodyPr>
            <a:normAutofit fontScale="92500"/>
          </a:bodyPr>
          <a:lstStyle/>
          <a:p>
            <a:pPr marL="0" lvl="0" indent="0">
              <a:buNone/>
            </a:pPr>
            <a:r>
              <a:rPr dirty="0"/>
              <a:t>George Box and Gwilym Jenkins fully developed a statistical theory of time series by extending the work of Yule and Walker in the 1950s and 1960s</a:t>
            </a:r>
          </a:p>
          <a:p>
            <a:pPr lvl="0"/>
            <a:r>
              <a:rPr dirty="0"/>
              <a:t>Extended the AR model to include </a:t>
            </a:r>
            <a:r>
              <a:rPr b="1" dirty="0"/>
              <a:t>moving average (MA)</a:t>
            </a:r>
            <a:r>
              <a:rPr dirty="0"/>
              <a:t> terms</a:t>
            </a:r>
          </a:p>
          <a:p>
            <a:pPr lvl="0"/>
            <a:r>
              <a:rPr dirty="0"/>
              <a:t>Included the </a:t>
            </a:r>
            <a:r>
              <a:rPr b="1" dirty="0"/>
              <a:t>integrative term</a:t>
            </a:r>
            <a:r>
              <a:rPr dirty="0"/>
              <a:t> to create the </a:t>
            </a:r>
            <a:r>
              <a:rPr b="1" dirty="0"/>
              <a:t>ARIMA</a:t>
            </a:r>
            <a:r>
              <a:rPr dirty="0"/>
              <a:t> model</a:t>
            </a:r>
          </a:p>
          <a:p>
            <a:pPr lvl="0"/>
            <a:r>
              <a:rPr dirty="0"/>
              <a:t>The ARIMA model is our focus</a:t>
            </a:r>
          </a:p>
        </p:txBody>
      </p:sp>
      <p:pic>
        <p:nvPicPr>
          <p:cNvPr id="4" name="Picture 1" descr="../images/GeorgeEPBox.jp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25044" y="876992"/>
            <a:ext cx="2188325" cy="3066357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TextBox 3"/>
          <p:cNvSpPr txBox="1"/>
          <p:nvPr/>
        </p:nvSpPr>
        <p:spPr>
          <a:xfrm>
            <a:off x="5135532" y="3852025"/>
            <a:ext cx="1988821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dirty="0"/>
              <a:t>George EP Box created general time series model</a:t>
            </a:r>
          </a:p>
        </p:txBody>
      </p:sp>
      <p:pic>
        <p:nvPicPr>
          <p:cNvPr id="6" name="Picture 1" descr="../images/BoxJenkins.jpg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106458" y="961044"/>
            <a:ext cx="19177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7" name="TextBox 3"/>
          <p:cNvSpPr txBox="1"/>
          <p:nvPr/>
        </p:nvSpPr>
        <p:spPr>
          <a:xfrm>
            <a:off x="7106458" y="4076700"/>
            <a:ext cx="1796472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dirty="0"/>
              <a:t>Seminal time series analysis book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1713</TotalTime>
  <Words>3600</Words>
  <Application>Microsoft Office PowerPoint</Application>
  <PresentationFormat>On-screen Show (16:9)</PresentationFormat>
  <Paragraphs>461</Paragraphs>
  <Slides>62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66" baseType="lpstr">
      <vt:lpstr>Arial</vt:lpstr>
      <vt:lpstr>Calibri</vt:lpstr>
      <vt:lpstr>Cambria Math</vt:lpstr>
      <vt:lpstr>Office Theme</vt:lpstr>
      <vt:lpstr>Properties of Time Series</vt:lpstr>
      <vt:lpstr>Why Are Time Series Important?</vt:lpstr>
      <vt:lpstr>Why Are Time Series Useful?</vt:lpstr>
      <vt:lpstr>Why Are Time Series Data Different?</vt:lpstr>
      <vt:lpstr>Why Are Time Series Data Different</vt:lpstr>
      <vt:lpstr>Short History of Time Series Analysis</vt:lpstr>
      <vt:lpstr>Short History of Time Series Analysis</vt:lpstr>
      <vt:lpstr>Short History of Time Series Analysis</vt:lpstr>
      <vt:lpstr>Short History of Time Series Analysis</vt:lpstr>
      <vt:lpstr>21st Century Time Series Analysis</vt:lpstr>
      <vt:lpstr>Software for Time Series Analysis</vt:lpstr>
      <vt:lpstr>Fundamentals of Time Series</vt:lpstr>
      <vt:lpstr>Time Series Representation</vt:lpstr>
      <vt:lpstr>White Noise Series</vt:lpstr>
      <vt:lpstr>White Noise Series</vt:lpstr>
      <vt:lpstr>White Noise Series</vt:lpstr>
      <vt:lpstr>Introduction to Stationary Time Series</vt:lpstr>
      <vt:lpstr>Stationary Time Series</vt:lpstr>
      <vt:lpstr>Autocorrelation Properties of White Noise Series</vt:lpstr>
      <vt:lpstr>Autocorrelation Properties of White Noise Series</vt:lpstr>
      <vt:lpstr>Autocorrelation Properties of White Noise Series</vt:lpstr>
      <vt:lpstr>Autocorrelation Properties of White Noise Series</vt:lpstr>
      <vt:lpstr>Hypothesis Test of Autocorrelation</vt:lpstr>
      <vt:lpstr>Random Walk Time Series</vt:lpstr>
      <vt:lpstr>Random Walk Time Series</vt:lpstr>
      <vt:lpstr>Random Walk Time Series</vt:lpstr>
      <vt:lpstr>Random Walk Time Series</vt:lpstr>
      <vt:lpstr>Random Walk Time Series</vt:lpstr>
      <vt:lpstr>Random Walk Time Series</vt:lpstr>
      <vt:lpstr>Time Series With Trend</vt:lpstr>
      <vt:lpstr>Time Series With Trend</vt:lpstr>
      <vt:lpstr>Time Series With Trend</vt:lpstr>
      <vt:lpstr>Time Series With Trend</vt:lpstr>
      <vt:lpstr>Time Series With Seasonal Effects</vt:lpstr>
      <vt:lpstr>Time Series With Seasonal Effects</vt:lpstr>
      <vt:lpstr>Time Series With Seasonal Effects</vt:lpstr>
      <vt:lpstr>Time Series With Seasonal Effects</vt:lpstr>
      <vt:lpstr>Time Series With Seasonal Effects</vt:lpstr>
      <vt:lpstr>Time Series Decomposition</vt:lpstr>
      <vt:lpstr>Time Series Decomposition</vt:lpstr>
      <vt:lpstr>Time Series Decomposition</vt:lpstr>
      <vt:lpstr>Time Series Decomposition</vt:lpstr>
      <vt:lpstr>Time Series Difference Operators</vt:lpstr>
      <vt:lpstr>Time Series Difference Operators</vt:lpstr>
      <vt:lpstr>Time Series Difference Operators</vt:lpstr>
      <vt:lpstr>Time Series Difference Operators</vt:lpstr>
      <vt:lpstr>Time Series Difference Operators</vt:lpstr>
      <vt:lpstr>Stationarity</vt:lpstr>
      <vt:lpstr>Stationarity</vt:lpstr>
      <vt:lpstr>Stationarity</vt:lpstr>
      <vt:lpstr>Stationarity</vt:lpstr>
      <vt:lpstr>Stationarity</vt:lpstr>
      <vt:lpstr>Stationarity</vt:lpstr>
      <vt:lpstr>Stationarity</vt:lpstr>
      <vt:lpstr>Stationarity</vt:lpstr>
      <vt:lpstr>Stationarity</vt:lpstr>
      <vt:lpstr>Stationarity</vt:lpstr>
      <vt:lpstr>Stationarity</vt:lpstr>
      <vt:lpstr>Stationarity</vt:lpstr>
      <vt:lpstr>Stationarity</vt:lpstr>
      <vt:lpstr>Stationarity</vt:lpstr>
      <vt:lpstr>Summary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Properties of Time Series</dc:title>
  <dc:creator>Steve Elston</dc:creator>
  <cp:keywords/>
  <cp:lastModifiedBy>Stephen Elston</cp:lastModifiedBy>
  <cp:revision>106</cp:revision>
  <dcterms:created xsi:type="dcterms:W3CDTF">2024-08-16T02:36:24Z</dcterms:created>
  <dcterms:modified xsi:type="dcterms:W3CDTF">2024-10-29T00:09:02Z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11/13/2023</vt:lpwstr>
  </property>
  <property fmtid="{D5CDD505-2E9C-101B-9397-08002B2CF9AE}" pid="3" name="output">
    <vt:lpwstr/>
  </property>
</Properties>
</file>