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261" r:id="rId7"/>
    <p:sldId id="345" r:id="rId8"/>
    <p:sldId id="262" r:id="rId9"/>
    <p:sldId id="263" r:id="rId10"/>
    <p:sldId id="264" r:id="rId11"/>
    <p:sldId id="341" r:id="rId12"/>
    <p:sldId id="348" r:id="rId13"/>
    <p:sldId id="266" r:id="rId14"/>
    <p:sldId id="267" r:id="rId15"/>
    <p:sldId id="343" r:id="rId16"/>
    <p:sldId id="268" r:id="rId17"/>
    <p:sldId id="342" r:id="rId18"/>
    <p:sldId id="269" r:id="rId19"/>
    <p:sldId id="270" r:id="rId20"/>
    <p:sldId id="347" r:id="rId21"/>
    <p:sldId id="271" r:id="rId22"/>
    <p:sldId id="272" r:id="rId23"/>
    <p:sldId id="273" r:id="rId24"/>
    <p:sldId id="344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49" r:id="rId47"/>
    <p:sldId id="350" r:id="rId48"/>
    <p:sldId id="295" r:id="rId49"/>
    <p:sldId id="296" r:id="rId50"/>
    <p:sldId id="297" r:id="rId51"/>
    <p:sldId id="298" r:id="rId52"/>
    <p:sldId id="299" r:id="rId53"/>
    <p:sldId id="352" r:id="rId54"/>
    <p:sldId id="300" r:id="rId55"/>
    <p:sldId id="301" r:id="rId56"/>
    <p:sldId id="351" r:id="rId57"/>
    <p:sldId id="302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7" autoAdjust="0"/>
    <p:restoredTop sz="86446" autoAdjust="0"/>
  </p:normalViewPr>
  <p:slideViewPr>
    <p:cSldViewPr snapToGrid="0" snapToObjects="1">
      <p:cViewPr varScale="1">
        <p:scale>
          <a:sx n="85" d="100"/>
          <a:sy n="85" d="100"/>
        </p:scale>
        <p:origin x="46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s/notebooks/generated/statespace_seasonal.html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bootstrap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406.16964v1#:~:text=We%20then%20ablate%20three%20top,in%20both%20training%20and%20inference." TargetMode="External"/><Relationship Id="rId2" Type="http://schemas.openxmlformats.org/officeDocument/2006/relationships/hyperlink" Target="https://arxiv.org/abs/2205.135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5.10437" TargetMode="External"/><Relationship Id="rId5" Type="http://schemas.openxmlformats.org/officeDocument/2006/relationships/hyperlink" Target="https://arxiv.org/abs/2201.12886" TargetMode="External"/><Relationship Id="rId4" Type="http://schemas.openxmlformats.org/officeDocument/2006/relationships/hyperlink" Target="https://www.sciencedirect.com/science/article/abs/pii/S0301421522003226?casa_token=l625vypvRzwAAAAA:TWDeS0vkE6Vz6xdS0Qr5mbl7JeAQh0e_unPkfPfWe81BisEK0P_Hk5f6l_lSu0nYrqpA4yN1UA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ley.com/en-se/Time+Series+Analysis%3A+Forecasting+and+Control%2C+5th+Edition-p-9781118675021" TargetMode="Externa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Variance of an AR process is </a:t>
                </a:r>
                <a:r>
                  <a:rPr lang="en-US" b="1" dirty="0">
                    <a:latin typeface="Cambria Math" panose="02040503050406030204" pitchFamily="18" charset="0"/>
                  </a:rPr>
                  <a:t>inflated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Can analytically compute the expectation and variance of a stationary AR(1)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i="1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b="1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74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508270" y="3507971"/>
                <a:ext cx="43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270" y="3507971"/>
                <a:ext cx="435824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3374-324A-4F82-B97F-2DAAA31A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3FC-1D09-EC55-8F6C-4AA561D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observations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Order of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1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70860"/>
              </a:xfrm>
              <a:blipFill>
                <a:blip r:embed="rId2"/>
                <a:stretch>
                  <a:fillRect l="-66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not a unit root!</a:t>
                </a:r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unit root and is a random walk</a:t>
                </a:r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87733"/>
              </a:xfrm>
              <a:blipFill>
                <a:blip r:embed="rId2"/>
                <a:stretch>
                  <a:fillRect l="-296" t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092317" y="4229771"/>
            <a:ext cx="399826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 by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Three conditions on the coefficients of a 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</a:t>
                </a:r>
                <a:r>
                  <a:rPr lang="en-US" sz="2000" b="1" dirty="0" err="1"/>
                  <a:t>statbility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outside the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20790"/>
              </a:xfrm>
              <a:prstGeom prst="rect">
                <a:avLst/>
              </a:prstGeom>
              <a:blipFill>
                <a:blip r:embed="rId4"/>
                <a:stretch>
                  <a:fillRect l="-1210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98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624754" y="3396916"/>
            <a:ext cx="1246657" cy="898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0A3D86-7635-A427-A59A-098C2AFCC2E1}"/>
                  </a:ext>
                </a:extLst>
              </p:cNvPr>
              <p:cNvSpPr txBox="1"/>
              <p:nvPr/>
            </p:nvSpPr>
            <p:spPr>
              <a:xfrm>
                <a:off x="7301839" y="1112870"/>
                <a:ext cx="389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0A3D86-7635-A427-A59A-098C2AFC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39" y="1112870"/>
                <a:ext cx="389878" cy="369332"/>
              </a:xfrm>
              <a:prstGeom prst="rect">
                <a:avLst/>
              </a:prstGeom>
              <a:blipFill>
                <a:blip r:embed="rId5"/>
                <a:stretch>
                  <a:fillRect l="-4688" r="-31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13F0F-637C-A375-E0FB-1AA810AD4D95}"/>
                  </a:ext>
                </a:extLst>
              </p:cNvPr>
              <p:cNvSpPr txBox="1"/>
              <p:nvPr/>
            </p:nvSpPr>
            <p:spPr>
              <a:xfrm>
                <a:off x="5483731" y="2023129"/>
                <a:ext cx="389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13F0F-637C-A375-E0FB-1AA810AD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31" y="2023129"/>
                <a:ext cx="389878" cy="369332"/>
              </a:xfrm>
              <a:prstGeom prst="rect">
                <a:avLst/>
              </a:prstGeom>
              <a:blipFill>
                <a:blip r:embed="rId6"/>
                <a:stretch>
                  <a:fillRect l="-4688" r="-15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71737" y="1772653"/>
            <a:ext cx="1238867" cy="162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vector, and the nonzero lag coefficients need to be negated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  <a:blipFill>
                <a:blip r:embed="rId2"/>
                <a:stretch>
                  <a:fillRect l="-1493" t="-922" r="-122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142032"/>
            <a:ext cx="3013364" cy="49460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3965331" y="2167304"/>
            <a:ext cx="1749670" cy="43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026877" y="3635619"/>
            <a:ext cx="1627965" cy="699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" y="1956603"/>
            <a:ext cx="3835962" cy="308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5" y="1965159"/>
            <a:ext cx="3746073" cy="30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332034"/>
                <a:ext cx="3678381" cy="381146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Cannot reject hypothesis that series has 0 mean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 err="1"/>
                  <a:t>Ljung</a:t>
                </a:r>
                <a:r>
                  <a:rPr lang="en-US" dirty="0"/>
                  <a:t>-Box test shows no statistically significant serial correlation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332034"/>
                <a:ext cx="3678381" cy="3811465"/>
              </a:xfrm>
              <a:blipFill>
                <a:blip r:embed="rId2"/>
                <a:stretch>
                  <a:fillRect l="-1490" t="-2080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>
            <a:cxnSpLocks/>
          </p:cNvCxnSpPr>
          <p:nvPr/>
        </p:nvCxnSpPr>
        <p:spPr>
          <a:xfrm>
            <a:off x="3403823" y="2602523"/>
            <a:ext cx="3678381" cy="65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4106008" y="3138854"/>
            <a:ext cx="1081134" cy="23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 flipV="1">
            <a:off x="3842238" y="3474720"/>
            <a:ext cx="3909380" cy="23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6A706-9097-B3CB-BADE-AA1306105D05}"/>
              </a:ext>
            </a:extLst>
          </p:cNvPr>
          <p:cNvCxnSpPr>
            <a:cxnSpLocks/>
          </p:cNvCxnSpPr>
          <p:nvPr/>
        </p:nvCxnSpPr>
        <p:spPr>
          <a:xfrm>
            <a:off x="3881804" y="2053004"/>
            <a:ext cx="3200400" cy="108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93C6E-61CB-D272-3658-4ECC6DC4A100}"/>
              </a:ext>
            </a:extLst>
          </p:cNvPr>
          <p:cNvCxnSpPr>
            <a:cxnSpLocks/>
          </p:cNvCxnSpPr>
          <p:nvPr/>
        </p:nvCxnSpPr>
        <p:spPr>
          <a:xfrm flipV="1">
            <a:off x="3727938" y="3928003"/>
            <a:ext cx="716574" cy="32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</a:t>
                </a:r>
              </a:p>
              <a:p>
                <a:r>
                  <a:rPr lang="en-US" dirty="0"/>
                  <a:t>Variance of  MA process is </a:t>
                </a:r>
                <a:r>
                  <a:rPr lang="en-US" b="1" dirty="0"/>
                  <a:t>inflated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Can compute expectation and variance for MA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013C-1B28-9557-47F8-99D9023D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AAA-7C23-4E17-F1FF-B909C41F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Order of MA process is number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dirty="0"/>
                  <a:t>MA model assumes stationary time series</a:t>
                </a:r>
              </a:p>
              <a:p>
                <a:pPr lvl="1"/>
                <a:r>
                  <a:rPr lang="en-US" dirty="0"/>
                  <a:t>Coefficients are constant in time</a:t>
                </a:r>
              </a:p>
              <a:p>
                <a:pPr lvl="1"/>
                <a:r>
                  <a:rPr lang="en-US" dirty="0"/>
                  <a:t>Polynomial must not have unit root! 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2284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the MA model?</a:t>
                </a:r>
              </a:p>
              <a:p>
                <a:pPr lvl="0"/>
                <a:r>
                  <a:rPr lang="en-US" dirty="0"/>
                  <a:t>Model matrix of MA(2) model for zero-</a:t>
                </a:r>
                <a:r>
                  <a:rPr lang="en-US" dirty="0" err="1"/>
                  <a:t>centerd</a:t>
                </a:r>
                <a:r>
                  <a:rPr lang="en-US" dirty="0"/>
                  <a:t> time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MA model is a </a:t>
                </a:r>
                <a:r>
                  <a:rPr lang="en-US" b="1" dirty="0"/>
                  <a:t>nonlinear model!</a:t>
                </a:r>
                <a:r>
                  <a:rPr lang="en-US" dirty="0"/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at each time step</a:t>
                </a:r>
              </a:p>
              <a:p>
                <a:pPr lvl="0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unobservable</a:t>
                </a:r>
                <a:r>
                  <a:rPr lang="en-US" dirty="0"/>
                  <a:t>!</a:t>
                </a:r>
              </a:p>
              <a:p>
                <a:pPr lvl="0"/>
                <a:r>
                  <a:rPr lang="en-US" dirty="0"/>
                  <a:t>So, fitting requires </a:t>
                </a:r>
                <a:r>
                  <a:rPr lang="en-US" b="1" dirty="0"/>
                  <a:t>nonlinear iteratively </a:t>
                </a:r>
                <a:r>
                  <a:rPr lang="en-US" b="1" dirty="0" err="1"/>
                  <a:t>rewieighted</a:t>
                </a:r>
                <a:r>
                  <a:rPr lang="en-US" b="1" dirty="0"/>
                  <a:t> least squares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325978" cy="613360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US" sz="3200" b="0" dirty="0"/>
              <a:t>Example:</a:t>
            </a:r>
            <a:r>
              <a:rPr sz="3200" b="0" dirty="0"/>
              <a:t> Moving Average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BEDB-850F-34F5-1160-CF66EE0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3" y="204787"/>
            <a:ext cx="2906973" cy="480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MA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  <a:blipFill>
                <a:blip r:embed="rId3"/>
                <a:stretch>
                  <a:fillRect l="-145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D478-9DBA-83DE-37D0-698FD5E7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03A-962E-0662-F1D6-E54ACD7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</a:t>
            </a:r>
            <a:r>
              <a:rPr lang="en-US" sz="2800" b="0" dirty="0"/>
              <a:t>Moving Average</a:t>
            </a:r>
            <a:r>
              <a:rPr sz="28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35" y="537124"/>
                <a:ext cx="3956164" cy="1371600"/>
              </a:xfrm>
              <a:prstGeom prst="rect">
                <a:avLst/>
              </a:prstGeom>
              <a:blipFill>
                <a:blip r:embed="rId3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B1D9E0-0EAB-9E13-4E47-4767F4CC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4" y="1945105"/>
            <a:ext cx="3857151" cy="313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4FB0E-BF80-2152-8D67-B8377630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27" y="1908724"/>
            <a:ext cx="3912352" cy="31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6DCC4A-A76A-5E58-6D94-C7318AE9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83" y="1452412"/>
            <a:ext cx="4937237" cy="349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Example:</a:t>
            </a:r>
            <a:r>
              <a:rPr dirty="0"/>
              <a:t>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84" y="1208942"/>
                <a:ext cx="3678381" cy="368829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Mean is not statistically significant away from 0</a:t>
                </a:r>
              </a:p>
              <a:p>
                <a:pPr lvl="0"/>
                <a:r>
                  <a:rPr lang="en-US" dirty="0"/>
                  <a:t>Both MA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 err="1"/>
                  <a:t>Ljung</a:t>
                </a:r>
                <a:r>
                  <a:rPr lang="en-US" dirty="0"/>
                  <a:t>-Box test shows no statistically significant serial correlation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208942"/>
                <a:ext cx="3678381" cy="3688293"/>
              </a:xfrm>
              <a:blipFill>
                <a:blip r:embed="rId3"/>
                <a:stretch>
                  <a:fillRect l="-1490" t="-2149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7C03D-FF2A-7655-3645-2A8AED8C6F83}"/>
              </a:ext>
            </a:extLst>
          </p:cNvPr>
          <p:cNvCxnSpPr>
            <a:cxnSpLocks/>
          </p:cNvCxnSpPr>
          <p:nvPr/>
        </p:nvCxnSpPr>
        <p:spPr>
          <a:xfrm>
            <a:off x="3560885" y="2501412"/>
            <a:ext cx="3314700" cy="92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7D0AD-9B65-1BCF-6A3E-3F2162D16E5D}"/>
              </a:ext>
            </a:extLst>
          </p:cNvPr>
          <p:cNvCxnSpPr>
            <a:cxnSpLocks/>
          </p:cNvCxnSpPr>
          <p:nvPr/>
        </p:nvCxnSpPr>
        <p:spPr>
          <a:xfrm>
            <a:off x="3771900" y="3121269"/>
            <a:ext cx="1149237" cy="30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503E7-C1D9-42EA-AA92-28EA1E9638AD}"/>
              </a:ext>
            </a:extLst>
          </p:cNvPr>
          <p:cNvCxnSpPr>
            <a:cxnSpLocks/>
          </p:cNvCxnSpPr>
          <p:nvPr/>
        </p:nvCxnSpPr>
        <p:spPr>
          <a:xfrm flipV="1">
            <a:off x="3771900" y="3474720"/>
            <a:ext cx="3896226" cy="95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9C262-E52F-FCC3-5D4B-9B504D27EBE1}"/>
              </a:ext>
            </a:extLst>
          </p:cNvPr>
          <p:cNvCxnSpPr>
            <a:cxnSpLocks/>
          </p:cNvCxnSpPr>
          <p:nvPr/>
        </p:nvCxnSpPr>
        <p:spPr>
          <a:xfrm>
            <a:off x="3398227" y="2022231"/>
            <a:ext cx="3477358" cy="109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F7373-3DF7-7848-D1A4-9E9430666B7B}"/>
              </a:ext>
            </a:extLst>
          </p:cNvPr>
          <p:cNvCxnSpPr>
            <a:cxnSpLocks/>
          </p:cNvCxnSpPr>
          <p:nvPr/>
        </p:nvCxnSpPr>
        <p:spPr>
          <a:xfrm flipV="1">
            <a:off x="3727938" y="3959266"/>
            <a:ext cx="384345" cy="13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rearrange terms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Define a backshift operator of order 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time shifts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can be written as an equation in these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stationary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dirty="0"/>
                  <a:t> must not have unit roots!</a:t>
                </a:r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  <a:blipFill>
                <a:blip r:embed="rId2"/>
                <a:stretch>
                  <a:fillRect l="-66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</a:t>
            </a:r>
            <a:r>
              <a:rPr dirty="0"/>
              <a:t> integrative </a:t>
            </a:r>
            <a:r>
              <a:rPr lang="en-US" dirty="0"/>
              <a:t>term </a:t>
            </a:r>
            <a:r>
              <a:rPr dirty="0"/>
              <a:t>addresses </a:t>
            </a:r>
            <a:r>
              <a:rPr lang="en-US" dirty="0"/>
              <a:t>some</a:t>
            </a:r>
            <a:r>
              <a:rPr dirty="0"/>
              <a:t>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</a:t>
            </a:r>
            <a:r>
              <a:rPr lang="en-US" dirty="0"/>
              <a:t>s</a:t>
            </a:r>
            <a:r>
              <a:rPr dirty="0"/>
              <a:t>easonal and non-seasonal differences</a:t>
            </a:r>
          </a:p>
          <a:p>
            <a:pPr lvl="1"/>
            <a:r>
              <a:rPr b="1" dirty="0"/>
              <a:t>Is deterministic</a:t>
            </a:r>
            <a:r>
              <a:rPr dirty="0"/>
              <a:t>, no model coefficient to estimate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transforms</a:t>
            </a:r>
            <a:r>
              <a:rPr lang="en-US" dirty="0"/>
              <a:t> time series with</a:t>
            </a:r>
            <a:r>
              <a:rPr dirty="0"/>
              <a:t> trend and random walks to </a:t>
            </a:r>
            <a:r>
              <a:rPr lang="en-US" dirty="0"/>
              <a:t>stationarity </a:t>
            </a:r>
            <a:endParaRPr dirty="0"/>
          </a:p>
          <a:p>
            <a:pPr lvl="0"/>
            <a:r>
              <a:rPr lang="en-US" dirty="0"/>
              <a:t>First order differencing d</a:t>
            </a:r>
            <a:r>
              <a:rPr dirty="0"/>
              <a:t>oes not account for seasonal effect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</a:t>
                </a:r>
                <a:r>
                  <a:rPr dirty="0"/>
                  <a:t>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</a:t>
                </a:r>
                <a:r>
                  <a:rPr lang="en-US" dirty="0"/>
                  <a:t>y</a:t>
                </a:r>
                <a:r>
                  <a:rPr dirty="0"/>
                  <a:t> same algebra</a:t>
                </a:r>
                <a:r>
                  <a:rPr lang="en-US" dirty="0"/>
                  <a:t> recessively to</a:t>
                </a:r>
                <a:r>
                  <a:rPr dirty="0"/>
                  <a:t> polynomial formulations for higher order ARIMA models.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904"/>
            <a:ext cx="8229600" cy="375385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lang="en-US" dirty="0"/>
              <a:t>A</a:t>
            </a:r>
            <a:r>
              <a:rPr dirty="0"/>
              <a:t>ccommodates multiple periods of seasonality</a:t>
            </a:r>
          </a:p>
          <a:p>
            <a:pPr lvl="1"/>
            <a:r>
              <a:rPr dirty="0"/>
              <a:t>Used by </a:t>
            </a:r>
            <a:r>
              <a:rPr dirty="0">
                <a:hlinkClick r:id="rId2"/>
              </a:rPr>
              <a:t>PROFIT model</a:t>
            </a:r>
            <a:r>
              <a:rPr dirty="0"/>
              <a:t>, </a:t>
            </a:r>
            <a:r>
              <a:rPr dirty="0" err="1">
                <a:hlinkClick r:id="rId3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  <a:r>
              <a:rPr lang="en-US" dirty="0"/>
              <a:t>, </a:t>
            </a:r>
            <a:r>
              <a:rPr dirty="0"/>
              <a:t>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  <a:r>
              <a:rPr lang="en-US" dirty="0"/>
              <a:t> (multiplicative)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r>
              <a:rPr lang="en-US" dirty="0"/>
              <a:t>Order of </a:t>
            </a:r>
            <a:r>
              <a:rPr lang="en-US" b="1" dirty="0"/>
              <a:t>multiplicative SARIMA model </a:t>
            </a:r>
            <a:r>
              <a:rPr lang="en-US" dirty="0"/>
              <a:t>is specified as (</a:t>
            </a:r>
            <a:r>
              <a:rPr lang="en-US" dirty="0" err="1"/>
              <a:t>p,d,q</a:t>
            </a:r>
            <a:r>
              <a:rPr lang="en-US" dirty="0"/>
              <a:t>)(P,D,Q,S)</a:t>
            </a:r>
          </a:p>
          <a:p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lang="en-US" dirty="0"/>
              <a:t>Seasonal </a:t>
            </a:r>
            <a:r>
              <a:rPr dirty="0"/>
              <a:t>ARIMA model, order (P,D,Q,S)</a:t>
            </a:r>
          </a:p>
          <a:p>
            <a:pPr lvl="1"/>
            <a:r>
              <a:rPr dirty="0"/>
              <a:t>Must specify period, S, seasonal difference order, D</a:t>
            </a:r>
            <a:endParaRPr lang="en-US" dirty="0"/>
          </a:p>
          <a:p>
            <a:pPr lvl="1"/>
            <a:r>
              <a:rPr lang="en-US" dirty="0"/>
              <a:t>P is seasonal AR order</a:t>
            </a:r>
          </a:p>
          <a:p>
            <a:pPr lvl="1"/>
            <a:r>
              <a:rPr lang="en-US" dirty="0"/>
              <a:t>Q is seasonal MA order</a:t>
            </a:r>
            <a:endParaRPr dirty="0"/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</a:t>
                </a:r>
                <a:r>
                  <a:rPr lang="en-US" dirty="0"/>
                  <a:t>recursive </a:t>
                </a:r>
                <a:r>
                  <a:rPr dirty="0"/>
                  <a:t>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</a:t>
                </a:r>
                <a:r>
                  <a:rPr lang="en-US" dirty="0"/>
                  <a:t> derive</a:t>
                </a:r>
                <a:r>
                  <a:rPr dirty="0"/>
                  <a:t> SARIMAX model </a:t>
                </a:r>
                <a:r>
                  <a:rPr lang="en-US" dirty="0"/>
                  <a:t>start with polynomial equation of the SARIMA model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</a:t>
                </a:r>
                <a:r>
                  <a:rPr lang="en-US" dirty="0"/>
                  <a:t>function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SARIMAX model </a:t>
                </a:r>
                <a:r>
                  <a:rPr lang="en-US" dirty="0"/>
                  <a:t>can include </a:t>
                </a:r>
                <a:r>
                  <a:rPr lang="en-US" b="1" dirty="0"/>
                  <a:t>exogenous variables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with </a:t>
                </a:r>
                <a:r>
                  <a:rPr lang="en-US" b="1" dirty="0"/>
                  <a:t>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ar-AE"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of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Fit the model with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Example, compute a forecast for a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i="1" dirty="0"/>
                  <a:t>H</a:t>
                </a:r>
                <a:r>
                  <a:rPr lang="en-US" dirty="0"/>
                  <a:t> time steps ahead </a:t>
                </a:r>
              </a:p>
              <a:p>
                <a:pPr lvl="1"/>
                <a:r>
                  <a:rPr lang="en-US" dirty="0"/>
                  <a:t>Recursively apply a one step ahead forecast to compute forecasts </a:t>
                </a:r>
                <a:r>
                  <a:rPr lang="en-US" i="1" dirty="0"/>
                  <a:t>H</a:t>
                </a:r>
                <a:r>
                  <a:rPr lang="en-US" dirty="0"/>
                  <a:t> times </a:t>
                </a:r>
                <a:endParaRPr lang="ar-AE" dirty="0"/>
              </a:p>
              <a:p>
                <a:pPr lvl="0"/>
                <a:r>
                  <a:rPr lang="en-US"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have no error estimate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unknown: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Example, use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forecast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Additional step ahead forecasts computed recursively</a:t>
                </a:r>
              </a:p>
              <a:p>
                <a:pPr lvl="1"/>
                <a:r>
                  <a:rPr lang="en-US" dirty="0"/>
                  <a:t>Recursion uses predictions from previous forecast steps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Two step ahead forecast is computed using a recursive relationship</a:t>
                </a:r>
              </a:p>
              <a:p>
                <a:pPr lvl="0"/>
                <a:r>
                  <a:rPr lang="en-US" dirty="0"/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the last known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Continue this recursion for as many time steps as desired</a:t>
                </a:r>
              </a:p>
              <a:p>
                <a:pPr lvl="0"/>
                <a:r>
                  <a:rPr lang="en-US" dirty="0"/>
                  <a:t>Same recursive algebra used to forecast with higher order ARIMA models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04986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evaluate time series models?</a:t>
                </a:r>
              </a:p>
              <a:p>
                <a:pPr lvl="0"/>
                <a:r>
                  <a:rPr b="1" dirty="0"/>
                  <a:t>Confidence intervals</a:t>
                </a:r>
              </a:p>
              <a:p>
                <a:pPr lvl="1"/>
                <a:r>
                  <a:rPr lang="en-US" dirty="0"/>
                  <a:t>Uncertainty in model parameters </a:t>
                </a:r>
              </a:p>
              <a:p>
                <a:pPr lvl="1"/>
                <a:r>
                  <a:rPr dirty="0"/>
                  <a:t>Fit to observations</a:t>
                </a:r>
              </a:p>
              <a:p>
                <a:pPr lvl="1"/>
                <a:r>
                  <a:rPr lang="en-US" dirty="0"/>
                  <a:t>Confidence interval of f</a:t>
                </a:r>
                <a:r>
                  <a:rPr dirty="0"/>
                  <a:t>orecast</a:t>
                </a:r>
              </a:p>
              <a:p>
                <a:pPr lvl="0"/>
                <a:r>
                  <a:rPr b="1" dirty="0"/>
                  <a:t>RMSE</a:t>
                </a:r>
                <a:r>
                  <a:rPr dirty="0"/>
                  <a:t>; compare forecast to actual values</a:t>
                </a:r>
              </a:p>
              <a:p>
                <a:pPr lvl="1"/>
                <a:r>
                  <a:rPr dirty="0"/>
                  <a:t>Fit to observations</a:t>
                </a:r>
                <a:r>
                  <a:rPr lang="en-US" dirty="0"/>
                  <a:t> in back-testing</a:t>
                </a:r>
                <a:endParaRPr dirty="0"/>
              </a:p>
              <a:p>
                <a:pPr lvl="1"/>
                <a:r>
                  <a:rPr dirty="0"/>
                  <a:t>Forecast</a:t>
                </a:r>
                <a:r>
                  <a:rPr lang="en-US" dirty="0"/>
                  <a:t> fit actual values once observed  </a:t>
                </a:r>
                <a:endParaRPr dirty="0"/>
              </a:p>
              <a:p>
                <a:pPr lvl="0"/>
                <a:r>
                  <a:rPr dirty="0"/>
                  <a:t>Could use </a:t>
                </a:r>
                <a:r>
                  <a:rPr b="1" dirty="0"/>
                  <a:t>log-likelihood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</a:t>
                </a:r>
                <a:r>
                  <a:rPr b="1" dirty="0"/>
                  <a:t>score function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But, score decreases with model complexity</a:t>
                </a:r>
              </a:p>
              <a:p>
                <a:pPr lvl="0"/>
                <a:r>
                  <a:rPr dirty="0"/>
                  <a:t>Need to</a:t>
                </a:r>
                <a:r>
                  <a:rPr lang="en-US" dirty="0"/>
                  <a:t> apply degree of freedom</a:t>
                </a:r>
                <a:r>
                  <a:rPr dirty="0"/>
                  <a:t> adjust</a:t>
                </a:r>
                <a:r>
                  <a:rPr lang="en-US" dirty="0"/>
                  <a:t>ment</a:t>
                </a:r>
                <a:r>
                  <a:rPr dirty="0"/>
                  <a:t> for number of model parameters</a:t>
                </a:r>
              </a:p>
              <a:p>
                <a:pPr lvl="1"/>
                <a:r>
                  <a:rPr dirty="0"/>
                  <a:t>We always prefer simpler models; fewer parameters to </a:t>
                </a:r>
                <a:r>
                  <a:rPr lang="en-US" dirty="0"/>
                  <a:t>fit</a:t>
                </a:r>
                <a:endParaRPr dirty="0"/>
              </a:p>
              <a:p>
                <a:pPr lvl="1"/>
                <a:r>
                  <a:rPr b="1" dirty="0" err="1"/>
                  <a:t>Akaki</a:t>
                </a:r>
                <a:r>
                  <a:rPr b="1" dirty="0"/>
                  <a:t> Information Criteria (AIC)</a:t>
                </a:r>
                <a:endParaRPr dirty="0"/>
              </a:p>
              <a:p>
                <a:pPr lvl="1"/>
                <a:r>
                  <a:rPr b="1" dirty="0"/>
                  <a:t>Bayes Information Criteria (BIC)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04986"/>
              </a:xfrm>
              <a:blipFill>
                <a:blip r:embed="rId2"/>
                <a:stretch>
                  <a:fillRect l="-296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</a:t>
                </a:r>
                <a:r>
                  <a:rPr dirty="0"/>
                  <a:t>any forecast, the first question should be ‘what are the errors’?</a:t>
                </a:r>
              </a:p>
              <a:p>
                <a:pPr lvl="0"/>
                <a:r>
                  <a:rPr dirty="0"/>
                  <a:t>Forecast</a:t>
                </a:r>
                <a:r>
                  <a:rPr lang="en-US" dirty="0"/>
                  <a:t>s</a:t>
                </a:r>
                <a:r>
                  <a:rPr dirty="0"/>
                  <a:t> are </a:t>
                </a:r>
                <a:r>
                  <a:rPr b="1" dirty="0"/>
                  <a:t>extrapolations</a:t>
                </a:r>
                <a:r>
                  <a:rPr dirty="0"/>
                  <a:t> of the model into the future</a:t>
                </a:r>
              </a:p>
              <a:p>
                <a:r>
                  <a:rPr lang="en-US" dirty="0"/>
                  <a:t>The forecast is a </a:t>
                </a:r>
                <a:r>
                  <a:rPr lang="en-US" b="1" dirty="0"/>
                  <a:t>point estimate</a:t>
                </a:r>
                <a:r>
                  <a:rPr lang="en-US" dirty="0"/>
                  <a:t>, with a </a:t>
                </a:r>
                <a:r>
                  <a:rPr lang="en-US" b="1" dirty="0"/>
                  <a:t>confidence interval</a:t>
                </a:r>
                <a:r>
                  <a:rPr lang="en-US" dirty="0"/>
                  <a:t>. </a:t>
                </a:r>
              </a:p>
              <a:p>
                <a:pPr lvl="0"/>
                <a:r>
                  <a:rPr dirty="0"/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Errors themselves must reflect the uncertainty beyond the range of available observations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09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Several </a:t>
            </a:r>
            <a:r>
              <a:rPr lang="en-US" dirty="0"/>
              <a:t>methods </a:t>
            </a:r>
            <a:r>
              <a:rPr dirty="0"/>
              <a:t>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  <a:r>
              <a:rPr lang="en-US" dirty="0"/>
              <a:t>, assume Normal distribution</a:t>
            </a:r>
            <a:endParaRPr dirty="0"/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</a:t>
            </a:r>
            <a:r>
              <a:rPr lang="en-US" dirty="0">
                <a:hlinkClick r:id="rId2"/>
              </a:rPr>
              <a:t>block re</a:t>
            </a:r>
            <a:r>
              <a:rPr dirty="0">
                <a:hlinkClick r:id="rId2"/>
              </a:rPr>
              <a:t>sampling methods</a:t>
            </a:r>
            <a:endParaRPr dirty="0"/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portion of the data</a:t>
            </a:r>
          </a:p>
          <a:p>
            <a:pPr lvl="1"/>
            <a:r>
              <a:rPr dirty="0"/>
              <a:t>Forecasts are made </a:t>
            </a:r>
            <a:r>
              <a:rPr lang="en-US" dirty="0"/>
              <a:t>several</a:t>
            </a:r>
            <a:r>
              <a:rPr dirty="0"/>
              <a:t> time steps ahead, and errors calculated</a:t>
            </a:r>
            <a:r>
              <a:rPr lang="en-US" dirty="0"/>
              <a:t> based on held-back observations</a:t>
            </a:r>
            <a:endParaRPr dirty="0"/>
          </a:p>
          <a:p>
            <a:pPr lvl="1"/>
            <a:r>
              <a:rPr lang="en-US" dirty="0"/>
              <a:t>T</a:t>
            </a:r>
            <a:r>
              <a:rPr dirty="0"/>
              <a:t>he training and forecast windows</a:t>
            </a:r>
            <a:r>
              <a:rPr lang="en-US" dirty="0"/>
              <a:t> are moved </a:t>
            </a:r>
            <a:r>
              <a:rPr lang="en-US" i="1" dirty="0"/>
              <a:t>n</a:t>
            </a:r>
            <a:r>
              <a:rPr lang="en-US" dirty="0"/>
              <a:t> steps forward</a:t>
            </a:r>
            <a:endParaRPr dirty="0"/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Bayes Information criteria, BIC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ar-AE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ar-A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ar-A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number of model parameters 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 number of observations   </a:t>
                </a:r>
              </a:p>
              <a:p>
                <a:pPr lvl="0"/>
                <a:r>
                  <a:rPr lang="en-US" dirty="0"/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BIC adjusts for number of samples used to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 parameters</a:t>
                </a:r>
              </a:p>
              <a:p>
                <a:pPr lvl="0"/>
                <a:r>
                  <a:rPr lang="en-US" dirty="0"/>
                  <a:t>Model with lowest BIC is best</a:t>
                </a:r>
              </a:p>
              <a:p>
                <a:pPr lvl="0"/>
                <a:r>
                  <a:rPr lang="en-US" dirty="0"/>
                  <a:t>BIC is often preferred to AIC for time series models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0419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Can compare and select models using BIC or AIC</a:t>
                </a:r>
              </a:p>
              <a:p>
                <a:pPr lvl="0"/>
                <a:r>
                  <a:rPr dirty="0"/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Fit the model parameters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compute the BIC, and if </a:t>
                </a:r>
                <a:r>
                  <a:rPr lang="en-US" dirty="0"/>
                  <a:t>lower is </a:t>
                </a:r>
                <a:r>
                  <a:rPr dirty="0"/>
                  <a:t>a better model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</a:t>
                </a:r>
                <a:r>
                  <a:rPr lang="en-US" dirty="0"/>
                  <a:t>ound-robin r</a:t>
                </a:r>
                <a:r>
                  <a:rPr dirty="0"/>
                  <a:t>educe the order of one model component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Repeat steps 2, 3 and 4 until no further improvement</a:t>
                </a:r>
              </a:p>
              <a:p>
                <a:pPr lvl="0"/>
                <a:r>
                  <a:rPr dirty="0"/>
                  <a:t>Tips for comparing models:</a:t>
                </a:r>
              </a:p>
              <a:p>
                <a:pPr lvl="1"/>
                <a:r>
                  <a:rPr dirty="0"/>
                  <a:t>BIC and AIC are approximations; small changes (3rd or 4th decimal) are not important</a:t>
                </a:r>
              </a:p>
              <a:p>
                <a:pPr lvl="1"/>
                <a:r>
                  <a:rPr dirty="0"/>
                  <a:t>If close tie pick the simpler (lower order) </a:t>
                </a:r>
                <a:r>
                  <a:rPr lang="en-US" dirty="0"/>
                  <a:t>model</a:t>
                </a:r>
                <a:endParaRPr dirty="0"/>
              </a:p>
              <a:p>
                <a:pPr lvl="1"/>
                <a:r>
                  <a:rPr dirty="0"/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dirty="0"/>
                  <a:t>, separately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04196"/>
              </a:xfrm>
              <a:blipFill>
                <a:blip r:embed="rId2"/>
                <a:stretch>
                  <a:fillRect l="-741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10916"/>
            <a:ext cx="4074694" cy="348370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Forecasting example dataset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time series from Australia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Chocolate production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Beer production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Electricity production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have nonlinear trend 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increase in seasonal variation with trend of series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A40C3-DC8A-7F61-CB4E-F3F66F01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1" y="234616"/>
            <a:ext cx="4336546" cy="46742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34556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Log transform to multiplicative model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for seasonal dependency on 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log transformation seasonal variation is near constant </a:t>
            </a:r>
            <a:endParaRPr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D00FF-DE40-2487-53DF-462C913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84458-3B3F-273A-327C-FFA15023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48" y="1528009"/>
            <a:ext cx="4753462" cy="233751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3576-D8FC-7A69-673A-CA22E733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Apply seasonal and nonseasonal differencing to remove nonstationary components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50" dirty="0"/>
                  <a:t>Test for stationarity of difference series</a:t>
                </a:r>
                <a:endParaRPr sz="215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  <a:blipFill>
                <a:blip r:embed="rId2"/>
                <a:stretch>
                  <a:fillRect l="-169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3EA306-8270-1504-CA94-77B1DCE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CC62-64CD-0A87-4043-5FDF7D7F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1138989"/>
            <a:ext cx="4916905" cy="230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91498-0F82-4D11-9909-E22F4C32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9" y="3909702"/>
            <a:ext cx="7772980" cy="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2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BDCB-3A15-9BDB-1A10-F59DBBD5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0C32-8340-AAE6-798C-256695BA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24584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Verify the statistical properties of the difference series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ACF and PACF show serial correlation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Nonseasonal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Seasonal dependency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2BA42E-C454-5A9E-28B7-C3AAFEC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827F-67AD-22D2-0DBA-5B852738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10" y="223141"/>
            <a:ext cx="3165232" cy="234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9F0C2-D43D-856B-8122-A6770053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72" y="2636654"/>
            <a:ext cx="3165232" cy="2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0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Stepwise hyperparameter search for SARIMA parameters by minimum BIC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Based on EDA,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Lowest BIC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Minimum BIC model is nearly identical to simpler model 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We choose the more parsimonious (simpler) model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  <a:blipFill>
                <a:blip r:embed="rId2"/>
                <a:stretch>
                  <a:fillRect l="-1536" t="-1833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11378A-22DD-111C-FDE6-835B988A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57" y="1200149"/>
            <a:ext cx="4621558" cy="35564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66082-2C86-34CF-4A35-454F0A589752}"/>
              </a:ext>
            </a:extLst>
          </p:cNvPr>
          <p:cNvCxnSpPr>
            <a:cxnSpLocks/>
          </p:cNvCxnSpPr>
          <p:nvPr/>
        </p:nvCxnSpPr>
        <p:spPr>
          <a:xfrm flipV="1">
            <a:off x="4259873" y="2294792"/>
            <a:ext cx="312127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98A2-D0A1-7E6A-CD5A-1B1733C6A84A}"/>
              </a:ext>
            </a:extLst>
          </p:cNvPr>
          <p:cNvCxnSpPr>
            <a:cxnSpLocks/>
          </p:cNvCxnSpPr>
          <p:nvPr/>
        </p:nvCxnSpPr>
        <p:spPr>
          <a:xfrm flipV="1">
            <a:off x="4259873" y="1951892"/>
            <a:ext cx="2730012" cy="175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62EC2-2101-80D8-5DA6-F669EB81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12" y="1063229"/>
            <a:ext cx="5355421" cy="334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Fit the parsimonious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Coefficients are all significant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Small standard error and CIs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Ljung</a:t>
                </a:r>
                <a:r>
                  <a:rPr lang="en-US" sz="2000" dirty="0"/>
                  <a:t>-Box statistic shows no significant serial correlation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Overall a good model fit!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  <a:blipFill>
                <a:blip r:embed="rId3"/>
                <a:stretch>
                  <a:fillRect l="-1949" t="-993" r="-585" b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FDDE5-4550-8293-E30C-E7A22FEF2D9B}"/>
              </a:ext>
            </a:extLst>
          </p:cNvPr>
          <p:cNvCxnSpPr>
            <a:cxnSpLocks/>
          </p:cNvCxnSpPr>
          <p:nvPr/>
        </p:nvCxnSpPr>
        <p:spPr>
          <a:xfrm>
            <a:off x="2831123" y="2325565"/>
            <a:ext cx="3657600" cy="8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7103D-7BE4-031A-9941-B83B4F4FD6DB}"/>
              </a:ext>
            </a:extLst>
          </p:cNvPr>
          <p:cNvCxnSpPr>
            <a:cxnSpLocks/>
          </p:cNvCxnSpPr>
          <p:nvPr/>
        </p:nvCxnSpPr>
        <p:spPr>
          <a:xfrm flipV="1">
            <a:off x="3327888" y="2954215"/>
            <a:ext cx="2039816" cy="206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374290-DD1C-AC12-E680-7CECFBF67124}"/>
              </a:ext>
            </a:extLst>
          </p:cNvPr>
          <p:cNvCxnSpPr>
            <a:cxnSpLocks/>
          </p:cNvCxnSpPr>
          <p:nvPr/>
        </p:nvCxnSpPr>
        <p:spPr>
          <a:xfrm flipV="1">
            <a:off x="3407019" y="3402623"/>
            <a:ext cx="347296" cy="27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695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predictable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561828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fit of the prediction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12 months of observations have been held back from training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12 month forecasts to the held-back observations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Fit looks good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confidence interval increases with forecast time steps  </a:t>
            </a:r>
            <a:endParaRPr sz="2000" dirty="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A979A0-C45E-7A3A-D1FA-588798B1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48738"/>
            <a:ext cx="4312627" cy="67077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A75BB1-5F9A-63E7-FA8B-E2C52C3A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88" y="80168"/>
            <a:ext cx="2622813" cy="498786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409341" cy="6085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1147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residuals of the forecasts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are approximately Normally distributed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PACF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Short test period, with small number of samples,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B409A-3DCC-B898-EE0B-6913F6A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5" y="1021740"/>
            <a:ext cx="4293209" cy="391697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Uses a sophisticated piece-wise linear trend model</a:t>
            </a:r>
          </a:p>
          <a:p>
            <a:pPr lvl="1"/>
            <a:r>
              <a:rPr dirty="0"/>
              <a:t>Trend computed between breakpoints</a:t>
            </a:r>
          </a:p>
          <a:p>
            <a:pPr lvl="1"/>
            <a:r>
              <a:rPr dirty="0"/>
              <a:t>Breakpoints found with Bayesian model</a:t>
            </a:r>
          </a:p>
          <a:p>
            <a:pPr lvl="1"/>
            <a:r>
              <a:rPr dirty="0"/>
              <a:t>Complex trend model </a:t>
            </a:r>
            <a:r>
              <a:rPr b="1" dirty="0"/>
              <a:t>confounded by random walks</a:t>
            </a:r>
          </a:p>
          <a:p>
            <a:pPr lvl="0"/>
            <a:r>
              <a:rPr dirty="0"/>
              <a:t>Multi-seasonal component modeled by Fourier decomposition</a:t>
            </a:r>
          </a:p>
          <a:p>
            <a:pPr lvl="1"/>
            <a:r>
              <a:rPr dirty="0"/>
              <a:t>Multiple harmonics per seasonal period</a:t>
            </a:r>
          </a:p>
          <a:p>
            <a:pPr lvl="1"/>
            <a:r>
              <a:rPr dirty="0"/>
              <a:t>Flexible modeling of complex seasonal patterns</a:t>
            </a:r>
          </a:p>
          <a:p>
            <a:pPr lvl="0"/>
            <a:r>
              <a:rPr dirty="0"/>
              <a:t>Supports exogenous variables</a:t>
            </a:r>
          </a:p>
          <a:p>
            <a:pPr lvl="0"/>
            <a:r>
              <a:rPr dirty="0"/>
              <a:t>PROFIT model assumes residual is non-informative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E8F2-7E40-23B5-F4EF-6916981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51C-6F06-1F2C-C082-B5597CB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4158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PROFIT model from Meta Research is a </a:t>
                </a:r>
                <a:r>
                  <a:rPr lang="en-US" b="1" dirty="0"/>
                  <a:t>deterministic model</a:t>
                </a:r>
                <a:r>
                  <a:rPr lang="en-US" dirty="0"/>
                  <a:t> well suited for some business forecasting</a:t>
                </a:r>
              </a:p>
              <a:p>
                <a:pPr lvl="0"/>
                <a:r>
                  <a:rPr lang="en-US" dirty="0"/>
                  <a:t>Multi-seasonal component modeled by Fourier decomposition</a:t>
                </a:r>
              </a:p>
              <a:p>
                <a:pPr lvl="0"/>
                <a:r>
                  <a:rPr lang="en-US" dirty="0"/>
                  <a:t>For component with period, </a:t>
                </a:r>
                <a:r>
                  <a:rPr lang="en-US" i="1" dirty="0"/>
                  <a:t>p</a:t>
                </a:r>
                <a:r>
                  <a:rPr lang="en-US" dirty="0"/>
                  <a:t>, we can write the </a:t>
                </a:r>
                <a:r>
                  <a:rPr lang="en-US" b="1" dirty="0"/>
                  <a:t>harmonics</a:t>
                </a:r>
                <a:r>
                  <a:rPr lang="en-US" dirty="0"/>
                  <a:t>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In most cases,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to limit model complexity </a:t>
                </a:r>
              </a:p>
              <a:p>
                <a:r>
                  <a:rPr lang="en-US" dirty="0"/>
                  <a:t>Example; a time series with hourly (period=24) and day of the week (period=7*24=168) periods, the harmonics are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=4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coefficients to estimate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415812"/>
              </a:xfrm>
              <a:blipFill>
                <a:blip r:embed="rId2"/>
                <a:stretch>
                  <a:fillRect l="-444" t="-196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46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PROFIT model </a:t>
            </a:r>
            <a:r>
              <a:rPr b="1" dirty="0"/>
              <a:t>assumes residual is non-informative</a:t>
            </a:r>
          </a:p>
          <a:p>
            <a:pPr lvl="1"/>
            <a:r>
              <a:rPr lang="en-US" dirty="0"/>
              <a:t>Model assumes no stochastic components in time series</a:t>
            </a:r>
          </a:p>
          <a:p>
            <a:pPr lvl="1"/>
            <a:r>
              <a:rPr dirty="0"/>
              <a:t>ACF and PACF must have no significant nonzero lags</a:t>
            </a:r>
          </a:p>
          <a:p>
            <a:pPr lvl="0"/>
            <a:r>
              <a:rPr dirty="0"/>
              <a:t>If significant ACF and PACF use SARIMAX</a:t>
            </a:r>
          </a:p>
          <a:p>
            <a:pPr lvl="1"/>
            <a:r>
              <a:rPr dirty="0"/>
              <a:t>Uses information in stationary residual</a:t>
            </a:r>
          </a:p>
          <a:p>
            <a:pPr lvl="1"/>
            <a:r>
              <a:rPr dirty="0"/>
              <a:t>Gives </a:t>
            </a:r>
            <a:r>
              <a:rPr b="1" dirty="0"/>
              <a:t>superior results for time series with stochastic components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Future Directions For Forecasting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63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There is an ongoing explosion of research in forecasting models </a:t>
            </a:r>
            <a:endParaRPr dirty="0"/>
          </a:p>
          <a:p>
            <a:pPr lvl="0"/>
            <a:r>
              <a:rPr lang="en-US" dirty="0"/>
              <a:t>As of now, there is little evidence that deep NN models outperform properly applied conventional models </a:t>
            </a:r>
          </a:p>
          <a:p>
            <a:pPr lvl="1"/>
            <a:r>
              <a:rPr lang="en-US" dirty="0">
                <a:hlinkClick r:id="rId2"/>
              </a:rPr>
              <a:t>Are Transformers Effective for Time Series Forecasting?, Zeng, et. al., 2022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Are LLMs Actually Useful for Forecasting?, Tan, et. al., 2024</a:t>
            </a:r>
            <a:endParaRPr lang="en-US" dirty="0"/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/>
              </a:rPr>
              <a:t>A comparative assessment of SARIMA, LSTM RNN and Fb Prophet models   forecast total and peak monthly energy demand for India,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Sans"/>
                <a:hlinkClick r:id="rId4"/>
              </a:rPr>
              <a:t>Chaturvedi, et.al., 2022</a:t>
            </a:r>
            <a:endParaRPr dirty="0"/>
          </a:p>
          <a:p>
            <a:pPr lvl="0"/>
            <a:r>
              <a:rPr lang="en-US" dirty="0"/>
              <a:t>There are a number of promising research directions including, 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N-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HiTS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: Neural Hierarchical Interpolation for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Challu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, et.al. 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5"/>
              </a:rPr>
              <a:t>20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20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N-BEATS: Neural basis expansion analysis for interpretable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6"/>
              </a:rPr>
              <a:t>Oreshkin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6"/>
              </a:rPr>
              <a:t>, et. al., 2020</a:t>
            </a:r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D9A0-0928-AFE2-F3B3-FDF27278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05DC-DF42-D372-208B-33F9E3E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DE6-1078-2A5F-D747-576DD73A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Time series models must account for serial correlation</a:t>
            </a:r>
          </a:p>
          <a:p>
            <a:pPr lvl="0"/>
            <a:r>
              <a:rPr dirty="0"/>
              <a:t>e.g. ARIMA and SARIMAX</a:t>
            </a:r>
          </a:p>
          <a:p>
            <a:pPr lvl="0"/>
            <a:r>
              <a:rPr dirty="0"/>
              <a:t>AR components for serial correlation of values</a:t>
            </a:r>
          </a:p>
          <a:p>
            <a:pPr lvl="0"/>
            <a:r>
              <a:rPr dirty="0"/>
              <a:t>MA components for serial correlation of errors</a:t>
            </a:r>
          </a:p>
          <a:p>
            <a:pPr lvl="0"/>
            <a:r>
              <a:rPr dirty="0"/>
              <a:t>Integrative components for random walk and trend, I</a:t>
            </a:r>
          </a:p>
          <a:p>
            <a:pPr lvl="0"/>
            <a:r>
              <a:rPr dirty="0"/>
              <a:t>Seasonal, (P,D,Q,S)</a:t>
            </a:r>
          </a:p>
          <a:p>
            <a:pPr lvl="0"/>
            <a:r>
              <a:rPr dirty="0"/>
              <a:t>Exogenous variables, X</a:t>
            </a:r>
          </a:p>
        </p:txBody>
      </p:sp>
    </p:spTree>
    <p:extLst>
      <p:ext uri="{BB962C8B-B14F-4D97-AF65-F5344CB8AC3E}">
        <p14:creationId xmlns:p14="http://schemas.microsoft.com/office/powerpoint/2010/main" val="356422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Evaluation and model comparison</a:t>
            </a:r>
          </a:p>
          <a:p>
            <a:pPr lvl="0"/>
            <a:r>
              <a:rPr dirty="0"/>
              <a:t>RMSE</a:t>
            </a:r>
          </a:p>
          <a:p>
            <a:pPr lvl="0"/>
            <a:r>
              <a:rPr dirty="0"/>
              <a:t>AIC and BIC, penalize score function for model complexity</a:t>
            </a:r>
          </a:p>
          <a:p>
            <a:pPr lvl="0"/>
            <a:r>
              <a:rPr dirty="0"/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</a:t>
            </a:r>
            <a:r>
              <a:rPr lang="en-US" dirty="0"/>
              <a:t>goal of much of time series analysis</a:t>
            </a:r>
            <a:endParaRPr dirty="0"/>
          </a:p>
          <a:p>
            <a:pPr lvl="0"/>
            <a:r>
              <a:rPr lang="en-US" dirty="0"/>
              <a:t>Forecasting models attempt to predict future values conditional on past observations </a:t>
            </a:r>
          </a:p>
          <a:p>
            <a:pPr lvl="0"/>
            <a:r>
              <a:rPr lang="en-US" dirty="0"/>
              <a:t>Here, we focus on </a:t>
            </a:r>
            <a:r>
              <a:rPr dirty="0"/>
              <a:t>ARIMA and SARIMAX models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Models support inference</a:t>
            </a:r>
          </a:p>
          <a:p>
            <a:pPr lvl="1"/>
            <a:r>
              <a:rPr lang="en-US" dirty="0"/>
              <a:t>Work for many nonstationary time series </a:t>
            </a:r>
          </a:p>
          <a:p>
            <a:pPr lvl="0"/>
            <a:r>
              <a:rPr lang="en-US" dirty="0"/>
              <a:t>Many alternatives  </a:t>
            </a:r>
          </a:p>
          <a:p>
            <a:pPr lvl="1"/>
            <a:r>
              <a:rPr lang="en-US" dirty="0"/>
              <a:t>Expert judgement or subjective forecasting is widely applied, e.g. an experienced purchasing manager</a:t>
            </a:r>
          </a:p>
          <a:p>
            <a:pPr lvl="1"/>
            <a:r>
              <a:rPr lang="en-US" dirty="0"/>
              <a:t>Exponential smoothing Holt-Winters models create robust </a:t>
            </a:r>
            <a:r>
              <a:rPr lang="en-US" dirty="0" err="1"/>
              <a:t>forcasts</a:t>
            </a:r>
            <a:r>
              <a:rPr lang="en-US" dirty="0"/>
              <a:t>; see Chapter 7 of </a:t>
            </a:r>
            <a:r>
              <a:rPr lang="en-US" dirty="0">
                <a:hlinkClick r:id="rId2"/>
              </a:rPr>
              <a:t>Hyndman and </a:t>
            </a:r>
            <a:r>
              <a:rPr lang="en-US" dirty="0" err="1">
                <a:hlinkClick r:id="rId2"/>
              </a:rPr>
              <a:t>Athanaosopoulos</a:t>
            </a:r>
            <a:r>
              <a:rPr lang="en-US" dirty="0">
                <a:hlinkClick r:id="rId2"/>
              </a:rPr>
              <a:t>, 3rd edition</a:t>
            </a:r>
            <a:endParaRPr lang="en-US" dirty="0"/>
          </a:p>
          <a:p>
            <a:pPr lvl="1"/>
            <a:r>
              <a:rPr lang="en-US" dirty="0"/>
              <a:t>To date, LSTM models and LLM models, have not been shown to provide significantly better forecasts than conventional models  </a:t>
            </a:r>
            <a:endParaRPr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188F-BD20-1C63-0229-A4FC247E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A13-1849-4070-8E1F-5958C6B3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0AD4-96AA-E2CF-68E1-1BDF1F53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Large and growing volume of time series modeling and forecasting software and literature</a:t>
            </a:r>
            <a:endParaRPr dirty="0"/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lang="en-US" dirty="0"/>
          </a:p>
          <a:p>
            <a:pPr lvl="0"/>
            <a:r>
              <a:rPr lang="en-US" dirty="0"/>
              <a:t>The long-time go to text for theory by </a:t>
            </a:r>
            <a:r>
              <a:rPr lang="en-US" dirty="0">
                <a:hlinkClick r:id="rId5"/>
              </a:rPr>
              <a:t>Box, Jenkins, </a:t>
            </a:r>
            <a:r>
              <a:rPr lang="en-US" dirty="0" err="1">
                <a:hlinkClick r:id="rId5"/>
              </a:rPr>
              <a:t>Reinsel</a:t>
            </a:r>
            <a:r>
              <a:rPr lang="en-US" dirty="0">
                <a:hlinkClick r:id="rId5"/>
              </a:rPr>
              <a:t> and </a:t>
            </a:r>
            <a:r>
              <a:rPr lang="en-US" dirty="0" err="1">
                <a:hlinkClick r:id="rId5"/>
              </a:rPr>
              <a:t>Ljung</a:t>
            </a:r>
            <a:r>
              <a:rPr lang="en-US" dirty="0">
                <a:hlinkClick r:id="rId5"/>
              </a:rPr>
              <a:t>, now in the 5</a:t>
            </a:r>
            <a:r>
              <a:rPr lang="en-US" baseline="30000" dirty="0">
                <a:hlinkClick r:id="rId5"/>
              </a:rPr>
              <a:t>th</a:t>
            </a:r>
            <a:r>
              <a:rPr lang="en-US" dirty="0">
                <a:hlinkClick r:id="rId5"/>
              </a:rPr>
              <a:t> edition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2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45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time series comprises </a:t>
            </a:r>
            <a:r>
              <a:rPr dirty="0"/>
              <a:t>three components:</a:t>
            </a:r>
          </a:p>
          <a:p>
            <a:pPr lvl="0"/>
            <a:r>
              <a:rPr b="1" dirty="0"/>
              <a:t>Autoregressive component (AR)</a:t>
            </a:r>
            <a:r>
              <a:rPr dirty="0"/>
              <a:t> accounts for partial autocorrelation</a:t>
            </a:r>
          </a:p>
          <a:p>
            <a:pPr lvl="1"/>
            <a:r>
              <a:rPr dirty="0"/>
              <a:t>Serial correlation of observations</a:t>
            </a:r>
          </a:p>
          <a:p>
            <a:pPr lvl="0"/>
            <a:r>
              <a:rPr b="1" dirty="0"/>
              <a:t>Integrat</a:t>
            </a:r>
            <a:r>
              <a:rPr lang="en-US" b="1" dirty="0"/>
              <a:t>i</a:t>
            </a:r>
            <a:r>
              <a:rPr b="1" dirty="0"/>
              <a:t>ve component (I)</a:t>
            </a:r>
            <a:r>
              <a:rPr dirty="0"/>
              <a:t> accounts random walks and trend</a:t>
            </a:r>
            <a:endParaRPr lang="en-US" dirty="0"/>
          </a:p>
          <a:p>
            <a:pPr lvl="1"/>
            <a:r>
              <a:rPr lang="en-US" dirty="0"/>
              <a:t>Differencing provides stationary series for AR and MA components</a:t>
            </a:r>
            <a:endParaRPr dirty="0"/>
          </a:p>
          <a:p>
            <a:pPr lvl="0"/>
            <a:r>
              <a:rPr b="1" dirty="0"/>
              <a:t>Moving Average (MA)</a:t>
            </a:r>
            <a:r>
              <a:rPr dirty="0"/>
              <a:t> accounts for autocorrelation</a:t>
            </a:r>
          </a:p>
          <a:p>
            <a:pPr lvl="1"/>
            <a:r>
              <a:rPr dirty="0"/>
              <a:t>Serial correlation of model error</a:t>
            </a:r>
            <a:endParaRPr lang="en-US" dirty="0"/>
          </a:p>
          <a:p>
            <a:r>
              <a:rPr lang="en-US" dirty="0"/>
              <a:t>ARIMA models are often called Box-Jenkins models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</a:t>
            </a:r>
            <a:r>
              <a:rPr dirty="0"/>
              <a:t>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</a:t>
            </a:r>
            <a:r>
              <a:rPr lang="en-US" dirty="0"/>
              <a:t>independent </a:t>
            </a:r>
            <a:r>
              <a:rPr dirty="0"/>
              <a:t>factors not incorporated in endogenous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4098</Words>
  <Application>Microsoft Office PowerPoint</Application>
  <PresentationFormat>On-screen Show (16:9)</PresentationFormat>
  <Paragraphs>501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 Math</vt:lpstr>
      <vt:lpstr>Courier</vt:lpstr>
      <vt:lpstr>ElsevierGulliver</vt:lpstr>
      <vt:lpstr>ElsevierSans</vt:lpstr>
      <vt:lpstr>Lucida Grande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Time Series Forecasting Models</vt:lpstr>
      <vt:lpstr>Time Series Forecasting Models</vt:lpstr>
      <vt:lpstr>Time Series Models</vt:lpstr>
      <vt:lpstr>Time Series Models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The Moving Average Model</vt:lpstr>
      <vt:lpstr>The Moving Average Model</vt:lpstr>
      <vt:lpstr>The Moving Average Model</vt:lpstr>
      <vt:lpstr>The Moving Average Model</vt:lpstr>
      <vt:lpstr>Example: Moving Average Model</vt:lpstr>
      <vt:lpstr>Example: Moving Average Model</vt:lpstr>
      <vt:lpstr>Example: Moving Average Model</vt:lpstr>
      <vt:lpstr>Autoregressive Moving Average Model</vt:lpstr>
      <vt:lpstr>The ARIMA Model</vt:lpstr>
      <vt:lpstr>The ARIMA Model</vt:lpstr>
      <vt:lpstr>The ARIMA Model</vt:lpstr>
      <vt:lpstr>Seasonal Models</vt:lpstr>
      <vt:lpstr>SARIMA Model</vt:lpstr>
      <vt:lpstr>SARIMA Model</vt:lpstr>
      <vt:lpstr>SARIMAX Model</vt:lpstr>
      <vt:lpstr>SARIMAX Model</vt:lpstr>
      <vt:lpstr>Forecasting with the ARIMA model</vt:lpstr>
      <vt:lpstr>Forecasting with the ARIMA model</vt:lpstr>
      <vt:lpstr>Forecasting with the ARIMA model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PROFIT Model</vt:lpstr>
      <vt:lpstr>PROFIT Model</vt:lpstr>
      <vt:lpstr>PROFIT Model</vt:lpstr>
      <vt:lpstr>Future Directions For Forecasting Models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182</cp:revision>
  <dcterms:created xsi:type="dcterms:W3CDTF">2024-08-17T14:38:43Z</dcterms:created>
  <dcterms:modified xsi:type="dcterms:W3CDTF">2024-11-14T02:26:02Z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