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256C43-752E-4B43-855F-020686498669}">
  <a:tblStyle styleId="{10256C43-752E-4B43-855F-020686498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adda96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eadda96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e9fba3182_2_3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e9fba3182_2_3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e9fba3182_2_3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e9fba3182_2_3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e9fba3182_2_3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e9fba3182_2_3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9fba3182_2_3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e9fba3182_2_3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9fba3182_2_3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e9fba3182_2_3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e9fba3182_2_3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e9fba3182_2_3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9fba318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e9fba318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e9fba3182_2_3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e9fba3182_2_3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9fba318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e9fba318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9fba2fc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9fba2f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e9fba3182_2_3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e9fba3182_2_3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e9fba318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e9fba318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e9fba2fc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e9fba2fc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9fba318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9fba318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e9fba318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e9fba318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e9fba3182_2_3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e9fba3182_2_3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20.jpg"/><Relationship Id="rId5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323450" y="736850"/>
            <a:ext cx="6497100" cy="12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4">
                <a:solidFill>
                  <a:schemeClr val="accent5"/>
                </a:solidFill>
              </a:rPr>
              <a:t>BAIT 3013 BUSINESS INTELLIGENCE</a:t>
            </a:r>
            <a:endParaRPr b="1" sz="597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693050" y="3150250"/>
            <a:ext cx="5757900" cy="1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5"/>
                </a:solidFill>
              </a:rPr>
              <a:t>Programme	   : RMM (Intake:202006)	 </a:t>
            </a:r>
            <a:endParaRPr sz="165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5"/>
                </a:solidFill>
              </a:rPr>
              <a:t>Tutorial Group	   : G2</a:t>
            </a:r>
            <a:endParaRPr sz="165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5"/>
                </a:solidFill>
              </a:rPr>
              <a:t>Group name	   : Three Monkeys</a:t>
            </a:r>
            <a:endParaRPr sz="165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5"/>
                </a:solidFill>
              </a:rPr>
              <a:t>Student		   : </a:t>
            </a:r>
            <a:r>
              <a:rPr lang="en" sz="1650">
                <a:solidFill>
                  <a:schemeClr val="accent5"/>
                </a:solidFill>
              </a:rPr>
              <a:t>Fong Wei Chen, </a:t>
            </a:r>
            <a:r>
              <a:rPr lang="en" sz="1650">
                <a:solidFill>
                  <a:schemeClr val="accent5"/>
                </a:solidFill>
              </a:rPr>
              <a:t>Eng Wei Hang, Wong Ke Ying</a:t>
            </a:r>
            <a:endParaRPr sz="165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</p:txBody>
      </p:sp>
      <p:sp>
        <p:nvSpPr>
          <p:cNvPr id="61" name="Google Shape;61;p13"/>
          <p:cNvSpPr txBox="1"/>
          <p:nvPr/>
        </p:nvSpPr>
        <p:spPr>
          <a:xfrm>
            <a:off x="1895400" y="2340900"/>
            <a:ext cx="5353200" cy="461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Sales &amp; Purchase Performance: A Quick Analysis</a:t>
            </a:r>
            <a:endParaRPr sz="1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ADVANTAGES AND DISADVANTAGES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1 &amp; 7 			(Descriptive Analysis)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Dashboard 2,3,4,8,9 &amp; 10 	(Diagnostic Analysis)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Dashboard 5 &amp; 11 			(Predictive Analysis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Dashboard 3 &amp; 6  			(Prescriptive Analysis)</a:t>
            </a:r>
            <a:endParaRPr/>
          </a:p>
        </p:txBody>
      </p:sp>
      <p:pic>
        <p:nvPicPr>
          <p:cNvPr descr="Advantages and Disadvantages of Hiring a Property Manager"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175" y="2910774"/>
            <a:ext cx="2419450" cy="1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50" y="2843226"/>
            <a:ext cx="4239219" cy="20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531" y="2833775"/>
            <a:ext cx="4239219" cy="21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65250" y="1092900"/>
            <a:ext cx="4239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Descriptive Analysis</a:t>
            </a:r>
            <a:endParaRPr b="1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Used to describe the basic features of the data in a research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Simplify large amounts of historical data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639500" y="1407175"/>
            <a:ext cx="43020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Advantages</a:t>
            </a:r>
            <a:r>
              <a:rPr lang="en"/>
              <a:t> </a:t>
            </a:r>
            <a:r>
              <a:rPr b="1" lang="en">
                <a:solidFill>
                  <a:srgbClr val="4A86E8"/>
                </a:solidFill>
              </a:rPr>
              <a:t>&gt;</a:t>
            </a:r>
            <a:r>
              <a:rPr lang="en"/>
              <a:t> </a:t>
            </a:r>
            <a:r>
              <a:rPr lang="en"/>
              <a:t>Displays all the things at a glance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Disadvantages </a:t>
            </a:r>
            <a:r>
              <a:rPr b="1" lang="en">
                <a:solidFill>
                  <a:srgbClr val="FF0000"/>
                </a:solidFill>
              </a:rPr>
              <a:t>&gt;</a:t>
            </a:r>
            <a:r>
              <a:rPr lang="en"/>
              <a:t> Will be messy when there is a large number of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125" y="2654338"/>
            <a:ext cx="4332650" cy="2326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125" y="153838"/>
            <a:ext cx="4332650" cy="233297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462450" y="1255650"/>
            <a:ext cx="39522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Diagnostic Analysis 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step further of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insight into the reasons behind the current situation that is happening now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the data and make correlations between each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75" y="2017275"/>
            <a:ext cx="4386776" cy="235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25" y="2024306"/>
            <a:ext cx="4386775" cy="2341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idx="4294967295" type="body"/>
          </p:nvPr>
        </p:nvSpPr>
        <p:spPr>
          <a:xfrm>
            <a:off x="2378550" y="576675"/>
            <a:ext cx="43869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Able to determine the </a:t>
            </a:r>
            <a:r>
              <a:rPr lang="en" sz="1400"/>
              <a:t>m</a:t>
            </a:r>
            <a:r>
              <a:rPr lang="en" sz="1400"/>
              <a:t>ajor factors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Provide a clear </a:t>
            </a:r>
            <a:r>
              <a:rPr lang="en" sz="1400"/>
              <a:t>brief</a:t>
            </a:r>
            <a:r>
              <a:rPr lang="en" sz="1400"/>
              <a:t> review of the analysis</a:t>
            </a:r>
            <a:endParaRPr sz="1400"/>
          </a:p>
        </p:txBody>
      </p:sp>
      <p:pic>
        <p:nvPicPr>
          <p:cNvPr descr="5,339 Advantages Stock Photos | Free &amp; Royalty-free Advantages Images |  Depositphotos" id="146" name="Google Shape;146;p25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1047275" y="381100"/>
            <a:ext cx="1331275" cy="10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800" y="2266425"/>
            <a:ext cx="4300025" cy="22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75" y="2259538"/>
            <a:ext cx="4300025" cy="230850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idx="4294967295" type="body"/>
          </p:nvPr>
        </p:nvSpPr>
        <p:spPr>
          <a:xfrm>
            <a:off x="2378550" y="576675"/>
            <a:ext cx="44469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Disa</a:t>
            </a:r>
            <a:r>
              <a:rPr lang="en" sz="1400">
                <a:solidFill>
                  <a:srgbClr val="FF0000"/>
                </a:solidFill>
              </a:rPr>
              <a:t>dvantages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Some invalid data or the missing value will become null value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The accuracy will be affected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5" y="2333000"/>
            <a:ext cx="4343900" cy="23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625" y="2339962"/>
            <a:ext cx="4343900" cy="231813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126775" y="596600"/>
            <a:ext cx="4344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Predictive Analysis</a:t>
            </a:r>
            <a:endParaRPr b="1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Takes historical data and current data to predict future trends and what will happen next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Estimate the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following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year trend performance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7"/>
          <p:cNvSpPr txBox="1"/>
          <p:nvPr>
            <p:ph idx="4294967295" type="body"/>
          </p:nvPr>
        </p:nvSpPr>
        <p:spPr>
          <a:xfrm>
            <a:off x="4658575" y="596600"/>
            <a:ext cx="4344000" cy="1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Advantages</a:t>
            </a:r>
            <a:r>
              <a:rPr lang="en" sz="1400"/>
              <a:t>	</a:t>
            </a:r>
            <a:r>
              <a:rPr b="1" lang="en" sz="1400">
                <a:solidFill>
                  <a:srgbClr val="4A86E8"/>
                </a:solidFill>
              </a:rPr>
              <a:t>&gt;</a:t>
            </a:r>
            <a:r>
              <a:rPr lang="en" sz="1400"/>
              <a:t> </a:t>
            </a:r>
            <a:r>
              <a:rPr lang="en" sz="1400"/>
              <a:t> Have an idea of company future growing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Disadvantages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&gt;</a:t>
            </a:r>
            <a:r>
              <a:rPr lang="en" sz="1400"/>
              <a:t> Analysis can be misleading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&gt;</a:t>
            </a:r>
            <a:r>
              <a:rPr lang="en" sz="1400"/>
              <a:t> Predictive models are not always 100% accurate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00" y="2718398"/>
            <a:ext cx="4090726" cy="22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405763" y="387950"/>
            <a:ext cx="4090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Prescriptive Analysis</a:t>
            </a:r>
            <a:endParaRPr b="1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Takes predictive data to the next level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Recognize the past performance, current trends, and possible forecasts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Suggest and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provide decisions, action or strategy to achieve the best performance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075" y="2745500"/>
            <a:ext cx="4090726" cy="219613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idx="4294967295" type="body"/>
          </p:nvPr>
        </p:nvSpPr>
        <p:spPr>
          <a:xfrm>
            <a:off x="4710913" y="825800"/>
            <a:ext cx="42393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Advantages</a:t>
            </a:r>
            <a:r>
              <a:rPr lang="en" sz="1400"/>
              <a:t>	</a:t>
            </a:r>
            <a:r>
              <a:rPr b="1" lang="en" sz="1400">
                <a:solidFill>
                  <a:srgbClr val="4A86E8"/>
                </a:solidFill>
              </a:rPr>
              <a:t>&gt;</a:t>
            </a:r>
            <a:r>
              <a:rPr lang="en" sz="1400"/>
              <a:t>  H</a:t>
            </a:r>
            <a:r>
              <a:rPr lang="en" sz="1400"/>
              <a:t>elps users to make better decisions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Disadvantages </a:t>
            </a:r>
            <a:r>
              <a:rPr b="1" lang="en" sz="1400">
                <a:solidFill>
                  <a:srgbClr val="FF0000"/>
                </a:solidFill>
              </a:rPr>
              <a:t>&gt;</a:t>
            </a:r>
            <a:r>
              <a:rPr lang="en" sz="1400"/>
              <a:t> There is no disadvantages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</a:t>
            </a:r>
            <a:r>
              <a:rPr lang="en">
                <a:solidFill>
                  <a:schemeClr val="accent5"/>
                </a:solidFill>
              </a:rPr>
              <a:t>solved</a:t>
            </a:r>
            <a:r>
              <a:rPr lang="en"/>
              <a:t> using Tableau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</a:t>
            </a:r>
            <a:r>
              <a:rPr lang="en" sz="1600"/>
              <a:t>rovides timely insights </a:t>
            </a:r>
            <a:r>
              <a:rPr lang="en" sz="1600">
                <a:solidFill>
                  <a:schemeClr val="accent5"/>
                </a:solidFill>
              </a:rPr>
              <a:t>without consuming</a:t>
            </a:r>
            <a:r>
              <a:rPr lang="en" sz="1600"/>
              <a:t> much time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Able to </a:t>
            </a:r>
            <a:r>
              <a:rPr lang="en" sz="1600"/>
              <a:t>identify </a:t>
            </a:r>
            <a:r>
              <a:rPr lang="en" sz="1600"/>
              <a:t>business performance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Increase the speed</a:t>
            </a:r>
            <a:r>
              <a:rPr lang="en" sz="1600"/>
              <a:t> of process of reporting critical information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Analyze the sales &amp; purchases performance in a short period of time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can suggest and </a:t>
            </a:r>
            <a:r>
              <a:rPr lang="en" sz="1600"/>
              <a:t>recommend better decision making to boost the performance</a:t>
            </a:r>
            <a:endParaRPr sz="1600"/>
          </a:p>
        </p:txBody>
      </p:sp>
      <p:pic>
        <p:nvPicPr>
          <p:cNvPr descr="How to Write an Effective Conclusion (Concluding) Paragraph" id="176" name="Google Shape;176;p29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960925" y="445013"/>
            <a:ext cx="1123925" cy="11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213300" y="1261350"/>
            <a:ext cx="87174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200">
                <a:solidFill>
                  <a:schemeClr val="accent5"/>
                </a:solidFill>
              </a:rPr>
              <a:t>THANK YOU !!!</a:t>
            </a:r>
            <a:endParaRPr sz="6200">
              <a:solidFill>
                <a:schemeClr val="accent5"/>
              </a:solidFill>
            </a:endParaRPr>
          </a:p>
        </p:txBody>
      </p:sp>
      <p:pic>
        <p:nvPicPr>
          <p:cNvPr descr="Virtual Machine Advantages: 4 Reasons to Keep Loving VMs | IT Pro"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447" y="2510850"/>
            <a:ext cx="2539115" cy="13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13961" l="0" r="0" t="11777"/>
          <a:stretch/>
        </p:blipFill>
        <p:spPr>
          <a:xfrm>
            <a:off x="502100" y="424900"/>
            <a:ext cx="4069900" cy="19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62200"/>
            <a:ext cx="3925625" cy="18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235700" cy="32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company l</a:t>
            </a:r>
            <a:r>
              <a:rPr lang="en"/>
              <a:t>eading Global Electronics Manufacturing Services (EMS)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Offer high value manufacturing solutions and services since </a:t>
            </a:r>
            <a:r>
              <a:rPr lang="en">
                <a:solidFill>
                  <a:schemeClr val="accent5"/>
                </a:solidFill>
              </a:rPr>
              <a:t>1992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Branches	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Bukit Tengah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Batu Kawan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Certified with IATF 16949, ISO 9001 and ISO 14001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778575" y="3360300"/>
            <a:ext cx="5063100" cy="20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/>
              <a:t>Service provided</a:t>
            </a:r>
            <a:endParaRPr sz="20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Supply Chain Management</a:t>
            </a:r>
            <a:endParaRPr sz="20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NPI Program Management</a:t>
            </a:r>
            <a:endParaRPr sz="20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Quality Management</a:t>
            </a:r>
            <a:endParaRPr sz="20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Traceability and Data Management</a:t>
            </a:r>
            <a:endParaRPr sz="20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82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778575" y="1152475"/>
            <a:ext cx="3570300" cy="2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Product serving Divided in 7 categories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Automotive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Storage device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Consumer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Communication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Industri equipment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DRAM modules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Optical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Manual </a:t>
            </a:r>
            <a:r>
              <a:rPr lang="en">
                <a:solidFill>
                  <a:schemeClr val="accent5"/>
                </a:solidFill>
              </a:rPr>
              <a:t>Bookkeeping</a:t>
            </a:r>
            <a:r>
              <a:rPr lang="en">
                <a:solidFill>
                  <a:schemeClr val="accent5"/>
                </a:solidFill>
              </a:rPr>
              <a:t> System</a:t>
            </a:r>
            <a:r>
              <a:rPr lang="en"/>
              <a:t> to record business transactions and financial records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 facing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Pooling data process ------&gt; </a:t>
            </a:r>
            <a:r>
              <a:rPr lang="en">
                <a:solidFill>
                  <a:schemeClr val="accent5"/>
                </a:solidFill>
              </a:rPr>
              <a:t>Troublesome and t</a:t>
            </a:r>
            <a:r>
              <a:rPr lang="en">
                <a:solidFill>
                  <a:schemeClr val="accent5"/>
                </a:solidFill>
              </a:rPr>
              <a:t>ime C</a:t>
            </a:r>
            <a:r>
              <a:rPr lang="en">
                <a:solidFill>
                  <a:schemeClr val="accent5"/>
                </a:solidFill>
              </a:rPr>
              <a:t>onsuming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 in</a:t>
            </a:r>
            <a:r>
              <a:rPr lang="en"/>
              <a:t> providing a real-time analysis result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elay the </a:t>
            </a:r>
            <a:r>
              <a:rPr lang="en"/>
              <a:t>process</a:t>
            </a:r>
            <a:r>
              <a:rPr lang="en"/>
              <a:t> of reporting critical information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in assessing their sales &amp; purchases performance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in making decision of </a:t>
            </a:r>
            <a:r>
              <a:rPr lang="en"/>
              <a:t>procurement</a:t>
            </a:r>
            <a:r>
              <a:rPr lang="en"/>
              <a:t> and sales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Wasn’t able to select the best supplier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Difficult to compare sales margin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</a:t>
            </a:r>
            <a:r>
              <a:rPr lang="en" sz="1800"/>
              <a:t>an’t determine their best products and customers</a:t>
            </a:r>
            <a:endParaRPr sz="1800"/>
          </a:p>
        </p:txBody>
      </p:sp>
      <p:pic>
        <p:nvPicPr>
          <p:cNvPr descr="Running Animated Alive Alarm Clock Stock Vector - Illustration of clipart,  alert: 82731763" id="82" name="Google Shape;82;p1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328200" y="2108725"/>
            <a:ext cx="1075825" cy="1075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 software (</a:t>
            </a:r>
            <a:r>
              <a:rPr lang="en">
                <a:solidFill>
                  <a:schemeClr val="accent5"/>
                </a:solidFill>
              </a:rPr>
              <a:t>tableau</a:t>
            </a:r>
            <a:r>
              <a:rPr lang="en"/>
              <a:t>)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solving the technical problems faced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analyzing the sales and purchase data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the </a:t>
            </a:r>
            <a:r>
              <a:rPr lang="en">
                <a:solidFill>
                  <a:schemeClr val="accent5"/>
                </a:solidFill>
              </a:rPr>
              <a:t>sales and procurement overview</a:t>
            </a:r>
            <a:r>
              <a:rPr lang="en"/>
              <a:t> in each year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out the </a:t>
            </a:r>
            <a:r>
              <a:rPr lang="en">
                <a:solidFill>
                  <a:schemeClr val="accent5"/>
                </a:solidFill>
              </a:rPr>
              <a:t>top few vendors</a:t>
            </a:r>
            <a:r>
              <a:rPr lang="en"/>
              <a:t> and </a:t>
            </a:r>
            <a:r>
              <a:rPr lang="en">
                <a:solidFill>
                  <a:schemeClr val="accent5"/>
                </a:solidFill>
              </a:rPr>
              <a:t>top items purchased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out the </a:t>
            </a:r>
            <a:r>
              <a:rPr lang="en">
                <a:solidFill>
                  <a:schemeClr val="accent5"/>
                </a:solidFill>
              </a:rPr>
              <a:t>top customers</a:t>
            </a:r>
            <a:r>
              <a:rPr lang="en"/>
              <a:t> and </a:t>
            </a:r>
            <a:r>
              <a:rPr lang="en">
                <a:solidFill>
                  <a:schemeClr val="accent5"/>
                </a:solidFill>
              </a:rPr>
              <a:t>best sales products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the </a:t>
            </a:r>
            <a:r>
              <a:rPr lang="en">
                <a:solidFill>
                  <a:schemeClr val="accent5"/>
                </a:solidFill>
              </a:rPr>
              <a:t>delivery performance of Hotayi and vendors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</a:t>
            </a:r>
            <a:r>
              <a:rPr lang="en">
                <a:solidFill>
                  <a:schemeClr val="accent5"/>
                </a:solidFill>
              </a:rPr>
              <a:t>sales and purchases performance in the next three years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</a:t>
            </a:r>
            <a:r>
              <a:rPr lang="en">
                <a:solidFill>
                  <a:schemeClr val="accent5"/>
                </a:solidFill>
              </a:rPr>
              <a:t>total sales margin earned </a:t>
            </a:r>
            <a:r>
              <a:rPr lang="en"/>
              <a:t>and </a:t>
            </a:r>
            <a:r>
              <a:rPr lang="en">
                <a:solidFill>
                  <a:schemeClr val="accent5"/>
                </a:solidFill>
              </a:rPr>
              <a:t>year over year growth rate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050" y="1331150"/>
            <a:ext cx="2074400" cy="20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REQUIREMENT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provided by </a:t>
            </a:r>
            <a:r>
              <a:rPr b="1" lang="en">
                <a:solidFill>
                  <a:schemeClr val="accent5"/>
                </a:solidFill>
              </a:rPr>
              <a:t>Hotayi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Categorized </a:t>
            </a:r>
            <a:endParaRPr/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Sales data </a:t>
            </a:r>
            <a:endParaRPr sz="1600"/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Purchases data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Insufficient data </a:t>
            </a:r>
            <a:endParaRPr sz="1600"/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C</a:t>
            </a:r>
            <a:r>
              <a:rPr lang="en" sz="1600"/>
              <a:t>ontract date           →  Purchase table</a:t>
            </a:r>
            <a:endParaRPr sz="1600"/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actual received date →  Sales table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 data cleaning</a:t>
            </a:r>
            <a:endParaRPr sz="16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325" y="1783250"/>
            <a:ext cx="2986824" cy="21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REQUIREMENT (Purchase)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399925" y="1152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{10256C43-752E-4B43-855F-020686498669}</a:tableStyleId>
              </a:tblPr>
              <a:tblGrid>
                <a:gridCol w="2607250"/>
                <a:gridCol w="2607250"/>
                <a:gridCol w="2607250"/>
              </a:tblGrid>
              <a:tr h="27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Name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Type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Purchasing Doc No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Purchasing document number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15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Receipt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date the materials purchased were received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15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Contract Date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date the materials are promised to be shipped out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7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Code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ID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7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Vendor No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Vendor ID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Receipt Amount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 paid for the purchases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7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Country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Country of the vendor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15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Trade Term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Trade term (can also call terms of shipment)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REQUIREMENT </a:t>
            </a:r>
            <a:r>
              <a:rPr lang="en"/>
              <a:t>(Sales)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399925" y="1152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{10256C43-752E-4B43-855F-020686498669}</a:tableStyleId>
              </a:tblPr>
              <a:tblGrid>
                <a:gridCol w="2607250"/>
                <a:gridCol w="2607250"/>
                <a:gridCol w="2607250"/>
              </a:tblGrid>
              <a:tr h="27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Name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Description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Type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Sales Doc No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Sales document number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15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Shipping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date the products were shipped out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15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Received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date where customer received the materials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7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No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ID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7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Code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ID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Sales Amount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 earned from the sales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7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Country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Country of the customer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15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Transport Type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transport used for shipment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057700"/>
            <a:ext cx="85206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solidFill>
                  <a:schemeClr val="accent5"/>
                </a:solidFill>
              </a:rPr>
              <a:t>Change to Tableau</a:t>
            </a:r>
            <a:endParaRPr b="1" sz="3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