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legreya Medium" charset="1" panose="00000600000000000000"/>
      <p:regular r:id="rId10"/>
    </p:embeddedFont>
    <p:embeddedFont>
      <p:font typeface="Alegreya Medium Bold" charset="1" panose="00000900000000000000"/>
      <p:regular r:id="rId11"/>
    </p:embeddedFont>
    <p:embeddedFont>
      <p:font typeface="Alegreya Medium Italics" charset="1" panose="00000600000000000000"/>
      <p:regular r:id="rId12"/>
    </p:embeddedFont>
    <p:embeddedFont>
      <p:font typeface="Alegreya Medium Bold Italics" charset="1" panose="00000900000000000000"/>
      <p:regular r:id="rId13"/>
    </p:embeddedFont>
    <p:embeddedFont>
      <p:font typeface="Alegreya" charset="1" panose="00000500000000000000"/>
      <p:regular r:id="rId14"/>
    </p:embeddedFont>
    <p:embeddedFont>
      <p:font typeface="Alegreya Bold" charset="1" panose="00000800000000000000"/>
      <p:regular r:id="rId15"/>
    </p:embeddedFont>
    <p:embeddedFont>
      <p:font typeface="Alegreya Italics" charset="1" panose="00000500000000000000"/>
      <p:regular r:id="rId16"/>
    </p:embeddedFont>
    <p:embeddedFont>
      <p:font typeface="Alegreya Bold Italics" charset="1" panose="00000800000000000000"/>
      <p:regular r:id="rId17"/>
    </p:embeddedFont>
    <p:embeddedFont>
      <p:font typeface="Barlow Light" charset="1" panose="00000400000000000000"/>
      <p:regular r:id="rId18"/>
    </p:embeddedFont>
    <p:embeddedFont>
      <p:font typeface="Barlow Light Bold" charset="1" panose="00000500000000000000"/>
      <p:regular r:id="rId19"/>
    </p:embeddedFont>
    <p:embeddedFont>
      <p:font typeface="Barlow Light Italics" charset="1" panose="00000400000000000000"/>
      <p:regular r:id="rId20"/>
    </p:embeddedFont>
    <p:embeddedFont>
      <p:font typeface="Barlow Light Bold Italics" charset="1" panose="00000500000000000000"/>
      <p:regular r:id="rId21"/>
    </p:embeddedFont>
    <p:embeddedFont>
      <p:font typeface="Barlow Bold" charset="1" panose="00000800000000000000"/>
      <p:regular r:id="rId22"/>
    </p:embeddedFont>
    <p:embeddedFont>
      <p:font typeface="Barlow Bold Bold" charset="1" panose="00000900000000000000"/>
      <p:regular r:id="rId23"/>
    </p:embeddedFont>
    <p:embeddedFont>
      <p:font typeface="Barlow Bold Italics" charset="1" panose="00000800000000000000"/>
      <p:regular r:id="rId24"/>
    </p:embeddedFont>
    <p:embeddedFont>
      <p:font typeface="Barlow Bold Bold Italics" charset="1" panose="000009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168" t="0" r="787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3436540" y="-464494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9" y="0"/>
                </a:lnTo>
                <a:lnTo>
                  <a:pt x="7618609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80604" y="-958232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250311" y="971550"/>
            <a:ext cx="4460365" cy="221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65"/>
              </a:lnSpc>
            </a:pPr>
            <a:r>
              <a:rPr lang="en-US" sz="6819">
                <a:solidFill>
                  <a:srgbClr val="FFFFFF"/>
                </a:solidFill>
                <a:latin typeface="Alegreya Bold Italics"/>
              </a:rPr>
              <a:t>para que serve?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660695" y="8473508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3" y="0"/>
                </a:lnTo>
                <a:lnTo>
                  <a:pt x="2058473" y="558360"/>
                </a:lnTo>
                <a:lnTo>
                  <a:pt x="0" y="55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771466" y="198651"/>
            <a:ext cx="4939210" cy="83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4"/>
              </a:lnSpc>
            </a:pPr>
            <a:r>
              <a:rPr lang="en-US" sz="5141">
                <a:solidFill>
                  <a:srgbClr val="FFFFFF"/>
                </a:solidFill>
                <a:latin typeface="Alegreya"/>
              </a:rPr>
              <a:t>o que é o phyton?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66054" y="7235732"/>
            <a:ext cx="11455856" cy="1140356"/>
            <a:chOff x="0" y="0"/>
            <a:chExt cx="3017180" cy="3003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17180" cy="300341"/>
            </a:xfrm>
            <a:custGeom>
              <a:avLst/>
              <a:gdLst/>
              <a:ahLst/>
              <a:cxnLst/>
              <a:rect r="r" b="b" t="t" l="l"/>
              <a:pathLst>
                <a:path h="300341" w="3017180">
                  <a:moveTo>
                    <a:pt x="34466" y="0"/>
                  </a:moveTo>
                  <a:lnTo>
                    <a:pt x="2982714" y="0"/>
                  </a:lnTo>
                  <a:cubicBezTo>
                    <a:pt x="2991855" y="0"/>
                    <a:pt x="3000622" y="3631"/>
                    <a:pt x="3007085" y="10095"/>
                  </a:cubicBezTo>
                  <a:cubicBezTo>
                    <a:pt x="3013549" y="16559"/>
                    <a:pt x="3017180" y="25325"/>
                    <a:pt x="3017180" y="34466"/>
                  </a:cubicBezTo>
                  <a:lnTo>
                    <a:pt x="3017180" y="265875"/>
                  </a:lnTo>
                  <a:cubicBezTo>
                    <a:pt x="3017180" y="275016"/>
                    <a:pt x="3013549" y="283782"/>
                    <a:pt x="3007085" y="290246"/>
                  </a:cubicBezTo>
                  <a:cubicBezTo>
                    <a:pt x="3000622" y="296710"/>
                    <a:pt x="2991855" y="300341"/>
                    <a:pt x="2982714" y="300341"/>
                  </a:cubicBezTo>
                  <a:lnTo>
                    <a:pt x="34466" y="300341"/>
                  </a:lnTo>
                  <a:cubicBezTo>
                    <a:pt x="25325" y="300341"/>
                    <a:pt x="16559" y="296710"/>
                    <a:pt x="10095" y="290246"/>
                  </a:cubicBezTo>
                  <a:cubicBezTo>
                    <a:pt x="3631" y="283782"/>
                    <a:pt x="0" y="275016"/>
                    <a:pt x="0" y="265875"/>
                  </a:cubicBezTo>
                  <a:lnTo>
                    <a:pt x="0" y="34466"/>
                  </a:lnTo>
                  <a:cubicBezTo>
                    <a:pt x="0" y="25325"/>
                    <a:pt x="3631" y="16559"/>
                    <a:pt x="10095" y="10095"/>
                  </a:cubicBezTo>
                  <a:cubicBezTo>
                    <a:pt x="16559" y="3631"/>
                    <a:pt x="25325" y="0"/>
                    <a:pt x="34466" y="0"/>
                  </a:cubicBezTo>
                  <a:close/>
                </a:path>
              </a:pathLst>
            </a:custGeom>
            <a:solidFill>
              <a:srgbClr val="404664"/>
            </a:solidFill>
            <a:ln w="66675">
              <a:solidFill>
                <a:srgbClr val="06D0C4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159"/>
                </a:lnSpc>
              </a:pPr>
              <a:r>
                <a:rPr lang="en-US" sz="4399" spc="17">
                  <a:solidFill>
                    <a:srgbClr val="FFFFFF"/>
                  </a:solidFill>
                  <a:latin typeface="Alegreya Medium Bold"/>
                </a:rPr>
                <a:t>linguagem de programação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529882" y="9089018"/>
            <a:ext cx="2539305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8">
                <a:solidFill>
                  <a:srgbClr val="FFFFFF"/>
                </a:solidFill>
                <a:latin typeface="Alegreya Medium Bold"/>
              </a:rPr>
              <a:t>Wellington Henrique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8">
                <a:solidFill>
                  <a:srgbClr val="FFFFFF"/>
                </a:solidFill>
                <a:latin typeface="Alegreya Medium Bold"/>
              </a:rPr>
              <a:t>1°D manhã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276" t="0" r="468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72577" y="3947531"/>
            <a:ext cx="4687918" cy="468791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4D98B"/>
            </a:solidFill>
            <a:ln w="38100">
              <a:solidFill>
                <a:srgbClr val="1B548D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37114" y="4299614"/>
            <a:ext cx="4358845" cy="341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6"/>
              </a:lnSpc>
            </a:pPr>
            <a:r>
              <a:rPr lang="en-US" sz="2190" spc="8">
                <a:solidFill>
                  <a:srgbClr val="353B57"/>
                </a:solidFill>
                <a:latin typeface="Alegreya Bold"/>
              </a:rPr>
              <a:t>O Python é uma linguagem de programação amplamente usada em aplicações da Web, desenvolvimento de software, ciência de dados e machine learning (ML). Os desenvolvedores usam o Python porque é eficiente e fácil de aprender e pode ser executada em muitas plataformas diferentes.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2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7387" y="480450"/>
            <a:ext cx="7073227" cy="4663050"/>
            <a:chOff x="0" y="0"/>
            <a:chExt cx="1410130" cy="929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0130" cy="929633"/>
            </a:xfrm>
            <a:custGeom>
              <a:avLst/>
              <a:gdLst/>
              <a:ahLst/>
              <a:cxnLst/>
              <a:rect r="r" b="b" t="t" l="l"/>
              <a:pathLst>
                <a:path h="929633" w="1410130">
                  <a:moveTo>
                    <a:pt x="109454" y="0"/>
                  </a:moveTo>
                  <a:lnTo>
                    <a:pt x="1300676" y="0"/>
                  </a:lnTo>
                  <a:cubicBezTo>
                    <a:pt x="1361126" y="0"/>
                    <a:pt x="1410130" y="49004"/>
                    <a:pt x="1410130" y="109454"/>
                  </a:cubicBezTo>
                  <a:lnTo>
                    <a:pt x="1410130" y="820179"/>
                  </a:lnTo>
                  <a:cubicBezTo>
                    <a:pt x="1410130" y="880629"/>
                    <a:pt x="1361126" y="929633"/>
                    <a:pt x="1300676" y="929633"/>
                  </a:cubicBezTo>
                  <a:lnTo>
                    <a:pt x="109454" y="929633"/>
                  </a:lnTo>
                  <a:cubicBezTo>
                    <a:pt x="49004" y="929633"/>
                    <a:pt x="0" y="880629"/>
                    <a:pt x="0" y="820179"/>
                  </a:cubicBezTo>
                  <a:lnTo>
                    <a:pt x="0" y="109454"/>
                  </a:lnTo>
                  <a:cubicBezTo>
                    <a:pt x="0" y="49004"/>
                    <a:pt x="49004" y="0"/>
                    <a:pt x="109454" y="0"/>
                  </a:cubicBezTo>
                  <a:close/>
                </a:path>
              </a:pathLst>
            </a:custGeom>
            <a:solidFill>
              <a:srgbClr val="04D98B"/>
            </a:solidFill>
            <a:ln w="142875">
              <a:solidFill>
                <a:srgbClr val="1B548D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80560" y="257127"/>
            <a:ext cx="6287947" cy="9474989"/>
          </a:xfrm>
          <a:custGeom>
            <a:avLst/>
            <a:gdLst/>
            <a:ahLst/>
            <a:cxnLst/>
            <a:rect r="r" b="b" t="t" l="l"/>
            <a:pathLst>
              <a:path h="9474989" w="6287947">
                <a:moveTo>
                  <a:pt x="0" y="0"/>
                </a:moveTo>
                <a:lnTo>
                  <a:pt x="6287947" y="0"/>
                </a:lnTo>
                <a:lnTo>
                  <a:pt x="6287947" y="9474989"/>
                </a:lnTo>
                <a:lnTo>
                  <a:pt x="0" y="9474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80613" y="56184"/>
            <a:ext cx="6554654" cy="9876875"/>
          </a:xfrm>
          <a:custGeom>
            <a:avLst/>
            <a:gdLst/>
            <a:ahLst/>
            <a:cxnLst/>
            <a:rect r="r" b="b" t="t" l="l"/>
            <a:pathLst>
              <a:path h="9876875" w="6554654">
                <a:moveTo>
                  <a:pt x="0" y="0"/>
                </a:moveTo>
                <a:lnTo>
                  <a:pt x="6554654" y="0"/>
                </a:lnTo>
                <a:lnTo>
                  <a:pt x="6554654" y="9876875"/>
                </a:lnTo>
                <a:lnTo>
                  <a:pt x="0" y="9876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365346" y="7164722"/>
            <a:ext cx="12431318" cy="1059775"/>
            <a:chOff x="0" y="0"/>
            <a:chExt cx="829970" cy="707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9970" cy="70755"/>
            </a:xfrm>
            <a:custGeom>
              <a:avLst/>
              <a:gdLst/>
              <a:ahLst/>
              <a:cxnLst/>
              <a:rect r="r" b="b" t="t" l="l"/>
              <a:pathLst>
                <a:path h="70755" w="829970">
                  <a:moveTo>
                    <a:pt x="35378" y="0"/>
                  </a:moveTo>
                  <a:lnTo>
                    <a:pt x="794593" y="0"/>
                  </a:lnTo>
                  <a:cubicBezTo>
                    <a:pt x="803975" y="0"/>
                    <a:pt x="812974" y="3727"/>
                    <a:pt x="819608" y="10362"/>
                  </a:cubicBezTo>
                  <a:cubicBezTo>
                    <a:pt x="826243" y="16996"/>
                    <a:pt x="829970" y="25995"/>
                    <a:pt x="829970" y="35378"/>
                  </a:cubicBezTo>
                  <a:lnTo>
                    <a:pt x="829970" y="35378"/>
                  </a:lnTo>
                  <a:cubicBezTo>
                    <a:pt x="829970" y="54916"/>
                    <a:pt x="814131" y="70755"/>
                    <a:pt x="794593" y="70755"/>
                  </a:cubicBezTo>
                  <a:lnTo>
                    <a:pt x="35378" y="70755"/>
                  </a:lnTo>
                  <a:cubicBezTo>
                    <a:pt x="15839" y="70755"/>
                    <a:pt x="0" y="54916"/>
                    <a:pt x="0" y="35378"/>
                  </a:cubicBezTo>
                  <a:lnTo>
                    <a:pt x="0" y="35378"/>
                  </a:lnTo>
                  <a:cubicBezTo>
                    <a:pt x="0" y="15839"/>
                    <a:pt x="15839" y="0"/>
                    <a:pt x="35378" y="0"/>
                  </a:cubicBezTo>
                  <a:close/>
                </a:path>
              </a:pathLst>
            </a:custGeom>
            <a:solidFill>
              <a:srgbClr val="04D98B"/>
            </a:solidFill>
            <a:ln w="38100">
              <a:solidFill>
                <a:srgbClr val="1445A6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814440" y="1663838"/>
            <a:ext cx="6659120" cy="211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1"/>
              </a:lnSpc>
            </a:pPr>
            <a:r>
              <a:rPr lang="en-US" sz="2838" spc="11">
                <a:solidFill>
                  <a:srgbClr val="353B57"/>
                </a:solidFill>
                <a:latin typeface="Alegreya Bold"/>
              </a:rPr>
              <a:t>O Python é uma linguagem interpretada, o que significa que executa diretamente o código linha por linha. Se houver erros no código do programa, ele será interrompido. Portanto, os programadores podem encontrar rapidamente erros no código.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68261" y="7126622"/>
            <a:ext cx="11825489" cy="137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3"/>
              </a:lnSpc>
            </a:pPr>
            <a:r>
              <a:rPr lang="en-US" sz="1988" spc="7">
                <a:solidFill>
                  <a:srgbClr val="353B57"/>
                </a:solidFill>
                <a:latin typeface="Alegreya Medium Bold"/>
              </a:rPr>
              <a:t>No cargo de Desenvolvedor Python se inicia ganhando R$ 2.166,00 de salário e pode vir a ganhar até R$ 7.009,00. </a:t>
            </a:r>
          </a:p>
          <a:p>
            <a:pPr algn="ctr">
              <a:lnSpc>
                <a:spcPts val="2783"/>
              </a:lnSpc>
            </a:pPr>
            <a:r>
              <a:rPr lang="en-US" sz="1988" spc="7">
                <a:solidFill>
                  <a:srgbClr val="353B57"/>
                </a:solidFill>
                <a:latin typeface="Alegreya Medium Bold"/>
              </a:rPr>
              <a:t>A média salarial para Desenvolvedor Python no Brasil é de R$ 4.130,00. </a:t>
            </a:r>
          </a:p>
          <a:p>
            <a:pPr algn="ctr">
              <a:lnSpc>
                <a:spcPts val="2783"/>
              </a:lnSpc>
            </a:pPr>
            <a:r>
              <a:rPr lang="en-US" sz="1988" spc="7">
                <a:solidFill>
                  <a:srgbClr val="353B57"/>
                </a:solidFill>
                <a:latin typeface="Alegreya Medium Bold"/>
              </a:rPr>
              <a:t>A formação mais comum é de Graduação em Sistemas de Informação (Análise de Sistemas)</a:t>
            </a:r>
          </a:p>
          <a:p>
            <a:pPr algn="ctr">
              <a:lnSpc>
                <a:spcPts val="2783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2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63149">
            <a:off x="-7108150" y="2309026"/>
            <a:ext cx="15090556" cy="3731483"/>
          </a:xfrm>
          <a:custGeom>
            <a:avLst/>
            <a:gdLst/>
            <a:ahLst/>
            <a:cxnLst/>
            <a:rect r="r" b="b" t="t" l="l"/>
            <a:pathLst>
              <a:path h="3731483" w="15090556">
                <a:moveTo>
                  <a:pt x="0" y="0"/>
                </a:moveTo>
                <a:lnTo>
                  <a:pt x="15090556" y="0"/>
                </a:lnTo>
                <a:lnTo>
                  <a:pt x="15090556" y="3731482"/>
                </a:lnTo>
                <a:lnTo>
                  <a:pt x="0" y="3731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63149">
            <a:off x="10309460" y="2309026"/>
            <a:ext cx="15090556" cy="3731483"/>
          </a:xfrm>
          <a:custGeom>
            <a:avLst/>
            <a:gdLst/>
            <a:ahLst/>
            <a:cxnLst/>
            <a:rect r="r" b="b" t="t" l="l"/>
            <a:pathLst>
              <a:path h="3731483" w="15090556">
                <a:moveTo>
                  <a:pt x="0" y="0"/>
                </a:moveTo>
                <a:lnTo>
                  <a:pt x="15090556" y="0"/>
                </a:lnTo>
                <a:lnTo>
                  <a:pt x="15090556" y="3731482"/>
                </a:lnTo>
                <a:lnTo>
                  <a:pt x="0" y="3731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12423" y="1433332"/>
            <a:ext cx="11400070" cy="130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04"/>
              </a:lnSpc>
            </a:pPr>
            <a:r>
              <a:rPr lang="en-US" sz="11225">
                <a:solidFill>
                  <a:srgbClr val="FFFFFF"/>
                </a:solidFill>
                <a:latin typeface="Alegreya"/>
              </a:rPr>
              <a:t>interface do python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2224319">
            <a:off x="2515011" y="2114890"/>
            <a:ext cx="706735" cy="869585"/>
          </a:xfrm>
          <a:custGeom>
            <a:avLst/>
            <a:gdLst/>
            <a:ahLst/>
            <a:cxnLst/>
            <a:rect r="r" b="b" t="t" l="l"/>
            <a:pathLst>
              <a:path h="869585" w="706735">
                <a:moveTo>
                  <a:pt x="0" y="869585"/>
                </a:moveTo>
                <a:lnTo>
                  <a:pt x="706735" y="869585"/>
                </a:lnTo>
                <a:lnTo>
                  <a:pt x="706735" y="0"/>
                </a:lnTo>
                <a:lnTo>
                  <a:pt x="0" y="0"/>
                </a:lnTo>
                <a:lnTo>
                  <a:pt x="0" y="8695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3232161">
            <a:off x="15018651" y="1992150"/>
            <a:ext cx="706735" cy="869585"/>
          </a:xfrm>
          <a:custGeom>
            <a:avLst/>
            <a:gdLst/>
            <a:ahLst/>
            <a:cxnLst/>
            <a:rect r="r" b="b" t="t" l="l"/>
            <a:pathLst>
              <a:path h="869585" w="706735">
                <a:moveTo>
                  <a:pt x="706736" y="869584"/>
                </a:moveTo>
                <a:lnTo>
                  <a:pt x="0" y="869584"/>
                </a:lnTo>
                <a:lnTo>
                  <a:pt x="0" y="0"/>
                </a:lnTo>
                <a:lnTo>
                  <a:pt x="706736" y="0"/>
                </a:lnTo>
                <a:lnTo>
                  <a:pt x="706736" y="86958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0808" y="6690695"/>
            <a:ext cx="5203299" cy="2971868"/>
          </a:xfrm>
          <a:custGeom>
            <a:avLst/>
            <a:gdLst/>
            <a:ahLst/>
            <a:cxnLst/>
            <a:rect r="r" b="b" t="t" l="l"/>
            <a:pathLst>
              <a:path h="2971868" w="5203299">
                <a:moveTo>
                  <a:pt x="0" y="0"/>
                </a:moveTo>
                <a:lnTo>
                  <a:pt x="5203299" y="0"/>
                </a:lnTo>
                <a:lnTo>
                  <a:pt x="5203299" y="2971868"/>
                </a:lnTo>
                <a:lnTo>
                  <a:pt x="0" y="29718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753" r="0" b="-941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56468" y="5308808"/>
            <a:ext cx="10375064" cy="96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1"/>
              </a:lnSpc>
              <a:spcBef>
                <a:spcPct val="0"/>
              </a:spcBef>
            </a:pPr>
            <a:r>
              <a:rPr lang="en-US" sz="2647" spc="10">
                <a:solidFill>
                  <a:srgbClr val="FFFFFF"/>
                </a:solidFill>
                <a:latin typeface="Alegreya Medium Bold"/>
              </a:rPr>
              <a:t>O Python não possui uma palavra reservada interface. Mesmo sem uma palavra reservada para a mesma, toda classe possui uma interface.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2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2323" y="1262880"/>
            <a:ext cx="14254659" cy="2405474"/>
          </a:xfrm>
          <a:custGeom>
            <a:avLst/>
            <a:gdLst/>
            <a:ahLst/>
            <a:cxnLst/>
            <a:rect r="r" b="b" t="t" l="l"/>
            <a:pathLst>
              <a:path h="2405474" w="14254659">
                <a:moveTo>
                  <a:pt x="0" y="0"/>
                </a:moveTo>
                <a:lnTo>
                  <a:pt x="14254660" y="0"/>
                </a:lnTo>
                <a:lnTo>
                  <a:pt x="14254660" y="2405474"/>
                </a:lnTo>
                <a:lnTo>
                  <a:pt x="0" y="2405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74990" y="4029054"/>
            <a:ext cx="5829327" cy="5229246"/>
            <a:chOff x="0" y="0"/>
            <a:chExt cx="562834" cy="5048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2834" cy="504895"/>
            </a:xfrm>
            <a:custGeom>
              <a:avLst/>
              <a:gdLst/>
              <a:ahLst/>
              <a:cxnLst/>
              <a:rect r="r" b="b" t="t" l="l"/>
              <a:pathLst>
                <a:path h="504895" w="562834">
                  <a:moveTo>
                    <a:pt x="183403" y="0"/>
                  </a:moveTo>
                  <a:lnTo>
                    <a:pt x="379431" y="0"/>
                  </a:lnTo>
                  <a:cubicBezTo>
                    <a:pt x="428072" y="0"/>
                    <a:pt x="474722" y="19323"/>
                    <a:pt x="509117" y="53718"/>
                  </a:cubicBezTo>
                  <a:cubicBezTo>
                    <a:pt x="543511" y="88112"/>
                    <a:pt x="562834" y="134762"/>
                    <a:pt x="562834" y="183403"/>
                  </a:cubicBezTo>
                  <a:lnTo>
                    <a:pt x="562834" y="321492"/>
                  </a:lnTo>
                  <a:cubicBezTo>
                    <a:pt x="562834" y="370133"/>
                    <a:pt x="543511" y="416783"/>
                    <a:pt x="509117" y="451177"/>
                  </a:cubicBezTo>
                  <a:cubicBezTo>
                    <a:pt x="474722" y="485572"/>
                    <a:pt x="428072" y="504895"/>
                    <a:pt x="379431" y="504895"/>
                  </a:cubicBezTo>
                  <a:lnTo>
                    <a:pt x="183403" y="504895"/>
                  </a:lnTo>
                  <a:cubicBezTo>
                    <a:pt x="82112" y="504895"/>
                    <a:pt x="0" y="422783"/>
                    <a:pt x="0" y="321492"/>
                  </a:cubicBezTo>
                  <a:lnTo>
                    <a:pt x="0" y="183403"/>
                  </a:lnTo>
                  <a:cubicBezTo>
                    <a:pt x="0" y="134762"/>
                    <a:pt x="19323" y="88112"/>
                    <a:pt x="53718" y="53718"/>
                  </a:cubicBezTo>
                  <a:cubicBezTo>
                    <a:pt x="88112" y="19323"/>
                    <a:pt x="134762" y="0"/>
                    <a:pt x="183403" y="0"/>
                  </a:cubicBezTo>
                  <a:close/>
                </a:path>
              </a:pathLst>
            </a:custGeom>
            <a:solidFill>
              <a:srgbClr val="1445A6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spc="9">
                  <a:solidFill>
                    <a:srgbClr val="FFFFFF"/>
                  </a:solidFill>
                  <a:latin typeface="Alegreya Bold"/>
                </a:rPr>
                <a:t>python é uma linguagem de programação simples e fácil de aprender, o que atrai profissionais de outras áreas e permite a troca de conhecimento interdisciplinar, abrindo espaço para a resolução de desafios que antes pareciam impossíveis.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10544" y="1641016"/>
            <a:ext cx="13722219" cy="202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264"/>
              </a:lnSpc>
            </a:pPr>
            <a:r>
              <a:rPr lang="en-US" sz="17395">
                <a:solidFill>
                  <a:srgbClr val="06D0C4"/>
                </a:solidFill>
                <a:latin typeface="Barlow Bold"/>
              </a:rPr>
              <a:t>CONCLUSÃO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45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4151" y="2544615"/>
            <a:ext cx="15239697" cy="402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845"/>
              </a:lnSpc>
              <a:spcBef>
                <a:spcPct val="0"/>
              </a:spcBef>
            </a:pPr>
            <a:r>
              <a:rPr lang="en-US" sz="23460" u="none">
                <a:solidFill>
                  <a:srgbClr val="FFFFFF"/>
                </a:solidFill>
                <a:latin typeface="Barlow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27200" y="6924409"/>
            <a:ext cx="3633599" cy="82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4"/>
              </a:lnSpc>
            </a:pPr>
            <a:r>
              <a:rPr lang="en-US" sz="2376" spc="9">
                <a:solidFill>
                  <a:srgbClr val="04D98B"/>
                </a:solidFill>
                <a:latin typeface="Barlow Light Bold"/>
              </a:rPr>
              <a:t>OBRIGADO PELA ATENÇÃO!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696318" y="-661135"/>
            <a:ext cx="11148209" cy="11148209"/>
          </a:xfrm>
          <a:custGeom>
            <a:avLst/>
            <a:gdLst/>
            <a:ahLst/>
            <a:cxnLst/>
            <a:rect r="r" b="b" t="t" l="l"/>
            <a:pathLst>
              <a:path h="11148209" w="11148209">
                <a:moveTo>
                  <a:pt x="0" y="0"/>
                </a:moveTo>
                <a:lnTo>
                  <a:pt x="11148209" y="0"/>
                </a:lnTo>
                <a:lnTo>
                  <a:pt x="11148209" y="11148209"/>
                </a:lnTo>
                <a:lnTo>
                  <a:pt x="0" y="11148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95908" y="-430604"/>
            <a:ext cx="11148209" cy="11148209"/>
          </a:xfrm>
          <a:custGeom>
            <a:avLst/>
            <a:gdLst/>
            <a:ahLst/>
            <a:cxnLst/>
            <a:rect r="r" b="b" t="t" l="l"/>
            <a:pathLst>
              <a:path h="11148209" w="11148209">
                <a:moveTo>
                  <a:pt x="0" y="0"/>
                </a:moveTo>
                <a:lnTo>
                  <a:pt x="11148208" y="0"/>
                </a:lnTo>
                <a:lnTo>
                  <a:pt x="11148208" y="11148208"/>
                </a:lnTo>
                <a:lnTo>
                  <a:pt x="0" y="11148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86586" y="8208393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2" y="0"/>
                </a:lnTo>
                <a:lnTo>
                  <a:pt x="2058472" y="558361"/>
                </a:lnTo>
                <a:lnTo>
                  <a:pt x="0" y="558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DAFlsrSanGA</dc:identifier>
  <dcterms:modified xsi:type="dcterms:W3CDTF">2011-08-01T06:04:30Z</dcterms:modified>
  <cp:revision>1</cp:revision>
  <dc:title>logica de programação (phyton)]</dc:title>
</cp:coreProperties>
</file>