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4" r:id="rId3"/>
    <p:sldId id="276" r:id="rId4"/>
    <p:sldId id="258" r:id="rId5"/>
    <p:sldId id="259" r:id="rId6"/>
    <p:sldId id="272" r:id="rId7"/>
    <p:sldId id="260" r:id="rId8"/>
    <p:sldId id="261" r:id="rId9"/>
    <p:sldId id="262" r:id="rId10"/>
    <p:sldId id="275" r:id="rId11"/>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p:scale>
          <a:sx n="75" d="100"/>
          <a:sy n="75" d="100"/>
        </p:scale>
        <p:origin x="744" y="824"/>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2022/11/29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2022/11/29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2022/11/29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2022/11/29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2022/11/29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2022/11/29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2022/11/29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2022/11/29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2022/11/29</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en-US" altLang="zh-CN" dirty="0"/>
              <a:t>Does CEO Pay Ratio Matter?</a:t>
            </a:r>
          </a:p>
        </p:txBody>
      </p:sp>
      <p:sp>
        <p:nvSpPr>
          <p:cNvPr id="3" name="副标题 2"/>
          <p:cNvSpPr>
            <a:spLocks noGrp="1"/>
          </p:cNvSpPr>
          <p:nvPr>
            <p:ph type="subTitle" idx="1"/>
            <p:custDataLst>
              <p:tags r:id="rId3"/>
            </p:custDataLst>
          </p:nvPr>
        </p:nvSpPr>
        <p:spPr/>
        <p:txBody>
          <a:bodyPr/>
          <a:lstStyle/>
          <a:p>
            <a:r>
              <a:rPr lang="en-US" altLang="zh-CN" dirty="0"/>
              <a:t>Qinghua Feng, Zachary Ingram</a:t>
            </a:r>
          </a:p>
        </p:txBody>
      </p:sp>
      <p:pic>
        <p:nvPicPr>
          <p:cNvPr id="4" name="图片 3"/>
          <p:cNvPicPr>
            <a:picLocks noChangeAspect="1"/>
          </p:cNvPicPr>
          <p:nvPr/>
        </p:nvPicPr>
        <p:blipFill>
          <a:blip r:embed="rId5"/>
          <a:stretch>
            <a:fillRect/>
          </a:stretch>
        </p:blipFill>
        <p:spPr>
          <a:xfrm>
            <a:off x="0" y="5405120"/>
            <a:ext cx="12192635" cy="1452880"/>
          </a:xfrm>
          <a:prstGeom prst="rect">
            <a:avLst/>
          </a:prstGeom>
        </p:spPr>
      </p:pic>
      <p:pic>
        <p:nvPicPr>
          <p:cNvPr id="5" name="图片 4"/>
          <p:cNvPicPr>
            <a:picLocks noChangeAspect="1"/>
          </p:cNvPicPr>
          <p:nvPr/>
        </p:nvPicPr>
        <p:blipFill>
          <a:blip r:embed="rId6"/>
          <a:stretch>
            <a:fillRect/>
          </a:stretch>
        </p:blipFill>
        <p:spPr>
          <a:xfrm>
            <a:off x="0" y="0"/>
            <a:ext cx="12192635" cy="26289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400" y="1490399"/>
            <a:ext cx="10969200" cy="3987533"/>
          </a:xfrm>
        </p:spPr>
        <p:txBody>
          <a:bodyPr>
            <a:noAutofit/>
          </a:bodyPr>
          <a:lstStyle/>
          <a:p>
            <a:pPr marL="0" indent="0">
              <a:buNone/>
            </a:pPr>
            <a:r>
              <a:rPr lang="en-US" sz="8000" dirty="0">
                <a:latin typeface="+mj-lt"/>
                <a:ea typeface="Calibri" panose="020F0502020204030204" pitchFamily="34" charset="0"/>
                <a:cs typeface="Times New Roman" panose="02020603050405020304" pitchFamily="18" charset="0"/>
              </a:rPr>
              <a:t>T</a:t>
            </a:r>
            <a:r>
              <a:rPr lang="en-US" altLang="zh-CN" sz="8000" dirty="0">
                <a:latin typeface="+mj-lt"/>
                <a:ea typeface="Calibri" panose="020F0502020204030204" pitchFamily="34" charset="0"/>
                <a:cs typeface="Times New Roman" panose="02020603050405020304" pitchFamily="18" charset="0"/>
              </a:rPr>
              <a:t>hanks for Your Time!</a:t>
            </a:r>
            <a:endParaRPr lang="en-US" sz="8000" dirty="0">
              <a:effectLst/>
              <a:latin typeface="+mj-lt"/>
              <a:ea typeface="Calibri" panose="020F0502020204030204" pitchFamily="34"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extLst>
      <p:ext uri="{BB962C8B-B14F-4D97-AF65-F5344CB8AC3E}">
        <p14:creationId xmlns:p14="http://schemas.microsoft.com/office/powerpoint/2010/main" val="274289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Objectives</a:t>
            </a:r>
          </a:p>
        </p:txBody>
      </p:sp>
      <p:sp>
        <p:nvSpPr>
          <p:cNvPr id="3" name="内容占位符 2"/>
          <p:cNvSpPr>
            <a:spLocks noGrp="1"/>
          </p:cNvSpPr>
          <p:nvPr>
            <p:ph idx="1"/>
          </p:nvPr>
        </p:nvSpPr>
        <p:spPr>
          <a:xfrm>
            <a:off x="608400" y="1490400"/>
            <a:ext cx="10867899" cy="3914720"/>
          </a:xfrm>
        </p:spPr>
        <p:txBody>
          <a:bodyPr/>
          <a:lstStyle/>
          <a:p>
            <a:r>
              <a:rPr lang="en-US" altLang="zh-CN" sz="2400" dirty="0"/>
              <a:t>A debate about income inequality in the United States which has been growing for some years</a:t>
            </a:r>
          </a:p>
          <a:p>
            <a:r>
              <a:rPr lang="en-US" altLang="zh-CN" sz="2400" dirty="0"/>
              <a:t>CEO pay ratio is a social concern that motivates us to answer the call from investors, employees, and regulators</a:t>
            </a:r>
          </a:p>
          <a:p>
            <a:r>
              <a:rPr lang="en-US" sz="2400" dirty="0"/>
              <a:t>Firms were required to disclose CEO-to-median employee compensation(CEO Pay Ratio) in 2018, a first-time event that allows us to do research related to CEO Pay Ratio</a:t>
            </a:r>
            <a:endParaRPr lang="en-US" altLang="zh-CN" sz="2400" dirty="0"/>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extLst>
      <p:ext uri="{BB962C8B-B14F-4D97-AF65-F5344CB8AC3E}">
        <p14:creationId xmlns:p14="http://schemas.microsoft.com/office/powerpoint/2010/main" val="326464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Significance</a:t>
            </a:r>
          </a:p>
        </p:txBody>
      </p:sp>
      <p:sp>
        <p:nvSpPr>
          <p:cNvPr id="3" name="内容占位符 2"/>
          <p:cNvSpPr>
            <a:spLocks noGrp="1"/>
          </p:cNvSpPr>
          <p:nvPr>
            <p:ph idx="1"/>
          </p:nvPr>
        </p:nvSpPr>
        <p:spPr>
          <a:xfrm>
            <a:off x="608400" y="1490400"/>
            <a:ext cx="10867899" cy="3914720"/>
          </a:xfrm>
        </p:spPr>
        <p:txBody>
          <a:bodyPr/>
          <a:lstStyle/>
          <a:p>
            <a:r>
              <a:rPr lang="en-US" altLang="zh-CN" sz="2400" dirty="0"/>
              <a:t>Understanding the extent of the impact of a CEO pay ratio disclosure is important for jurisdictions’ which may be considering implementing such a CEO tax</a:t>
            </a:r>
          </a:p>
          <a:p>
            <a:r>
              <a:rPr lang="en-US" altLang="zh-CN" sz="2400" dirty="0"/>
              <a:t>Policymakers need to understand the tradeoffs in implementing such a policy and the magnitude of the potential positive and negative effects</a:t>
            </a: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extLst>
      <p:ext uri="{BB962C8B-B14F-4D97-AF65-F5344CB8AC3E}">
        <p14:creationId xmlns:p14="http://schemas.microsoft.com/office/powerpoint/2010/main" val="868394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Hypotheses</a:t>
            </a:r>
          </a:p>
        </p:txBody>
      </p:sp>
      <p:sp>
        <p:nvSpPr>
          <p:cNvPr id="3" name="内容占位符 2"/>
          <p:cNvSpPr>
            <a:spLocks noGrp="1"/>
          </p:cNvSpPr>
          <p:nvPr>
            <p:ph idx="1"/>
          </p:nvPr>
        </p:nvSpPr>
        <p:spPr>
          <a:xfrm>
            <a:off x="608400" y="1490400"/>
            <a:ext cx="10969200" cy="4759200"/>
          </a:xfrm>
        </p:spPr>
        <p:txBody>
          <a:bodyPr/>
          <a:lstStyle/>
          <a:p>
            <a:r>
              <a:rPr lang="en-US" altLang="zh-CN" sz="2400" dirty="0"/>
              <a:t>The market reaction is more negative for firms with a higher pay ratio relative to firms with a lower pay ratio, and</a:t>
            </a:r>
          </a:p>
          <a:p>
            <a:r>
              <a:rPr lang="en-US" altLang="zh-CN" sz="2400" dirty="0"/>
              <a:t>There is no significant relationship between CEO pay ratio and firms’ performance.</a:t>
            </a: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Sources</a:t>
            </a:r>
            <a:endParaRPr lang="zh-CN" altLang="en-US" dirty="0"/>
          </a:p>
        </p:txBody>
      </p:sp>
      <p:sp>
        <p:nvSpPr>
          <p:cNvPr id="3" name="内容占位符 2"/>
          <p:cNvSpPr>
            <a:spLocks noGrp="1"/>
          </p:cNvSpPr>
          <p:nvPr>
            <p:ph idx="1"/>
          </p:nvPr>
        </p:nvSpPr>
        <p:spPr/>
        <p:txBody>
          <a:bodyPr>
            <a:normAutofit/>
          </a:bodyPr>
          <a:lstStyle/>
          <a:p>
            <a:r>
              <a:rPr lang="en-US" altLang="zh-CN" sz="2800" dirty="0"/>
              <a:t>Firms: S&amp;P 100 </a:t>
            </a:r>
          </a:p>
          <a:p>
            <a:r>
              <a:rPr lang="en-US" altLang="zh-CN" sz="2800" dirty="0"/>
              <a:t>Pay ratio data:14A proxy statements which companies had filed with the SEC (10-Ks) </a:t>
            </a:r>
          </a:p>
          <a:p>
            <a:r>
              <a:rPr lang="en-US" altLang="zh-CN" sz="2800" dirty="0"/>
              <a:t>The stock return: CRSP </a:t>
            </a:r>
          </a:p>
          <a:p>
            <a:r>
              <a:rPr lang="en-US" altLang="zh-CN" sz="2800" dirty="0"/>
              <a:t>Book-to-market and market capitalization:  </a:t>
            </a:r>
            <a:r>
              <a:rPr lang="en-US" altLang="zh-CN" sz="2800" dirty="0" err="1"/>
              <a:t>CompuStat</a:t>
            </a:r>
            <a:endParaRPr lang="zh-CN" altLang="en-US" sz="2800" dirty="0"/>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p>
        </p:txBody>
      </p:sp>
      <p:sp>
        <p:nvSpPr>
          <p:cNvPr id="3" name="内容占位符 2"/>
          <p:cNvSpPr>
            <a:spLocks noGrp="1"/>
          </p:cNvSpPr>
          <p:nvPr>
            <p:ph idx="1"/>
          </p:nvPr>
        </p:nvSpPr>
        <p:spPr/>
        <p:txBody>
          <a:bodyPr>
            <a:normAutofit/>
          </a:bodyPr>
          <a:lstStyle/>
          <a:p>
            <a:pPr marL="0" indent="0">
              <a:buNone/>
            </a:pPr>
            <a:endParaRPr lang="en-US" altLang="zh-CN" sz="2400" b="1" dirty="0">
              <a:latin typeface="+mj-lt"/>
            </a:endParaRPr>
          </a:p>
          <a:p>
            <a:pPr marL="0" indent="0">
              <a:buNone/>
            </a:pPr>
            <a:endParaRPr lang="en-US" altLang="zh-CN" sz="1400" b="1" dirty="0">
              <a:latin typeface="+mj-lt"/>
            </a:endParaRPr>
          </a:p>
          <a:p>
            <a:pPr marL="0" indent="0">
              <a:buNone/>
            </a:pPr>
            <a:endParaRPr lang="en-US" sz="1400" b="1" dirty="0">
              <a:effectLst/>
              <a:latin typeface="+mj-lt"/>
              <a:ea typeface="Calibri" panose="020F0502020204030204" pitchFamily="34" charset="0"/>
              <a:cs typeface="Times New Roman" panose="02020603050405020304" pitchFamily="18" charset="0"/>
            </a:endParaRPr>
          </a:p>
          <a:p>
            <a:pPr marL="0" indent="0">
              <a:buNone/>
            </a:pPr>
            <a:r>
              <a:rPr lang="en-US" sz="1600" b="1" dirty="0">
                <a:effectLst/>
                <a:latin typeface="+mj-lt"/>
                <a:ea typeface="Calibri" panose="020F0502020204030204" pitchFamily="34" charset="0"/>
                <a:cs typeface="Times New Roman" panose="02020603050405020304" pitchFamily="18" charset="0"/>
              </a:rPr>
              <a:t>CAR [-1, +5]: </a:t>
            </a:r>
            <a:r>
              <a:rPr lang="en-US" sz="1600" dirty="0">
                <a:effectLst/>
                <a:latin typeface="+mj-lt"/>
                <a:ea typeface="Calibri" panose="020F0502020204030204" pitchFamily="34" charset="0"/>
                <a:cs typeface="Times New Roman" panose="02020603050405020304" pitchFamily="18" charset="0"/>
              </a:rPr>
              <a:t>cumulative abnormal return between event days -1 and +5, with an abnormal return representing the difference between a firm’s daily return and the value-weighted CRSP market return, with both returns excluding dividends. Day 0 in event time is identified as the earliest filing date in 2018 of either the preliminary or the definitive proxy statement.</a:t>
            </a:r>
          </a:p>
          <a:p>
            <a:pPr marL="0" indent="0">
              <a:buNone/>
            </a:pPr>
            <a:r>
              <a:rPr lang="en-US" sz="1600" b="1" dirty="0">
                <a:effectLst/>
                <a:latin typeface="+mj-lt"/>
                <a:ea typeface="Calibri" panose="020F0502020204030204" pitchFamily="34" charset="0"/>
              </a:rPr>
              <a:t>LN Pay Ratio: </a:t>
            </a:r>
            <a:r>
              <a:rPr lang="en-US" sz="1600" dirty="0">
                <a:effectLst/>
                <a:latin typeface="+mj-lt"/>
                <a:ea typeface="DengXian" panose="02010600030101010101" pitchFamily="2" charset="-122"/>
                <a:cs typeface="Times New Roman" panose="02020603050405020304" pitchFamily="18" charset="0"/>
              </a:rPr>
              <a:t>ln(CEO Pay/Worker Pay), logarithm of the reported CEO pay over reported median worker pay</a:t>
            </a:r>
            <a:endParaRPr lang="en-US" sz="1600" dirty="0">
              <a:effectLst/>
              <a:latin typeface="+mj-lt"/>
              <a:ea typeface="Calibri" panose="020F0502020204030204" pitchFamily="34" charset="0"/>
            </a:endParaRPr>
          </a:p>
          <a:p>
            <a:pPr marL="0" indent="0">
              <a:buNone/>
            </a:pPr>
            <a:r>
              <a:rPr lang="en-US" sz="1600" b="1" dirty="0">
                <a:effectLst/>
                <a:latin typeface="+mj-lt"/>
                <a:ea typeface="Calibri" panose="020F0502020204030204" pitchFamily="34" charset="0"/>
              </a:rPr>
              <a:t>LN </a:t>
            </a:r>
            <a:r>
              <a:rPr lang="en-US" sz="1600" b="1" dirty="0" err="1">
                <a:effectLst/>
                <a:latin typeface="+mj-lt"/>
                <a:ea typeface="Calibri" panose="020F0502020204030204" pitchFamily="34" charset="0"/>
              </a:rPr>
              <a:t>MktCap</a:t>
            </a:r>
            <a:r>
              <a:rPr lang="en-US" sz="1600" b="1" dirty="0">
                <a:effectLst/>
                <a:latin typeface="+mj-lt"/>
                <a:ea typeface="Calibri" panose="020F0502020204030204" pitchFamily="34" charset="0"/>
              </a:rPr>
              <a:t>: </a:t>
            </a:r>
            <a:r>
              <a:rPr lang="en-US" sz="1600" dirty="0">
                <a:effectLst/>
                <a:latin typeface="+mj-lt"/>
                <a:ea typeface="Calibri" panose="020F0502020204030204" pitchFamily="34" charset="0"/>
              </a:rPr>
              <a:t>the natural logarithm of the firm’s market capitalization</a:t>
            </a:r>
          </a:p>
          <a:p>
            <a:pPr marL="0" indent="0">
              <a:buNone/>
            </a:pPr>
            <a:r>
              <a:rPr lang="en-US" sz="1600" b="1" dirty="0">
                <a:latin typeface="+mj-lt"/>
              </a:rPr>
              <a:t>Average </a:t>
            </a:r>
            <a:r>
              <a:rPr lang="en-US" sz="1600" b="1" dirty="0" err="1">
                <a:latin typeface="+mj-lt"/>
              </a:rPr>
              <a:t>prc</a:t>
            </a:r>
            <a:r>
              <a:rPr lang="en-US" sz="1600" b="1" dirty="0">
                <a:latin typeface="+mj-lt"/>
              </a:rPr>
              <a:t>: </a:t>
            </a:r>
            <a:r>
              <a:rPr lang="en-US" sz="1600" dirty="0">
                <a:latin typeface="+mj-lt"/>
              </a:rPr>
              <a:t>Firm’s </a:t>
            </a:r>
            <a:r>
              <a:rPr lang="en-US" sz="1600" dirty="0" err="1">
                <a:latin typeface="+mj-lt"/>
              </a:rPr>
              <a:t>yealy</a:t>
            </a:r>
            <a:r>
              <a:rPr lang="en-US" sz="1600" dirty="0">
                <a:latin typeface="+mj-lt"/>
              </a:rPr>
              <a:t> average stock price </a:t>
            </a:r>
            <a:endParaRPr lang="en-US" altLang="zh-CN" sz="1600" dirty="0">
              <a:latin typeface="+mj-lt"/>
            </a:endParaRP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pic>
        <p:nvPicPr>
          <p:cNvPr id="13" name="Picture 12">
            <a:extLst>
              <a:ext uri="{FF2B5EF4-FFF2-40B4-BE49-F238E27FC236}">
                <a16:creationId xmlns:a16="http://schemas.microsoft.com/office/drawing/2014/main" id="{9BB8AA4E-3110-7366-0DC9-3B93B7EA342B}"/>
              </a:ext>
            </a:extLst>
          </p:cNvPr>
          <p:cNvPicPr>
            <a:picLocks noChangeAspect="1"/>
          </p:cNvPicPr>
          <p:nvPr/>
        </p:nvPicPr>
        <p:blipFill>
          <a:blip r:embed="rId5"/>
          <a:stretch>
            <a:fillRect/>
          </a:stretch>
        </p:blipFill>
        <p:spPr>
          <a:xfrm>
            <a:off x="608399" y="1518312"/>
            <a:ext cx="11063642" cy="632208"/>
          </a:xfrm>
          <a:prstGeom prst="rect">
            <a:avLst/>
          </a:prstGeom>
        </p:spPr>
      </p:pic>
      <p:pic>
        <p:nvPicPr>
          <p:cNvPr id="15" name="Picture 14">
            <a:extLst>
              <a:ext uri="{FF2B5EF4-FFF2-40B4-BE49-F238E27FC236}">
                <a16:creationId xmlns:a16="http://schemas.microsoft.com/office/drawing/2014/main" id="{912D6C9F-C9E2-49C0-C21C-4110F2E932C4}"/>
              </a:ext>
            </a:extLst>
          </p:cNvPr>
          <p:cNvPicPr>
            <a:picLocks noChangeAspect="1"/>
          </p:cNvPicPr>
          <p:nvPr/>
        </p:nvPicPr>
        <p:blipFill>
          <a:blip r:embed="rId6"/>
          <a:stretch>
            <a:fillRect/>
          </a:stretch>
        </p:blipFill>
        <p:spPr>
          <a:xfrm>
            <a:off x="608399" y="2301103"/>
            <a:ext cx="11415104" cy="49694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latin typeface="+mj-lt"/>
              </a:rPr>
              <a:t>Main syntax </a:t>
            </a:r>
            <a:endParaRPr lang="en-US" altLang="zh-CN" dirty="0"/>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
        <p:nvSpPr>
          <p:cNvPr id="3" name="内容占位符 2">
            <a:extLst>
              <a:ext uri="{FF2B5EF4-FFF2-40B4-BE49-F238E27FC236}">
                <a16:creationId xmlns:a16="http://schemas.microsoft.com/office/drawing/2014/main" id="{DDDE4457-861D-3FD9-BE84-675C084D6D4D}"/>
              </a:ext>
            </a:extLst>
          </p:cNvPr>
          <p:cNvSpPr>
            <a:spLocks noGrp="1"/>
          </p:cNvSpPr>
          <p:nvPr>
            <p:ph idx="1"/>
          </p:nvPr>
        </p:nvSpPr>
        <p:spPr>
          <a:xfrm>
            <a:off x="608400" y="1490400"/>
            <a:ext cx="4962668" cy="3914720"/>
          </a:xfrm>
        </p:spPr>
        <p:txBody>
          <a:bodyPr>
            <a:normAutofit/>
          </a:bodyPr>
          <a:lstStyle/>
          <a:p>
            <a:r>
              <a:rPr lang="en-US" altLang="zh-CN" sz="1200" b="1" dirty="0" err="1">
                <a:latin typeface="+mj-lt"/>
              </a:rPr>
              <a:t>Timedelta</a:t>
            </a:r>
            <a:r>
              <a:rPr lang="en-US" altLang="zh-CN" sz="1200" b="1" dirty="0">
                <a:latin typeface="+mj-lt"/>
              </a:rPr>
              <a:t> </a:t>
            </a:r>
          </a:p>
          <a:p>
            <a:pPr lvl="1">
              <a:buFont typeface="Courier New" panose="02070309020205020404" pitchFamily="49" charset="0"/>
              <a:buChar char="o"/>
            </a:pPr>
            <a:r>
              <a:rPr lang="en-US" altLang="zh-CN" sz="1000" b="1" dirty="0">
                <a:latin typeface="+mj-lt"/>
              </a:rPr>
              <a:t>Use the filing date to find the dates one day before the filing date and 5 days after the filing date</a:t>
            </a:r>
            <a:endParaRPr lang="en-US" altLang="zh-CN" sz="1200" b="1" dirty="0">
              <a:latin typeface="+mj-lt"/>
            </a:endParaRPr>
          </a:p>
          <a:p>
            <a:r>
              <a:rPr lang="en-US" altLang="zh-CN" sz="1200" b="1" dirty="0">
                <a:latin typeface="+mj-lt"/>
              </a:rPr>
              <a:t>Merge</a:t>
            </a:r>
          </a:p>
          <a:p>
            <a:pPr lvl="1">
              <a:buFont typeface="Courier New" panose="02070309020205020404" pitchFamily="49" charset="0"/>
              <a:buChar char="o"/>
            </a:pPr>
            <a:r>
              <a:rPr lang="en-US" altLang="zh-CN" sz="1000" b="1" dirty="0">
                <a:latin typeface="+mj-lt"/>
              </a:rPr>
              <a:t>Merge two tables using the “left” merge method to keep the left table and “on” identifier to find variables in the right table</a:t>
            </a:r>
            <a:endParaRPr lang="en-US" altLang="zh-CN" sz="1200" b="1" dirty="0">
              <a:latin typeface="+mj-lt"/>
            </a:endParaRPr>
          </a:p>
          <a:p>
            <a:r>
              <a:rPr lang="en-US" altLang="zh-CN" sz="1200" b="1" dirty="0">
                <a:latin typeface="+mj-lt"/>
              </a:rPr>
              <a:t>OLS Regression</a:t>
            </a:r>
          </a:p>
          <a:p>
            <a:r>
              <a:rPr lang="en-US" altLang="zh-CN" sz="1200" b="1" dirty="0" err="1">
                <a:latin typeface="+mj-lt"/>
              </a:rPr>
              <a:t>Sql_query</a:t>
            </a:r>
            <a:endParaRPr lang="en-US" altLang="zh-CN" sz="1200" b="1" dirty="0">
              <a:latin typeface="+mj-lt"/>
            </a:endParaRPr>
          </a:p>
          <a:p>
            <a:r>
              <a:rPr lang="en-US" sz="1200" b="1" dirty="0">
                <a:latin typeface="+mj-lt"/>
              </a:rPr>
              <a:t>Plot</a:t>
            </a:r>
          </a:p>
          <a:p>
            <a:r>
              <a:rPr lang="en-US" altLang="zh-CN" sz="1200" b="1" dirty="0">
                <a:latin typeface="+mj-lt"/>
              </a:rPr>
              <a:t>Read/head/tail/shape/describe/info/</a:t>
            </a:r>
            <a:r>
              <a:rPr lang="en-US" altLang="zh-CN" sz="1200" b="1" dirty="0" err="1">
                <a:latin typeface="+mj-lt"/>
              </a:rPr>
              <a:t>dropna</a:t>
            </a:r>
            <a:endParaRPr lang="en-US" altLang="zh-CN" sz="1200" b="1" dirty="0">
              <a:latin typeface="+mj-lt"/>
            </a:endParaRPr>
          </a:p>
        </p:txBody>
      </p:sp>
      <p:pic>
        <p:nvPicPr>
          <p:cNvPr id="15" name="Picture 14">
            <a:extLst>
              <a:ext uri="{FF2B5EF4-FFF2-40B4-BE49-F238E27FC236}">
                <a16:creationId xmlns:a16="http://schemas.microsoft.com/office/drawing/2014/main" id="{BDD3E283-89BA-8CDF-CEDF-C8943FAC926D}"/>
              </a:ext>
            </a:extLst>
          </p:cNvPr>
          <p:cNvPicPr>
            <a:picLocks noChangeAspect="1"/>
          </p:cNvPicPr>
          <p:nvPr/>
        </p:nvPicPr>
        <p:blipFill>
          <a:blip r:embed="rId5"/>
          <a:stretch>
            <a:fillRect/>
          </a:stretch>
        </p:blipFill>
        <p:spPr>
          <a:xfrm>
            <a:off x="5571068" y="2440472"/>
            <a:ext cx="6409265" cy="3596397"/>
          </a:xfrm>
          <a:prstGeom prst="rect">
            <a:avLst/>
          </a:prstGeom>
        </p:spPr>
      </p:pic>
      <p:pic>
        <p:nvPicPr>
          <p:cNvPr id="7" name="Picture 6">
            <a:extLst>
              <a:ext uri="{FF2B5EF4-FFF2-40B4-BE49-F238E27FC236}">
                <a16:creationId xmlns:a16="http://schemas.microsoft.com/office/drawing/2014/main" id="{09122645-43E4-C0A2-366A-193AF5D19F6D}"/>
              </a:ext>
            </a:extLst>
          </p:cNvPr>
          <p:cNvPicPr>
            <a:picLocks noChangeAspect="1"/>
          </p:cNvPicPr>
          <p:nvPr/>
        </p:nvPicPr>
        <p:blipFill>
          <a:blip r:embed="rId6"/>
          <a:stretch>
            <a:fillRect/>
          </a:stretch>
        </p:blipFill>
        <p:spPr>
          <a:xfrm>
            <a:off x="5571068" y="1364194"/>
            <a:ext cx="5139265" cy="1026084"/>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a:t>
            </a:r>
          </a:p>
        </p:txBody>
      </p:sp>
      <p:pic>
        <p:nvPicPr>
          <p:cNvPr id="7" name="Content Placeholder 6">
            <a:extLst>
              <a:ext uri="{FF2B5EF4-FFF2-40B4-BE49-F238E27FC236}">
                <a16:creationId xmlns:a16="http://schemas.microsoft.com/office/drawing/2014/main" id="{37D074A9-150E-0664-8521-C7338BF1AC52}"/>
              </a:ext>
            </a:extLst>
          </p:cNvPr>
          <p:cNvPicPr>
            <a:picLocks noGrp="1" noChangeAspect="1"/>
          </p:cNvPicPr>
          <p:nvPr>
            <p:ph idx="1"/>
          </p:nvPr>
        </p:nvPicPr>
        <p:blipFill>
          <a:blip r:embed="rId3"/>
          <a:stretch>
            <a:fillRect/>
          </a:stretch>
        </p:blipFill>
        <p:spPr>
          <a:xfrm>
            <a:off x="546717" y="2024874"/>
            <a:ext cx="5197211" cy="3342726"/>
          </a:xfrm>
        </p:spPr>
      </p:pic>
      <p:pic>
        <p:nvPicPr>
          <p:cNvPr id="4" name="图片 3"/>
          <p:cNvPicPr>
            <a:picLocks noChangeAspect="1"/>
          </p:cNvPicPr>
          <p:nvPr/>
        </p:nvPicPr>
        <p:blipFill>
          <a:blip r:embed="rId4"/>
          <a:stretch>
            <a:fillRect/>
          </a:stretch>
        </p:blipFill>
        <p:spPr>
          <a:xfrm>
            <a:off x="0" y="5405120"/>
            <a:ext cx="12192635" cy="1452880"/>
          </a:xfrm>
          <a:prstGeom prst="rect">
            <a:avLst/>
          </a:prstGeom>
        </p:spPr>
      </p:pic>
      <p:pic>
        <p:nvPicPr>
          <p:cNvPr id="5" name="图片 4"/>
          <p:cNvPicPr>
            <a:picLocks noChangeAspect="1"/>
          </p:cNvPicPr>
          <p:nvPr/>
        </p:nvPicPr>
        <p:blipFill>
          <a:blip r:embed="rId5"/>
          <a:stretch>
            <a:fillRect/>
          </a:stretch>
        </p:blipFill>
        <p:spPr>
          <a:xfrm>
            <a:off x="0" y="0"/>
            <a:ext cx="12192635" cy="262890"/>
          </a:xfrm>
          <a:prstGeom prst="rect">
            <a:avLst/>
          </a:prstGeom>
        </p:spPr>
      </p:pic>
      <p:sp>
        <p:nvSpPr>
          <p:cNvPr id="8" name="内容占位符 2">
            <a:extLst>
              <a:ext uri="{FF2B5EF4-FFF2-40B4-BE49-F238E27FC236}">
                <a16:creationId xmlns:a16="http://schemas.microsoft.com/office/drawing/2014/main" id="{DC637369-C192-D60E-F36B-C7577EB91A28}"/>
              </a:ext>
            </a:extLst>
          </p:cNvPr>
          <p:cNvSpPr txBox="1">
            <a:spLocks/>
          </p:cNvSpPr>
          <p:nvPr/>
        </p:nvSpPr>
        <p:spPr>
          <a:xfrm>
            <a:off x="608400" y="1490400"/>
            <a:ext cx="5379889"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latin typeface="+mj-lt"/>
              </a:rPr>
              <a:t>Model 1</a:t>
            </a:r>
          </a:p>
        </p:txBody>
      </p:sp>
      <p:sp>
        <p:nvSpPr>
          <p:cNvPr id="9" name="内容占位符 2">
            <a:extLst>
              <a:ext uri="{FF2B5EF4-FFF2-40B4-BE49-F238E27FC236}">
                <a16:creationId xmlns:a16="http://schemas.microsoft.com/office/drawing/2014/main" id="{944E3739-7760-35D4-DB11-B1629970C3C8}"/>
              </a:ext>
            </a:extLst>
          </p:cNvPr>
          <p:cNvSpPr txBox="1">
            <a:spLocks/>
          </p:cNvSpPr>
          <p:nvPr/>
        </p:nvSpPr>
        <p:spPr>
          <a:xfrm>
            <a:off x="6093000" y="1490400"/>
            <a:ext cx="5379889"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latin typeface="+mj-lt"/>
              </a:rPr>
              <a:t>Model 2</a:t>
            </a:r>
          </a:p>
        </p:txBody>
      </p:sp>
      <p:pic>
        <p:nvPicPr>
          <p:cNvPr id="11" name="Picture 10">
            <a:extLst>
              <a:ext uri="{FF2B5EF4-FFF2-40B4-BE49-F238E27FC236}">
                <a16:creationId xmlns:a16="http://schemas.microsoft.com/office/drawing/2014/main" id="{C724C2BC-5CBD-F13F-71AD-67E1EE76500E}"/>
              </a:ext>
            </a:extLst>
          </p:cNvPr>
          <p:cNvPicPr>
            <a:picLocks noChangeAspect="1"/>
          </p:cNvPicPr>
          <p:nvPr/>
        </p:nvPicPr>
        <p:blipFill>
          <a:blip r:embed="rId6"/>
          <a:stretch>
            <a:fillRect/>
          </a:stretch>
        </p:blipFill>
        <p:spPr>
          <a:xfrm>
            <a:off x="6172092" y="2024874"/>
            <a:ext cx="4824549" cy="341561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Future Work</a:t>
            </a:r>
            <a:endParaRPr lang="zh-CN" altLang="en-US" dirty="0"/>
          </a:p>
        </p:txBody>
      </p:sp>
      <p:sp>
        <p:nvSpPr>
          <p:cNvPr id="3" name="内容占位符 2"/>
          <p:cNvSpPr>
            <a:spLocks noGrp="1"/>
          </p:cNvSpPr>
          <p:nvPr>
            <p:ph idx="1"/>
          </p:nvPr>
        </p:nvSpPr>
        <p:spPr>
          <a:xfrm>
            <a:off x="608400" y="1490399"/>
            <a:ext cx="10969200" cy="3987533"/>
          </a:xfrm>
        </p:spPr>
        <p:txBody>
          <a:bodyPr>
            <a:noAutofit/>
          </a:bodyPr>
          <a:lstStyle/>
          <a:p>
            <a:r>
              <a:rPr lang="en-US" sz="1600" dirty="0">
                <a:effectLst/>
                <a:latin typeface="+mj-lt"/>
                <a:ea typeface="Calibri" panose="020F0502020204030204" pitchFamily="34" charset="0"/>
                <a:cs typeface="Times New Roman" panose="02020603050405020304" pitchFamily="18" charset="0"/>
              </a:rPr>
              <a:t>We will exploit the new tax regulation enacted in San Francisco, which levies additional tax on gross receipts tax if the pay ratio of the highest-paid managerial over the median San Francisco-based employees is higher than 100.</a:t>
            </a:r>
          </a:p>
          <a:p>
            <a:r>
              <a:rPr lang="en-US" sz="1600" dirty="0">
                <a:effectLst/>
                <a:latin typeface="+mj-lt"/>
                <a:ea typeface="Calibri" panose="020F0502020204030204" pitchFamily="34" charset="0"/>
                <a:cs typeface="Times New Roman" panose="02020603050405020304" pitchFamily="18" charset="0"/>
              </a:rPr>
              <a:t>To test these competing predictions, we employ a difference-in-difference (</a:t>
            </a:r>
            <a:r>
              <a:rPr lang="en-US" sz="1600" dirty="0" err="1">
                <a:effectLst/>
                <a:latin typeface="+mj-lt"/>
                <a:ea typeface="Calibri" panose="020F0502020204030204" pitchFamily="34" charset="0"/>
                <a:cs typeface="Times New Roman" panose="02020603050405020304" pitchFamily="18" charset="0"/>
              </a:rPr>
              <a:t>DiD</a:t>
            </a:r>
            <a:r>
              <a:rPr lang="en-US" sz="1600" dirty="0">
                <a:effectLst/>
                <a:latin typeface="+mj-lt"/>
                <a:ea typeface="Calibri" panose="020F0502020204030204" pitchFamily="34" charset="0"/>
                <a:cs typeface="Times New Roman" panose="02020603050405020304" pitchFamily="18" charset="0"/>
              </a:rPr>
              <a:t>) approach using a sample of San Francisco-based businesses in 2022-2023. For each firm, we would manually collect its proxy statement DEF 14A. We define treated and control groups as firms CEO pay ratio greater than and less than 100. Our primary sample comprises 672 (IPOs) treated firms based in San Francisco. </a:t>
            </a:r>
          </a:p>
          <a:p>
            <a:r>
              <a:rPr lang="en-US" sz="1600" dirty="0">
                <a:effectLst/>
                <a:latin typeface="+mj-lt"/>
                <a:ea typeface="Calibri" panose="020F0502020204030204" pitchFamily="34" charset="0"/>
                <a:cs typeface="Times New Roman" panose="02020603050405020304" pitchFamily="18" charset="0"/>
              </a:rPr>
              <a:t>To measure a firm’s behavior change, we use compensations of CEO and workers, the turnover rate of CEO, relocation of firms, middle-and low-wage jobs hiring.</a:t>
            </a:r>
          </a:p>
        </p:txBody>
      </p:sp>
      <p:pic>
        <p:nvPicPr>
          <p:cNvPr id="4" name="图片 3"/>
          <p:cNvPicPr>
            <a:picLocks noChangeAspect="1"/>
          </p:cNvPicPr>
          <p:nvPr/>
        </p:nvPicPr>
        <p:blipFill>
          <a:blip r:embed="rId3"/>
          <a:stretch>
            <a:fillRect/>
          </a:stretch>
        </p:blipFill>
        <p:spPr>
          <a:xfrm>
            <a:off x="0" y="5405120"/>
            <a:ext cx="12192635" cy="1452880"/>
          </a:xfrm>
          <a:prstGeom prst="rect">
            <a:avLst/>
          </a:prstGeom>
        </p:spPr>
      </p:pic>
      <p:pic>
        <p:nvPicPr>
          <p:cNvPr id="5" name="图片 4"/>
          <p:cNvPicPr>
            <a:picLocks noChangeAspect="1"/>
          </p:cNvPicPr>
          <p:nvPr/>
        </p:nvPicPr>
        <p:blipFill>
          <a:blip r:embed="rId4"/>
          <a:stretch>
            <a:fillRect/>
          </a:stretch>
        </p:blipFill>
        <p:spPr>
          <a:xfrm>
            <a:off x="0" y="0"/>
            <a:ext cx="12192635" cy="26289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hMjExMGZkYmEzNzRkYThkMGZlNzBkYTg5MDIzNDA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1991</TotalTime>
  <Words>535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Courier New</vt:lpstr>
      <vt:lpstr>Wingdings</vt:lpstr>
      <vt:lpstr>Office 主题​​</vt:lpstr>
      <vt:lpstr>Does CEO Pay Ratio Matter?</vt:lpstr>
      <vt:lpstr>Objectives</vt:lpstr>
      <vt:lpstr>Significance</vt:lpstr>
      <vt:lpstr>Hypotheses</vt:lpstr>
      <vt:lpstr>Data Sources</vt:lpstr>
      <vt:lpstr>Methodology</vt:lpstr>
      <vt:lpstr>Main syntax </vt:lpstr>
      <vt:lpstr>Results</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CEO Pay Ratio Matter?</dc:title>
  <dc:creator/>
  <cp:lastModifiedBy>feng qinghua</cp:lastModifiedBy>
  <cp:revision>189</cp:revision>
  <dcterms:created xsi:type="dcterms:W3CDTF">2019-06-19T02:08:00Z</dcterms:created>
  <dcterms:modified xsi:type="dcterms:W3CDTF">2022-11-30T05:04:31Z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DCB5349C152F435E9C0A398D50B3CDA6</vt:lpwstr>
  </property>
</Properties>
</file>