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DDDBCF"/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888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888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DBDBD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F2817"/>
              </a:solidFill>
              <a:prstDash val="solid"/>
              <a:miter lim="400000"/>
            </a:ln>
          </a:bottom>
          <a:insideH>
            <a:ln w="12700" cap="flat">
              <a:solidFill>
                <a:srgbClr val="8F281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8341D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 b="def" i="def"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solidFill>
                <a:srgbClr val="5F5857"/>
              </a:solidFill>
              <a:prstDash val="solid"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F5857"/>
              </a:solidFill>
              <a:prstDash val="solid"/>
              <a:miter lim="400000"/>
            </a:ln>
          </a:bottom>
          <a:insideH>
            <a:ln w="12700" cap="flat">
              <a:solidFill>
                <a:srgbClr val="97231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585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1401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 b="def" i="def"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2912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4AA2A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58585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6B5C3">
              <a:alpha val="14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9F9F9F"/>
              </a:solidFill>
              <a:prstDash val="solid"/>
              <a:miter lim="400000"/>
            </a:ln>
          </a:left>
          <a:right>
            <a:ln w="12700" cap="flat">
              <a:solidFill>
                <a:srgbClr val="9F9F9F"/>
              </a:solidFill>
              <a:prstDash val="solid"/>
              <a:miter lim="400000"/>
            </a:ln>
          </a:right>
          <a:top>
            <a:ln w="12700" cap="flat">
              <a:solidFill>
                <a:srgbClr val="9F9F9F"/>
              </a:solidFill>
              <a:prstDash val="solid"/>
              <a:miter lim="400000"/>
            </a:ln>
          </a:top>
          <a:bottom>
            <a:ln w="12700" cap="flat">
              <a:solidFill>
                <a:srgbClr val="9F9F9F"/>
              </a:solidFill>
              <a:prstDash val="solid"/>
              <a:miter lim="400000"/>
            </a:ln>
          </a:bottom>
          <a:insideH>
            <a:ln w="12700" cap="flat">
              <a:solidFill>
                <a:srgbClr val="9F9F9F"/>
              </a:solidFill>
              <a:prstDash val="solid"/>
              <a:miter lim="400000"/>
            </a:ln>
          </a:insideH>
          <a:insideV>
            <a:ln w="12700" cap="flat">
              <a:solidFill>
                <a:srgbClr val="9F9F9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979">
              <a:alpha val="38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ABABA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979">
              <a:alpha val="25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943100"/>
            <a:ext cx="10464800" cy="29972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218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05296" y="9017050"/>
            <a:ext cx="406909" cy="380900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>
                <a:srgbClr val="A29A85"/>
              </a:buClr>
              <a:buSzTx/>
              <a:buNone/>
              <a:defRPr sz="3600">
                <a:solidFill>
                  <a:srgbClr val="222222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1270000" y="424179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buSzTx/>
              <a:buNone/>
              <a:defRPr b="1" spc="-126" sz="4200">
                <a:latin typeface="+mn-lt"/>
                <a:ea typeface="+mn-ea"/>
                <a:cs typeface="+mn-cs"/>
                <a:sym typeface="Superclarendon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157588660_2880x1920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-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- Alt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4473" y="8193634"/>
            <a:ext cx="3457771" cy="71843"/>
          </a:xfrm>
          <a:prstGeom prst="rect">
            <a:avLst/>
          </a:prstGeom>
        </p:spPr>
      </p:pic>
      <p:sp>
        <p:nvSpPr>
          <p:cNvPr id="22" name="157588660_2880x1920.jpeg"/>
          <p:cNvSpPr/>
          <p:nvPr>
            <p:ph type="pic" idx="13"/>
          </p:nvPr>
        </p:nvSpPr>
        <p:spPr>
          <a:xfrm>
            <a:off x="387350" y="400050"/>
            <a:ext cx="12217400" cy="626728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635000" y="6845300"/>
            <a:ext cx="11734800" cy="1219200"/>
          </a:xfrm>
          <a:prstGeom prst="rect">
            <a:avLst/>
          </a:prstGeom>
        </p:spPr>
        <p:txBody>
          <a:bodyPr anchor="b"/>
          <a:lstStyle>
            <a:lvl1pPr>
              <a:defRPr spc="-128" sz="64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635000" y="8318500"/>
            <a:ext cx="11734800" cy="876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1270000" y="3505200"/>
            <a:ext cx="10464800" cy="2730500"/>
          </a:xfrm>
          <a:prstGeom prst="rect">
            <a:avLst/>
          </a:prstGeom>
        </p:spPr>
        <p:txBody>
          <a:bodyPr/>
          <a:lstStyle>
            <a:lvl1pPr>
              <a:defRPr spc="-128" sz="64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047" y="5082129"/>
            <a:ext cx="4512624" cy="71848"/>
          </a:xfrm>
          <a:prstGeom prst="rect">
            <a:avLst/>
          </a:prstGeom>
        </p:spPr>
      </p:pic>
      <p:sp>
        <p:nvSpPr>
          <p:cNvPr id="42" name="Image"/>
          <p:cNvSpPr/>
          <p:nvPr>
            <p:ph type="pic" sz="half" idx="13"/>
          </p:nvPr>
        </p:nvSpPr>
        <p:spPr>
          <a:xfrm>
            <a:off x="6807200" y="762000"/>
            <a:ext cx="5334000" cy="8229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762000" y="774700"/>
            <a:ext cx="5588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762000" y="5372100"/>
            <a:ext cx="5588000" cy="3619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idx="1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75" name="Image"/>
          <p:cNvSpPr/>
          <p:nvPr>
            <p:ph type="pic" sz="half" idx="13"/>
          </p:nvPr>
        </p:nvSpPr>
        <p:spPr>
          <a:xfrm>
            <a:off x="1181100" y="3380452"/>
            <a:ext cx="5461000" cy="5308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7200900" y="3340100"/>
            <a:ext cx="4826000" cy="5384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3000"/>
              </a:spcBef>
              <a:buBlip>
                <a:blip r:embed="rId3"/>
              </a:buBlip>
              <a:defRPr sz="2600"/>
            </a:lvl1pPr>
            <a:lvl2pPr marL="914400" indent="-457200">
              <a:spcBef>
                <a:spcPts val="3000"/>
              </a:spcBef>
              <a:buBlip>
                <a:blip r:embed="rId3"/>
              </a:buBlip>
              <a:defRPr sz="2600"/>
            </a:lvl2pPr>
            <a:lvl3pPr marL="1371600" indent="-457200">
              <a:spcBef>
                <a:spcPts val="3000"/>
              </a:spcBef>
              <a:buBlip>
                <a:blip r:embed="rId3"/>
              </a:buBlip>
              <a:defRPr sz="2600"/>
            </a:lvl3pPr>
            <a:lvl4pPr marL="1828800" indent="-457200">
              <a:spcBef>
                <a:spcPts val="3000"/>
              </a:spcBef>
              <a:buBlip>
                <a:blip r:embed="rId3"/>
              </a:buBlip>
              <a:defRPr sz="2600"/>
            </a:lvl4pPr>
            <a:lvl5pPr marL="2286000" indent="-457200">
              <a:spcBef>
                <a:spcPts val="3000"/>
              </a:spcBef>
              <a:buBlip>
                <a:blip r:embed="rId3"/>
              </a:buBlip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quarter" idx="13"/>
          </p:nvPr>
        </p:nvSpPr>
        <p:spPr>
          <a:xfrm>
            <a:off x="6692900" y="5082252"/>
            <a:ext cx="5334000" cy="3898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6699118" y="751552"/>
            <a:ext cx="5334001" cy="3898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half" idx="15"/>
          </p:nvPr>
        </p:nvSpPr>
        <p:spPr>
          <a:xfrm>
            <a:off x="965200" y="762000"/>
            <a:ext cx="5334000" cy="8229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92596" y="9017000"/>
            <a:ext cx="406909" cy="3808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sz="1800">
                <a:solidFill>
                  <a:srgbClr val="F1F1F1"/>
                </a:solidFill>
                <a:latin typeface="+mn-lt"/>
                <a:ea typeface="+mn-ea"/>
                <a:cs typeface="+mn-cs"/>
                <a:sym typeface="Superclarendo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44" strike="noStrike" sz="4800" u="none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9pPr>
    </p:titleStyle>
    <p:bodyStyle>
      <a:lvl1pPr marL="6223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1pPr>
      <a:lvl2pPr marL="12446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2pPr>
      <a:lvl3pPr marL="18669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3pPr>
      <a:lvl4pPr marL="24892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4pPr>
      <a:lvl5pPr marL="31115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5pPr>
      <a:lvl6pPr marL="37338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6pPr>
      <a:lvl7pPr marL="43561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7pPr>
      <a:lvl8pPr marL="49784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8pPr>
      <a:lvl9pPr marL="56007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61950" y="368300"/>
            <a:ext cx="12274550" cy="6330950"/>
          </a:xfrm>
          <a:prstGeom prst="rect">
            <a:avLst/>
          </a:prstGeom>
        </p:spPr>
      </p:pic>
      <p:sp>
        <p:nvSpPr>
          <p:cNvPr id="144" name="Movies &amp; Music Ap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Movies &amp; Music App</a:t>
            </a:r>
          </a:p>
        </p:txBody>
      </p:sp>
      <p:sp>
        <p:nvSpPr>
          <p:cNvPr id="145" name="A Streamlined App For Movie Lovers"/>
          <p:cNvSpPr txBox="1"/>
          <p:nvPr>
            <p:ph type="body" sz="quarter" idx="1"/>
          </p:nvPr>
        </p:nvSpPr>
        <p:spPr>
          <a:xfrm>
            <a:off x="595958" y="8394610"/>
            <a:ext cx="11734801" cy="876301"/>
          </a:xfrm>
          <a:prstGeom prst="rect">
            <a:avLst/>
          </a:prstGeom>
        </p:spPr>
        <p:txBody>
          <a:bodyPr/>
          <a:lstStyle/>
          <a:p>
            <a:pPr/>
            <a:r>
              <a:t>A Streamlined App For Movie Lovers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149350" y="3348702"/>
            <a:ext cx="5524500" cy="5372101"/>
          </a:xfrm>
          <a:prstGeom prst="rect">
            <a:avLst/>
          </a:prstGeom>
        </p:spPr>
      </p:pic>
      <p:sp>
        <p:nvSpPr>
          <p:cNvPr id="148" name="Descri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Description</a:t>
            </a:r>
          </a:p>
        </p:txBody>
      </p:sp>
      <p:sp>
        <p:nvSpPr>
          <p:cNvPr id="149" name="Welcome to the Big Screen!…"/>
          <p:cNvSpPr txBox="1"/>
          <p:nvPr>
            <p:ph type="body" sz="half" idx="1"/>
          </p:nvPr>
        </p:nvSpPr>
        <p:spPr>
          <a:xfrm>
            <a:off x="7200900" y="3215352"/>
            <a:ext cx="4826000" cy="53848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b="1" sz="2700">
                <a:solidFill>
                  <a:srgbClr val="DCDDE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Welcome to the Big Screen!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1" sz="2700">
                <a:solidFill>
                  <a:srgbClr val="DCDDE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b="1" sz="2700">
                <a:solidFill>
                  <a:srgbClr val="DCDDE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Are you a movie lover?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1" sz="2700">
                <a:solidFill>
                  <a:srgbClr val="DCDDE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b="1" sz="2700">
                <a:solidFill>
                  <a:srgbClr val="DCDDE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Ever wonder about the music from your favorite movie.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1" sz="2700">
                <a:solidFill>
                  <a:srgbClr val="DCDDE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2700">
                <a:solidFill>
                  <a:srgbClr val="DCDDE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Our program is effortless and magical when comes to pairing your favorite movie with its music.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52" name="Our motivation is to “digitally detox” from the use of multiple sources to get music for our favorite movies."/>
          <p:cNvSpPr txBox="1"/>
          <p:nvPr>
            <p:ph type="body" idx="1"/>
          </p:nvPr>
        </p:nvSpPr>
        <p:spPr>
          <a:xfrm>
            <a:off x="1270000" y="2933673"/>
            <a:ext cx="10464800" cy="5715001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0"/>
              </a:spcBef>
              <a:buSzTx/>
              <a:buNone/>
              <a:defRPr b="1" sz="5000">
                <a:solidFill>
                  <a:srgbClr val="DCDDE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Our motivation is to “digitally detox” from the use of multiple sources to get music for our favorite movies.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–The Matrix Team - Project 1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–The Matrix Team - Project 1</a:t>
            </a:r>
          </a:p>
        </p:txBody>
      </p:sp>
      <p:sp>
        <p:nvSpPr>
          <p:cNvPr id="155" name="“We are a one stop shop that solves that problem. Search for your favorite movie and the music shows up automatically.”"/>
          <p:cNvSpPr txBox="1"/>
          <p:nvPr>
            <p:ph type="body" idx="14"/>
          </p:nvPr>
        </p:nvSpPr>
        <p:spPr>
          <a:xfrm>
            <a:off x="1270000" y="2404323"/>
            <a:ext cx="10464800" cy="4411554"/>
          </a:xfrm>
          <a:prstGeom prst="rect">
            <a:avLst/>
          </a:prstGeom>
        </p:spPr>
        <p:txBody>
          <a:bodyPr/>
          <a:lstStyle/>
          <a:p>
            <a:pPr/>
            <a:r>
              <a:t>“We are a one stop shop that solves that problem. Search for your favorite movie and the music shows up automatically.”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am Effo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Efforts</a:t>
            </a:r>
          </a:p>
        </p:txBody>
      </p:sp>
      <p:sp>
        <p:nvSpPr>
          <p:cNvPr id="158" name="We placed all of the tasks for the creation of our app in our Projects GitHub Repository and we all helped where we were able."/>
          <p:cNvSpPr txBox="1"/>
          <p:nvPr>
            <p:ph type="body" idx="1"/>
          </p:nvPr>
        </p:nvSpPr>
        <p:spPr>
          <a:xfrm>
            <a:off x="1281758" y="3124200"/>
            <a:ext cx="10464801" cy="5715000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0"/>
              </a:spcBef>
              <a:buSzTx/>
              <a:buNone/>
              <a:defRPr b="1" i="1" sz="5700">
                <a:solidFill>
                  <a:srgbClr val="DCDDE0"/>
                </a:solidFill>
                <a:latin typeface="Adobe Caslon Pro"/>
                <a:ea typeface="Adobe Caslon Pro"/>
                <a:cs typeface="Adobe Caslon Pro"/>
                <a:sym typeface="Adobe Caslon Pro"/>
              </a:defRPr>
            </a:lvl1pPr>
          </a:lstStyle>
          <a:p>
            <a:pPr/>
            <a:r>
              <a:t>We placed all of the tasks for the creation of our app in our Projects GitHub Repository and we all helped where we were 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dividual Efforts (Primary Efforts)…"/>
          <p:cNvSpPr txBox="1"/>
          <p:nvPr>
            <p:ph type="body" idx="1"/>
          </p:nvPr>
        </p:nvSpPr>
        <p:spPr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marL="0" indent="0" algn="ctr">
              <a:buSzTx/>
              <a:buNone/>
              <a:defRPr sz="4300"/>
            </a:pPr>
            <a:r>
              <a:t>Individual Efforts (Primary Efforts)</a:t>
            </a:r>
          </a:p>
          <a:p>
            <a:pPr>
              <a:buBlip>
                <a:blip r:embed="rId2"/>
              </a:buBlip>
            </a:pPr>
            <a:r>
              <a:rPr u="sng"/>
              <a:t>Ben &amp; Eric</a:t>
            </a:r>
            <a:r>
              <a:t> - Front End, CSS, HTML, Materialize, Conceptualization of App &amp; Movie API Search.</a:t>
            </a:r>
          </a:p>
          <a:p>
            <a:pPr marL="0" indent="0">
              <a:buSzTx/>
              <a:buNone/>
            </a:pPr>
          </a:p>
          <a:p>
            <a:pPr marL="237938" indent="-237938" defTabSz="457200">
              <a:spcBef>
                <a:spcPts val="0"/>
              </a:spcBef>
              <a:buBlip>
                <a:blip r:embed="rId2"/>
              </a:buBlip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</a:t>
            </a:r>
            <a:r>
              <a: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 </a:t>
            </a:r>
            <a:r>
              <a:rPr u="sng">
                <a:solidFill>
                  <a:srgbClr val="DCDDE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Kevin and Will</a:t>
            </a:r>
            <a:r>
              <a:rPr>
                <a:solidFill>
                  <a:srgbClr val="DCDDE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- JavaScript, iTunes Api, Firebase,     </a:t>
            </a:r>
            <a:endParaRPr>
              <a:solidFill>
                <a:srgbClr val="DCDDE0"/>
              </a:solidFill>
              <a:latin typeface="Helvetica Neue Bold Condensed"/>
              <a:ea typeface="Helvetica Neue Bold Condensed"/>
              <a:cs typeface="Helvetica Neue Bold Condensed"/>
              <a:sym typeface="Helvetica Neue Bold Condensed"/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>
                <a:solidFill>
                  <a:srgbClr val="DCDDE0"/>
                </a:solidFill>
              </a:defRPr>
            </a:pPr>
            <a:r>
              <a:t>     The Movie Database API, OMDB API,  &amp; App. data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solidFill>
                  <a:srgbClr val="DCDDE0"/>
                </a:solidFill>
              </a:defRPr>
            </a:pPr>
            <a:r>
              <a:t>     architecture.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75450" y="730250"/>
            <a:ext cx="5397500" cy="8293100"/>
          </a:xfrm>
          <a:prstGeom prst="rect">
            <a:avLst/>
          </a:prstGeom>
        </p:spPr>
      </p:pic>
      <p:sp>
        <p:nvSpPr>
          <p:cNvPr id="163" name="Challenge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1310">
              <a:defRPr spc="-79" sz="2640"/>
            </a:pPr>
          </a:p>
          <a:p>
            <a:pPr defTabSz="321310">
              <a:defRPr spc="-140" sz="4675"/>
            </a:pPr>
            <a:r>
              <a:t>Challenges</a:t>
            </a:r>
          </a:p>
          <a:p>
            <a:pPr defTabSz="321310">
              <a:defRPr spc="-140" sz="4675"/>
            </a:pPr>
            <a:r>
              <a:t>In Making </a:t>
            </a:r>
          </a:p>
          <a:p>
            <a:pPr defTabSz="321310">
              <a:defRPr spc="-140" sz="4675"/>
            </a:pPr>
            <a:r>
              <a:t>Our App.</a:t>
            </a:r>
          </a:p>
          <a:p>
            <a:pPr defTabSz="321310">
              <a:defRPr spc="-79" sz="2640"/>
            </a:pPr>
          </a:p>
          <a:p>
            <a:pPr defTabSz="321310">
              <a:defRPr spc="-79" sz="2640"/>
            </a:pPr>
          </a:p>
        </p:txBody>
      </p:sp>
      <p:sp>
        <p:nvSpPr>
          <p:cNvPr id="164" name="Find API’s that functioned with our overall concept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1824" indent="-341824" algn="l" defTabSz="543305">
              <a:buClrTx/>
              <a:buSzPct val="125000"/>
              <a:buChar char="•"/>
              <a:defRPr sz="3255"/>
            </a:pPr>
            <a:r>
              <a:t>Find API’s that functioned with our overall concept.</a:t>
            </a:r>
          </a:p>
          <a:p>
            <a:pPr marL="341824" indent="-341824" algn="l" defTabSz="543305">
              <a:buClrTx/>
              <a:buSzPct val="125000"/>
              <a:buChar char="•"/>
              <a:defRPr sz="3255"/>
            </a:pPr>
          </a:p>
          <a:p>
            <a:pPr algn="l" defTabSz="543305">
              <a:buClrTx/>
              <a:defRPr sz="3255"/>
            </a:pPr>
          </a:p>
          <a:p>
            <a:pPr marL="341824" indent="-341824" algn="l" defTabSz="543305">
              <a:buClrTx/>
              <a:buSzPct val="125000"/>
              <a:buChar char="•"/>
              <a:defRPr sz="3255"/>
            </a:pPr>
            <a:r>
              <a:t>Finding a suitable frontend display to make our APP visually appealing.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149350" y="3348702"/>
            <a:ext cx="5524500" cy="5372101"/>
          </a:xfrm>
          <a:prstGeom prst="rect">
            <a:avLst/>
          </a:prstGeom>
        </p:spPr>
      </p:pic>
      <p:sp>
        <p:nvSpPr>
          <p:cNvPr id="167" name="Possible Improv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Improvements</a:t>
            </a:r>
          </a:p>
        </p:txBody>
      </p:sp>
      <p:sp>
        <p:nvSpPr>
          <p:cNvPr id="168" name="Linking of more external resources within the app i.e. (additional information within the app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Blip>
                <a:blip r:embed="rId3"/>
              </a:buBlip>
              <a:defRPr sz="3500"/>
            </a:pPr>
            <a:r>
              <a:t>Linking of more external resources within the app i.e. (additional information within the app)</a:t>
            </a:r>
          </a:p>
          <a:p>
            <a:pPr marL="457200" indent="-457200">
              <a:buBlip>
                <a:blip r:embed="rId3"/>
              </a:buBlip>
              <a:defRPr sz="3500"/>
            </a:pPr>
            <a:r>
              <a:t>Adding movie trailers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6.png"/></Relationships>

</file>

<file path=ppt/theme/theme1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EEEEEE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"/>
        <a:ea typeface="Superclarendon"/>
        <a:cs typeface="Superclarendon"/>
      </a:majorFont>
      <a:minorFont>
        <a:latin typeface="Superclarendon"/>
        <a:ea typeface="Superclarendon"/>
        <a:cs typeface="Superclarendon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EEEEEE"/>
            </a:solidFill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6">
  <a:themeElements>
    <a:clrScheme name="New_Template6">
      <a:dk1>
        <a:srgbClr val="000000"/>
      </a:dk1>
      <a:lt1>
        <a:srgbClr val="FFFFFF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"/>
        <a:ea typeface="Superclarendon"/>
        <a:cs typeface="Superclarendon"/>
      </a:majorFont>
      <a:minorFont>
        <a:latin typeface="Superclarendon"/>
        <a:ea typeface="Superclarendon"/>
        <a:cs typeface="Superclarendon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EEEEEE"/>
            </a:solidFill>
            <a:effectLst>
              <a:outerShdw sx="100000" sy="100000" kx="0" ky="0" algn="b" rotWithShape="0" blurRad="25400" dist="25400" dir="2388334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