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96" r:id="rId3"/>
    <p:sldId id="302" r:id="rId4"/>
    <p:sldId id="299" r:id="rId5"/>
    <p:sldId id="297" r:id="rId6"/>
    <p:sldId id="300" r:id="rId7"/>
    <p:sldId id="298" r:id="rId8"/>
    <p:sldId id="284" r:id="rId9"/>
    <p:sldId id="285" r:id="rId10"/>
    <p:sldId id="281" r:id="rId11"/>
    <p:sldId id="282" r:id="rId12"/>
    <p:sldId id="283" r:id="rId13"/>
    <p:sldId id="256" r:id="rId14"/>
    <p:sldId id="257" r:id="rId15"/>
    <p:sldId id="258" r:id="rId16"/>
    <p:sldId id="259" r:id="rId17"/>
    <p:sldId id="286" r:id="rId18"/>
    <p:sldId id="287" r:id="rId19"/>
    <p:sldId id="288" r:id="rId20"/>
    <p:sldId id="289" r:id="rId21"/>
    <p:sldId id="290" r:id="rId22"/>
    <p:sldId id="291" r:id="rId23"/>
    <p:sldId id="262" r:id="rId24"/>
    <p:sldId id="312" r:id="rId25"/>
    <p:sldId id="263" r:id="rId26"/>
    <p:sldId id="272" r:id="rId27"/>
    <p:sldId id="273" r:id="rId28"/>
    <p:sldId id="271" r:id="rId29"/>
    <p:sldId id="266" r:id="rId30"/>
    <p:sldId id="274" r:id="rId31"/>
    <p:sldId id="275" r:id="rId32"/>
    <p:sldId id="276" r:id="rId33"/>
    <p:sldId id="277" r:id="rId34"/>
    <p:sldId id="314" r:id="rId35"/>
    <p:sldId id="313" r:id="rId36"/>
    <p:sldId id="309" r:id="rId37"/>
    <p:sldId id="308" r:id="rId38"/>
    <p:sldId id="310" r:id="rId39"/>
    <p:sldId id="303" r:id="rId40"/>
    <p:sldId id="311" r:id="rId41"/>
    <p:sldId id="304" r:id="rId42"/>
    <p:sldId id="305" r:id="rId43"/>
    <p:sldId id="306" r:id="rId44"/>
    <p:sldId id="30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94671" autoAdjust="0"/>
  </p:normalViewPr>
  <p:slideViewPr>
    <p:cSldViewPr>
      <p:cViewPr varScale="1">
        <p:scale>
          <a:sx n="103" d="100"/>
          <a:sy n="103" d="100"/>
        </p:scale>
        <p:origin x="-2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4B41D-C12D-C24B-87B1-783C1ABF06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390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D57C0-D498-314A-A02B-1CB8CA7A33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2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3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3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2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8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EBBC-FB3B-45F5-9B9F-A6A01F4664E7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1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yongwang@ucla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nux" TargetMode="External"/><Relationship Id="rId2" Type="http://schemas.openxmlformats.org/officeDocument/2006/relationships/hyperlink" Target="http://www.ee.surrey.ac.uk/Teaching/Unix/unixintro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lnxsrv01.seas.ucla.edu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he.earth.li/~sgtatham/putty/latest/x86/putty.exe" TargetMode="External"/><Relationship Id="rId2" Type="http://schemas.openxmlformats.org/officeDocument/2006/relationships/hyperlink" Target="http://www.chiark.greenend.org.uk/~sgtatham/putty/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 </a:t>
            </a:r>
            <a:r>
              <a:rPr lang="en-US" altLang="zh-CN" dirty="0" smtClean="0">
                <a:latin typeface="Arial" charset="0"/>
                <a:ea typeface="ＭＳ Ｐゴシック" charset="0"/>
                <a:cs typeface="ＭＳ Ｐゴシック" charset="0"/>
              </a:rPr>
              <a:t>35L – Section 1</a:t>
            </a:r>
            <a:endParaRPr lang="en-US" altLang="zh-CN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3574"/>
            <a:ext cx="6400800" cy="24352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latin typeface="Arial" charset="0"/>
                <a:ea typeface="ＭＳ Ｐゴシック" charset="0"/>
                <a:cs typeface="ＭＳ Ｐゴシック" charset="0"/>
              </a:rPr>
              <a:t>09/30/2013</a:t>
            </a:r>
            <a:endParaRPr lang="en-US" altLang="zh-CN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err="1">
                <a:latin typeface="Arial" charset="0"/>
                <a:ea typeface="ＭＳ Ｐゴシック" charset="0"/>
                <a:cs typeface="ＭＳ Ｐゴシック" charset="0"/>
              </a:rPr>
              <a:t>Zhanyong</a:t>
            </a:r>
            <a:r>
              <a:rPr lang="en-US" altLang="zh-CN" sz="2800" dirty="0">
                <a:latin typeface="Arial" charset="0"/>
                <a:ea typeface="ＭＳ Ｐゴシック" charset="0"/>
                <a:cs typeface="ＭＳ Ｐゴシック" charset="0"/>
              </a:rPr>
              <a:t> Wang (Jerry)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zhanyongwang@</a:t>
            </a:r>
            <a:r>
              <a:rPr lang="en-US" altLang="zh-CN" sz="2800" dirty="0" smtClean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ucla.edu</a:t>
            </a:r>
            <a:endParaRPr lang="en-US" altLang="zh-CN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latin typeface="Arial" charset="0"/>
                <a:ea typeface="ＭＳ Ｐゴシック" charset="0"/>
                <a:cs typeface="ＭＳ Ｐゴシック" charset="0"/>
              </a:rPr>
              <a:t>Office Hour: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latin typeface="Arial" charset="0"/>
                <a:ea typeface="ＭＳ Ｐゴシック" charset="0"/>
                <a:cs typeface="ＭＳ Ｐゴシック" charset="0"/>
              </a:rPr>
              <a:t>BH2432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latin typeface="Arial" charset="0"/>
                <a:ea typeface="ＭＳ Ｐゴシック" charset="0"/>
                <a:cs typeface="ＭＳ Ｐゴシック" charset="0"/>
              </a:rPr>
              <a:t>Tuesday 9:00-11:00</a:t>
            </a:r>
            <a:endParaRPr lang="en-US" altLang="zh-CN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0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ＭＳ Ｐゴシック" charset="0"/>
                <a:cs typeface="ＭＳ Ｐゴシック" charset="0"/>
              </a:rPr>
              <a:t>Quick intro to GNU/Linux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http://www.ee.surrey.ac.uk/Teaching/Unix/unixintro.html</a:t>
            </a:r>
            <a:endParaRPr lang="en-US" altLang="zh-CN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altLang="zh-CN">
                <a:latin typeface="Arial" charset="0"/>
                <a:ea typeface="ＭＳ Ｐゴシック" charset="0"/>
              </a:rPr>
              <a:t>Sun solaris, GNU/Linux, MacOS</a:t>
            </a:r>
          </a:p>
          <a:p>
            <a:pPr eaLnBrk="1" hangingPunct="1"/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Free open source operating system</a:t>
            </a:r>
          </a:p>
          <a:p>
            <a:pPr lvl="1" eaLnBrk="1" hangingPunct="1"/>
            <a:r>
              <a:rPr lang="en-US" altLang="zh-CN">
                <a:latin typeface="Arial" charset="0"/>
                <a:ea typeface="ＭＳ Ｐゴシック" charset="0"/>
                <a:hlinkClick r:id="rId3"/>
              </a:rPr>
              <a:t>http://en.wikipedia.org/wiki/Linux</a:t>
            </a:r>
            <a:endParaRPr lang="en-US" altLang="zh-CN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altLang="zh-CN">
                <a:latin typeface="Arial" charset="0"/>
                <a:ea typeface="ＭＳ Ｐゴシック" charset="0"/>
              </a:rPr>
              <a:t>Popular server operating system</a:t>
            </a:r>
          </a:p>
          <a:p>
            <a:pPr lvl="1" eaLnBrk="1" hangingPunct="1"/>
            <a:r>
              <a:rPr lang="en-US" altLang="zh-CN">
                <a:latin typeface="Arial" charset="0"/>
                <a:ea typeface="ＭＳ Ｐゴシック" charset="0"/>
              </a:rPr>
              <a:t>Android system</a:t>
            </a:r>
          </a:p>
        </p:txBody>
      </p:sp>
    </p:spTree>
    <p:extLst>
      <p:ext uri="{BB962C8B-B14F-4D97-AF65-F5344CB8AC3E}">
        <p14:creationId xmlns:p14="http://schemas.microsoft.com/office/powerpoint/2010/main" val="5962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Primary access</a:t>
            </a:r>
            <a:b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altLang="zh-CN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Shell (command line)</a:t>
            </a:r>
          </a:p>
          <a:p>
            <a:pPr lvl="1"/>
            <a:r>
              <a:rPr lang="en-US" altLang="zh-CN">
                <a:latin typeface="Arial" charset="0"/>
                <a:ea typeface="ＭＳ Ｐゴシック" charset="0"/>
              </a:rPr>
              <a:t>Command line interpreter</a:t>
            </a:r>
          </a:p>
          <a:p>
            <a:pPr lvl="1" eaLnBrk="1" hangingPunct="1"/>
            <a:r>
              <a:rPr lang="en-US" altLang="zh-CN">
                <a:latin typeface="Arial" charset="0"/>
                <a:ea typeface="ＭＳ Ｐゴシック" charset="0"/>
              </a:rPr>
              <a:t>Similar to DOS prompt in Windows</a:t>
            </a:r>
          </a:p>
          <a:p>
            <a:pPr lvl="1" eaLnBrk="1" hangingPunct="1"/>
            <a:r>
              <a:rPr lang="en-US" altLang="zh-CN">
                <a:latin typeface="Arial" charset="0"/>
                <a:ea typeface="ＭＳ Ｐゴシック" charset="0"/>
              </a:rPr>
              <a:t>Input – commands</a:t>
            </a:r>
          </a:p>
          <a:p>
            <a:pPr>
              <a:buFontTx/>
              <a:buNone/>
            </a:pPr>
            <a:endParaRPr lang="en-US" altLang="zh-CN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 http://en.wikipedia.org/wiki/Unix_shell</a:t>
            </a:r>
          </a:p>
        </p:txBody>
      </p:sp>
    </p:spTree>
    <p:extLst>
      <p:ext uri="{BB962C8B-B14F-4D97-AF65-F5344CB8AC3E}">
        <p14:creationId xmlns:p14="http://schemas.microsoft.com/office/powerpoint/2010/main" val="74409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Directory structure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2895600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Arial" charset="0"/>
                <a:ea typeface="ＭＳ Ｐゴシック" charset="0"/>
                <a:cs typeface="ＭＳ Ｐゴシック" charset="0"/>
              </a:rPr>
              <a:t>Folder in Windows = Directory in Linux</a:t>
            </a:r>
          </a:p>
          <a:p>
            <a:pPr eaLnBrk="1" hangingPunct="1"/>
            <a:r>
              <a:rPr lang="en-US" altLang="zh-CN" sz="2400">
                <a:latin typeface="Arial" charset="0"/>
                <a:ea typeface="ＭＳ Ｐゴシック" charset="0"/>
                <a:cs typeface="ＭＳ Ｐゴシック" charset="0"/>
              </a:rPr>
              <a:t>Linux - Home directory - /w/grad.5/cs/zhanyong/</a:t>
            </a:r>
          </a:p>
          <a:p>
            <a:pPr lvl="1" eaLnBrk="1" hangingPunct="1"/>
            <a:r>
              <a:rPr lang="en-US" altLang="zh-CN" sz="2000">
                <a:latin typeface="Arial" charset="0"/>
                <a:ea typeface="ＭＳ Ｐゴシック" charset="0"/>
              </a:rPr>
              <a:t>You will have write permissions only in your HOME directory</a:t>
            </a:r>
          </a:p>
          <a:p>
            <a:pPr lvl="1" eaLnBrk="1" hangingPunct="1"/>
            <a:r>
              <a:rPr lang="en-US" altLang="zh-CN" sz="2000">
                <a:latin typeface="Arial" charset="0"/>
                <a:ea typeface="ＭＳ Ｐゴシック" charset="0"/>
              </a:rPr>
              <a:t>Read permissions for most other files/directories</a:t>
            </a:r>
          </a:p>
          <a:p>
            <a:pPr eaLnBrk="1" hangingPunct="1"/>
            <a:r>
              <a:rPr lang="en-US" altLang="zh-CN" sz="2400">
                <a:latin typeface="Arial" charset="0"/>
                <a:ea typeface="ＭＳ Ｐゴシック" charset="0"/>
                <a:cs typeface="ＭＳ Ｐゴシック" charset="0"/>
              </a:rPr>
              <a:t>Everything is case sensitive</a:t>
            </a:r>
          </a:p>
          <a:p>
            <a:pPr eaLnBrk="1" hangingPunct="1"/>
            <a:endParaRPr lang="zh-CN" altLang="en-US" sz="24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3556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3810000"/>
            <a:ext cx="5791200" cy="2779713"/>
          </a:xfrm>
          <a:noFill/>
        </p:spPr>
      </p:pic>
    </p:spTree>
    <p:extLst>
      <p:ext uri="{BB962C8B-B14F-4D97-AF65-F5344CB8AC3E}">
        <p14:creationId xmlns:p14="http://schemas.microsoft.com/office/powerpoint/2010/main" val="1638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Linux?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Ubuntu Linux Distribution</a:t>
            </a:r>
          </a:p>
          <a:p>
            <a:pPr lvl="1"/>
            <a:r>
              <a:rPr lang="en-US" dirty="0" smtClean="0"/>
              <a:t>Most popular as of 2012</a:t>
            </a:r>
          </a:p>
          <a:p>
            <a:pPr lvl="1"/>
            <a:r>
              <a:rPr lang="en-US" dirty="0" smtClean="0"/>
              <a:t>Frequently updated, new release every 6 months</a:t>
            </a:r>
          </a:p>
          <a:p>
            <a:pPr lvl="1"/>
            <a:r>
              <a:rPr lang="en-US" dirty="0" smtClean="0"/>
              <a:t>Simple installation and booting</a:t>
            </a:r>
          </a:p>
          <a:p>
            <a:pPr lvl="1"/>
            <a:r>
              <a:rPr lang="en-US" dirty="0" smtClean="0"/>
              <a:t>Nice set of pre-installed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1) On BH3760 Computers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Don’t</a:t>
            </a:r>
            <a:r>
              <a:rPr lang="en-US" dirty="0" smtClean="0"/>
              <a:t> install Ubuntu</a:t>
            </a:r>
          </a:p>
          <a:p>
            <a:pPr lvl="1"/>
            <a:r>
              <a:rPr lang="en-US" dirty="0" smtClean="0"/>
              <a:t>Try Ubuntu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2) On your computer</a:t>
            </a:r>
          </a:p>
          <a:p>
            <a:pPr lvl="1"/>
            <a:r>
              <a:rPr lang="en-US" dirty="0" smtClean="0"/>
              <a:t>Install or try Ubuntu</a:t>
            </a:r>
          </a:p>
          <a:p>
            <a:pPr lvl="1"/>
            <a:r>
              <a:rPr lang="en-US" dirty="0" smtClean="0"/>
              <a:t>Run with Windows (https</a:t>
            </a:r>
            <a:r>
              <a:rPr lang="en-US" dirty="0"/>
              <a:t>://wiki.ubuntu.com/WubiGuide)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Easy </a:t>
            </a:r>
            <a:r>
              <a:rPr lang="en-US" dirty="0"/>
              <a:t>to remove </a:t>
            </a:r>
            <a:r>
              <a:rPr lang="en-US" b="1" dirty="0"/>
              <a:t>Ubuntu </a:t>
            </a:r>
            <a:r>
              <a:rPr lang="en-US" dirty="0"/>
              <a:t>from </a:t>
            </a:r>
            <a:r>
              <a:rPr lang="en-US" b="1" dirty="0"/>
              <a:t>Windows </a:t>
            </a:r>
            <a:r>
              <a:rPr lang="en-US" dirty="0"/>
              <a:t>via </a:t>
            </a:r>
            <a:r>
              <a:rPr lang="en-US" b="1" dirty="0" smtClean="0"/>
              <a:t>Control </a:t>
            </a:r>
            <a:r>
              <a:rPr lang="en-US" b="1" dirty="0"/>
              <a:t>Panel</a:t>
            </a:r>
            <a:r>
              <a:rPr lang="en-US" dirty="0"/>
              <a:t>, if you don’t need Ubuntu.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3) Virtual Machines</a:t>
            </a:r>
          </a:p>
          <a:p>
            <a:pPr lvl="1"/>
            <a:r>
              <a:rPr lang="en-US" dirty="0" err="1" smtClean="0"/>
              <a:t>VMWare</a:t>
            </a:r>
            <a:endParaRPr lang="en-US" dirty="0" smtClean="0"/>
          </a:p>
          <a:p>
            <a:pPr lvl="1"/>
            <a:r>
              <a:rPr lang="en-US" dirty="0" smtClean="0"/>
              <a:t>Virtual Box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4) SEAS Server			</a:t>
            </a:r>
          </a:p>
          <a:p>
            <a:pPr lvl="1"/>
            <a:r>
              <a:rPr lang="en-US" dirty="0" err="1" smtClean="0"/>
              <a:t>lnxsrvXX.seas.ucla.edu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Username: </a:t>
            </a:r>
            <a:r>
              <a:rPr lang="en-US" dirty="0"/>
              <a:t>SEAS ID </a:t>
            </a:r>
            <a:endParaRPr lang="en-US" dirty="0" smtClean="0"/>
          </a:p>
          <a:p>
            <a:pPr lvl="1"/>
            <a:r>
              <a:rPr lang="en-US" dirty="0" smtClean="0"/>
              <a:t>Password: </a:t>
            </a:r>
            <a:r>
              <a:rPr lang="en-US" dirty="0"/>
              <a:t>SEAS </a:t>
            </a:r>
            <a:r>
              <a:rPr lang="en-US" dirty="0" smtClean="0"/>
              <a:t>password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On windows: putty or </a:t>
            </a:r>
            <a:r>
              <a:rPr lang="en-US" dirty="0" err="1" smtClean="0"/>
              <a:t>cygwin</a:t>
            </a:r>
            <a:endParaRPr lang="en-US" dirty="0" smtClean="0"/>
          </a:p>
          <a:p>
            <a:pPr lvl="1"/>
            <a:r>
              <a:rPr lang="en-US" dirty="0" smtClean="0"/>
              <a:t>On Mac: Terminal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Ubuntu Linux on BH3760 Computers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on “Try Ubuntu” Button </a:t>
            </a:r>
          </a:p>
          <a:p>
            <a:r>
              <a:rPr lang="en-US" dirty="0" smtClean="0"/>
              <a:t>Every time we use Ubuntu trial mode </a:t>
            </a:r>
            <a:endParaRPr lang="en-US" dirty="0"/>
          </a:p>
          <a:p>
            <a:pPr lvl="1"/>
            <a:r>
              <a:rPr lang="en-US" dirty="0" smtClean="0"/>
              <a:t>Need to install Linux tools we need to use </a:t>
            </a:r>
            <a:endParaRPr lang="en-US" dirty="0"/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apt-get install &lt;package-name&gt; </a:t>
            </a:r>
            <a:endParaRPr lang="en-US" dirty="0"/>
          </a:p>
          <a:p>
            <a:pPr lvl="2"/>
            <a:r>
              <a:rPr lang="en-US" dirty="0" smtClean="0"/>
              <a:t>Example: </a:t>
            </a:r>
            <a:r>
              <a:rPr lang="en-US" dirty="0" err="1" smtClean="0"/>
              <a:t>sudo</a:t>
            </a:r>
            <a:r>
              <a:rPr lang="en-US" dirty="0" smtClean="0"/>
              <a:t> apt-get install vim </a:t>
            </a:r>
            <a:endParaRPr lang="en-US" dirty="0"/>
          </a:p>
          <a:p>
            <a:pPr lvl="1"/>
            <a:r>
              <a:rPr lang="en-US" dirty="0" smtClean="0"/>
              <a:t>If above does not work </a:t>
            </a:r>
            <a:endParaRPr lang="en-US" dirty="0"/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apt-get update </a:t>
            </a:r>
            <a:endParaRPr lang="en-US" dirty="0"/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apt-get install &lt;package-name&gt;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3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ＭＳ Ｐゴシック" charset="0"/>
                <a:cs typeface="ＭＳ Ｐゴシック" charset="0"/>
              </a:rPr>
              <a:t>Connecting to the SEAS machines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Arial" charset="0"/>
                <a:ea typeface="ＭＳ Ｐゴシック" charset="0"/>
                <a:cs typeface="ＭＳ Ｐゴシック" charset="0"/>
              </a:rPr>
              <a:t>MacOS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Arial" charset="0"/>
                <a:ea typeface="ＭＳ Ｐゴシック" charset="0"/>
              </a:rPr>
              <a:t>Terminal</a:t>
            </a:r>
            <a:endParaRPr lang="en-US" altLang="zh-CN" sz="200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Arial" charset="0"/>
                <a:ea typeface="ＭＳ Ｐゴシック" charset="0"/>
                <a:cs typeface="ＭＳ Ｐゴシック" charset="0"/>
              </a:rPr>
              <a:t>Windows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Arial" charset="0"/>
                <a:ea typeface="ＭＳ Ｐゴシック" charset="0"/>
              </a:rPr>
              <a:t>Third party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Arial" charset="0"/>
                <a:ea typeface="ＭＳ Ｐゴシック" charset="0"/>
              </a:rPr>
              <a:t>Cygwin, Putty</a:t>
            </a:r>
          </a:p>
        </p:txBody>
      </p:sp>
    </p:spTree>
    <p:extLst>
      <p:ext uri="{BB962C8B-B14F-4D97-AF65-F5344CB8AC3E}">
        <p14:creationId xmlns:p14="http://schemas.microsoft.com/office/powerpoint/2010/main" val="7020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Connecting to the Linux from MacOS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Terminal</a:t>
            </a:r>
          </a:p>
          <a:p>
            <a:pPr eaLnBrk="1" hangingPunct="1"/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Applications-&gt;Utilities-&gt;Terminal</a:t>
            </a:r>
          </a:p>
          <a:p>
            <a:pPr marL="342900" lvl="1" indent="-342900" eaLnBrk="1" hangingPunct="1">
              <a:buFontTx/>
              <a:buNone/>
            </a:pPr>
            <a:endParaRPr lang="en-US" altLang="zh-CN">
              <a:latin typeface="Arial" charset="0"/>
              <a:ea typeface="ＭＳ Ｐゴシック" charset="0"/>
            </a:endParaRPr>
          </a:p>
          <a:p>
            <a:pPr marL="342900" lvl="1" indent="-342900" eaLnBrk="1" hangingPunct="1">
              <a:buFontTx/>
              <a:buNone/>
            </a:pPr>
            <a:endParaRPr lang="en-US" altLang="zh-CN">
              <a:latin typeface="Arial" charset="0"/>
              <a:ea typeface="ＭＳ Ｐゴシック" charset="0"/>
            </a:endParaRPr>
          </a:p>
          <a:p>
            <a:pPr marL="342900" lvl="1" indent="-342900" eaLnBrk="1" hangingPunct="1">
              <a:buFontTx/>
              <a:buNone/>
            </a:pPr>
            <a:r>
              <a:rPr lang="en-US" altLang="zh-CN">
                <a:latin typeface="Arial" charset="0"/>
                <a:ea typeface="ＭＳ Ｐゴシック" charset="0"/>
              </a:rPr>
              <a:t>ssh </a:t>
            </a:r>
            <a:r>
              <a:rPr lang="en-US" altLang="zh-CN">
                <a:latin typeface="Arial" charset="0"/>
                <a:ea typeface="ＭＳ Ｐゴシック" charset="0"/>
                <a:hlinkClick r:id="rId2"/>
              </a:rPr>
              <a:t>username@</a:t>
            </a:r>
            <a:r>
              <a:rPr lang="en-US" altLang="zh-CN" sz="2400">
                <a:latin typeface="Lucida Console" charset="0"/>
                <a:ea typeface="ＭＳ Ｐゴシック" charset="0"/>
                <a:hlinkClick r:id="rId2"/>
              </a:rPr>
              <a:t>lnxsrv01.seas.ucla.edu</a:t>
            </a:r>
            <a:endParaRPr lang="en-US" altLang="zh-CN" sz="2400">
              <a:latin typeface="Lucida Console" charset="0"/>
              <a:ea typeface="ＭＳ Ｐゴシック" charset="0"/>
            </a:endParaRPr>
          </a:p>
          <a:p>
            <a:pPr marL="342900" lvl="1" indent="-342900" eaLnBrk="1" hangingPunct="1">
              <a:buFontTx/>
              <a:buNone/>
            </a:pPr>
            <a:endParaRPr lang="en-US" altLang="zh-CN" sz="2400">
              <a:latin typeface="Lucida Console" charset="0"/>
              <a:ea typeface="ＭＳ Ｐゴシック" charset="0"/>
            </a:endParaRPr>
          </a:p>
          <a:p>
            <a:pPr marL="342900" lvl="1" indent="-342900" eaLnBrk="1" hangingPunct="1">
              <a:buFontTx/>
              <a:buNone/>
            </a:pPr>
            <a:r>
              <a:rPr lang="en-US" altLang="zh-CN" sz="2400">
                <a:latin typeface="Arial" charset="0"/>
                <a:ea typeface="ＭＳ Ｐゴシック" charset="0"/>
              </a:rPr>
              <a:t>username = your SEASnet user name</a:t>
            </a:r>
          </a:p>
          <a:p>
            <a:pPr marL="342900" lvl="1" indent="-342900" eaLnBrk="1" hangingPunct="1">
              <a:buFontTx/>
              <a:buNone/>
            </a:pPr>
            <a:r>
              <a:rPr lang="en-US" altLang="zh-CN" sz="2400">
                <a:latin typeface="Arial" charset="0"/>
                <a:ea typeface="ＭＳ Ｐゴシック" charset="0"/>
              </a:rPr>
              <a:t>SEASnet help desk on second floor of Bolter Hall</a:t>
            </a:r>
          </a:p>
          <a:p>
            <a:pPr marL="342900" lvl="1" indent="-342900" eaLnBrk="1" hangingPunct="1">
              <a:buFontTx/>
              <a:buNone/>
            </a:pPr>
            <a:endParaRPr lang="en-US" altLang="zh-CN" sz="2400">
              <a:latin typeface="Lucida Console" charset="0"/>
              <a:ea typeface="ＭＳ Ｐゴシック" charset="0"/>
            </a:endParaRPr>
          </a:p>
          <a:p>
            <a:pPr marL="342900" lvl="1" indent="-342900" eaLnBrk="1" hangingPunct="1">
              <a:buFontTx/>
              <a:buNone/>
            </a:pPr>
            <a:endParaRPr lang="en-US" altLang="zh-CN" sz="2400">
              <a:latin typeface="Lucida Console" charset="0"/>
              <a:ea typeface="ＭＳ Ｐゴシック" charset="0"/>
            </a:endParaRPr>
          </a:p>
          <a:p>
            <a:pPr marL="342900" lvl="1" indent="-342900" eaLnBrk="1" hangingPunct="1">
              <a:buFontTx/>
              <a:buNone/>
            </a:pPr>
            <a:endParaRPr lang="en-US" altLang="zh-CN" sz="2400">
              <a:latin typeface="Lucida Console" charset="0"/>
              <a:ea typeface="ＭＳ Ｐゴシック" charset="0"/>
            </a:endParaRPr>
          </a:p>
          <a:p>
            <a:pPr eaLnBrk="1" hangingPunct="1"/>
            <a:endParaRPr lang="zh-CN" alt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Terminal</a:t>
            </a:r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93420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36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Course Information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What is this course?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Software Construction </a:t>
            </a:r>
            <a:r>
              <a:rPr kumimoji="1" lang="en-US" altLang="zh-CN" sz="3600" b="1" dirty="0" smtClean="0"/>
              <a:t>Laboratory</a:t>
            </a:r>
            <a:endParaRPr kumimoji="1" lang="en-US" altLang="zh-CN" sz="3600" b="1" dirty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96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Connecting to Linux from PC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800">
                <a:latin typeface="Arial" charset="0"/>
                <a:ea typeface="ＭＳ Ｐゴシック" charset="0"/>
                <a:cs typeface="ＭＳ Ｐゴシック" charset="0"/>
              </a:rPr>
              <a:t>Putty,Cygwin</a:t>
            </a:r>
          </a:p>
          <a:p>
            <a:pPr lvl="1" eaLnBrk="1" hangingPunct="1"/>
            <a:r>
              <a:rPr lang="en-US" altLang="zh-CN" sz="2400">
                <a:latin typeface="Arial" charset="0"/>
                <a:ea typeface="ＭＳ Ｐゴシック" charset="0"/>
              </a:rPr>
              <a:t>Recommend Putty</a:t>
            </a:r>
          </a:p>
          <a:p>
            <a:pPr lvl="1" eaLnBrk="1" hangingPunct="1"/>
            <a:r>
              <a:rPr lang="en-US" altLang="zh-CN" sz="2400">
                <a:latin typeface="Arial" charset="0"/>
                <a:ea typeface="ＭＳ Ｐゴシック" charset="0"/>
              </a:rPr>
              <a:t>Small and easy to use</a:t>
            </a:r>
          </a:p>
          <a:p>
            <a:pPr lvl="1" eaLnBrk="1" hangingPunct="1"/>
            <a:r>
              <a:rPr lang="en-US" altLang="zh-CN" sz="2400">
                <a:latin typeface="Arial" charset="0"/>
                <a:ea typeface="ＭＳ Ｐゴシック" charset="0"/>
              </a:rPr>
              <a:t>Putty homepage: </a:t>
            </a:r>
            <a:r>
              <a:rPr lang="en-US" altLang="zh-CN" sz="2400">
                <a:latin typeface="Arial" charset="0"/>
                <a:ea typeface="ＭＳ Ｐゴシック" charset="0"/>
                <a:hlinkClick r:id="rId2"/>
              </a:rPr>
              <a:t>http://www.chiark.greenend.org.uk/~sgtatham/putty/</a:t>
            </a:r>
            <a:endParaRPr lang="en-US" altLang="zh-CN" sz="240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altLang="zh-CN" sz="2400">
                <a:latin typeface="Arial" charset="0"/>
                <a:ea typeface="ＭＳ Ｐゴシック" charset="0"/>
              </a:rPr>
              <a:t>Download: </a:t>
            </a:r>
            <a:r>
              <a:rPr lang="en-US" altLang="zh-CN" sz="2400">
                <a:latin typeface="Arial" charset="0"/>
                <a:ea typeface="ＭＳ Ｐゴシック" charset="0"/>
                <a:hlinkClick r:id="rId3"/>
              </a:rPr>
              <a:t>http://the.earth.li/~sgtatham/putty/latest/x86/putty.exe</a:t>
            </a:r>
            <a:endParaRPr lang="en-US" altLang="zh-CN" sz="240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altLang="zh-CN" sz="2400">
                <a:latin typeface="Arial" charset="0"/>
                <a:ea typeface="ＭＳ Ｐゴシック" charset="0"/>
              </a:rPr>
              <a:t>Host name = lnxsrv0x.seas.ucla.edu</a:t>
            </a:r>
          </a:p>
          <a:p>
            <a:pPr lvl="1" eaLnBrk="1" hangingPunct="1"/>
            <a:r>
              <a:rPr lang="en-US" altLang="zh-CN" sz="2400">
                <a:latin typeface="Arial" charset="0"/>
                <a:ea typeface="ＭＳ Ｐゴシック" charset="0"/>
              </a:rPr>
              <a:t>Username = your SEASnet user name</a:t>
            </a:r>
          </a:p>
        </p:txBody>
      </p:sp>
    </p:spTree>
    <p:extLst>
      <p:ext uri="{BB962C8B-B14F-4D97-AF65-F5344CB8AC3E}">
        <p14:creationId xmlns:p14="http://schemas.microsoft.com/office/powerpoint/2010/main" val="33909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Putty</a:t>
            </a:r>
          </a:p>
        </p:txBody>
      </p:sp>
      <p:pic>
        <p:nvPicPr>
          <p:cNvPr id="2867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33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Putty</a:t>
            </a:r>
          </a:p>
        </p:txBody>
      </p:sp>
      <p:pic>
        <p:nvPicPr>
          <p:cNvPr id="2969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8900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7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Basics: Moving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pwd</a:t>
            </a:r>
            <a:r>
              <a:rPr lang="en-US" sz="3600" dirty="0"/>
              <a:t>: print working directory </a:t>
            </a:r>
          </a:p>
          <a:p>
            <a:r>
              <a:rPr lang="en-US" sz="3600" dirty="0" smtClean="0"/>
              <a:t>cd</a:t>
            </a:r>
            <a:r>
              <a:rPr lang="en-US" sz="3600" dirty="0"/>
              <a:t>: change working directory </a:t>
            </a:r>
            <a:endParaRPr lang="en-US" sz="3600" dirty="0" smtClean="0"/>
          </a:p>
          <a:p>
            <a:pPr lvl="1"/>
            <a:r>
              <a:rPr lang="en-US" dirty="0" smtClean="0"/>
              <a:t>~: </a:t>
            </a:r>
            <a:r>
              <a:rPr lang="en-US" dirty="0"/>
              <a:t>home directory </a:t>
            </a:r>
            <a:endParaRPr lang="en-US" dirty="0" smtClean="0"/>
          </a:p>
          <a:p>
            <a:pPr lvl="1"/>
            <a:r>
              <a:rPr lang="en-US" dirty="0" smtClean="0"/>
              <a:t>.: </a:t>
            </a:r>
            <a:r>
              <a:rPr lang="en-US" dirty="0"/>
              <a:t>current directory </a:t>
            </a:r>
            <a:endParaRPr lang="en-US" dirty="0" smtClean="0"/>
          </a:p>
          <a:p>
            <a:pPr lvl="1"/>
            <a:r>
              <a:rPr lang="en-US" dirty="0" smtClean="0"/>
              <a:t>/: </a:t>
            </a:r>
            <a:r>
              <a:rPr lang="en-US" dirty="0"/>
              <a:t>root directory, or directory separator </a:t>
            </a:r>
            <a:endParaRPr lang="en-US" dirty="0" smtClean="0"/>
          </a:p>
          <a:p>
            <a:pPr lvl="1"/>
            <a:r>
              <a:rPr lang="en-US" dirty="0" smtClean="0"/>
              <a:t>..: </a:t>
            </a:r>
            <a:r>
              <a:rPr lang="en-US" dirty="0"/>
              <a:t>parent directory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Directory structure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2895600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Arial" charset="0"/>
                <a:ea typeface="ＭＳ Ｐゴシック" charset="0"/>
                <a:cs typeface="ＭＳ Ｐゴシック" charset="0"/>
              </a:rPr>
              <a:t>Folder in Windows = Directory in Linux</a:t>
            </a:r>
          </a:p>
          <a:p>
            <a:pPr eaLnBrk="1" hangingPunct="1"/>
            <a:r>
              <a:rPr lang="en-US" altLang="zh-CN" sz="2400">
                <a:latin typeface="Arial" charset="0"/>
                <a:ea typeface="ＭＳ Ｐゴシック" charset="0"/>
                <a:cs typeface="ＭＳ Ｐゴシック" charset="0"/>
              </a:rPr>
              <a:t>Linux - Home directory - /w/grad.5/cs/zhanyong/</a:t>
            </a:r>
          </a:p>
          <a:p>
            <a:pPr lvl="1" eaLnBrk="1" hangingPunct="1"/>
            <a:r>
              <a:rPr lang="en-US" altLang="zh-CN" sz="2000">
                <a:latin typeface="Arial" charset="0"/>
                <a:ea typeface="ＭＳ Ｐゴシック" charset="0"/>
              </a:rPr>
              <a:t>You will have write permissions only in your HOME directory</a:t>
            </a:r>
          </a:p>
          <a:p>
            <a:pPr lvl="1" eaLnBrk="1" hangingPunct="1"/>
            <a:r>
              <a:rPr lang="en-US" altLang="zh-CN" sz="2000">
                <a:latin typeface="Arial" charset="0"/>
                <a:ea typeface="ＭＳ Ｐゴシック" charset="0"/>
              </a:rPr>
              <a:t>Read permissions for most other files/directories</a:t>
            </a:r>
          </a:p>
          <a:p>
            <a:pPr eaLnBrk="1" hangingPunct="1"/>
            <a:r>
              <a:rPr lang="en-US" altLang="zh-CN" sz="2400">
                <a:latin typeface="Arial" charset="0"/>
                <a:ea typeface="ＭＳ Ｐゴシック" charset="0"/>
                <a:cs typeface="ＭＳ Ｐゴシック" charset="0"/>
              </a:rPr>
              <a:t>Everything is case sensitive</a:t>
            </a:r>
          </a:p>
          <a:p>
            <a:pPr eaLnBrk="1" hangingPunct="1"/>
            <a:endParaRPr lang="zh-CN" altLang="en-US" sz="24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3556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3810000"/>
            <a:ext cx="5791200" cy="2779713"/>
          </a:xfrm>
          <a:noFill/>
        </p:spPr>
      </p:pic>
    </p:spTree>
    <p:extLst>
      <p:ext uri="{BB962C8B-B14F-4D97-AF65-F5344CB8AC3E}">
        <p14:creationId xmlns:p14="http://schemas.microsoft.com/office/powerpoint/2010/main" val="9882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Basics: Dealing with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4200" dirty="0" smtClean="0"/>
              <a:t>mv</a:t>
            </a:r>
            <a:r>
              <a:rPr lang="pt-BR" sz="4200" dirty="0"/>
              <a:t>: move a file (no undos!) </a:t>
            </a:r>
          </a:p>
          <a:p>
            <a:r>
              <a:rPr lang="en-US" sz="4200" dirty="0" err="1" smtClean="0"/>
              <a:t>cp</a:t>
            </a:r>
            <a:r>
              <a:rPr lang="en-US" sz="4200" dirty="0"/>
              <a:t>: copy a file </a:t>
            </a:r>
          </a:p>
          <a:p>
            <a:r>
              <a:rPr lang="en-US" sz="4200" dirty="0" err="1" smtClean="0"/>
              <a:t>rm</a:t>
            </a:r>
            <a:r>
              <a:rPr lang="en-US" sz="4200" dirty="0"/>
              <a:t>: remove a </a:t>
            </a:r>
            <a:r>
              <a:rPr lang="en-US" sz="4200" dirty="0" smtClean="0"/>
              <a:t>file</a:t>
            </a:r>
          </a:p>
          <a:p>
            <a:pPr lvl="1"/>
            <a:r>
              <a:rPr lang="en-US" sz="4200" dirty="0" smtClean="0"/>
              <a:t>r</a:t>
            </a:r>
            <a:r>
              <a:rPr lang="en-US" sz="4200" dirty="0"/>
              <a:t>: remove directories and their contents recursively </a:t>
            </a:r>
          </a:p>
          <a:p>
            <a:r>
              <a:rPr lang="en-US" sz="4200" dirty="0" err="1" smtClean="0"/>
              <a:t>mkdir</a:t>
            </a:r>
            <a:r>
              <a:rPr lang="en-US" sz="4200" dirty="0"/>
              <a:t>: make a directory </a:t>
            </a:r>
          </a:p>
          <a:p>
            <a:r>
              <a:rPr lang="en-US" sz="4200" dirty="0" err="1" smtClean="0"/>
              <a:t>rmdir</a:t>
            </a:r>
            <a:r>
              <a:rPr lang="en-US" sz="4200" dirty="0"/>
              <a:t>: remove a directory </a:t>
            </a:r>
          </a:p>
          <a:p>
            <a:r>
              <a:rPr lang="en-US" sz="4200" dirty="0" err="1" smtClean="0"/>
              <a:t>ls</a:t>
            </a:r>
            <a:r>
              <a:rPr lang="en-US" sz="4200" dirty="0"/>
              <a:t>: list contents</a:t>
            </a:r>
            <a:r>
              <a:rPr lang="en-US" sz="4200" dirty="0" smtClean="0"/>
              <a:t> </a:t>
            </a:r>
            <a:r>
              <a:rPr lang="en-US" sz="4200" dirty="0"/>
              <a:t>of a directory </a:t>
            </a:r>
            <a:endParaRPr lang="en-US" sz="4200" dirty="0" smtClean="0"/>
          </a:p>
          <a:p>
            <a:pPr lvl="1"/>
            <a:r>
              <a:rPr lang="en-US" sz="4200" dirty="0" smtClean="0"/>
              <a:t>d</a:t>
            </a:r>
            <a:r>
              <a:rPr lang="en-US" sz="4200" dirty="0"/>
              <a:t>: list only directories </a:t>
            </a:r>
            <a:endParaRPr lang="en-US" sz="4200" dirty="0" smtClean="0"/>
          </a:p>
          <a:p>
            <a:pPr lvl="1"/>
            <a:r>
              <a:rPr lang="en-US" sz="4200" dirty="0" smtClean="0"/>
              <a:t>a</a:t>
            </a:r>
            <a:r>
              <a:rPr lang="en-US" sz="4200" dirty="0"/>
              <a:t>: list all files including hidden ones </a:t>
            </a:r>
            <a:endParaRPr lang="en-US" sz="4200" dirty="0" smtClean="0"/>
          </a:p>
          <a:p>
            <a:pPr lvl="1"/>
            <a:r>
              <a:rPr lang="en-US" sz="4200" dirty="0" smtClean="0"/>
              <a:t>l</a:t>
            </a:r>
            <a:r>
              <a:rPr lang="en-US" sz="4200" dirty="0"/>
              <a:t>: show long listing including permission info </a:t>
            </a:r>
            <a:endParaRPr lang="en-US" sz="4200" dirty="0" smtClean="0"/>
          </a:p>
          <a:p>
            <a:pPr lvl="1"/>
            <a:r>
              <a:rPr lang="en-US" sz="4200" dirty="0" smtClean="0"/>
              <a:t>s</a:t>
            </a:r>
            <a:r>
              <a:rPr lang="en-US" sz="4200" dirty="0"/>
              <a:t>: show size of each file, in blocks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Basics: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i="1" dirty="0"/>
              <a:t>file</a:t>
            </a:r>
            <a:r>
              <a:rPr lang="en-US" dirty="0"/>
              <a:t>: write </a:t>
            </a:r>
            <a:r>
              <a:rPr lang="en-US" dirty="0" err="1"/>
              <a:t>stdout</a:t>
            </a:r>
            <a:r>
              <a:rPr lang="en-US" dirty="0"/>
              <a:t> to a file </a:t>
            </a:r>
          </a:p>
          <a:p>
            <a:r>
              <a:rPr lang="en-US" dirty="0" smtClean="0"/>
              <a:t>&gt;&gt; </a:t>
            </a:r>
            <a:r>
              <a:rPr lang="en-US" i="1" dirty="0"/>
              <a:t>file</a:t>
            </a:r>
            <a:r>
              <a:rPr lang="en-US" dirty="0"/>
              <a:t>: append </a:t>
            </a:r>
            <a:r>
              <a:rPr lang="en-US" dirty="0" err="1"/>
              <a:t>stdout</a:t>
            </a:r>
            <a:r>
              <a:rPr lang="en-US" dirty="0"/>
              <a:t> to a file </a:t>
            </a:r>
          </a:p>
          <a:p>
            <a:r>
              <a:rPr lang="en-US" dirty="0" smtClean="0"/>
              <a:t>&lt; </a:t>
            </a:r>
            <a:r>
              <a:rPr lang="en-US" i="1" dirty="0"/>
              <a:t>file</a:t>
            </a:r>
            <a:r>
              <a:rPr lang="en-US" dirty="0"/>
              <a:t>: use contents of a file as </a:t>
            </a:r>
            <a:r>
              <a:rPr lang="en-US" dirty="0" err="1"/>
              <a:t>stdin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Basics: </a:t>
            </a:r>
            <a:r>
              <a:rPr lang="en-US" dirty="0" smtClean="0"/>
              <a:t>Links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ln</a:t>
            </a:r>
            <a:r>
              <a:rPr lang="en-US" dirty="0"/>
              <a:t>: create a link </a:t>
            </a:r>
          </a:p>
          <a:p>
            <a:pPr lvl="1"/>
            <a:r>
              <a:rPr lang="en-US" dirty="0" smtClean="0"/>
              <a:t>Hard </a:t>
            </a:r>
            <a:r>
              <a:rPr lang="en-US" dirty="0"/>
              <a:t>links: </a:t>
            </a:r>
            <a:r>
              <a:rPr lang="en-US" dirty="0" smtClean="0"/>
              <a:t>point </a:t>
            </a:r>
            <a:r>
              <a:rPr lang="en-US" dirty="0"/>
              <a:t>to physical data </a:t>
            </a:r>
            <a:endParaRPr lang="en-US" dirty="0" smtClean="0"/>
          </a:p>
          <a:p>
            <a:pPr lvl="1"/>
            <a:r>
              <a:rPr lang="en-US" dirty="0" smtClean="0"/>
              <a:t>Soft </a:t>
            </a:r>
            <a:r>
              <a:rPr lang="en-US" dirty="0"/>
              <a:t>links aka symbolic links (-s): </a:t>
            </a:r>
            <a:r>
              <a:rPr lang="en-US" dirty="0" smtClean="0"/>
              <a:t>point </a:t>
            </a:r>
            <a:r>
              <a:rPr lang="en-US" dirty="0"/>
              <a:t>to a file </a:t>
            </a:r>
          </a:p>
          <a:p>
            <a:r>
              <a:rPr lang="en-US" dirty="0" smtClean="0"/>
              <a:t>touch</a:t>
            </a:r>
            <a:r>
              <a:rPr lang="en-US" dirty="0"/>
              <a:t>: update access &amp; modification time to current time </a:t>
            </a:r>
            <a:endParaRPr lang="en-US" dirty="0" smtClean="0"/>
          </a:p>
          <a:p>
            <a:pPr lvl="1"/>
            <a:r>
              <a:rPr lang="en-US" dirty="0" smtClean="0"/>
              <a:t>touch </a:t>
            </a:r>
            <a:r>
              <a:rPr lang="en-US" i="1" dirty="0"/>
              <a:t>filename </a:t>
            </a:r>
            <a:endParaRPr lang="en-US" dirty="0" smtClean="0"/>
          </a:p>
          <a:p>
            <a:pPr lvl="1"/>
            <a:r>
              <a:rPr lang="en-US" dirty="0" smtClean="0"/>
              <a:t>touch </a:t>
            </a:r>
            <a:r>
              <a:rPr lang="en-US" dirty="0"/>
              <a:t>-t 201101311759.30 </a:t>
            </a:r>
            <a:r>
              <a:rPr lang="en-US" i="1" dirty="0"/>
              <a:t>filename </a:t>
            </a:r>
            <a:endParaRPr lang="en-US" dirty="0" smtClean="0"/>
          </a:p>
          <a:p>
            <a:pPr lvl="2"/>
            <a:r>
              <a:rPr lang="en-US" dirty="0" smtClean="0"/>
              <a:t>Change </a:t>
            </a:r>
            <a:r>
              <a:rPr lang="en-US" dirty="0"/>
              <a:t>filename’s access &amp; modification time to (year 2011 January day 31 time 17:59:30)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Basics: History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up arrow&gt;: previous command </a:t>
            </a:r>
          </a:p>
          <a:p>
            <a:r>
              <a:rPr lang="en-US" dirty="0" smtClean="0"/>
              <a:t>&lt;</a:t>
            </a:r>
            <a:r>
              <a:rPr lang="en-US" dirty="0"/>
              <a:t>tab&gt;: auto-complete </a:t>
            </a:r>
          </a:p>
          <a:p>
            <a:r>
              <a:rPr lang="en-US" dirty="0" smtClean="0"/>
              <a:t>!!: </a:t>
            </a:r>
            <a:r>
              <a:rPr lang="en-US" dirty="0"/>
              <a:t>replace with previous command </a:t>
            </a:r>
          </a:p>
        </p:txBody>
      </p:sp>
    </p:spTree>
    <p:extLst>
      <p:ext uri="{BB962C8B-B14F-4D97-AF65-F5344CB8AC3E}">
        <p14:creationId xmlns:p14="http://schemas.microsoft.com/office/powerpoint/2010/main" val="25824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Extensive </a:t>
            </a:r>
            <a:r>
              <a:rPr lang="en-US" dirty="0"/>
              <a:t>documentation that comes preinstalled with almost all substantial Unix and Unix-like operating systems </a:t>
            </a:r>
          </a:p>
          <a:p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a manual page for a </a:t>
            </a:r>
            <a:r>
              <a:rPr lang="en-US" dirty="0" smtClean="0"/>
              <a:t>Unix/Linux </a:t>
            </a:r>
            <a:r>
              <a:rPr lang="en-US" dirty="0"/>
              <a:t>command </a:t>
            </a:r>
            <a:endParaRPr lang="en-US" dirty="0" smtClean="0"/>
          </a:p>
          <a:p>
            <a:pPr lvl="2"/>
            <a:r>
              <a:rPr lang="en-US" b="1" dirty="0" smtClean="0"/>
              <a:t>man </a:t>
            </a:r>
            <a:r>
              <a:rPr lang="en-US" b="1" dirty="0"/>
              <a:t>&lt;</a:t>
            </a:r>
            <a:r>
              <a:rPr lang="en-US" dirty="0" err="1"/>
              <a:t>command_name</a:t>
            </a:r>
            <a:r>
              <a:rPr lang="en-US" b="1" dirty="0"/>
              <a:t>&gt; </a:t>
            </a:r>
            <a:endParaRPr lang="en-US" dirty="0" smtClean="0"/>
          </a:p>
          <a:p>
            <a:pPr lvl="2"/>
            <a:r>
              <a:rPr lang="en-US" b="1" dirty="0" smtClean="0"/>
              <a:t>man </a:t>
            </a:r>
            <a:r>
              <a:rPr lang="en-US" dirty="0"/>
              <a:t>section </a:t>
            </a:r>
            <a:r>
              <a:rPr lang="en-US" dirty="0" err="1"/>
              <a:t>command_name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Hit </a:t>
            </a:r>
            <a:r>
              <a:rPr lang="en-US" dirty="0"/>
              <a:t>“q” to get out of man page.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Course Information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Course organization</a:t>
            </a:r>
          </a:p>
          <a:p>
            <a:pPr lvl="1"/>
            <a:r>
              <a:rPr kumimoji="1" lang="en-US" altLang="zh-CN" dirty="0" smtClean="0"/>
              <a:t>Lecture</a:t>
            </a:r>
          </a:p>
          <a:p>
            <a:pPr lvl="1"/>
            <a:r>
              <a:rPr kumimoji="1" lang="en-US" altLang="zh-CN" dirty="0" smtClean="0"/>
              <a:t>In class lab</a:t>
            </a:r>
          </a:p>
        </p:txBody>
      </p:sp>
    </p:spTree>
    <p:extLst>
      <p:ext uri="{BB962C8B-B14F-4D97-AF65-F5344CB8AC3E}">
        <p14:creationId xmlns:p14="http://schemas.microsoft.com/office/powerpoint/2010/main" val="34966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(r), write (w), executable (x) </a:t>
            </a:r>
            <a:endParaRPr lang="en-US" dirty="0" smtClean="0"/>
          </a:p>
          <a:p>
            <a:pPr lvl="1"/>
            <a:r>
              <a:rPr lang="en-US" dirty="0" smtClean="0"/>
              <a:t>User</a:t>
            </a:r>
            <a:r>
              <a:rPr lang="en-US" dirty="0"/>
              <a:t>, group, </a:t>
            </a:r>
            <a:r>
              <a:rPr lang="en-US" dirty="0" smtClean="0"/>
              <a:t>others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3327"/>
            <a:ext cx="9144000" cy="26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Basics: </a:t>
            </a:r>
            <a:r>
              <a:rPr lang="en-US" dirty="0" err="1" smtClean="0"/>
              <a:t>chmod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9870"/>
            <a:ext cx="8229600" cy="3566622"/>
          </a:xfrm>
        </p:spPr>
      </p:pic>
    </p:spTree>
    <p:extLst>
      <p:ext uri="{BB962C8B-B14F-4D97-AF65-F5344CB8AC3E}">
        <p14:creationId xmlns:p14="http://schemas.microsoft.com/office/powerpoint/2010/main" val="14080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Basics: </a:t>
            </a:r>
            <a:r>
              <a:rPr lang="en-US" dirty="0" err="1" smtClean="0"/>
              <a:t>chmod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7620000" cy="3685016"/>
          </a:xfrm>
        </p:spPr>
      </p:pic>
      <p:sp>
        <p:nvSpPr>
          <p:cNvPr id="5" name="TextBox 4"/>
          <p:cNvSpPr txBox="1"/>
          <p:nvPr/>
        </p:nvSpPr>
        <p:spPr>
          <a:xfrm>
            <a:off x="685800" y="533400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Usage </a:t>
            </a:r>
            <a:endParaRPr lang="en-US" dirty="0"/>
          </a:p>
          <a:p>
            <a:r>
              <a:rPr lang="en-US" dirty="0" smtClean="0"/>
              <a:t>–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/>
              <a:t>[''references''][''operator''][''modes''] ''file1'' ... </a:t>
            </a:r>
          </a:p>
          <a:p>
            <a:r>
              <a:rPr lang="en-US" dirty="0" smtClean="0"/>
              <a:t>Example: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 err="1"/>
              <a:t>ug+rw</a:t>
            </a:r>
            <a:r>
              <a:rPr lang="en-US" dirty="0"/>
              <a:t> </a:t>
            </a:r>
            <a:r>
              <a:rPr lang="en-US" dirty="0" err="1"/>
              <a:t>mydir</a:t>
            </a:r>
            <a:r>
              <a:rPr lang="en-US" dirty="0"/>
              <a:t>,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a-w </a:t>
            </a:r>
            <a:r>
              <a:rPr lang="en-US" dirty="0" err="1"/>
              <a:t>myfile</a:t>
            </a:r>
            <a:r>
              <a:rPr lang="en-US" dirty="0"/>
              <a:t>, </a:t>
            </a:r>
          </a:p>
          <a:p>
            <a:r>
              <a:rPr lang="en-US" dirty="0" smtClean="0"/>
              <a:t>Example: </a:t>
            </a:r>
            <a:r>
              <a:rPr lang="en-US" b="1" dirty="0" err="1" smtClean="0"/>
              <a:t>chmod</a:t>
            </a:r>
            <a:r>
              <a:rPr lang="en-US" b="1" dirty="0" smtClean="0"/>
              <a:t> </a:t>
            </a:r>
            <a:r>
              <a:rPr lang="en-US" dirty="0" err="1"/>
              <a:t>ug</a:t>
            </a:r>
            <a:r>
              <a:rPr lang="en-US" dirty="0"/>
              <a:t>=</a:t>
            </a:r>
            <a:r>
              <a:rPr lang="en-US" dirty="0" err="1"/>
              <a:t>rx</a:t>
            </a:r>
            <a:r>
              <a:rPr lang="en-US" dirty="0"/>
              <a:t> </a:t>
            </a:r>
            <a:r>
              <a:rPr lang="en-US" dirty="0" err="1"/>
              <a:t>mydir</a:t>
            </a:r>
            <a:r>
              <a:rPr lang="en-US" dirty="0"/>
              <a:t>,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664 </a:t>
            </a:r>
            <a:r>
              <a:rPr lang="en-US" dirty="0" err="1"/>
              <a:t>myfile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Basics: 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-type</a:t>
            </a:r>
            <a:r>
              <a:rPr lang="en-US" dirty="0"/>
              <a:t>: type of a file (</a:t>
            </a:r>
            <a:r>
              <a:rPr lang="en-US" dirty="0" err="1" smtClean="0"/>
              <a:t>e.g</a:t>
            </a:r>
            <a:r>
              <a:rPr lang="en-US" dirty="0" smtClean="0"/>
              <a:t>: directory</a:t>
            </a:r>
            <a:r>
              <a:rPr lang="en-US" dirty="0"/>
              <a:t>, symbolic link) </a:t>
            </a:r>
          </a:p>
          <a:p>
            <a:r>
              <a:rPr lang="en-US" dirty="0" smtClean="0"/>
              <a:t>-</a:t>
            </a:r>
            <a:r>
              <a:rPr lang="en-US" dirty="0"/>
              <a:t>perm: permission of a file </a:t>
            </a:r>
          </a:p>
          <a:p>
            <a:r>
              <a:rPr lang="en-US" dirty="0" smtClean="0"/>
              <a:t>-</a:t>
            </a:r>
            <a:r>
              <a:rPr lang="en-US" dirty="0"/>
              <a:t>name: name of a file </a:t>
            </a:r>
          </a:p>
          <a:p>
            <a:r>
              <a:rPr lang="en-US" dirty="0" smtClean="0"/>
              <a:t>-</a:t>
            </a:r>
            <a:r>
              <a:rPr lang="en-US" dirty="0"/>
              <a:t>prune: don’t descend into a directory </a:t>
            </a:r>
          </a:p>
          <a:p>
            <a:r>
              <a:rPr lang="en-US" dirty="0" smtClean="0"/>
              <a:t>-</a:t>
            </a:r>
            <a:r>
              <a:rPr lang="en-US" dirty="0" err="1"/>
              <a:t>ls</a:t>
            </a:r>
            <a:r>
              <a:rPr lang="en-US" dirty="0"/>
              <a:t>: list current file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8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Name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?: </a:t>
            </a:r>
            <a:r>
              <a:rPr lang="en-US" dirty="0"/>
              <a:t>matches any single character in a filename </a:t>
            </a:r>
          </a:p>
          <a:p>
            <a:r>
              <a:rPr lang="en-US" dirty="0" smtClean="0"/>
              <a:t>*: </a:t>
            </a:r>
            <a:r>
              <a:rPr lang="en-US" dirty="0"/>
              <a:t>matches one or more characters in a filename </a:t>
            </a:r>
          </a:p>
          <a:p>
            <a:r>
              <a:rPr lang="en-US" dirty="0" smtClean="0"/>
              <a:t>[]</a:t>
            </a:r>
            <a:r>
              <a:rPr lang="en-US" i="1" dirty="0" smtClean="0"/>
              <a:t>: </a:t>
            </a:r>
            <a:r>
              <a:rPr lang="en-US" dirty="0"/>
              <a:t>matches any one of the characters between the brackets. Use ‘-’ to separate a range of consecutive characters.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7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ind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. -name my*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. -name my* -type f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/ -type f -name </a:t>
            </a:r>
            <a:r>
              <a:rPr lang="en-US" dirty="0" err="1"/>
              <a:t>myfile</a:t>
            </a:r>
            <a:r>
              <a:rPr lang="en-US" dirty="0"/>
              <a:t> –print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/ -path </a:t>
            </a:r>
            <a:r>
              <a:rPr lang="en-US" dirty="0" err="1"/>
              <a:t>excluded_folder</a:t>
            </a:r>
            <a:r>
              <a:rPr lang="en-US" dirty="0"/>
              <a:t> -prune -o -type f -name </a:t>
            </a:r>
            <a:r>
              <a:rPr lang="en-US" dirty="0" err="1"/>
              <a:t>myfile</a:t>
            </a:r>
            <a:r>
              <a:rPr lang="en-US" dirty="0"/>
              <a:t> –print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/>
              <a:t>…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whatis</a:t>
            </a:r>
            <a:r>
              <a:rPr lang="en-US" dirty="0"/>
              <a:t> </a:t>
            </a:r>
            <a:r>
              <a:rPr lang="en-US" dirty="0" smtClean="0"/>
              <a:t>&lt;command&gt;: returns Name section of man page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hereis</a:t>
            </a:r>
            <a:r>
              <a:rPr lang="en-US" dirty="0" smtClean="0"/>
              <a:t> &lt;command&gt;: locates </a:t>
            </a:r>
            <a:r>
              <a:rPr lang="en-US" dirty="0"/>
              <a:t>the binary, source, and manual page files for a </a:t>
            </a:r>
            <a:r>
              <a:rPr lang="en-US" dirty="0" smtClean="0"/>
              <a:t>command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2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89560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Editors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5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Vim (Vi)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924800" cy="4267200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text only text editor </a:t>
            </a:r>
          </a:p>
          <a:p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Efficient</a:t>
            </a:r>
          </a:p>
          <a:p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To run: type(without quotes) </a:t>
            </a:r>
            <a:r>
              <a:rPr lang="zh-CN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vim</a:t>
            </a:r>
            <a:r>
              <a:rPr lang="zh-CN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zh-CN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vim tutorial </a:t>
            </a:r>
          </a:p>
          <a:p>
            <a:pPr lvl="1"/>
            <a:r>
              <a:rPr lang="en-US" altLang="zh-CN">
                <a:latin typeface="Arial" charset="0"/>
                <a:ea typeface="ＭＳ Ｐゴシック" charset="0"/>
              </a:rPr>
              <a:t>http://www.linuxconfig.org/Vim_Tutorial</a:t>
            </a:r>
          </a:p>
        </p:txBody>
      </p:sp>
    </p:spTree>
    <p:extLst>
      <p:ext uri="{BB962C8B-B14F-4D97-AF65-F5344CB8AC3E}">
        <p14:creationId xmlns:p14="http://schemas.microsoft.com/office/powerpoint/2010/main" val="18228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Modes:</a:t>
            </a:r>
          </a:p>
          <a:p>
            <a:pPr lvl="1"/>
            <a:r>
              <a:rPr lang="en-US" altLang="zh-CN"/>
              <a:t>Normal: Enter commands</a:t>
            </a:r>
          </a:p>
          <a:p>
            <a:pPr lvl="1"/>
            <a:r>
              <a:rPr lang="en-US" altLang="zh-CN"/>
              <a:t>Insert: Insert text</a:t>
            </a:r>
          </a:p>
          <a:p>
            <a:pPr lvl="1"/>
            <a:r>
              <a:rPr lang="en-US" altLang="zh-CN"/>
              <a:t>Visual: Like normal, but you can highlight</a:t>
            </a:r>
          </a:p>
          <a:p>
            <a:pPr lvl="1"/>
            <a:r>
              <a:rPr lang="en-US" altLang="zh-CN"/>
              <a:t>Replace: Like insert, but you replace characters as you type</a:t>
            </a:r>
          </a:p>
          <a:p>
            <a:pPr lvl="1"/>
            <a:r>
              <a:rPr lang="en-US" altLang="zh-CN"/>
              <a:t>Recording: Record a sequence of key sequences</a:t>
            </a:r>
          </a:p>
        </p:txBody>
      </p:sp>
    </p:spTree>
    <p:extLst>
      <p:ext uri="{BB962C8B-B14F-4D97-AF65-F5344CB8AC3E}">
        <p14:creationId xmlns:p14="http://schemas.microsoft.com/office/powerpoint/2010/main" val="41215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Course Information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What do we learn?</a:t>
            </a:r>
          </a:p>
          <a:p>
            <a:pPr lvl="1"/>
            <a:r>
              <a:rPr kumimoji="1" lang="en-US" altLang="zh-CN" dirty="0" smtClean="0"/>
              <a:t>Unix/Linux based system</a:t>
            </a:r>
          </a:p>
          <a:p>
            <a:pPr lvl="1"/>
            <a:r>
              <a:rPr kumimoji="1" lang="en-US" altLang="zh-CN" dirty="0" smtClean="0"/>
              <a:t>Commands and Scripting(shell)</a:t>
            </a:r>
          </a:p>
          <a:p>
            <a:pPr lvl="1"/>
            <a:r>
              <a:rPr kumimoji="1" lang="en-US" altLang="zh-CN" dirty="0" err="1" smtClean="0"/>
              <a:t>Makefile</a:t>
            </a:r>
            <a:r>
              <a:rPr kumimoji="1" lang="en-US" altLang="zh-CN" dirty="0" smtClean="0"/>
              <a:t>, Version Control(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Low-level construction and debug (Compile, link)</a:t>
            </a:r>
          </a:p>
          <a:p>
            <a:pPr lvl="1"/>
            <a:r>
              <a:rPr kumimoji="1" lang="en-US" altLang="zh-CN" dirty="0" smtClean="0"/>
              <a:t>System programming (Library calls, system calls)</a:t>
            </a:r>
          </a:p>
          <a:p>
            <a:pPr lvl="1"/>
            <a:r>
              <a:rPr kumimoji="1" lang="en-US" altLang="zh-CN" dirty="0" smtClean="0"/>
              <a:t>Faults, failures, errors, holes</a:t>
            </a:r>
          </a:p>
          <a:p>
            <a:pPr lvl="1"/>
            <a:r>
              <a:rPr kumimoji="1" lang="en-US" altLang="zh-CN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8585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Vi Command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Insertion mode</a:t>
            </a:r>
          </a:p>
          <a:p>
            <a:pPr lvl="1"/>
            <a:r>
              <a:rPr lang="en-US" altLang="zh-CN">
                <a:latin typeface="Arial" charset="0"/>
                <a:ea typeface="ＭＳ Ｐゴシック" charset="0"/>
              </a:rPr>
              <a:t>i: insert before cursor</a:t>
            </a:r>
          </a:p>
          <a:p>
            <a:pPr lvl="1"/>
            <a:r>
              <a:rPr lang="en-US" altLang="zh-CN">
                <a:latin typeface="Arial" charset="0"/>
                <a:ea typeface="ＭＳ Ｐゴシック" charset="0"/>
              </a:rPr>
              <a:t>Esc: exit insertion mode</a:t>
            </a:r>
          </a:p>
          <a:p>
            <a:endParaRPr lang="en-US" altLang="zh-CN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Command mode</a:t>
            </a:r>
          </a:p>
          <a:p>
            <a:pPr lvl="1"/>
            <a:r>
              <a:rPr lang="en-US" altLang="zh-CN">
                <a:latin typeface="Arial" charset="0"/>
                <a:ea typeface="ＭＳ Ｐゴシック" charset="0"/>
              </a:rPr>
              <a:t>:q  quit without change</a:t>
            </a:r>
          </a:p>
          <a:p>
            <a:pPr lvl="1"/>
            <a:r>
              <a:rPr lang="en-US" altLang="zh-CN">
                <a:latin typeface="Arial" charset="0"/>
                <a:ea typeface="ＭＳ Ｐゴシック" charset="0"/>
              </a:rPr>
              <a:t>:q! quit without saving</a:t>
            </a:r>
          </a:p>
          <a:p>
            <a:pPr lvl="1"/>
            <a:r>
              <a:rPr lang="en-US" altLang="zh-CN">
                <a:latin typeface="Arial" charset="0"/>
                <a:ea typeface="ＭＳ Ｐゴシック" charset="0"/>
              </a:rPr>
              <a:t>:w save</a:t>
            </a:r>
          </a:p>
        </p:txBody>
      </p:sp>
    </p:spTree>
    <p:extLst>
      <p:ext uri="{BB962C8B-B14F-4D97-AF65-F5344CB8AC3E}">
        <p14:creationId xmlns:p14="http://schemas.microsoft.com/office/powerpoint/2010/main" val="26610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5137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6355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Emacs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Almost like a Windows text editor, but much more powerful</a:t>
            </a:r>
          </a:p>
          <a:p>
            <a:r>
              <a:rPr lang="en-US" altLang="zh-CN" dirty="0"/>
              <a:t>IMHO, easier to use </a:t>
            </a:r>
            <a:r>
              <a:rPr lang="en-US" altLang="zh-CN" dirty="0" smtClean="0"/>
              <a:t>than </a:t>
            </a:r>
            <a:r>
              <a:rPr lang="en-US" altLang="zh-CN" dirty="0"/>
              <a:t>vi</a:t>
            </a:r>
          </a:p>
        </p:txBody>
      </p:sp>
    </p:spTree>
    <p:extLst>
      <p:ext uri="{BB962C8B-B14F-4D97-AF65-F5344CB8AC3E}">
        <p14:creationId xmlns:p14="http://schemas.microsoft.com/office/powerpoint/2010/main" val="29326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1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5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58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Course Information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Grading policy</a:t>
            </a:r>
          </a:p>
          <a:p>
            <a:pPr lvl="1"/>
            <a:r>
              <a:rPr kumimoji="1" lang="en-US" altLang="zh-CN" dirty="0" smtClean="0"/>
              <a:t>50% Assignments(equally weighted)</a:t>
            </a:r>
          </a:p>
          <a:p>
            <a:pPr lvl="1"/>
            <a:r>
              <a:rPr kumimoji="1" lang="en-US" altLang="zh-CN" dirty="0" smtClean="0"/>
              <a:t>50% Final exam</a:t>
            </a:r>
          </a:p>
          <a:p>
            <a:r>
              <a:rPr kumimoji="1" lang="en-US" altLang="zh-CN" dirty="0" smtClean="0"/>
              <a:t>Late penalty</a:t>
            </a:r>
          </a:p>
          <a:p>
            <a:pPr lvl="1"/>
            <a:r>
              <a:rPr kumimoji="1" lang="en-US" altLang="zh-CN" dirty="0" smtClean="0"/>
              <a:t>N: late days</a:t>
            </a:r>
          </a:p>
          <a:p>
            <a:pPr lvl="1"/>
            <a:r>
              <a:rPr kumimoji="1" lang="en-US" altLang="zh-CN" dirty="0" smtClean="0"/>
              <a:t>2</a:t>
            </a:r>
            <a:r>
              <a:rPr kumimoji="1" lang="en-US" altLang="zh-CN" baseline="30000" dirty="0" smtClean="0"/>
              <a:t>N</a:t>
            </a:r>
            <a:r>
              <a:rPr kumimoji="1" lang="en-US" altLang="zh-CN" dirty="0" smtClean="0"/>
              <a:t>% of the assignment value</a:t>
            </a:r>
          </a:p>
          <a:p>
            <a:pPr lvl="2"/>
            <a:r>
              <a:rPr kumimoji="1" lang="en-US" altLang="zh-CN" dirty="0" smtClean="0"/>
              <a:t>N: 0-1  1%</a:t>
            </a:r>
          </a:p>
          <a:p>
            <a:pPr lvl="2"/>
            <a:r>
              <a:rPr kumimoji="1" lang="en-US" altLang="zh-CN" dirty="0" smtClean="0"/>
              <a:t>N: 1-2 2%</a:t>
            </a:r>
          </a:p>
          <a:p>
            <a:pPr lvl="2"/>
            <a:r>
              <a:rPr kumimoji="1" lang="en-US" altLang="zh-CN" dirty="0" smtClean="0"/>
              <a:t>N: 2-3 4%</a:t>
            </a:r>
          </a:p>
          <a:p>
            <a:pPr lvl="2"/>
            <a:r>
              <a:rPr kumimoji="1" lang="en-US" altLang="zh-CN" dirty="0" smtClean="0"/>
              <a:t>N: 3-4 8%</a:t>
            </a:r>
          </a:p>
          <a:p>
            <a:pPr lvl="2"/>
            <a:r>
              <a:rPr kumimoji="1" lang="en-US" altLang="zh-CN" dirty="0" smtClean="0"/>
              <a:t>…</a:t>
            </a:r>
          </a:p>
          <a:p>
            <a:pPr lvl="2"/>
            <a:r>
              <a:rPr kumimoji="1" lang="en-US" altLang="zh-CN" dirty="0" smtClean="0"/>
              <a:t>N: 7-8  128%  == </a:t>
            </a:r>
            <a:r>
              <a:rPr kumimoji="1" lang="en-US" altLang="zh-CN" b="1" dirty="0" smtClean="0"/>
              <a:t>GET 0</a:t>
            </a:r>
          </a:p>
        </p:txBody>
      </p:sp>
    </p:spTree>
    <p:extLst>
      <p:ext uri="{BB962C8B-B14F-4D97-AF65-F5344CB8AC3E}">
        <p14:creationId xmlns:p14="http://schemas.microsoft.com/office/powerpoint/2010/main" val="6580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Assignments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Laboratory</a:t>
            </a:r>
          </a:p>
          <a:p>
            <a:pPr lvl="1"/>
            <a:r>
              <a:rPr kumimoji="1" lang="en-US" altLang="zh-CN" dirty="0" smtClean="0"/>
              <a:t>Expected to be done in class</a:t>
            </a:r>
          </a:p>
          <a:p>
            <a:pPr lvl="1"/>
            <a:r>
              <a:rPr kumimoji="1" lang="en-US" altLang="zh-CN" dirty="0" smtClean="0"/>
              <a:t>Take log</a:t>
            </a:r>
          </a:p>
          <a:p>
            <a:r>
              <a:rPr kumimoji="1" lang="en-US" altLang="zh-CN" dirty="0" smtClean="0"/>
              <a:t>Homework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Submission</a:t>
            </a:r>
          </a:p>
          <a:p>
            <a:pPr lvl="1"/>
            <a:r>
              <a:rPr kumimoji="1" lang="en-US" altLang="zh-CN" dirty="0" smtClean="0"/>
              <a:t>Electronically on </a:t>
            </a:r>
            <a:r>
              <a:rPr kumimoji="1" lang="en-US" altLang="zh-CN" dirty="0" err="1" smtClean="0"/>
              <a:t>courseweb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Lab log, lab solution, homework solution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8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Hw1 and hw10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HW10: A research and development assignment</a:t>
            </a:r>
          </a:p>
          <a:p>
            <a:pPr lvl="1"/>
            <a:r>
              <a:rPr kumimoji="1" lang="en-US" altLang="zh-CN" dirty="0" smtClean="0"/>
              <a:t>Brief research report</a:t>
            </a:r>
          </a:p>
          <a:p>
            <a:pPr lvl="1"/>
            <a:r>
              <a:rPr kumimoji="1" lang="en-US" altLang="zh-CN" dirty="0" smtClean="0"/>
              <a:t>Presentation ~10 </a:t>
            </a:r>
            <a:r>
              <a:rPr kumimoji="1" lang="en-US" altLang="zh-CN" dirty="0" err="1" smtClean="0"/>
              <a:t>mins</a:t>
            </a:r>
            <a:r>
              <a:rPr kumimoji="1" lang="en-US" altLang="zh-CN" dirty="0" smtClean="0"/>
              <a:t> (may start from 5</a:t>
            </a:r>
            <a:r>
              <a:rPr kumimoji="1" lang="en-US" altLang="zh-CN" baseline="30000" dirty="0" smtClean="0"/>
              <a:t>th</a:t>
            </a:r>
            <a:r>
              <a:rPr kumimoji="1" lang="en-US" altLang="zh-CN" dirty="0" smtClean="0"/>
              <a:t> week)</a:t>
            </a:r>
          </a:p>
          <a:p>
            <a:r>
              <a:rPr kumimoji="1" lang="en-US" altLang="zh-CN" dirty="0" smtClean="0"/>
              <a:t>Email me your topic</a:t>
            </a:r>
          </a:p>
          <a:p>
            <a:r>
              <a:rPr kumimoji="1" lang="en-US" altLang="zh-CN" dirty="0" smtClean="0"/>
              <a:t>HW1: </a:t>
            </a:r>
          </a:p>
          <a:p>
            <a:pPr lvl="1"/>
            <a:r>
              <a:rPr kumimoji="1" lang="en-US" altLang="zh-CN" dirty="0" smtClean="0"/>
              <a:t>Lab1.log</a:t>
            </a:r>
          </a:p>
          <a:p>
            <a:pPr lvl="1"/>
            <a:r>
              <a:rPr kumimoji="1" lang="en-US" altLang="zh-CN" dirty="0" smtClean="0"/>
              <a:t>Lab1.txt</a:t>
            </a:r>
          </a:p>
          <a:p>
            <a:pPr lvl="1"/>
            <a:r>
              <a:rPr kumimoji="1" lang="en-US" altLang="zh-CN" dirty="0" smtClean="0"/>
              <a:t>Hw1.txt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3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Interacting with Computers -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Switches and Lights</a:t>
            </a:r>
          </a:p>
          <a:p>
            <a:pPr marL="514350" indent="-514350">
              <a:buAutoNum type="arabicParenR"/>
            </a:pPr>
            <a:r>
              <a:rPr lang="en-US" dirty="0" smtClean="0"/>
              <a:t>Batch Processing</a:t>
            </a:r>
          </a:p>
          <a:p>
            <a:pPr marL="514350" indent="-514350">
              <a:buAutoNum type="arabicParenR"/>
            </a:pPr>
            <a:r>
              <a:rPr lang="en-US" dirty="0" smtClean="0"/>
              <a:t>Teletype - CLI </a:t>
            </a:r>
            <a:endParaRPr lang="en-US" dirty="0"/>
          </a:p>
          <a:p>
            <a:pPr lvl="1"/>
            <a:r>
              <a:rPr lang="en-US" dirty="0" smtClean="0"/>
              <a:t>First printer, then monitor</a:t>
            </a:r>
          </a:p>
          <a:p>
            <a:pPr marL="514350" indent="-514350">
              <a:buAutoNum type="arabicParenR"/>
            </a:pPr>
            <a:r>
              <a:rPr lang="en-US" dirty="0" smtClean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27046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</a:t>
            </a:r>
            <a:r>
              <a:rPr lang="en-US" dirty="0"/>
              <a:t>Line </a:t>
            </a:r>
            <a:r>
              <a:rPr lang="en-US" dirty="0" smtClean="0"/>
              <a:t>Interface vs</a:t>
            </a:r>
            <a:r>
              <a:rPr lang="en-US" dirty="0"/>
              <a:t>. </a:t>
            </a:r>
            <a:r>
              <a:rPr lang="en-US" dirty="0" smtClean="0"/>
              <a:t>Graphical </a:t>
            </a:r>
            <a:r>
              <a:rPr lang="en-US" dirty="0"/>
              <a:t>User </a:t>
            </a:r>
            <a:r>
              <a:rPr lang="en-US" dirty="0" smtClean="0"/>
              <a:t>Interface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CLI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Steep </a:t>
            </a:r>
            <a:r>
              <a:rPr lang="en-US" sz="2800" dirty="0"/>
              <a:t>learning curve </a:t>
            </a:r>
          </a:p>
          <a:p>
            <a:r>
              <a:rPr lang="en-US" sz="2800" dirty="0" smtClean="0"/>
              <a:t>Pure </a:t>
            </a:r>
            <a:r>
              <a:rPr lang="en-US" sz="2800" dirty="0"/>
              <a:t>control (e.g., scripting) </a:t>
            </a:r>
          </a:p>
          <a:p>
            <a:r>
              <a:rPr lang="en-US" sz="2800" dirty="0" smtClean="0"/>
              <a:t>Cumbersome </a:t>
            </a:r>
            <a:r>
              <a:rPr lang="en-US" sz="2800" dirty="0"/>
              <a:t>multitasking </a:t>
            </a:r>
          </a:p>
          <a:p>
            <a:r>
              <a:rPr lang="en-US" sz="2800" dirty="0" smtClean="0"/>
              <a:t>Speed</a:t>
            </a:r>
            <a:r>
              <a:rPr lang="en-US" sz="2800" dirty="0"/>
              <a:t>: Hack away at keys </a:t>
            </a:r>
          </a:p>
          <a:p>
            <a:r>
              <a:rPr lang="en-US" sz="2800" dirty="0" smtClean="0"/>
              <a:t>Convenient </a:t>
            </a:r>
            <a:r>
              <a:rPr lang="en-US" sz="2800" dirty="0"/>
              <a:t>remote access 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GUI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Intuitive </a:t>
            </a:r>
            <a:endParaRPr lang="en-US" sz="2800" dirty="0"/>
          </a:p>
          <a:p>
            <a:r>
              <a:rPr lang="en-US" sz="2800" dirty="0" smtClean="0"/>
              <a:t>Limited </a:t>
            </a:r>
            <a:r>
              <a:rPr lang="en-US" sz="2800" dirty="0"/>
              <a:t>Control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Easy </a:t>
            </a:r>
            <a:r>
              <a:rPr lang="en-US" sz="2800" dirty="0"/>
              <a:t>multitasking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Limited </a:t>
            </a:r>
            <a:r>
              <a:rPr lang="en-US" sz="2800" dirty="0"/>
              <a:t>by pointing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Bulky </a:t>
            </a:r>
            <a:r>
              <a:rPr lang="en-US" sz="2800" dirty="0"/>
              <a:t>remote access </a:t>
            </a:r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1600200"/>
            <a:ext cx="3581400" cy="48006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8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1188</Words>
  <Application>Microsoft Office PowerPoint</Application>
  <PresentationFormat>On-screen Show (4:3)</PresentationFormat>
  <Paragraphs>265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CS 35L – Section 1</vt:lpstr>
      <vt:lpstr>Course Information</vt:lpstr>
      <vt:lpstr>Course Information</vt:lpstr>
      <vt:lpstr>Course Information</vt:lpstr>
      <vt:lpstr>Course Information</vt:lpstr>
      <vt:lpstr>Assignments</vt:lpstr>
      <vt:lpstr>Hw1 and hw10</vt:lpstr>
      <vt:lpstr>Interacting with Computers - History</vt:lpstr>
      <vt:lpstr>Command Line Interface vs. Graphical User Interface </vt:lpstr>
      <vt:lpstr>Quick intro to GNU/Linux</vt:lpstr>
      <vt:lpstr>Primary access </vt:lpstr>
      <vt:lpstr>Directory structure</vt:lpstr>
      <vt:lpstr>Which Linux?</vt:lpstr>
      <vt:lpstr>Options</vt:lpstr>
      <vt:lpstr>PowerPoint Presentation</vt:lpstr>
      <vt:lpstr> Ubuntu Linux on BH3760 Computers  </vt:lpstr>
      <vt:lpstr>Connecting to the SEAS machines</vt:lpstr>
      <vt:lpstr>Connecting to the Linux from MacOS</vt:lpstr>
      <vt:lpstr>Terminal</vt:lpstr>
      <vt:lpstr>Connecting to Linux from PC</vt:lpstr>
      <vt:lpstr>Putty</vt:lpstr>
      <vt:lpstr>Putty</vt:lpstr>
      <vt:lpstr>The Basics: Moving Around</vt:lpstr>
      <vt:lpstr>Directory structure</vt:lpstr>
      <vt:lpstr>The Basics: Dealing with Files </vt:lpstr>
      <vt:lpstr>The Basics: Redirection</vt:lpstr>
      <vt:lpstr> The Basics: Links </vt:lpstr>
      <vt:lpstr>The Basics: History </vt:lpstr>
      <vt:lpstr>man</vt:lpstr>
      <vt:lpstr>Linux Permissions</vt:lpstr>
      <vt:lpstr>The Basics: chmod</vt:lpstr>
      <vt:lpstr>The Basics: chmod</vt:lpstr>
      <vt:lpstr>The Basics: find</vt:lpstr>
      <vt:lpstr>File Name Matching</vt:lpstr>
      <vt:lpstr>find Examples</vt:lpstr>
      <vt:lpstr>wh… Commands</vt:lpstr>
      <vt:lpstr>Editors</vt:lpstr>
      <vt:lpstr>Vim (Vi)</vt:lpstr>
      <vt:lpstr>vi</vt:lpstr>
      <vt:lpstr>Vi Command</vt:lpstr>
      <vt:lpstr>PowerPoint Presentation</vt:lpstr>
      <vt:lpstr>Emacs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Linux?</dc:title>
  <dc:creator>Lauren</dc:creator>
  <cp:lastModifiedBy>WANG, ZHANYONG</cp:lastModifiedBy>
  <cp:revision>83</cp:revision>
  <dcterms:created xsi:type="dcterms:W3CDTF">2012-09-30T22:30:53Z</dcterms:created>
  <dcterms:modified xsi:type="dcterms:W3CDTF">2013-09-30T18:34:35Z</dcterms:modified>
</cp:coreProperties>
</file>