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3" r:id="rId3"/>
    <p:sldId id="285" r:id="rId4"/>
    <p:sldId id="300" r:id="rId5"/>
    <p:sldId id="266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4671" autoAdjust="0"/>
  </p:normalViewPr>
  <p:slideViewPr>
    <p:cSldViewPr>
      <p:cViewPr varScale="1">
        <p:scale>
          <a:sx n="82" d="100"/>
          <a:sy n="82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B488B-4C64-344C-AFE8-29A47B4335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yongwang@ucl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yong@lnxsrv01.seas.ucla.edu:/w/grad.5/cs/zhanyong/CS33/C_hello/hello.c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nscp.net/download/winscp510setup.exe" TargetMode="External"/><Relationship Id="rId2" Type="http://schemas.openxmlformats.org/officeDocument/2006/relationships/hyperlink" Target="http://winscp.net/eng/index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 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35L – Section1</a:t>
            </a:r>
            <a:endParaRPr lang="en-US" altLang="zh-CN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Arial" charset="0"/>
                <a:ea typeface="ＭＳ Ｐゴシック" charset="0"/>
                <a:cs typeface="ＭＳ Ｐゴシック" charset="0"/>
              </a:rPr>
              <a:t>10/02/2013</a:t>
            </a:r>
            <a:endParaRPr lang="en-US" altLang="zh-CN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err="1">
                <a:latin typeface="Arial" charset="0"/>
                <a:ea typeface="ＭＳ Ｐゴシック" charset="0"/>
                <a:cs typeface="ＭＳ Ｐゴシック" charset="0"/>
              </a:rPr>
              <a:t>Zhanyong</a:t>
            </a:r>
            <a:r>
              <a:rPr lang="en-US" altLang="zh-CN" sz="2800" dirty="0">
                <a:latin typeface="Arial" charset="0"/>
                <a:ea typeface="ＭＳ Ｐゴシック" charset="0"/>
                <a:cs typeface="ＭＳ Ｐゴシック" charset="0"/>
              </a:rPr>
              <a:t> Wang (Jerry)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zhanyongwang@</a:t>
            </a:r>
            <a:r>
              <a:rPr lang="en-US" altLang="zh-CN" sz="280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ucla.edu</a:t>
            </a:r>
            <a:endParaRPr lang="en-US" altLang="zh-CN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4013" y="4724400"/>
            <a:ext cx="3781805" cy="176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3200" dirty="0">
                <a:latin typeface="Arial" charset="0"/>
                <a:ea typeface="ＭＳ Ｐゴシック" charset="0"/>
                <a:cs typeface="ＭＳ Ｐゴシック" charset="0"/>
              </a:rPr>
              <a:t>Office Hour: </a:t>
            </a:r>
          </a:p>
          <a:p>
            <a:pPr algn="ctr">
              <a:lnSpc>
                <a:spcPct val="80000"/>
              </a:lnSpc>
            </a:pPr>
            <a:r>
              <a:rPr lang="en-US" altLang="zh-CN" sz="3200" dirty="0"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altLang="zh-CN" sz="3200" dirty="0" smtClean="0">
                <a:latin typeface="Arial" charset="0"/>
                <a:ea typeface="ＭＳ Ｐゴシック" charset="0"/>
                <a:cs typeface="ＭＳ Ｐゴシック" charset="0"/>
              </a:rPr>
              <a:t>:00-11:00 </a:t>
            </a:r>
            <a:r>
              <a:rPr lang="en-US" altLang="zh-CN" sz="3200" dirty="0">
                <a:latin typeface="Arial" charset="0"/>
                <a:ea typeface="ＭＳ Ｐゴシック" charset="0"/>
                <a:cs typeface="ＭＳ Ｐゴシック" charset="0"/>
              </a:rPr>
              <a:t>Tuesday</a:t>
            </a:r>
          </a:p>
          <a:p>
            <a:pPr algn="ctr">
              <a:lnSpc>
                <a:spcPct val="80000"/>
              </a:lnSpc>
            </a:pPr>
            <a:r>
              <a:rPr lang="en-US" altLang="zh-CN" sz="3200" dirty="0">
                <a:latin typeface="Arial" charset="0"/>
                <a:ea typeface="ＭＳ Ｐゴシック" charset="0"/>
                <a:cs typeface="ＭＳ Ｐゴシック" charset="0"/>
              </a:rPr>
              <a:t>BH 2432</a:t>
            </a:r>
          </a:p>
          <a:p>
            <a:pPr algn="ctr"/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77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</a:t>
            </a:r>
            <a:r>
              <a:rPr lang="en-US" dirty="0" err="1" smtClean="0"/>
              <a:t>ps</a:t>
            </a:r>
            <a:r>
              <a:rPr lang="en-US" dirty="0" smtClean="0"/>
              <a:t> and 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instance of a computer program that is being executed </a:t>
            </a:r>
          </a:p>
          <a:p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processes that are currently running </a:t>
            </a:r>
          </a:p>
          <a:p>
            <a:r>
              <a:rPr lang="en-US" dirty="0" smtClean="0"/>
              <a:t>kill </a:t>
            </a:r>
          </a:p>
          <a:p>
            <a:pPr lvl="1"/>
            <a:r>
              <a:rPr lang="en-US" dirty="0" smtClean="0"/>
              <a:t>Terminate a certain process</a:t>
            </a:r>
            <a:endParaRPr lang="en-US" dirty="0"/>
          </a:p>
          <a:p>
            <a:pPr lvl="1"/>
            <a:r>
              <a:rPr lang="en-US" dirty="0" smtClean="0"/>
              <a:t>Usage </a:t>
            </a:r>
          </a:p>
          <a:p>
            <a:pPr lvl="2"/>
            <a:r>
              <a:rPr lang="en-US" dirty="0" smtClean="0"/>
              <a:t>kill </a:t>
            </a:r>
            <a:r>
              <a:rPr lang="en-US" dirty="0"/>
              <a:t>PID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Daemon – process that runs in the background</a:t>
            </a:r>
          </a:p>
          <a:p>
            <a:r>
              <a:rPr lang="en-US" dirty="0" smtClean="0"/>
              <a:t>Enables users to schedule jobs to run periodically at certain times (</a:t>
            </a:r>
            <a:r>
              <a:rPr lang="en-US" dirty="0" err="1" smtClean="0"/>
              <a:t>cron</a:t>
            </a:r>
            <a:r>
              <a:rPr lang="en-US" dirty="0" smtClean="0"/>
              <a:t> jobs)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Full Backup every month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file comparison utility that outputs the differences between two files. </a:t>
            </a:r>
            <a:endParaRPr lang="en-US" dirty="0" smtClean="0"/>
          </a:p>
          <a:p>
            <a:r>
              <a:rPr lang="en-US" dirty="0" smtClean="0"/>
              <a:t>Shows the changes between one version of a file and a former version of the same file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diff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/</a:t>
            </a:r>
            <a:r>
              <a:rPr lang="en-US" dirty="0" err="1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program that retrieves content from web servers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err="1" smtClean="0"/>
              <a:t>wget</a:t>
            </a:r>
            <a:r>
              <a:rPr lang="en-US" dirty="0" smtClean="0"/>
              <a:t> &lt;URL&gt;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Modes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Command</a:t>
            </a:r>
            <a:r>
              <a:rPr lang="en-US" dirty="0"/>
              <a:t>: Enter commands </a:t>
            </a:r>
            <a:endParaRPr lang="en-US" dirty="0" smtClean="0"/>
          </a:p>
          <a:p>
            <a:pPr lvl="1"/>
            <a:r>
              <a:rPr lang="en-US" dirty="0" smtClean="0"/>
              <a:t>Insert</a:t>
            </a:r>
            <a:r>
              <a:rPr lang="en-US" dirty="0"/>
              <a:t>: Insert text </a:t>
            </a:r>
            <a:endParaRPr lang="en-US" dirty="0" smtClean="0"/>
          </a:p>
          <a:p>
            <a:pPr lvl="1"/>
            <a:r>
              <a:rPr lang="en-US" dirty="0" smtClean="0"/>
              <a:t>Visual</a:t>
            </a:r>
            <a:r>
              <a:rPr lang="en-US" dirty="0"/>
              <a:t>: Like normal, but you can highlight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Cheat Sheet available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CourseWeb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Submission Rules – Column </a:t>
            </a:r>
            <a:r>
              <a:rPr lang="en-US" dirty="0" smtClean="0"/>
              <a:t>Number Check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/>
              <a:t>editor – </a:t>
            </a:r>
            <a:r>
              <a:rPr lang="en-US" dirty="0" smtClean="0"/>
              <a:t>insert </a:t>
            </a:r>
            <a:r>
              <a:rPr lang="en-US" dirty="0"/>
              <a:t>mode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–</a:t>
            </a:r>
            <a:r>
              <a:rPr lang="en-US" dirty="0"/>
              <a:t>Number inside the box is the </a:t>
            </a:r>
            <a:r>
              <a:rPr lang="en-US" dirty="0" smtClean="0"/>
              <a:t>column number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7438"/>
            <a:ext cx="7763826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3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 columns restriction in vi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After </a:t>
            </a:r>
            <a:r>
              <a:rPr lang="en-US" dirty="0"/>
              <a:t>finishing </a:t>
            </a:r>
            <a:r>
              <a:rPr lang="en-US" dirty="0" smtClean="0"/>
              <a:t>editing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to command mode by hitting ‘</a:t>
            </a:r>
            <a:r>
              <a:rPr lang="en-US" dirty="0" smtClean="0"/>
              <a:t>Esc’</a:t>
            </a:r>
          </a:p>
          <a:p>
            <a:pPr lvl="1"/>
            <a:r>
              <a:rPr lang="en-US" dirty="0" smtClean="0"/>
              <a:t>:set </a:t>
            </a:r>
            <a:r>
              <a:rPr lang="en-US" dirty="0" err="1" smtClean="0"/>
              <a:t>tw</a:t>
            </a:r>
            <a:r>
              <a:rPr lang="en-US" dirty="0" smtClean="0"/>
              <a:t>=80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gggqG</a:t>
            </a:r>
            <a:endParaRPr lang="en-US" dirty="0"/>
          </a:p>
          <a:p>
            <a:pPr lvl="2"/>
            <a:r>
              <a:rPr lang="en-US" dirty="0" err="1" smtClean="0"/>
              <a:t>gg</a:t>
            </a:r>
            <a:r>
              <a:rPr lang="en-US" dirty="0"/>
              <a:t>: go to the beginning of </a:t>
            </a:r>
            <a:r>
              <a:rPr lang="en-US" dirty="0" smtClean="0"/>
              <a:t>buffer</a:t>
            </a:r>
          </a:p>
          <a:p>
            <a:pPr lvl="2"/>
            <a:r>
              <a:rPr lang="en-US" dirty="0" err="1" smtClean="0"/>
              <a:t>gq</a:t>
            </a:r>
            <a:r>
              <a:rPr lang="en-US" dirty="0"/>
              <a:t>: reformat the text included in the </a:t>
            </a:r>
            <a:r>
              <a:rPr lang="en-US" dirty="0" smtClean="0"/>
              <a:t>motion</a:t>
            </a:r>
          </a:p>
          <a:p>
            <a:pPr lvl="2"/>
            <a:r>
              <a:rPr lang="en-US" dirty="0" smtClean="0"/>
              <a:t>G</a:t>
            </a:r>
            <a:r>
              <a:rPr lang="en-US" dirty="0"/>
              <a:t>: go to the end of the buffer 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order to make this work the paragraph must have space character(s).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Don’t </a:t>
            </a:r>
            <a:r>
              <a:rPr lang="en-US" b="1" dirty="0">
                <a:solidFill>
                  <a:srgbClr val="FF0000"/>
                </a:solidFill>
              </a:rPr>
              <a:t>use this </a:t>
            </a:r>
            <a:r>
              <a:rPr lang="en-US" b="1" dirty="0" smtClean="0">
                <a:solidFill>
                  <a:srgbClr val="FF0000"/>
                </a:solidFill>
              </a:rPr>
              <a:t>to edit </a:t>
            </a:r>
            <a:r>
              <a:rPr lang="en-US" b="1" dirty="0">
                <a:solidFill>
                  <a:srgbClr val="FF0000"/>
                </a:solidFill>
              </a:rPr>
              <a:t>source </a:t>
            </a:r>
            <a:r>
              <a:rPr lang="en-US" b="1" dirty="0" smtClean="0">
                <a:solidFill>
                  <a:srgbClr val="FF0000"/>
                </a:solidFill>
              </a:rPr>
              <a:t>files.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You’ll </a:t>
            </a:r>
            <a:r>
              <a:rPr lang="en-US" b="1" dirty="0">
                <a:solidFill>
                  <a:srgbClr val="FF0000"/>
                </a:solidFill>
              </a:rPr>
              <a:t>get compile errors.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 columns restriction in vi – cont’d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want to make the above as a macro, then create .</a:t>
            </a:r>
            <a:r>
              <a:rPr lang="en-US" dirty="0" err="1"/>
              <a:t>vimrc</a:t>
            </a:r>
            <a:r>
              <a:rPr lang="en-US" dirty="0"/>
              <a:t> under your home directory. </a:t>
            </a:r>
          </a:p>
          <a:p>
            <a:r>
              <a:rPr lang="en-US" dirty="0" smtClean="0"/>
              <a:t>$ </a:t>
            </a:r>
            <a:r>
              <a:rPr lang="en-US" dirty="0"/>
              <a:t>vim .</a:t>
            </a:r>
            <a:r>
              <a:rPr lang="en-US" dirty="0" err="1"/>
              <a:t>vimrc</a:t>
            </a:r>
            <a:r>
              <a:rPr lang="en-US" dirty="0"/>
              <a:t> </a:t>
            </a:r>
          </a:p>
          <a:p>
            <a:r>
              <a:rPr lang="en-US" dirty="0" smtClean="0"/>
              <a:t>Type </a:t>
            </a:r>
            <a:r>
              <a:rPr lang="en-US" dirty="0"/>
              <a:t>the </a:t>
            </a:r>
            <a:r>
              <a:rPr lang="en-US" dirty="0" smtClean="0"/>
              <a:t>following.</a:t>
            </a:r>
          </a:p>
          <a:p>
            <a:pPr lvl="1"/>
            <a:r>
              <a:rPr lang="en-US" dirty="0" smtClean="0"/>
              <a:t>command</a:t>
            </a:r>
            <a:r>
              <a:rPr lang="en-US" dirty="0"/>
              <a:t>! Wrap :set </a:t>
            </a:r>
            <a:r>
              <a:rPr lang="en-US" dirty="0" err="1"/>
              <a:t>tw</a:t>
            </a:r>
            <a:r>
              <a:rPr lang="en-US" dirty="0"/>
              <a:t>=80 | :normal </a:t>
            </a:r>
            <a:r>
              <a:rPr lang="en-US" dirty="0" err="1"/>
              <a:t>gggqG</a:t>
            </a:r>
            <a:r>
              <a:rPr lang="en-US" dirty="0"/>
              <a:t> </a:t>
            </a:r>
          </a:p>
          <a:p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smtClean="0"/>
              <a:t>it?</a:t>
            </a:r>
          </a:p>
          <a:p>
            <a:pPr lvl="1"/>
            <a:r>
              <a:rPr lang="en-US" dirty="0" smtClean="0"/>
              <a:t>Under </a:t>
            </a:r>
            <a:r>
              <a:rPr lang="en-US" dirty="0"/>
              <a:t>command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:Wrap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What is the use of option “-v” of “</a:t>
            </a:r>
            <a:r>
              <a:rPr kumimoji="1" lang="en-US" altLang="zh-CN" dirty="0" err="1" smtClean="0"/>
              <a:t>cp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Lab1.txt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mtClean="0"/>
              <a:t>1.verbose, explain </a:t>
            </a:r>
            <a:r>
              <a:rPr kumimoji="1" lang="en-US" altLang="zh-CN" dirty="0" smtClean="0"/>
              <a:t>what is being done</a:t>
            </a:r>
          </a:p>
          <a:p>
            <a:r>
              <a:rPr kumimoji="1" lang="en-US" altLang="zh-CN" dirty="0" smtClean="0"/>
              <a:t>Lab1.log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1.  man </a:t>
            </a:r>
            <a:r>
              <a:rPr kumimoji="1" lang="en-US" altLang="zh-CN" dirty="0" err="1" smtClean="0"/>
              <a:t>cp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scroll down to find the explanation of “-v”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If you are working on the </a:t>
            </a:r>
            <a:r>
              <a:rPr kumimoji="1" lang="en-US" altLang="zh-CN" dirty="0" err="1" smtClean="0"/>
              <a:t>seasnet</a:t>
            </a:r>
            <a:r>
              <a:rPr kumimoji="1" lang="en-US" altLang="zh-CN" dirty="0" smtClean="0"/>
              <a:t> server….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Basics: Changing File Attributes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ln</a:t>
            </a:r>
            <a:r>
              <a:rPr lang="en-US" dirty="0"/>
              <a:t>: create a link 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links: </a:t>
            </a:r>
            <a:r>
              <a:rPr lang="en-US" dirty="0" smtClean="0"/>
              <a:t>point </a:t>
            </a:r>
            <a:r>
              <a:rPr lang="en-US" dirty="0"/>
              <a:t>to physical data 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/>
              <a:t>links aka symbolic links (-s): </a:t>
            </a:r>
            <a:r>
              <a:rPr lang="en-US" dirty="0" smtClean="0"/>
              <a:t>point </a:t>
            </a:r>
            <a:r>
              <a:rPr lang="en-US" dirty="0"/>
              <a:t>to a file </a:t>
            </a:r>
          </a:p>
          <a:p>
            <a:r>
              <a:rPr lang="en-US" dirty="0" smtClean="0"/>
              <a:t>touch</a:t>
            </a:r>
            <a:r>
              <a:rPr lang="en-US" dirty="0"/>
              <a:t>: update access &amp; modification time to current time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i="1" dirty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dirty="0"/>
              <a:t>-t 201101311759.30 </a:t>
            </a:r>
            <a:r>
              <a:rPr lang="en-US" i="1" dirty="0"/>
              <a:t>filename 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filename’s access &amp; modification time to (year 2011 January day 31 time 17:59:30)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Transferring files using MacOS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9220200" cy="457200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Download:</a:t>
            </a:r>
          </a:p>
          <a:p>
            <a:pPr>
              <a:buFontTx/>
              <a:buNone/>
            </a:pPr>
            <a:endParaRPr lang="en-US" altLang="zh-CN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scp </a:t>
            </a:r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zhanyong@lnxsrv01.seas.ucla.edu:/w/grad.5/cs/zhanyong/CS33/C_hello/hello.c</a:t>
            </a:r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 hello.c</a:t>
            </a:r>
          </a:p>
          <a:p>
            <a:pPr>
              <a:buFontTx/>
              <a:buNone/>
            </a:pPr>
            <a:endParaRPr lang="en-US" altLang="zh-CN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Upload:</a:t>
            </a:r>
          </a:p>
          <a:p>
            <a:pPr>
              <a:buFontTx/>
              <a:buNone/>
            </a:pPr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reverse source file and destination file</a:t>
            </a:r>
          </a:p>
        </p:txBody>
      </p:sp>
    </p:spTree>
    <p:extLst>
      <p:ext uri="{BB962C8B-B14F-4D97-AF65-F5344CB8AC3E}">
        <p14:creationId xmlns:p14="http://schemas.microsoft.com/office/powerpoint/2010/main" val="141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Transferring file using PC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WinSCP, psftp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Recommend WinSCP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Homepage: </a:t>
            </a:r>
            <a:r>
              <a:rPr lang="en-US" altLang="zh-CN">
                <a:latin typeface="Arial" charset="0"/>
                <a:ea typeface="ＭＳ Ｐゴシック" charset="0"/>
                <a:hlinkClick r:id="rId2"/>
              </a:rPr>
              <a:t>http://winscp.net/eng/index.php</a:t>
            </a:r>
            <a:endParaRPr lang="en-US" altLang="zh-CN">
              <a:latin typeface="Arial" charset="0"/>
              <a:ea typeface="ＭＳ Ｐゴシック" charset="0"/>
            </a:endParaRP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Download: </a:t>
            </a:r>
            <a:r>
              <a:rPr lang="en-US" altLang="zh-CN">
                <a:latin typeface="Arial" charset="0"/>
                <a:ea typeface="ＭＳ Ｐゴシック" charset="0"/>
                <a:hlinkClick r:id="rId3"/>
              </a:rPr>
              <a:t>http://winscp.net/download/winscp510setup.exe</a:t>
            </a:r>
            <a:endParaRPr lang="en-US" altLang="zh-CN">
              <a:latin typeface="Arial" charset="0"/>
              <a:ea typeface="ＭＳ Ｐゴシック" charset="0"/>
            </a:endParaRP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Host name = lnxsrv01.seas.ucla.edu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Username = your SEASnet user name</a:t>
            </a:r>
          </a:p>
          <a:p>
            <a:pPr lvl="1"/>
            <a:endParaRPr lang="en-US" altLang="zh-CN">
              <a:latin typeface="Arial" charset="0"/>
              <a:ea typeface="ＭＳ Ｐゴシック" charset="0"/>
            </a:endParaRPr>
          </a:p>
          <a:p>
            <a:pPr lvl="1"/>
            <a:endParaRPr lang="zh-CN" alt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WinSCP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21335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WinSCP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37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Links vs. Hard Links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233279" cy="539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2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Difference between hard and soft links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Touch </a:t>
            </a:r>
            <a:r>
              <a:rPr kumimoji="1" lang="en-US" altLang="zh-CN" dirty="0" err="1" smtClean="0"/>
              <a:t>file_a</a:t>
            </a:r>
            <a:endParaRPr kumimoji="1" lang="en-US" altLang="zh-CN" dirty="0" smtClean="0"/>
          </a:p>
          <a:p>
            <a:r>
              <a:rPr kumimoji="1" lang="en-US" altLang="zh-CN" dirty="0" smtClean="0"/>
              <a:t>Edit </a:t>
            </a:r>
            <a:r>
              <a:rPr kumimoji="1" lang="en-US" altLang="zh-CN" dirty="0" err="1" smtClean="0"/>
              <a:t>file_a</a:t>
            </a:r>
            <a:endParaRPr kumimoji="1" lang="en-US" altLang="zh-CN" dirty="0" smtClean="0"/>
          </a:p>
          <a:p>
            <a:r>
              <a:rPr kumimoji="1" lang="en-US" altLang="zh-CN" dirty="0" smtClean="0"/>
              <a:t>Ln </a:t>
            </a:r>
            <a:r>
              <a:rPr kumimoji="1" lang="en-US" altLang="zh-CN" dirty="0" err="1" smtClean="0"/>
              <a:t>file_a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file_b</a:t>
            </a:r>
            <a:endParaRPr kumimoji="1" lang="en-US" altLang="zh-CN" dirty="0" smtClean="0"/>
          </a:p>
          <a:p>
            <a:r>
              <a:rPr kumimoji="1" lang="en-US" altLang="zh-CN" dirty="0" smtClean="0"/>
              <a:t>Ln –s </a:t>
            </a:r>
            <a:r>
              <a:rPr kumimoji="1" lang="en-US" altLang="zh-CN" dirty="0" err="1" smtClean="0"/>
              <a:t>file_a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file_c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 </a:t>
            </a:r>
            <a:r>
              <a:rPr kumimoji="1" lang="en-US" altLang="zh-CN" dirty="0" err="1" smtClean="0"/>
              <a:t>file_b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file_c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file_a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 </a:t>
            </a:r>
            <a:r>
              <a:rPr kumimoji="1" lang="en-US" altLang="zh-CN" dirty="0" err="1" smtClean="0"/>
              <a:t>file_b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file_c</a:t>
            </a:r>
            <a:endParaRPr kumimoji="1" lang="en-US" altLang="zh-CN" dirty="0" smtClean="0"/>
          </a:p>
          <a:p>
            <a:r>
              <a:rPr kumimoji="1" lang="en-US" altLang="zh-CN" dirty="0" smtClean="0"/>
              <a:t>Edit </a:t>
            </a:r>
            <a:r>
              <a:rPr kumimoji="1" lang="en-US" altLang="zh-CN" dirty="0" err="1" smtClean="0"/>
              <a:t>file_a</a:t>
            </a:r>
            <a:r>
              <a:rPr kumimoji="1" lang="en-US" altLang="zh-CN" dirty="0" smtClean="0"/>
              <a:t>(different </a:t>
            </a:r>
            <a:r>
              <a:rPr kumimoji="1" lang="en-US" altLang="zh-CN" smtClean="0"/>
              <a:t>version)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4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a </a:t>
            </a:r>
            <a:r>
              <a:rPr lang="en-US" dirty="0" smtClean="0"/>
              <a:t>Unix/Linux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page.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/>
              <a:t>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400" dirty="0" smtClean="0"/>
              <a:t>man &lt;command&gt;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5500" dirty="0" smtClean="0"/>
              <a:t>First Line:  the </a:t>
            </a:r>
            <a:r>
              <a:rPr lang="en-US" sz="5500" dirty="0"/>
              <a:t>command you have searched for and </a:t>
            </a:r>
            <a:r>
              <a:rPr lang="en-US" sz="5500" dirty="0" smtClean="0"/>
              <a:t>a number </a:t>
            </a:r>
            <a:r>
              <a:rPr lang="en-US" sz="5500" dirty="0"/>
              <a:t>in parentheses </a:t>
            </a:r>
            <a:r>
              <a:rPr lang="en-US" sz="5500" dirty="0" smtClean="0"/>
              <a:t>that shows </a:t>
            </a:r>
            <a:r>
              <a:rPr lang="en-US" sz="5500" dirty="0"/>
              <a:t>you what section of the man page you are viewing.</a:t>
            </a:r>
            <a:br>
              <a:rPr lang="en-US" sz="5500" dirty="0"/>
            </a:br>
            <a:endParaRPr lang="en-US" sz="5500" dirty="0"/>
          </a:p>
          <a:p>
            <a:r>
              <a:rPr lang="en-US" sz="5500" dirty="0"/>
              <a:t>Man page sections are:</a:t>
            </a:r>
            <a:br>
              <a:rPr lang="en-US" sz="5500" dirty="0"/>
            </a:br>
            <a:r>
              <a:rPr lang="en-US" sz="5500" dirty="0"/>
              <a:t>     (1)     User Commands</a:t>
            </a:r>
            <a:br>
              <a:rPr lang="en-US" sz="5500" dirty="0"/>
            </a:br>
            <a:r>
              <a:rPr lang="en-US" sz="5500" dirty="0"/>
              <a:t>     (2)     System Calls</a:t>
            </a:r>
            <a:br>
              <a:rPr lang="en-US" sz="5500" dirty="0"/>
            </a:br>
            <a:r>
              <a:rPr lang="en-US" sz="5500" dirty="0"/>
              <a:t>     (3)     Library functions</a:t>
            </a:r>
            <a:br>
              <a:rPr lang="en-US" sz="5500" dirty="0"/>
            </a:br>
            <a:r>
              <a:rPr lang="en-US" sz="5500" dirty="0"/>
              <a:t>     (4)     Devices</a:t>
            </a:r>
            <a:br>
              <a:rPr lang="en-US" sz="5500" dirty="0"/>
            </a:br>
            <a:r>
              <a:rPr lang="en-US" sz="5500" dirty="0"/>
              <a:t>     (5)     File formats</a:t>
            </a:r>
            <a:br>
              <a:rPr lang="en-US" sz="5500" dirty="0"/>
            </a:br>
            <a:r>
              <a:rPr lang="en-US" sz="5500" dirty="0"/>
              <a:t>     (6)     Games and Amusements</a:t>
            </a:r>
            <a:br>
              <a:rPr lang="en-US" sz="5500" dirty="0"/>
            </a:br>
            <a:r>
              <a:rPr lang="en-US" sz="5500" dirty="0"/>
              <a:t>     (7)     Conventions and Miscellany</a:t>
            </a:r>
            <a:br>
              <a:rPr lang="en-US" sz="5500" dirty="0"/>
            </a:br>
            <a:r>
              <a:rPr lang="en-US" sz="5500" dirty="0"/>
              <a:t>     (8)     System Administration and </a:t>
            </a:r>
            <a:r>
              <a:rPr lang="en-US" sz="5500" dirty="0" smtClean="0"/>
              <a:t>Privileged Commands</a:t>
            </a:r>
            <a:endParaRPr lang="en-US" sz="5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Headings</a:t>
            </a:r>
          </a:p>
          <a:p>
            <a:pPr lvl="1"/>
            <a:r>
              <a:rPr lang="en-US" dirty="0" smtClean="0"/>
              <a:t>Name: name of the command followed by a short </a:t>
            </a:r>
            <a:r>
              <a:rPr lang="en-US" dirty="0"/>
              <a:t>description of what the command does (</a:t>
            </a:r>
            <a:r>
              <a:rPr lang="en-US" dirty="0" smtClean="0"/>
              <a:t>usually </a:t>
            </a:r>
            <a:r>
              <a:rPr lang="en-US" dirty="0"/>
              <a:t>one sentence </a:t>
            </a:r>
            <a:r>
              <a:rPr lang="en-US" dirty="0" smtClean="0"/>
              <a:t>or </a:t>
            </a:r>
            <a:r>
              <a:rPr lang="en-US" dirty="0"/>
              <a:t>less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Synopsis: describes </a:t>
            </a:r>
            <a:r>
              <a:rPr lang="en-US" dirty="0"/>
              <a:t>how the command is supposed to be </a:t>
            </a:r>
            <a:r>
              <a:rPr lang="en-US" dirty="0" smtClean="0"/>
              <a:t>used. Example: </a:t>
            </a:r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smtClean="0"/>
              <a:t>[Option]…[File]…</a:t>
            </a:r>
          </a:p>
          <a:p>
            <a:pPr lvl="1"/>
            <a:r>
              <a:rPr lang="en-US" dirty="0" smtClean="0"/>
              <a:t>Description: gives </a:t>
            </a:r>
            <a:r>
              <a:rPr lang="en-US" dirty="0"/>
              <a:t>a more detailed definition of the </a:t>
            </a:r>
            <a:r>
              <a:rPr lang="en-US" dirty="0" smtClean="0"/>
              <a:t>command and provides </a:t>
            </a:r>
            <a:r>
              <a:rPr lang="en-US" dirty="0"/>
              <a:t>the OPTIONs available for the command.</a:t>
            </a:r>
          </a:p>
        </p:txBody>
      </p:sp>
    </p:spTree>
    <p:extLst>
      <p:ext uri="{BB962C8B-B14F-4D97-AF65-F5344CB8AC3E}">
        <p14:creationId xmlns:p14="http://schemas.microsoft.com/office/powerpoint/2010/main" val="186612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Other Common Headings</a:t>
            </a:r>
          </a:p>
          <a:p>
            <a:pPr lvl="1"/>
            <a:r>
              <a:rPr lang="en-US" sz="9600" dirty="0" smtClean="0"/>
              <a:t>AUTHORS</a:t>
            </a:r>
            <a:r>
              <a:rPr lang="en-US" sz="9600" dirty="0"/>
              <a:t>: the people who created or assisted in the creation of the </a:t>
            </a:r>
            <a:r>
              <a:rPr lang="en-US" sz="9600" dirty="0" smtClean="0"/>
              <a:t>command.</a:t>
            </a:r>
            <a:endParaRPr lang="en-US" sz="9600" dirty="0"/>
          </a:p>
          <a:p>
            <a:pPr lvl="1"/>
            <a:r>
              <a:rPr lang="en-US" sz="9600" dirty="0" smtClean="0"/>
              <a:t>BUGS</a:t>
            </a:r>
            <a:r>
              <a:rPr lang="en-US" sz="9600" dirty="0"/>
              <a:t>: lists any </a:t>
            </a:r>
            <a:r>
              <a:rPr lang="en-US" sz="9600" dirty="0" smtClean="0"/>
              <a:t>known </a:t>
            </a:r>
            <a:r>
              <a:rPr lang="en-US" sz="9600" dirty="0"/>
              <a:t>defects or shortcoming of the programs</a:t>
            </a:r>
            <a:r>
              <a:rPr lang="en-US" sz="9600" dirty="0" smtClean="0"/>
              <a:t>.</a:t>
            </a:r>
            <a:endParaRPr lang="en-US" sz="9600" dirty="0"/>
          </a:p>
          <a:p>
            <a:pPr lvl="1"/>
            <a:r>
              <a:rPr lang="en-US" sz="9600" dirty="0" smtClean="0"/>
              <a:t>EXAMPLES </a:t>
            </a:r>
            <a:r>
              <a:rPr lang="en-US" sz="9600" dirty="0"/>
              <a:t>or NOTES: An illustration of how to use the command including general </a:t>
            </a:r>
            <a:r>
              <a:rPr lang="en-US" sz="9600" dirty="0" smtClean="0"/>
              <a:t>notes.</a:t>
            </a:r>
            <a:endParaRPr lang="en-US" sz="9600" dirty="0"/>
          </a:p>
          <a:p>
            <a:pPr lvl="1"/>
            <a:r>
              <a:rPr lang="en-US" sz="9600" dirty="0" smtClean="0"/>
              <a:t>REPORTING </a:t>
            </a:r>
            <a:r>
              <a:rPr lang="en-US" sz="9600" dirty="0"/>
              <a:t>BUGS: </a:t>
            </a:r>
            <a:r>
              <a:rPr lang="en-US" sz="9600" dirty="0" smtClean="0"/>
              <a:t>where you should report problems you’re having with the command.</a:t>
            </a:r>
            <a:endParaRPr lang="en-US" sz="9600" dirty="0"/>
          </a:p>
          <a:p>
            <a:pPr lvl="1"/>
            <a:r>
              <a:rPr lang="en-US" sz="9600" dirty="0" smtClean="0"/>
              <a:t>COPYRIGHT</a:t>
            </a:r>
            <a:r>
              <a:rPr lang="en-US" sz="9600" dirty="0"/>
              <a:t>: The person or organization that holds the copyright to this information; usually a disclaimer that this is free </a:t>
            </a:r>
            <a:r>
              <a:rPr lang="en-US" sz="9600" dirty="0" smtClean="0"/>
              <a:t>software.</a:t>
            </a:r>
            <a:endParaRPr lang="en-US" sz="9600" dirty="0"/>
          </a:p>
          <a:p>
            <a:pPr lvl="1"/>
            <a:r>
              <a:rPr lang="en-US" sz="9600" dirty="0" smtClean="0"/>
              <a:t>SEE </a:t>
            </a:r>
            <a:r>
              <a:rPr lang="en-US" sz="9600" dirty="0"/>
              <a:t>ALSO: Other commands that are related to this command. </a:t>
            </a:r>
            <a:r>
              <a:rPr lang="en-US" sz="9600" dirty="0" smtClean="0"/>
              <a:t>This </a:t>
            </a:r>
            <a:r>
              <a:rPr lang="en-US" sz="9600" dirty="0"/>
              <a:t>section also frequently mentions any other documentation related to this command.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91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– Moving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/>
              <a:t>following keys and commands </a:t>
            </a:r>
            <a:r>
              <a:rPr lang="en-US" dirty="0" smtClean="0"/>
              <a:t>to move </a:t>
            </a:r>
            <a:r>
              <a:rPr lang="en-US" dirty="0"/>
              <a:t>around in the manual page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9" y="2667000"/>
            <a:ext cx="839269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742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 35L – Section1</vt:lpstr>
      <vt:lpstr> The Basics: Changing File Attributes  </vt:lpstr>
      <vt:lpstr>Symbolic Links vs. Hard Links</vt:lpstr>
      <vt:lpstr>Difference between hard and soft links</vt:lpstr>
      <vt:lpstr>man</vt:lpstr>
      <vt:lpstr>Reading man Pages</vt:lpstr>
      <vt:lpstr>Reading man Pages</vt:lpstr>
      <vt:lpstr>Reading man Pages</vt:lpstr>
      <vt:lpstr>man – Moving Around</vt:lpstr>
      <vt:lpstr>Process: ps and kill</vt:lpstr>
      <vt:lpstr>Cron </vt:lpstr>
      <vt:lpstr>diff</vt:lpstr>
      <vt:lpstr>Wget/cURL</vt:lpstr>
      <vt:lpstr>vi/vim</vt:lpstr>
      <vt:lpstr>Submission Rules – Column Number Check </vt:lpstr>
      <vt:lpstr>80 columns restriction in vi </vt:lpstr>
      <vt:lpstr>80 columns restriction in vi – cont’d </vt:lpstr>
      <vt:lpstr>What is the use of option “-v” of “cp”</vt:lpstr>
      <vt:lpstr>If you are working on the seasnet server….</vt:lpstr>
      <vt:lpstr>Transferring files using MacOS</vt:lpstr>
      <vt:lpstr>Transferring file using PC</vt:lpstr>
      <vt:lpstr>WinSCP</vt:lpstr>
      <vt:lpstr>WinSCP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Zhanyong Wang</cp:lastModifiedBy>
  <cp:revision>65</cp:revision>
  <dcterms:created xsi:type="dcterms:W3CDTF">2012-09-30T22:30:53Z</dcterms:created>
  <dcterms:modified xsi:type="dcterms:W3CDTF">2013-10-02T17:54:06Z</dcterms:modified>
</cp:coreProperties>
</file>