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8" r:id="rId3"/>
    <p:sldId id="256" r:id="rId4"/>
    <p:sldId id="257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92008-F4B1-4F27-83E8-C5986E4B2FE1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D2F51-FC86-4E50-A3A2-16300F7E85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5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F8CD-F412-4524-BFD2-6958B41083FE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96DF-F903-4174-AF37-4880100BE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31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F8CD-F412-4524-BFD2-6958B41083FE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96DF-F903-4174-AF37-4880100BE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2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F8CD-F412-4524-BFD2-6958B41083FE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96DF-F903-4174-AF37-4880100BE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17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F8CD-F412-4524-BFD2-6958B41083FE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96DF-F903-4174-AF37-4880100BE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7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F8CD-F412-4524-BFD2-6958B41083FE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96DF-F903-4174-AF37-4880100BE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5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F8CD-F412-4524-BFD2-6958B41083FE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96DF-F903-4174-AF37-4880100BE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6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F8CD-F412-4524-BFD2-6958B41083FE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96DF-F903-4174-AF37-4880100BE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16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F8CD-F412-4524-BFD2-6958B41083FE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96DF-F903-4174-AF37-4880100BE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75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F8CD-F412-4524-BFD2-6958B41083FE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96DF-F903-4174-AF37-4880100BE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64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F8CD-F412-4524-BFD2-6958B41083FE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96DF-F903-4174-AF37-4880100BE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28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F8CD-F412-4524-BFD2-6958B41083FE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96DF-F903-4174-AF37-4880100BE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75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DF8CD-F412-4524-BFD2-6958B41083FE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296DF-F903-4174-AF37-4880100BE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24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mi</a:t>
            </a:r>
            <a:r>
              <a:rPr lang="en-US" altLang="zh-CN" dirty="0" err="1" smtClean="0">
                <a:solidFill>
                  <a:srgbClr val="00B050"/>
                </a:solidFill>
              </a:rPr>
              <a:t>ni</a:t>
            </a:r>
            <a:r>
              <a:rPr lang="en-US" altLang="zh-CN" b="1" dirty="0" err="1" smtClean="0">
                <a:solidFill>
                  <a:srgbClr val="00B0F0"/>
                </a:solidFill>
              </a:rPr>
              <a:t>OS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7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299441"/>
              </p:ext>
            </p:extLst>
          </p:nvPr>
        </p:nvGraphicFramePr>
        <p:xfrm>
          <a:off x="2106140" y="2062431"/>
          <a:ext cx="8127999" cy="3809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1524">
                  <a:extLst>
                    <a:ext uri="{9D8B030D-6E8A-4147-A177-3AD203B41FA5}">
                      <a16:colId xmlns:a16="http://schemas.microsoft.com/office/drawing/2014/main" val="3841982560"/>
                    </a:ext>
                  </a:extLst>
                </a:gridCol>
                <a:gridCol w="3657142">
                  <a:extLst>
                    <a:ext uri="{9D8B030D-6E8A-4147-A177-3AD203B41FA5}">
                      <a16:colId xmlns:a16="http://schemas.microsoft.com/office/drawing/2014/main" val="7817486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89875145"/>
                    </a:ext>
                  </a:extLst>
                </a:gridCol>
              </a:tblGrid>
              <a:tr h="6338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内存地址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内容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大小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822325"/>
                  </a:ext>
                </a:extLst>
              </a:tr>
              <a:tr h="633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0x007c00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MBR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512B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44927"/>
                  </a:ext>
                </a:extLst>
              </a:tr>
              <a:tr h="633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809528"/>
                  </a:ext>
                </a:extLst>
              </a:tr>
              <a:tr h="633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0x0026f800</a:t>
                      </a:r>
                    </a:p>
                    <a:p>
                      <a:pPr algn="ctr"/>
                      <a:r>
                        <a:rPr lang="en-US" altLang="zh-CN" dirty="0" smtClean="0"/>
                        <a:t>-0x0026ffff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IDT</a:t>
                      </a:r>
                      <a:r>
                        <a:rPr lang="zh-CN" altLang="en-US" dirty="0" smtClean="0"/>
                        <a:t>，中断描述符表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219635"/>
                  </a:ext>
                </a:extLst>
              </a:tr>
              <a:tr h="633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0x00270000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GDT</a:t>
                      </a:r>
                      <a:r>
                        <a:rPr lang="zh-CN" altLang="en-US" dirty="0" smtClean="0"/>
                        <a:t>，全局描述符表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64bits*8192 = 64KB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4721"/>
                  </a:ext>
                </a:extLst>
              </a:tr>
              <a:tr h="63381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440587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37751" y="568411"/>
            <a:ext cx="11524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内存使用</a:t>
            </a:r>
            <a:endParaRPr lang="zh-CN" altLang="en-US" sz="2800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18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478508"/>
              </p:ext>
            </p:extLst>
          </p:nvPr>
        </p:nvGraphicFramePr>
        <p:xfrm>
          <a:off x="1281970" y="2320839"/>
          <a:ext cx="9999750" cy="26589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861">
                  <a:extLst>
                    <a:ext uri="{9D8B030D-6E8A-4147-A177-3AD203B41FA5}">
                      <a16:colId xmlns:a16="http://schemas.microsoft.com/office/drawing/2014/main" val="2844479682"/>
                    </a:ext>
                  </a:extLst>
                </a:gridCol>
                <a:gridCol w="576721">
                  <a:extLst>
                    <a:ext uri="{9D8B030D-6E8A-4147-A177-3AD203B41FA5}">
                      <a16:colId xmlns:a16="http://schemas.microsoft.com/office/drawing/2014/main" val="2735506601"/>
                    </a:ext>
                  </a:extLst>
                </a:gridCol>
                <a:gridCol w="512642">
                  <a:extLst>
                    <a:ext uri="{9D8B030D-6E8A-4147-A177-3AD203B41FA5}">
                      <a16:colId xmlns:a16="http://schemas.microsoft.com/office/drawing/2014/main" val="2281987951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3827438672"/>
                    </a:ext>
                  </a:extLst>
                </a:gridCol>
                <a:gridCol w="527700">
                  <a:extLst>
                    <a:ext uri="{9D8B030D-6E8A-4147-A177-3AD203B41FA5}">
                      <a16:colId xmlns:a16="http://schemas.microsoft.com/office/drawing/2014/main" val="208751677"/>
                    </a:ext>
                  </a:extLst>
                </a:gridCol>
                <a:gridCol w="1497232">
                  <a:extLst>
                    <a:ext uri="{9D8B030D-6E8A-4147-A177-3AD203B41FA5}">
                      <a16:colId xmlns:a16="http://schemas.microsoft.com/office/drawing/2014/main" val="2011761792"/>
                    </a:ext>
                  </a:extLst>
                </a:gridCol>
                <a:gridCol w="525457">
                  <a:extLst>
                    <a:ext uri="{9D8B030D-6E8A-4147-A177-3AD203B41FA5}">
                      <a16:colId xmlns:a16="http://schemas.microsoft.com/office/drawing/2014/main" val="2402644884"/>
                    </a:ext>
                  </a:extLst>
                </a:gridCol>
                <a:gridCol w="884306">
                  <a:extLst>
                    <a:ext uri="{9D8B030D-6E8A-4147-A177-3AD203B41FA5}">
                      <a16:colId xmlns:a16="http://schemas.microsoft.com/office/drawing/2014/main" val="2922619709"/>
                    </a:ext>
                  </a:extLst>
                </a:gridCol>
                <a:gridCol w="461377">
                  <a:extLst>
                    <a:ext uri="{9D8B030D-6E8A-4147-A177-3AD203B41FA5}">
                      <a16:colId xmlns:a16="http://schemas.microsoft.com/office/drawing/2014/main" val="3297056998"/>
                    </a:ext>
                  </a:extLst>
                </a:gridCol>
                <a:gridCol w="922754">
                  <a:extLst>
                    <a:ext uri="{9D8B030D-6E8A-4147-A177-3AD203B41FA5}">
                      <a16:colId xmlns:a16="http://schemas.microsoft.com/office/drawing/2014/main" val="2862981326"/>
                    </a:ext>
                  </a:extLst>
                </a:gridCol>
                <a:gridCol w="1768611">
                  <a:extLst>
                    <a:ext uri="{9D8B030D-6E8A-4147-A177-3AD203B41FA5}">
                      <a16:colId xmlns:a16="http://schemas.microsoft.com/office/drawing/2014/main" val="3818880386"/>
                    </a:ext>
                  </a:extLst>
                </a:gridCol>
              </a:tblGrid>
              <a:tr h="263584">
                <a:tc rowSpan="2">
                  <a:txBody>
                    <a:bodyPr/>
                    <a:lstStyle/>
                    <a:p>
                      <a:pPr marL="342900" indent="-342900" algn="ctr">
                        <a:buAutoNum type="arabicPlain" startAt="63"/>
                      </a:pPr>
                      <a:r>
                        <a:rPr lang="en-US" altLang="zh-CN" dirty="0" smtClean="0"/>
                        <a:t>              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56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51            48   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                        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46   45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43    40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39                 32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419098"/>
                  </a:ext>
                </a:extLst>
              </a:tr>
              <a:tr h="2790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DPL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303344"/>
                  </a:ext>
                </a:extLst>
              </a:tr>
              <a:tr h="7836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Base</a:t>
                      </a:r>
                      <a:r>
                        <a:rPr lang="en-US" altLang="zh-CN" baseline="0" dirty="0" smtClean="0"/>
                        <a:t> address</a:t>
                      </a:r>
                    </a:p>
                    <a:p>
                      <a:pPr algn="ctr"/>
                      <a:r>
                        <a:rPr lang="en-US" altLang="zh-CN" baseline="0" dirty="0" smtClean="0"/>
                        <a:t>31 : 24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flags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Limit  </a:t>
                      </a:r>
                    </a:p>
                    <a:p>
                      <a:pPr algn="ctr"/>
                      <a:r>
                        <a:rPr lang="en-US" altLang="zh-CN" dirty="0" smtClean="0"/>
                        <a:t>19 : 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access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Base</a:t>
                      </a:r>
                      <a:r>
                        <a:rPr lang="en-US" altLang="zh-CN" baseline="0" dirty="0" smtClean="0"/>
                        <a:t> address</a:t>
                      </a:r>
                    </a:p>
                    <a:p>
                      <a:pPr algn="ctr"/>
                      <a:r>
                        <a:rPr lang="en-US" altLang="zh-CN" dirty="0" smtClean="0"/>
                        <a:t>23 : 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791760"/>
                  </a:ext>
                </a:extLst>
              </a:tr>
              <a:tr h="427059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31</a:t>
                      </a:r>
                      <a:r>
                        <a:rPr lang="en-US" altLang="zh-CN" baseline="0" dirty="0" smtClean="0"/>
                        <a:t>                                                                          16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15</a:t>
                      </a:r>
                      <a:r>
                        <a:rPr lang="en-US" altLang="zh-CN" baseline="0" dirty="0" smtClean="0"/>
                        <a:t>                                                              0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807849"/>
                  </a:ext>
                </a:extLst>
              </a:tr>
              <a:tr h="71669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Base</a:t>
                      </a:r>
                      <a:r>
                        <a:rPr lang="en-US" altLang="zh-CN" baseline="0" dirty="0" smtClean="0"/>
                        <a:t> address</a:t>
                      </a:r>
                    </a:p>
                    <a:p>
                      <a:pPr algn="ctr"/>
                      <a:r>
                        <a:rPr lang="en-US" altLang="zh-CN" baseline="0" dirty="0" smtClean="0"/>
                        <a:t>15 : 0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Limit </a:t>
                      </a:r>
                    </a:p>
                    <a:p>
                      <a:pPr algn="ctr"/>
                      <a:r>
                        <a:rPr lang="en-US" altLang="zh-CN" dirty="0" smtClean="0"/>
                        <a:t>15 : 0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493581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89471" y="503957"/>
            <a:ext cx="11862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段</a:t>
            </a:r>
            <a:r>
              <a:rPr lang="zh-CN" altLang="en-US" sz="2800" dirty="0" smtClean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描述符结构</a:t>
            </a:r>
            <a:endParaRPr lang="zh-CN" altLang="en-US" sz="2800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377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81970" y="840579"/>
            <a:ext cx="99997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，解释单位为字节</a:t>
            </a:r>
            <a:r>
              <a:rPr lang="en-US" altLang="zh-CN" dirty="0" smtClean="0"/>
              <a:t>(byte)</a:t>
            </a:r>
            <a:r>
              <a:rPr lang="zh-CN" altLang="en-US" dirty="0" smtClean="0"/>
              <a:t>，寻址</a:t>
            </a:r>
            <a:r>
              <a:rPr lang="en-US" altLang="zh-CN" dirty="0" smtClean="0"/>
              <a:t>1MB</a:t>
            </a:r>
            <a:r>
              <a:rPr lang="zh-CN" altLang="en-US" dirty="0" smtClean="0"/>
              <a:t>；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，解释单位为页</a:t>
            </a:r>
            <a:r>
              <a:rPr lang="en-US" altLang="zh-CN" dirty="0" smtClean="0"/>
              <a:t>(page)</a:t>
            </a:r>
            <a:r>
              <a:rPr lang="zh-CN" altLang="en-US" dirty="0" smtClean="0"/>
              <a:t>，大小为</a:t>
            </a:r>
            <a:r>
              <a:rPr lang="en-US" altLang="zh-CN" dirty="0" smtClean="0"/>
              <a:t>4KB</a:t>
            </a:r>
            <a:r>
              <a:rPr lang="zh-CN" altLang="en-US" dirty="0" smtClean="0"/>
              <a:t>，寻址</a:t>
            </a:r>
            <a:r>
              <a:rPr lang="en-US" altLang="zh-CN" dirty="0" smtClean="0"/>
              <a:t>4GB</a:t>
            </a:r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位模式；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位模式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，该段无效；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，该段有效</a:t>
            </a:r>
            <a:endParaRPr lang="en-US" altLang="zh-CN" dirty="0" smtClean="0"/>
          </a:p>
          <a:p>
            <a:r>
              <a:rPr lang="en-US" altLang="zh-CN" dirty="0" smtClean="0"/>
              <a:t>DPL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0~3</a:t>
            </a:r>
            <a:r>
              <a:rPr lang="zh-CN" altLang="en-US" dirty="0" smtClean="0"/>
              <a:t>，共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个特权级别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TYPE: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位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A(accessed</a:t>
            </a:r>
            <a:r>
              <a:rPr lang="en-US" altLang="zh-CN" dirty="0"/>
              <a:t>)</a:t>
            </a:r>
            <a:r>
              <a:rPr lang="zh-CN" altLang="en-US" dirty="0"/>
              <a:t>位</a:t>
            </a:r>
            <a:r>
              <a:rPr lang="en-US" altLang="zh-CN" dirty="0"/>
              <a:t>,</a:t>
            </a:r>
            <a:r>
              <a:rPr lang="zh-CN" altLang="en-US" dirty="0"/>
              <a:t>表明描述符是否已被</a:t>
            </a:r>
            <a:r>
              <a:rPr lang="zh-CN" altLang="en-US" dirty="0" smtClean="0"/>
              <a:t>访问</a:t>
            </a:r>
            <a:r>
              <a:rPr lang="zh-CN" altLang="en-US" dirty="0"/>
              <a:t>；</a:t>
            </a:r>
            <a:r>
              <a:rPr lang="zh-CN" altLang="en-US" dirty="0" smtClean="0"/>
              <a:t>把</a:t>
            </a:r>
            <a:r>
              <a:rPr lang="zh-CN" altLang="en-US" dirty="0"/>
              <a:t>选择子装入段寄存器时</a:t>
            </a:r>
            <a:r>
              <a:rPr lang="en-US" altLang="zh-CN" dirty="0"/>
              <a:t>,</a:t>
            </a:r>
            <a:r>
              <a:rPr lang="zh-CN" altLang="en-US" dirty="0"/>
              <a:t>该位被标记为</a:t>
            </a:r>
            <a:r>
              <a:rPr lang="en-US" altLang="zh-CN" dirty="0"/>
              <a:t>1 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位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E(EXECUTABLE</a:t>
            </a:r>
            <a:r>
              <a:rPr lang="en-US" altLang="zh-CN" dirty="0"/>
              <a:t>?)</a:t>
            </a:r>
            <a:r>
              <a:rPr lang="zh-CN" altLang="en-US" dirty="0"/>
              <a:t>位</a:t>
            </a:r>
            <a:r>
              <a:rPr lang="en-US" altLang="zh-CN" dirty="0"/>
              <a:t>,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：数据段</a:t>
            </a:r>
            <a:r>
              <a:rPr lang="zh-CN" altLang="en-US" dirty="0"/>
              <a:t>；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：可</a:t>
            </a:r>
            <a:r>
              <a:rPr lang="zh-CN" altLang="en-US" dirty="0"/>
              <a:t>执行段</a:t>
            </a:r>
            <a:r>
              <a:rPr lang="en-US" altLang="zh-CN" dirty="0"/>
              <a:t>(</a:t>
            </a:r>
            <a:r>
              <a:rPr lang="zh-CN" altLang="en-US" dirty="0"/>
              <a:t>代码段</a:t>
            </a:r>
            <a:r>
              <a:rPr lang="en-US" altLang="zh-CN" dirty="0"/>
              <a:t>)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当</a:t>
            </a:r>
            <a:r>
              <a:rPr lang="zh-CN" altLang="en-US" dirty="0"/>
              <a:t>为数据段时</a:t>
            </a:r>
            <a:r>
              <a:rPr lang="en-US" altLang="zh-CN" dirty="0"/>
              <a:t>,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 </a:t>
            </a:r>
            <a:r>
              <a:rPr lang="en-US" altLang="zh-CN" dirty="0" smtClean="0"/>
              <a:t>		</a:t>
            </a:r>
            <a:r>
              <a:rPr lang="zh-CN" altLang="en-US" dirty="0" smtClean="0"/>
              <a:t>位</a:t>
            </a:r>
            <a:r>
              <a:rPr lang="en-US" altLang="zh-CN" dirty="0"/>
              <a:t>1</a:t>
            </a:r>
            <a:r>
              <a:rPr lang="zh-CN" altLang="en-US" dirty="0"/>
              <a:t>为</a:t>
            </a:r>
            <a:r>
              <a:rPr lang="en-US" altLang="zh-CN" dirty="0"/>
              <a:t>W</a:t>
            </a:r>
            <a:r>
              <a:rPr lang="zh-CN" altLang="en-US" dirty="0"/>
              <a:t>位</a:t>
            </a:r>
            <a:r>
              <a:rPr lang="en-US" altLang="zh-CN" dirty="0"/>
              <a:t>,</a:t>
            </a:r>
            <a:r>
              <a:rPr lang="zh-CN" altLang="en-US" dirty="0"/>
              <a:t>说明该数据段是否可写</a:t>
            </a:r>
            <a:r>
              <a:rPr lang="en-US" altLang="zh-CN" dirty="0"/>
              <a:t>(0</a:t>
            </a:r>
            <a:r>
              <a:rPr lang="zh-CN" altLang="en-US" dirty="0"/>
              <a:t>只读</a:t>
            </a:r>
            <a:r>
              <a:rPr lang="en-US" altLang="zh-CN" dirty="0"/>
              <a:t>,1</a:t>
            </a:r>
            <a:r>
              <a:rPr lang="zh-CN" altLang="en-US" dirty="0"/>
              <a:t>可写</a:t>
            </a:r>
            <a:r>
              <a:rPr lang="en-US" altLang="zh-CN" dirty="0"/>
              <a:t>)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 </a:t>
            </a:r>
            <a:r>
              <a:rPr lang="en-US" altLang="zh-CN" dirty="0" smtClean="0"/>
              <a:t>		</a:t>
            </a:r>
            <a:r>
              <a:rPr lang="zh-CN" altLang="en-US" dirty="0" smtClean="0"/>
              <a:t>位</a:t>
            </a:r>
            <a:r>
              <a:rPr lang="en-US" altLang="zh-CN" dirty="0"/>
              <a:t>2</a:t>
            </a:r>
            <a:r>
              <a:rPr lang="zh-CN" altLang="en-US" dirty="0"/>
              <a:t>为</a:t>
            </a:r>
            <a:r>
              <a:rPr lang="en-US" altLang="zh-CN" dirty="0"/>
              <a:t>ED</a:t>
            </a:r>
            <a:r>
              <a:rPr lang="zh-CN" altLang="en-US" dirty="0"/>
              <a:t>位</a:t>
            </a:r>
            <a:r>
              <a:rPr lang="en-US" altLang="zh-CN" dirty="0"/>
              <a:t>,</a:t>
            </a:r>
            <a:r>
              <a:rPr lang="zh-CN" altLang="en-US" dirty="0"/>
              <a:t>说明该段的扩展方向</a:t>
            </a:r>
            <a:r>
              <a:rPr lang="en-US" altLang="zh-CN" dirty="0"/>
              <a:t>(0</a:t>
            </a:r>
            <a:r>
              <a:rPr lang="zh-CN" altLang="en-US" dirty="0"/>
              <a:t>向高位扩展</a:t>
            </a:r>
            <a:r>
              <a:rPr lang="en-US" altLang="zh-CN" dirty="0"/>
              <a:t>,1</a:t>
            </a:r>
            <a:r>
              <a:rPr lang="zh-CN" altLang="en-US" dirty="0"/>
              <a:t>向低位扩展</a:t>
            </a:r>
            <a:r>
              <a:rPr lang="en-US" altLang="zh-CN" dirty="0"/>
              <a:t>) </a:t>
            </a:r>
            <a:endParaRPr lang="en-US" altLang="zh-CN" dirty="0" smtClean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当</a:t>
            </a:r>
            <a:r>
              <a:rPr lang="zh-CN" altLang="en-US" dirty="0"/>
              <a:t>为可执行段是</a:t>
            </a:r>
            <a:r>
              <a:rPr lang="en-US" altLang="zh-CN" dirty="0"/>
              <a:t>,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 smtClean="0"/>
              <a:t>		</a:t>
            </a:r>
            <a:r>
              <a:rPr lang="zh-CN" altLang="en-US" dirty="0" smtClean="0"/>
              <a:t>位</a:t>
            </a:r>
            <a:r>
              <a:rPr lang="en-US" altLang="zh-CN" dirty="0"/>
              <a:t>1</a:t>
            </a:r>
            <a:r>
              <a:rPr lang="zh-CN" altLang="en-US" dirty="0"/>
              <a:t>为</a:t>
            </a:r>
            <a:r>
              <a:rPr lang="en-US" altLang="zh-CN" dirty="0"/>
              <a:t>R</a:t>
            </a:r>
            <a:r>
              <a:rPr lang="zh-CN" altLang="en-US" dirty="0"/>
              <a:t>位</a:t>
            </a:r>
            <a:r>
              <a:rPr lang="en-US" altLang="zh-CN" dirty="0"/>
              <a:t>,</a:t>
            </a:r>
            <a:r>
              <a:rPr lang="zh-CN" altLang="en-US" dirty="0"/>
              <a:t>说明该执行段是否可读</a:t>
            </a:r>
            <a:r>
              <a:rPr lang="en-US" altLang="zh-CN" dirty="0"/>
              <a:t>(0</a:t>
            </a:r>
            <a:r>
              <a:rPr lang="zh-CN" altLang="en-US" dirty="0"/>
              <a:t>只执行</a:t>
            </a:r>
            <a:r>
              <a:rPr lang="en-US" altLang="zh-CN" dirty="0"/>
              <a:t>,1</a:t>
            </a:r>
            <a:r>
              <a:rPr lang="zh-CN" altLang="en-US" dirty="0"/>
              <a:t>可读</a:t>
            </a:r>
            <a:r>
              <a:rPr lang="en-US" altLang="zh-CN" dirty="0"/>
              <a:t>)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 </a:t>
            </a:r>
            <a:r>
              <a:rPr lang="en-US" altLang="zh-CN" dirty="0" smtClean="0"/>
              <a:t>		</a:t>
            </a:r>
            <a:r>
              <a:rPr lang="zh-CN" altLang="en-US" dirty="0" smtClean="0"/>
              <a:t>位</a:t>
            </a:r>
            <a:r>
              <a:rPr lang="en-US" altLang="zh-CN" dirty="0"/>
              <a:t>2</a:t>
            </a:r>
            <a:r>
              <a:rPr lang="zh-CN" altLang="en-US" dirty="0"/>
              <a:t>为</a:t>
            </a:r>
            <a:r>
              <a:rPr lang="en-US" altLang="zh-CN" dirty="0"/>
              <a:t>C</a:t>
            </a:r>
            <a:r>
              <a:rPr lang="zh-CN" altLang="en-US" dirty="0"/>
              <a:t>位</a:t>
            </a:r>
            <a:r>
              <a:rPr lang="en-US" altLang="zh-CN" dirty="0"/>
              <a:t>,0</a:t>
            </a:r>
            <a:r>
              <a:rPr lang="zh-CN" altLang="en-US" dirty="0"/>
              <a:t>说明该段不是一致码段</a:t>
            </a:r>
            <a:r>
              <a:rPr lang="en-US" altLang="zh-CN" dirty="0"/>
              <a:t>(</a:t>
            </a:r>
            <a:r>
              <a:rPr lang="zh-CN" altLang="en-US" dirty="0"/>
              <a:t>普通代码段</a:t>
            </a:r>
            <a:r>
              <a:rPr lang="en-US" altLang="zh-CN" dirty="0"/>
              <a:t>),1</a:t>
            </a:r>
            <a:r>
              <a:rPr lang="zh-CN" altLang="en-US" dirty="0"/>
              <a:t>为一致码段 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8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86733"/>
              </p:ext>
            </p:extLst>
          </p:nvPr>
        </p:nvGraphicFramePr>
        <p:xfrm>
          <a:off x="1541463" y="1604147"/>
          <a:ext cx="8393370" cy="1143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5196">
                  <a:extLst>
                    <a:ext uri="{9D8B030D-6E8A-4147-A177-3AD203B41FA5}">
                      <a16:colId xmlns:a16="http://schemas.microsoft.com/office/drawing/2014/main" val="2844479682"/>
                    </a:ext>
                  </a:extLst>
                </a:gridCol>
                <a:gridCol w="1594022">
                  <a:extLst>
                    <a:ext uri="{9D8B030D-6E8A-4147-A177-3AD203B41FA5}">
                      <a16:colId xmlns:a16="http://schemas.microsoft.com/office/drawing/2014/main" val="2402644884"/>
                    </a:ext>
                  </a:extLst>
                </a:gridCol>
                <a:gridCol w="2014152">
                  <a:extLst>
                    <a:ext uri="{9D8B030D-6E8A-4147-A177-3AD203B41FA5}">
                      <a16:colId xmlns:a16="http://schemas.microsoft.com/office/drawing/2014/main" val="465477507"/>
                    </a:ext>
                  </a:extLst>
                </a:gridCol>
              </a:tblGrid>
              <a:tr h="4270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15                                                              3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2                                                                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1                         0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07849"/>
                  </a:ext>
                </a:extLst>
              </a:tr>
              <a:tr h="71669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索引号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T1=0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GDT</a:t>
                      </a:r>
                    </a:p>
                    <a:p>
                      <a:pPr algn="ctr"/>
                      <a:r>
                        <a:rPr lang="en-US" altLang="zh-CN" dirty="0" smtClean="0"/>
                        <a:t>T1=1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LDT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请求特权级别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49358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22422" y="141492"/>
            <a:ext cx="11862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段</a:t>
            </a:r>
            <a:r>
              <a:rPr lang="zh-CN" altLang="en-US" sz="280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选择子</a:t>
            </a:r>
          </a:p>
        </p:txBody>
      </p:sp>
    </p:spTree>
    <p:extLst>
      <p:ext uri="{BB962C8B-B14F-4D97-AF65-F5344CB8AC3E}">
        <p14:creationId xmlns:p14="http://schemas.microsoft.com/office/powerpoint/2010/main" val="127823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171</Words>
  <Application>Microsoft Office PowerPoint</Application>
  <PresentationFormat>宽屏</PresentationFormat>
  <Paragraphs>65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楷体</vt:lpstr>
      <vt:lpstr>Arial</vt:lpstr>
      <vt:lpstr>Office 主题​​</vt:lpstr>
      <vt:lpstr>miniOS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木杉</dc:creator>
  <cp:lastModifiedBy>幻世</cp:lastModifiedBy>
  <cp:revision>13</cp:revision>
  <dcterms:created xsi:type="dcterms:W3CDTF">2016-02-12T07:59:44Z</dcterms:created>
  <dcterms:modified xsi:type="dcterms:W3CDTF">2016-02-18T04:31:40Z</dcterms:modified>
</cp:coreProperties>
</file>